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823" autoAdjust="0"/>
    <p:restoredTop sz="94660"/>
  </p:normalViewPr>
  <p:slideViewPr>
    <p:cSldViewPr snapToGrid="0">
      <p:cViewPr varScale="1">
        <p:scale>
          <a:sx n="111" d="100"/>
          <a:sy n="111" d="100"/>
        </p:scale>
        <p:origin x="-72" y="-1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0A5520AB-CC9E-4715-A14B-BA73B2155EED}"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08A5CEEC-9FC0-4520-8E9A-BA15A6510D9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D3910E-83F6-4ECB-81E8-FC3A0E49BEEB}"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9C83E5F-1442-433F-9DD3-2E9855A5927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C47F8F9D-E604-4E77-8775-48CA1A051F4F}"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8118E6BE-36B7-4633-B699-D51FE2C5930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E715C92-A860-41BF-A6DA-AEA3BA02B7B8}"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AA82A72-D01F-4BC0-9038-8F0D8AD3ED90}"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F593B2ED-D794-4955-A963-3665D3591FA1}"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F34F1B79-A469-4B6D-8CD1-DA6A35DC2599}"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B2D4C907-B27A-4598-8132-DAD446FE45E8}"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08BC7DCA-BF6E-4E42-9D4E-481546276C1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0F0BF54-8F30-40FC-AE2B-79B70E40C97D}"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8040177-127C-439C-957E-A38BB8C7EEA7}"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F25B399-5852-4709-924B-9CB9CAA07B8F}"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1958F2E-590A-4643-9F79-FFBD82EC36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742F3AC-EC67-4A5C-9D97-D3097E9658AC}"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B219493-EBC9-48DB-A1CF-87163DC8123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B6723F4-F21C-4F2D-B9C0-3E3CEAECB69E}"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7AAEAC-E427-4ECC-9BCB-A3C450971B2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CB10C402-0919-4D0C-8B01-8218B9CD2D4B}"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D21446C-9BF5-4530-8C99-B23A6E798B9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852FEA1-7E0B-4A4C-9487-AC84BAC20BBA}"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1BD3AFE8-635E-4FE0-9521-398086CE979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4E2CBD1B-7F26-4520-A42E-AE8B6903706A}"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6A0FB4CA-3DBC-440E-8C4E-79A63D2A44F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D0E27A-D485-4374-AC0F-70AE5F87D833}"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E85BB1-A971-4A72-831C-704383BFFA6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27162FE-5384-42E4-910C-893D303B6362}"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D1664ED-0F13-41D2-AD47-8A6FCFB6D37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5D7F7C0D-0907-4544-9269-7E66BB26E741}"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8C7F881-55C9-4D37-9F1D-1DBEB06CF56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FBD7D473-DF1F-47A6-B782-FB4ED21400DF}"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ea typeface="+mn-ea"/>
              </a:defRPr>
            </a:lvl1pPr>
          </a:lstStyle>
          <a:p>
            <a:pPr>
              <a:defRPr/>
            </a:pPr>
            <a:fld id="{A3C5C7AE-EE35-4143-A561-4CF2103E7D2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8" r:id="rId11"/>
    <p:sldLayoutId id="2147483673" r:id="rId12"/>
    <p:sldLayoutId id="2147483679" r:id="rId13"/>
    <p:sldLayoutId id="2147483674" r:id="rId14"/>
    <p:sldLayoutId id="2147483675" r:id="rId15"/>
    <p:sldLayoutId id="2147483676"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ctrTitle"/>
          </p:nvPr>
        </p:nvSpPr>
        <p:spPr>
          <a:xfrm>
            <a:off x="1506538" y="1541463"/>
            <a:ext cx="7767637" cy="1646237"/>
          </a:xfrm>
        </p:spPr>
        <p:txBody>
          <a:bodyPr/>
          <a:lstStyle/>
          <a:p>
            <a:r>
              <a:rPr lang="zh-CN" altLang="zh-CN" b="1" smtClean="0"/>
              <a:t>第</a:t>
            </a:r>
            <a:r>
              <a:rPr lang="en-US" altLang="zh-CN" b="1" smtClean="0"/>
              <a:t>6</a:t>
            </a:r>
            <a:r>
              <a:rPr lang="zh-CN" altLang="zh-CN" b="1" smtClean="0"/>
              <a:t>章 </a:t>
            </a:r>
            <a:r>
              <a:rPr lang="en-US" altLang="zh-CN" b="1" smtClean="0"/>
              <a:t>Simulink</a:t>
            </a:r>
            <a:r>
              <a:rPr lang="zh-CN" altLang="zh-CN" b="1" smtClean="0"/>
              <a:t>仿真</a:t>
            </a:r>
          </a:p>
        </p:txBody>
      </p:sp>
      <p:sp>
        <p:nvSpPr>
          <p:cNvPr id="3" name="副标题 2"/>
          <p:cNvSpPr>
            <a:spLocks noGrp="1"/>
          </p:cNvSpPr>
          <p:nvPr>
            <p:ph type="subTitle" idx="1"/>
          </p:nvPr>
        </p:nvSpPr>
        <p:spPr>
          <a:xfrm>
            <a:off x="1506538" y="4051300"/>
            <a:ext cx="7767637" cy="1096963"/>
          </a:xfrm>
        </p:spPr>
        <p:txBody>
          <a:bodyPr>
            <a:normAutofit/>
          </a:bodyPr>
          <a:lstStyle/>
          <a:p>
            <a:pPr algn="l">
              <a:lnSpc>
                <a:spcPct val="80000"/>
              </a:lnSpc>
            </a:pPr>
            <a:r>
              <a:rPr lang="en-US" altLang="zh-CN" sz="1400" smtClean="0">
                <a:solidFill>
                  <a:srgbClr val="7F7F7F"/>
                </a:solidFill>
              </a:rPr>
              <a:t>Simulink</a:t>
            </a:r>
            <a:r>
              <a:rPr lang="zh-CN" altLang="zh-CN" sz="1400" smtClean="0">
                <a:solidFill>
                  <a:srgbClr val="7F7F7F"/>
                </a:solidFill>
              </a:rPr>
              <a:t>是</a:t>
            </a:r>
            <a:r>
              <a:rPr lang="en-US" altLang="zh-CN" sz="1400" smtClean="0">
                <a:solidFill>
                  <a:srgbClr val="7F7F7F"/>
                </a:solidFill>
              </a:rPr>
              <a:t>MATLAB</a:t>
            </a:r>
            <a:r>
              <a:rPr lang="zh-CN" altLang="zh-CN" sz="1400" smtClean="0">
                <a:solidFill>
                  <a:srgbClr val="7F7F7F"/>
                </a:solidFill>
              </a:rPr>
              <a:t>的重要组成部分，它提供了集动态系统建模、仿真和综合分析于一体的图形用户环境。通过</a:t>
            </a:r>
            <a:r>
              <a:rPr lang="en-US" altLang="zh-CN" sz="1400" smtClean="0">
                <a:solidFill>
                  <a:srgbClr val="7F7F7F"/>
                </a:solidFill>
              </a:rPr>
              <a:t>Simulink</a:t>
            </a:r>
            <a:r>
              <a:rPr lang="zh-CN" altLang="zh-CN" sz="1400" smtClean="0">
                <a:solidFill>
                  <a:srgbClr val="7F7F7F"/>
                </a:solidFill>
              </a:rPr>
              <a:t>构造复杂仿真模型时，不需要书写大量的程序，只需要使用鼠标对已有模块进行简单的操作，以及使用键盘设置模块的属性。它可以非常容易地实现可视化建模，并把理论研究和工程实践有机地结合在一起，越来越受到人们的关注。本章将系统地介绍</a:t>
            </a:r>
            <a:r>
              <a:rPr lang="en-US" altLang="zh-CN" sz="1400" smtClean="0">
                <a:solidFill>
                  <a:srgbClr val="7F7F7F"/>
                </a:solidFill>
              </a:rPr>
              <a:t>Simuink</a:t>
            </a:r>
            <a:r>
              <a:rPr lang="zh-CN" altLang="zh-CN" sz="1400" smtClean="0">
                <a:solidFill>
                  <a:srgbClr val="7F7F7F"/>
                </a:solidFill>
              </a:rPr>
              <a:t>的基本知识、常用模块集、子系统及其封装、模型仿真、模型调试、</a:t>
            </a:r>
            <a:r>
              <a:rPr lang="en-US" altLang="zh-CN" sz="1400" smtClean="0">
                <a:solidFill>
                  <a:srgbClr val="7F7F7F"/>
                </a:solidFill>
              </a:rPr>
              <a:t>S-</a:t>
            </a:r>
            <a:r>
              <a:rPr lang="zh-CN" altLang="zh-CN" sz="1400" smtClean="0">
                <a:solidFill>
                  <a:srgbClr val="7F7F7F"/>
                </a:solidFill>
              </a:rPr>
              <a:t>函数等内容。</a:t>
            </a:r>
          </a:p>
          <a:p>
            <a:pPr algn="l">
              <a:lnSpc>
                <a:spcPct val="80000"/>
              </a:lnSpc>
            </a:pPr>
            <a:endParaRPr lang="zh-CN" altLang="en-US" sz="1400" smtClean="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785813" y="1616075"/>
            <a:ext cx="8597900" cy="1320800"/>
          </a:xfrm>
        </p:spPr>
        <p:txBody>
          <a:bodyPr/>
          <a:lstStyle/>
          <a:p>
            <a:r>
              <a:rPr lang="en-US" altLang="zh-CN" smtClean="0"/>
              <a:t>6.2.2 </a:t>
            </a:r>
            <a:r>
              <a:rPr lang="zh-CN" altLang="en-US" smtClean="0"/>
              <a:t>连续模块</a:t>
            </a:r>
          </a:p>
        </p:txBody>
      </p:sp>
      <p:sp>
        <p:nvSpPr>
          <p:cNvPr id="28674" name="内容占位符 2"/>
          <p:cNvSpPr>
            <a:spLocks noGrp="1"/>
          </p:cNvSpPr>
          <p:nvPr>
            <p:ph idx="1"/>
          </p:nvPr>
        </p:nvSpPr>
        <p:spPr>
          <a:xfrm>
            <a:off x="677863" y="968375"/>
            <a:ext cx="8596312" cy="854075"/>
          </a:xfrm>
        </p:spPr>
        <p:txBody>
          <a:bodyPr/>
          <a:lstStyle/>
          <a:p>
            <a:r>
              <a:rPr lang="zh-CN" altLang="zh-CN" smtClean="0"/>
              <a:t>从库目录树中选择【</a:t>
            </a:r>
            <a:r>
              <a:rPr lang="en-US" altLang="zh-CN" smtClean="0"/>
              <a:t>Simulink</a:t>
            </a:r>
            <a:r>
              <a:rPr lang="zh-CN" altLang="zh-CN" smtClean="0"/>
              <a:t>】</a:t>
            </a:r>
            <a:r>
              <a:rPr lang="en-US" altLang="zh-CN" smtClean="0"/>
              <a:t>/</a:t>
            </a:r>
            <a:r>
              <a:rPr lang="zh-CN" altLang="zh-CN" smtClean="0"/>
              <a:t>【</a:t>
            </a:r>
            <a:r>
              <a:rPr lang="en-US" altLang="zh-CN" smtClean="0"/>
              <a:t>Commonly Used Blocks</a:t>
            </a:r>
            <a:r>
              <a:rPr lang="zh-CN" altLang="zh-CN" smtClean="0"/>
              <a:t>】可得到如表</a:t>
            </a:r>
            <a:r>
              <a:rPr lang="en-US" altLang="zh-CN" smtClean="0"/>
              <a:t>6-1</a:t>
            </a:r>
            <a:r>
              <a:rPr lang="zh-CN" altLang="zh-CN" smtClean="0"/>
              <a:t>介绍常用模块的模块名及其功能。</a:t>
            </a:r>
            <a:endParaRPr lang="en-US" altLang="zh-CN" smtClean="0"/>
          </a:p>
          <a:p>
            <a:endParaRPr lang="zh-CN" altLang="zh-CN" smtClean="0"/>
          </a:p>
        </p:txBody>
      </p:sp>
      <p:sp>
        <p:nvSpPr>
          <p:cNvPr id="28675" name="标题 1"/>
          <p:cNvSpPr txBox="1">
            <a:spLocks/>
          </p:cNvSpPr>
          <p:nvPr/>
        </p:nvSpPr>
        <p:spPr bwMode="auto">
          <a:xfrm>
            <a:off x="819150" y="355600"/>
            <a:ext cx="8596313" cy="898525"/>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6.2.1 </a:t>
            </a:r>
            <a:r>
              <a:rPr lang="zh-CN" altLang="en-US" sz="3600">
                <a:solidFill>
                  <a:schemeClr val="accent1"/>
                </a:solidFill>
                <a:latin typeface="Trebuchet MS" pitchFamily="34" charset="0"/>
                <a:ea typeface="方正姚体" pitchFamily="2" charset="-122"/>
              </a:rPr>
              <a:t>常用模块</a:t>
            </a:r>
          </a:p>
        </p:txBody>
      </p:sp>
      <p:sp>
        <p:nvSpPr>
          <p:cNvPr id="28676" name="矩形 9"/>
          <p:cNvSpPr>
            <a:spLocks noChangeArrowheads="1"/>
          </p:cNvSpPr>
          <p:nvPr/>
        </p:nvSpPr>
        <p:spPr bwMode="auto">
          <a:xfrm>
            <a:off x="785813" y="3584575"/>
            <a:ext cx="8378825" cy="646113"/>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从库目录树中选择【</a:t>
            </a:r>
            <a:r>
              <a:rPr lang="en-US" altLang="zh-CN">
                <a:latin typeface="Trebuchet MS" pitchFamily="34" charset="0"/>
                <a:ea typeface="华文新魏" pitchFamily="2" charset="-122"/>
              </a:rPr>
              <a:t>Simulink</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Discontinuities</a:t>
            </a:r>
            <a:r>
              <a:rPr lang="zh-CN" altLang="zh-CN">
                <a:latin typeface="Trebuchet MS" pitchFamily="34" charset="0"/>
                <a:ea typeface="华文新魏" pitchFamily="2" charset="-122"/>
              </a:rPr>
              <a:t>】可得到如表</a:t>
            </a:r>
            <a:r>
              <a:rPr lang="en-US" altLang="zh-CN">
                <a:latin typeface="Trebuchet MS" pitchFamily="34" charset="0"/>
                <a:ea typeface="华文新魏" pitchFamily="2" charset="-122"/>
              </a:rPr>
              <a:t>6-3</a:t>
            </a:r>
            <a:r>
              <a:rPr lang="zh-CN" altLang="zh-CN">
                <a:latin typeface="Trebuchet MS" pitchFamily="34" charset="0"/>
                <a:ea typeface="华文新魏" pitchFamily="2" charset="-122"/>
              </a:rPr>
              <a:t>介绍了非连续模块的模块名及其功能。</a:t>
            </a:r>
          </a:p>
        </p:txBody>
      </p:sp>
      <p:sp>
        <p:nvSpPr>
          <p:cNvPr id="28677" name="标题 1"/>
          <p:cNvSpPr txBox="1">
            <a:spLocks/>
          </p:cNvSpPr>
          <p:nvPr/>
        </p:nvSpPr>
        <p:spPr bwMode="auto">
          <a:xfrm>
            <a:off x="904875" y="2873375"/>
            <a:ext cx="8612188" cy="935038"/>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6.2.3 </a:t>
            </a:r>
            <a:r>
              <a:rPr lang="zh-CN" altLang="en-US" sz="3600">
                <a:solidFill>
                  <a:schemeClr val="accent1"/>
                </a:solidFill>
                <a:latin typeface="Trebuchet MS" pitchFamily="34" charset="0"/>
                <a:ea typeface="方正姚体" pitchFamily="2" charset="-122"/>
              </a:rPr>
              <a:t>非连续模块</a:t>
            </a:r>
          </a:p>
        </p:txBody>
      </p:sp>
      <p:sp>
        <p:nvSpPr>
          <p:cNvPr id="28678" name="矩形 52"/>
          <p:cNvSpPr>
            <a:spLocks noChangeArrowheads="1"/>
          </p:cNvSpPr>
          <p:nvPr/>
        </p:nvSpPr>
        <p:spPr bwMode="auto">
          <a:xfrm>
            <a:off x="785813" y="2259013"/>
            <a:ext cx="8378825" cy="647700"/>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从库目录树中选择【</a:t>
            </a:r>
            <a:r>
              <a:rPr lang="en-US" altLang="zh-CN">
                <a:latin typeface="Trebuchet MS" pitchFamily="34" charset="0"/>
                <a:ea typeface="华文新魏" pitchFamily="2" charset="-122"/>
              </a:rPr>
              <a:t>Simulink</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Continuous</a:t>
            </a:r>
            <a:r>
              <a:rPr lang="zh-CN" altLang="zh-CN">
                <a:latin typeface="Trebuchet MS" pitchFamily="34" charset="0"/>
                <a:ea typeface="华文新魏" pitchFamily="2" charset="-122"/>
              </a:rPr>
              <a:t>】可得到如表</a:t>
            </a:r>
            <a:r>
              <a:rPr lang="en-US" altLang="zh-CN">
                <a:latin typeface="Trebuchet MS" pitchFamily="34" charset="0"/>
                <a:ea typeface="华文新魏" pitchFamily="2" charset="-122"/>
              </a:rPr>
              <a:t>6-2</a:t>
            </a:r>
            <a:r>
              <a:rPr lang="zh-CN" altLang="zh-CN">
                <a:latin typeface="Trebuchet MS" pitchFamily="34" charset="0"/>
                <a:ea typeface="华文新魏" pitchFamily="2" charset="-122"/>
              </a:rPr>
              <a:t>介绍了连续模块的模块名及其功能。</a:t>
            </a:r>
          </a:p>
        </p:txBody>
      </p:sp>
      <p:sp>
        <p:nvSpPr>
          <p:cNvPr id="28679" name="标题 1"/>
          <p:cNvSpPr txBox="1">
            <a:spLocks/>
          </p:cNvSpPr>
          <p:nvPr/>
        </p:nvSpPr>
        <p:spPr bwMode="auto">
          <a:xfrm>
            <a:off x="830263" y="4130675"/>
            <a:ext cx="8613775" cy="935038"/>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6.2.4 </a:t>
            </a:r>
            <a:r>
              <a:rPr lang="zh-CN" altLang="en-US" sz="3600">
                <a:solidFill>
                  <a:schemeClr val="accent1"/>
                </a:solidFill>
                <a:latin typeface="Trebuchet MS" pitchFamily="34" charset="0"/>
                <a:ea typeface="方正姚体" pitchFamily="2" charset="-122"/>
              </a:rPr>
              <a:t>离散模块</a:t>
            </a:r>
          </a:p>
        </p:txBody>
      </p:sp>
      <p:sp>
        <p:nvSpPr>
          <p:cNvPr id="28680" name="矩形 55"/>
          <p:cNvSpPr>
            <a:spLocks noChangeArrowheads="1"/>
          </p:cNvSpPr>
          <p:nvPr/>
        </p:nvSpPr>
        <p:spPr bwMode="auto">
          <a:xfrm>
            <a:off x="803275" y="4859338"/>
            <a:ext cx="8378825" cy="646112"/>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从库目录树中选择【</a:t>
            </a:r>
            <a:r>
              <a:rPr lang="en-US" altLang="zh-CN">
                <a:latin typeface="Trebuchet MS" pitchFamily="34" charset="0"/>
                <a:ea typeface="华文新魏" pitchFamily="2" charset="-122"/>
              </a:rPr>
              <a:t>Simulink</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Discrete</a:t>
            </a:r>
            <a:r>
              <a:rPr lang="zh-CN" altLang="zh-CN">
                <a:latin typeface="Trebuchet MS" pitchFamily="34" charset="0"/>
                <a:ea typeface="华文新魏" pitchFamily="2" charset="-122"/>
              </a:rPr>
              <a:t>】可得到如表</a:t>
            </a:r>
            <a:r>
              <a:rPr lang="en-US" altLang="zh-CN">
                <a:latin typeface="Trebuchet MS" pitchFamily="34" charset="0"/>
                <a:ea typeface="华文新魏" pitchFamily="2" charset="-122"/>
              </a:rPr>
              <a:t>6-4</a:t>
            </a:r>
            <a:r>
              <a:rPr lang="zh-CN" altLang="zh-CN">
                <a:latin typeface="Trebuchet MS" pitchFamily="34" charset="0"/>
                <a:ea typeface="华文新魏" pitchFamily="2" charset="-122"/>
              </a:rPr>
              <a:t>介绍了离散模块的模块名及其功能。</a:t>
            </a:r>
          </a:p>
        </p:txBody>
      </p:sp>
      <p:sp>
        <p:nvSpPr>
          <p:cNvPr id="28681" name="标题 1"/>
          <p:cNvSpPr txBox="1">
            <a:spLocks/>
          </p:cNvSpPr>
          <p:nvPr/>
        </p:nvSpPr>
        <p:spPr bwMode="auto">
          <a:xfrm>
            <a:off x="892175" y="5326063"/>
            <a:ext cx="8612188" cy="933450"/>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6.2.5 </a:t>
            </a:r>
            <a:r>
              <a:rPr lang="zh-CN" altLang="en-US" sz="3600">
                <a:solidFill>
                  <a:schemeClr val="accent1"/>
                </a:solidFill>
                <a:latin typeface="Trebuchet MS" pitchFamily="34" charset="0"/>
                <a:ea typeface="方正姚体" pitchFamily="2" charset="-122"/>
              </a:rPr>
              <a:t>逻辑与位操作模块</a:t>
            </a:r>
          </a:p>
        </p:txBody>
      </p:sp>
      <p:sp>
        <p:nvSpPr>
          <p:cNvPr id="28682" name="矩形 57"/>
          <p:cNvSpPr>
            <a:spLocks noChangeArrowheads="1"/>
          </p:cNvSpPr>
          <p:nvPr/>
        </p:nvSpPr>
        <p:spPr bwMode="auto">
          <a:xfrm>
            <a:off x="792163" y="6107113"/>
            <a:ext cx="8378825" cy="646112"/>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从库目录树中选择【</a:t>
            </a:r>
            <a:r>
              <a:rPr lang="en-US" altLang="zh-CN">
                <a:latin typeface="Trebuchet MS" pitchFamily="34" charset="0"/>
                <a:ea typeface="华文新魏" pitchFamily="2" charset="-122"/>
              </a:rPr>
              <a:t>Simulink</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a:t>
            </a:r>
            <a:r>
              <a:rPr lang="zh-CN" altLang="zh-CN">
                <a:latin typeface="Trebuchet MS" pitchFamily="34" charset="0"/>
                <a:ea typeface="华文新魏" pitchFamily="2" charset="-122"/>
              </a:rPr>
              <a:t>【</a:t>
            </a:r>
            <a:r>
              <a:rPr lang="en-US" altLang="zh-CN">
                <a:latin typeface="Trebuchet MS" pitchFamily="34" charset="0"/>
                <a:ea typeface="华文新魏" pitchFamily="2" charset="-122"/>
              </a:rPr>
              <a:t>Logic and Bit Operations</a:t>
            </a:r>
            <a:r>
              <a:rPr lang="zh-CN" altLang="zh-CN">
                <a:latin typeface="Trebuchet MS" pitchFamily="34" charset="0"/>
                <a:ea typeface="华文新魏" pitchFamily="2" charset="-122"/>
              </a:rPr>
              <a:t>】可得到如表</a:t>
            </a:r>
            <a:r>
              <a:rPr lang="en-US" altLang="zh-CN">
                <a:latin typeface="Trebuchet MS" pitchFamily="34" charset="0"/>
                <a:ea typeface="华文新魏" pitchFamily="2" charset="-122"/>
              </a:rPr>
              <a:t>6-5</a:t>
            </a:r>
            <a:r>
              <a:rPr lang="zh-CN" altLang="zh-CN">
                <a:latin typeface="Trebuchet MS" pitchFamily="34" charset="0"/>
                <a:ea typeface="华文新魏" pitchFamily="2" charset="-122"/>
              </a:rPr>
              <a:t>介绍了逻辑与位操作模块的模块名及其功能。</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77863" y="609600"/>
            <a:ext cx="8596312" cy="762000"/>
          </a:xfrm>
        </p:spPr>
        <p:txBody>
          <a:bodyPr/>
          <a:lstStyle/>
          <a:p>
            <a:r>
              <a:rPr lang="en-US" altLang="zh-CN" smtClean="0"/>
              <a:t>6.2.6 </a:t>
            </a:r>
            <a:r>
              <a:rPr lang="zh-CN" altLang="en-US" smtClean="0"/>
              <a:t>查找表模块</a:t>
            </a:r>
          </a:p>
        </p:txBody>
      </p:sp>
      <p:sp>
        <p:nvSpPr>
          <p:cNvPr id="29698" name="内容占位符 2"/>
          <p:cNvSpPr>
            <a:spLocks noGrp="1"/>
          </p:cNvSpPr>
          <p:nvPr>
            <p:ph idx="1"/>
          </p:nvPr>
        </p:nvSpPr>
        <p:spPr>
          <a:xfrm>
            <a:off x="677863" y="1371600"/>
            <a:ext cx="8596312" cy="800100"/>
          </a:xfrm>
        </p:spPr>
        <p:txBody>
          <a:bodyPr/>
          <a:lstStyle/>
          <a:p>
            <a:r>
              <a:rPr lang="zh-CN" altLang="zh-CN" smtClean="0"/>
              <a:t>从库目录树中选择【</a:t>
            </a:r>
            <a:r>
              <a:rPr lang="en-US" altLang="zh-CN" smtClean="0"/>
              <a:t>Simulink</a:t>
            </a:r>
            <a:r>
              <a:rPr lang="zh-CN" altLang="zh-CN" smtClean="0"/>
              <a:t>】</a:t>
            </a:r>
            <a:r>
              <a:rPr lang="en-US" altLang="zh-CN" smtClean="0"/>
              <a:t>/</a:t>
            </a:r>
            <a:r>
              <a:rPr lang="zh-CN" altLang="zh-CN" smtClean="0"/>
              <a:t>【</a:t>
            </a:r>
            <a:r>
              <a:rPr lang="en-US" altLang="zh-CN" smtClean="0"/>
              <a:t>Lookup Tables</a:t>
            </a:r>
            <a:r>
              <a:rPr lang="zh-CN" altLang="zh-CN" smtClean="0"/>
              <a:t>】可得到如表</a:t>
            </a:r>
            <a:r>
              <a:rPr lang="en-US" altLang="zh-CN" smtClean="0"/>
              <a:t>6-6</a:t>
            </a:r>
            <a:r>
              <a:rPr lang="zh-CN" altLang="zh-CN" smtClean="0"/>
              <a:t>介绍了查找表模块的模块名及其功能。</a:t>
            </a:r>
          </a:p>
          <a:p>
            <a:endParaRPr lang="zh-CN" altLang="en-US" smtClean="0"/>
          </a:p>
        </p:txBody>
      </p:sp>
      <p:sp>
        <p:nvSpPr>
          <p:cNvPr id="29699" name="标题 1"/>
          <p:cNvSpPr txBox="1">
            <a:spLocks/>
          </p:cNvSpPr>
          <p:nvPr/>
        </p:nvSpPr>
        <p:spPr bwMode="auto">
          <a:xfrm>
            <a:off x="677863" y="1947863"/>
            <a:ext cx="8596312" cy="762000"/>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6.2.7 </a:t>
            </a:r>
            <a:r>
              <a:rPr lang="zh-CN" altLang="en-US" sz="3600">
                <a:solidFill>
                  <a:schemeClr val="accent1"/>
                </a:solidFill>
                <a:latin typeface="Trebuchet MS" pitchFamily="34" charset="0"/>
                <a:ea typeface="方正姚体" pitchFamily="2" charset="-122"/>
              </a:rPr>
              <a:t>数学模块</a:t>
            </a:r>
          </a:p>
        </p:txBody>
      </p:sp>
      <p:sp>
        <p:nvSpPr>
          <p:cNvPr id="29700" name="内容占位符 2"/>
          <p:cNvSpPr txBox="1">
            <a:spLocks/>
          </p:cNvSpPr>
          <p:nvPr/>
        </p:nvSpPr>
        <p:spPr bwMode="auto">
          <a:xfrm>
            <a:off x="677863" y="2709863"/>
            <a:ext cx="8596312" cy="800100"/>
          </a:xfrm>
          <a:prstGeom prst="rect">
            <a:avLst/>
          </a:prstGeom>
          <a:noFill/>
          <a:ln w="9525">
            <a:noFill/>
            <a:miter lim="800000"/>
            <a:headEnd/>
            <a:tailEnd/>
          </a:ln>
        </p:spPr>
        <p:txBody>
          <a:bodyPr/>
          <a:lstStyle/>
          <a:p>
            <a:pPr marL="342900" indent="-342900" defTabSz="457200">
              <a:spcBef>
                <a:spcPts val="1000"/>
              </a:spcBef>
              <a:buClr>
                <a:schemeClr val="accent1"/>
              </a:buClr>
              <a:buSzPct val="80000"/>
              <a:buFont typeface="Wingdings 3" pitchFamily="18" charset="2"/>
              <a:buChar char=""/>
            </a:pPr>
            <a:r>
              <a:rPr lang="zh-CN" altLang="zh-CN">
                <a:solidFill>
                  <a:srgbClr val="404040"/>
                </a:solidFill>
                <a:latin typeface="Trebuchet MS" pitchFamily="34" charset="0"/>
                <a:ea typeface="华文新魏" pitchFamily="2" charset="-122"/>
              </a:rPr>
              <a:t>从库目录树中选择【</a:t>
            </a:r>
            <a:r>
              <a:rPr lang="en-US" altLang="zh-CN">
                <a:solidFill>
                  <a:srgbClr val="404040"/>
                </a:solidFill>
                <a:latin typeface="Trebuchet MS" pitchFamily="34" charset="0"/>
                <a:ea typeface="华文新魏" pitchFamily="2" charset="-122"/>
              </a:rPr>
              <a:t>Simulink</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Math Operations</a:t>
            </a:r>
            <a:r>
              <a:rPr lang="zh-CN" altLang="zh-CN">
                <a:solidFill>
                  <a:srgbClr val="404040"/>
                </a:solidFill>
                <a:latin typeface="Trebuchet MS" pitchFamily="34" charset="0"/>
                <a:ea typeface="华文新魏" pitchFamily="2" charset="-122"/>
              </a:rPr>
              <a:t>】可得到如表</a:t>
            </a:r>
            <a:r>
              <a:rPr lang="en-US" altLang="zh-CN">
                <a:solidFill>
                  <a:srgbClr val="404040"/>
                </a:solidFill>
                <a:latin typeface="Trebuchet MS" pitchFamily="34" charset="0"/>
                <a:ea typeface="华文新魏" pitchFamily="2" charset="-122"/>
              </a:rPr>
              <a:t>6-7</a:t>
            </a:r>
            <a:r>
              <a:rPr lang="zh-CN" altLang="zh-CN">
                <a:solidFill>
                  <a:srgbClr val="404040"/>
                </a:solidFill>
                <a:latin typeface="Trebuchet MS" pitchFamily="34" charset="0"/>
                <a:ea typeface="华文新魏" pitchFamily="2" charset="-122"/>
              </a:rPr>
              <a:t>介绍了数学模块的模块名及其功能。</a:t>
            </a:r>
          </a:p>
          <a:p>
            <a:pPr marL="342900" indent="-342900" defTabSz="457200">
              <a:spcBef>
                <a:spcPts val="1000"/>
              </a:spcBef>
              <a:buClr>
                <a:schemeClr val="accent1"/>
              </a:buClr>
              <a:buSzPct val="80000"/>
              <a:buFont typeface="Wingdings 3" pitchFamily="18" charset="2"/>
              <a:buChar char=""/>
            </a:pPr>
            <a:endParaRPr lang="zh-CN" altLang="en-US">
              <a:solidFill>
                <a:srgbClr val="404040"/>
              </a:solidFill>
              <a:latin typeface="Trebuchet MS" pitchFamily="34" charset="0"/>
              <a:ea typeface="华文新魏" pitchFamily="2" charset="-122"/>
            </a:endParaRPr>
          </a:p>
        </p:txBody>
      </p:sp>
      <p:sp>
        <p:nvSpPr>
          <p:cNvPr id="29701" name="标题 1"/>
          <p:cNvSpPr txBox="1">
            <a:spLocks/>
          </p:cNvSpPr>
          <p:nvPr/>
        </p:nvSpPr>
        <p:spPr bwMode="auto">
          <a:xfrm>
            <a:off x="677863" y="3286125"/>
            <a:ext cx="8596312" cy="762000"/>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6.2.8 </a:t>
            </a:r>
            <a:r>
              <a:rPr lang="zh-CN" altLang="en-US" sz="3600">
                <a:solidFill>
                  <a:schemeClr val="accent1"/>
                </a:solidFill>
                <a:latin typeface="Trebuchet MS" pitchFamily="34" charset="0"/>
                <a:ea typeface="方正姚体" pitchFamily="2" charset="-122"/>
              </a:rPr>
              <a:t>信号接收器模块</a:t>
            </a:r>
          </a:p>
        </p:txBody>
      </p:sp>
      <p:sp>
        <p:nvSpPr>
          <p:cNvPr id="29702" name="内容占位符 2"/>
          <p:cNvSpPr txBox="1">
            <a:spLocks/>
          </p:cNvSpPr>
          <p:nvPr/>
        </p:nvSpPr>
        <p:spPr bwMode="auto">
          <a:xfrm>
            <a:off x="677863" y="3848100"/>
            <a:ext cx="8596312" cy="800100"/>
          </a:xfrm>
          <a:prstGeom prst="rect">
            <a:avLst/>
          </a:prstGeom>
          <a:noFill/>
          <a:ln w="9525">
            <a:noFill/>
            <a:miter lim="800000"/>
            <a:headEnd/>
            <a:tailEnd/>
          </a:ln>
        </p:spPr>
        <p:txBody>
          <a:bodyPr/>
          <a:lstStyle/>
          <a:p>
            <a:pPr marL="342900" indent="-342900" defTabSz="457200">
              <a:spcBef>
                <a:spcPts val="1000"/>
              </a:spcBef>
              <a:buClr>
                <a:schemeClr val="accent1"/>
              </a:buClr>
              <a:buSzPct val="80000"/>
              <a:buFont typeface="Wingdings 3" pitchFamily="18" charset="2"/>
              <a:buChar char=""/>
            </a:pPr>
            <a:r>
              <a:rPr lang="zh-CN" altLang="zh-CN">
                <a:solidFill>
                  <a:srgbClr val="404040"/>
                </a:solidFill>
                <a:latin typeface="Trebuchet MS" pitchFamily="34" charset="0"/>
                <a:ea typeface="华文新魏" pitchFamily="2" charset="-122"/>
              </a:rPr>
              <a:t>从库目录树中选择【</a:t>
            </a:r>
            <a:r>
              <a:rPr lang="en-US" altLang="zh-CN">
                <a:solidFill>
                  <a:srgbClr val="404040"/>
                </a:solidFill>
                <a:latin typeface="Trebuchet MS" pitchFamily="34" charset="0"/>
                <a:ea typeface="华文新魏" pitchFamily="2" charset="-122"/>
              </a:rPr>
              <a:t>Simulink</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Sinks</a:t>
            </a:r>
            <a:r>
              <a:rPr lang="zh-CN" altLang="zh-CN">
                <a:solidFill>
                  <a:srgbClr val="404040"/>
                </a:solidFill>
                <a:latin typeface="Trebuchet MS" pitchFamily="34" charset="0"/>
                <a:ea typeface="华文新魏" pitchFamily="2" charset="-122"/>
              </a:rPr>
              <a:t>】可得到如表</a:t>
            </a:r>
            <a:r>
              <a:rPr lang="en-US" altLang="zh-CN">
                <a:solidFill>
                  <a:srgbClr val="404040"/>
                </a:solidFill>
                <a:latin typeface="Trebuchet MS" pitchFamily="34" charset="0"/>
                <a:ea typeface="华文新魏" pitchFamily="2" charset="-122"/>
              </a:rPr>
              <a:t>6-8</a:t>
            </a:r>
            <a:r>
              <a:rPr lang="zh-CN" altLang="zh-CN">
                <a:solidFill>
                  <a:srgbClr val="404040"/>
                </a:solidFill>
                <a:latin typeface="Trebuchet MS" pitchFamily="34" charset="0"/>
                <a:ea typeface="华文新魏" pitchFamily="2" charset="-122"/>
              </a:rPr>
              <a:t>介绍了信号接收器模块的模块名及其功能。</a:t>
            </a:r>
          </a:p>
          <a:p>
            <a:pPr marL="342900" indent="-342900" defTabSz="457200">
              <a:spcBef>
                <a:spcPts val="1000"/>
              </a:spcBef>
              <a:buClr>
                <a:schemeClr val="accent1"/>
              </a:buClr>
              <a:buSzPct val="80000"/>
              <a:buFont typeface="Wingdings 3" pitchFamily="18" charset="2"/>
              <a:buChar char=""/>
            </a:pPr>
            <a:endParaRPr lang="zh-CN" altLang="en-US">
              <a:solidFill>
                <a:srgbClr val="404040"/>
              </a:solidFill>
              <a:latin typeface="Trebuchet MS" pitchFamily="34" charset="0"/>
              <a:ea typeface="华文新魏" pitchFamily="2" charset="-122"/>
            </a:endParaRPr>
          </a:p>
        </p:txBody>
      </p:sp>
      <p:sp>
        <p:nvSpPr>
          <p:cNvPr id="29703" name="标题 1"/>
          <p:cNvSpPr txBox="1">
            <a:spLocks/>
          </p:cNvSpPr>
          <p:nvPr/>
        </p:nvSpPr>
        <p:spPr bwMode="auto">
          <a:xfrm>
            <a:off x="800100" y="5486400"/>
            <a:ext cx="8596313" cy="762000"/>
          </a:xfrm>
          <a:prstGeom prst="rect">
            <a:avLst/>
          </a:prstGeom>
          <a:noFill/>
          <a:ln w="9525">
            <a:noFill/>
            <a:miter lim="800000"/>
            <a:headEnd/>
            <a:tailEnd/>
          </a:ln>
        </p:spPr>
        <p:txBody>
          <a:bodyPr/>
          <a:lstStyle/>
          <a:p>
            <a:pPr defTabSz="457200"/>
            <a:r>
              <a:rPr lang="en-US" altLang="zh-CN" sz="3600">
                <a:solidFill>
                  <a:schemeClr val="accent1"/>
                </a:solidFill>
                <a:latin typeface="Trebuchet MS" pitchFamily="34" charset="0"/>
                <a:ea typeface="方正姚体" pitchFamily="2" charset="-122"/>
              </a:rPr>
              <a:t>6.2.10 </a:t>
            </a:r>
            <a:r>
              <a:rPr lang="zh-CN" altLang="en-US" sz="3600">
                <a:solidFill>
                  <a:schemeClr val="accent1"/>
                </a:solidFill>
                <a:latin typeface="Trebuchet MS" pitchFamily="34" charset="0"/>
                <a:ea typeface="方正姚体" pitchFamily="2" charset="-122"/>
              </a:rPr>
              <a:t>用户自定义函数模块</a:t>
            </a:r>
          </a:p>
        </p:txBody>
      </p:sp>
      <p:sp>
        <p:nvSpPr>
          <p:cNvPr id="29704" name="内容占位符 2"/>
          <p:cNvSpPr txBox="1">
            <a:spLocks/>
          </p:cNvSpPr>
          <p:nvPr/>
        </p:nvSpPr>
        <p:spPr bwMode="auto">
          <a:xfrm>
            <a:off x="714375" y="4986338"/>
            <a:ext cx="8523288" cy="728662"/>
          </a:xfrm>
          <a:prstGeom prst="rect">
            <a:avLst/>
          </a:prstGeom>
          <a:noFill/>
          <a:ln w="9525">
            <a:noFill/>
            <a:miter lim="800000"/>
            <a:headEnd/>
            <a:tailEnd/>
          </a:ln>
        </p:spPr>
        <p:txBody>
          <a:bodyPr/>
          <a:lstStyle/>
          <a:p>
            <a:pPr marL="342900" indent="-342900" defTabSz="457200">
              <a:spcBef>
                <a:spcPts val="1000"/>
              </a:spcBef>
              <a:buClr>
                <a:schemeClr val="accent1"/>
              </a:buClr>
              <a:buSzPct val="80000"/>
              <a:buFont typeface="Wingdings 3" pitchFamily="18" charset="2"/>
              <a:buChar char=""/>
            </a:pPr>
            <a:r>
              <a:rPr lang="zh-CN" altLang="zh-CN">
                <a:solidFill>
                  <a:srgbClr val="404040"/>
                </a:solidFill>
                <a:latin typeface="Trebuchet MS" pitchFamily="34" charset="0"/>
                <a:ea typeface="华文新魏" pitchFamily="2" charset="-122"/>
              </a:rPr>
              <a:t>从库目录树中选择【</a:t>
            </a:r>
            <a:r>
              <a:rPr lang="en-US" altLang="zh-CN">
                <a:solidFill>
                  <a:srgbClr val="404040"/>
                </a:solidFill>
                <a:latin typeface="Trebuchet MS" pitchFamily="34" charset="0"/>
                <a:ea typeface="华文新魏" pitchFamily="2" charset="-122"/>
              </a:rPr>
              <a:t>Simulink</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Sources</a:t>
            </a:r>
            <a:r>
              <a:rPr lang="zh-CN" altLang="zh-CN">
                <a:solidFill>
                  <a:srgbClr val="404040"/>
                </a:solidFill>
                <a:latin typeface="Trebuchet MS" pitchFamily="34" charset="0"/>
                <a:ea typeface="华文新魏" pitchFamily="2" charset="-122"/>
              </a:rPr>
              <a:t>】可得到如表</a:t>
            </a:r>
            <a:r>
              <a:rPr lang="en-US" altLang="zh-CN">
                <a:solidFill>
                  <a:srgbClr val="404040"/>
                </a:solidFill>
                <a:latin typeface="Trebuchet MS" pitchFamily="34" charset="0"/>
                <a:ea typeface="华文新魏" pitchFamily="2" charset="-122"/>
              </a:rPr>
              <a:t>6-9</a:t>
            </a:r>
            <a:r>
              <a:rPr lang="zh-CN" altLang="zh-CN">
                <a:solidFill>
                  <a:srgbClr val="404040"/>
                </a:solidFill>
                <a:latin typeface="Trebuchet MS" pitchFamily="34" charset="0"/>
                <a:ea typeface="华文新魏" pitchFamily="2" charset="-122"/>
              </a:rPr>
              <a:t>介绍了信号源模块的模块名及其功能。</a:t>
            </a:r>
          </a:p>
          <a:p>
            <a:pPr marL="342900" indent="-342900" defTabSz="457200">
              <a:spcBef>
                <a:spcPts val="1000"/>
              </a:spcBef>
              <a:buClr>
                <a:schemeClr val="accent1"/>
              </a:buClr>
              <a:buSzPct val="80000"/>
              <a:buFont typeface="Wingdings 3" pitchFamily="18" charset="2"/>
              <a:buChar char=""/>
            </a:pPr>
            <a:endParaRPr lang="zh-CN" altLang="en-US">
              <a:solidFill>
                <a:srgbClr val="404040"/>
              </a:solidFill>
              <a:latin typeface="Trebuchet MS" pitchFamily="34" charset="0"/>
              <a:ea typeface="华文新魏" pitchFamily="2" charset="-122"/>
            </a:endParaRPr>
          </a:p>
        </p:txBody>
      </p:sp>
      <p:sp>
        <p:nvSpPr>
          <p:cNvPr id="12" name="标题 1"/>
          <p:cNvSpPr txBox="1">
            <a:spLocks/>
          </p:cNvSpPr>
          <p:nvPr/>
        </p:nvSpPr>
        <p:spPr>
          <a:xfrm>
            <a:off x="830263" y="4538663"/>
            <a:ext cx="8443912" cy="609600"/>
          </a:xfrm>
          <a:prstGeom prst="rect">
            <a:avLst/>
          </a:prstGeom>
        </p:spPr>
        <p:txBody>
          <a:bodyPr>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altLang="zh-CN" dirty="0"/>
              <a:t>6.2.9 </a:t>
            </a:r>
            <a:r>
              <a:rPr lang="zh-CN" altLang="en-US" dirty="0"/>
              <a:t>信号源模块</a:t>
            </a:r>
          </a:p>
        </p:txBody>
      </p:sp>
      <p:sp>
        <p:nvSpPr>
          <p:cNvPr id="29706" name="内容占位符 2"/>
          <p:cNvSpPr txBox="1">
            <a:spLocks/>
          </p:cNvSpPr>
          <p:nvPr/>
        </p:nvSpPr>
        <p:spPr bwMode="auto">
          <a:xfrm>
            <a:off x="714375" y="6129338"/>
            <a:ext cx="8523288" cy="728662"/>
          </a:xfrm>
          <a:prstGeom prst="rect">
            <a:avLst/>
          </a:prstGeom>
          <a:noFill/>
          <a:ln w="9525">
            <a:noFill/>
            <a:miter lim="800000"/>
            <a:headEnd/>
            <a:tailEnd/>
          </a:ln>
        </p:spPr>
        <p:txBody>
          <a:bodyPr/>
          <a:lstStyle/>
          <a:p>
            <a:pPr marL="342900" indent="-342900" defTabSz="457200">
              <a:spcBef>
                <a:spcPts val="1000"/>
              </a:spcBef>
              <a:buClr>
                <a:schemeClr val="accent1"/>
              </a:buClr>
              <a:buSzPct val="80000"/>
              <a:buFont typeface="Wingdings 3" pitchFamily="18" charset="2"/>
              <a:buChar char=""/>
            </a:pPr>
            <a:r>
              <a:rPr lang="zh-CN" altLang="zh-CN">
                <a:solidFill>
                  <a:srgbClr val="404040"/>
                </a:solidFill>
                <a:latin typeface="Trebuchet MS" pitchFamily="34" charset="0"/>
                <a:ea typeface="华文新魏" pitchFamily="2" charset="-122"/>
              </a:rPr>
              <a:t>从库目录树中选择【</a:t>
            </a:r>
            <a:r>
              <a:rPr lang="en-US" altLang="zh-CN">
                <a:solidFill>
                  <a:srgbClr val="404040"/>
                </a:solidFill>
                <a:latin typeface="Trebuchet MS" pitchFamily="34" charset="0"/>
                <a:ea typeface="华文新魏" pitchFamily="2" charset="-122"/>
              </a:rPr>
              <a:t>Simulink</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a:t>
            </a:r>
            <a:r>
              <a:rPr lang="zh-CN" altLang="zh-CN">
                <a:solidFill>
                  <a:srgbClr val="404040"/>
                </a:solidFill>
                <a:latin typeface="Trebuchet MS" pitchFamily="34" charset="0"/>
                <a:ea typeface="华文新魏" pitchFamily="2" charset="-122"/>
              </a:rPr>
              <a:t>【</a:t>
            </a:r>
            <a:r>
              <a:rPr lang="en-US" altLang="zh-CN">
                <a:solidFill>
                  <a:srgbClr val="404040"/>
                </a:solidFill>
                <a:latin typeface="Trebuchet MS" pitchFamily="34" charset="0"/>
                <a:ea typeface="华文新魏" pitchFamily="2" charset="-122"/>
              </a:rPr>
              <a:t>User-Ds</a:t>
            </a:r>
            <a:r>
              <a:rPr lang="zh-CN" altLang="zh-CN">
                <a:solidFill>
                  <a:srgbClr val="404040"/>
                </a:solidFill>
                <a:latin typeface="Trebuchet MS" pitchFamily="34" charset="0"/>
                <a:ea typeface="华文新魏" pitchFamily="2" charset="-122"/>
              </a:rPr>
              <a:t>】可得到如表</a:t>
            </a:r>
            <a:r>
              <a:rPr lang="en-US" altLang="zh-CN">
                <a:solidFill>
                  <a:srgbClr val="404040"/>
                </a:solidFill>
                <a:latin typeface="Trebuchet MS" pitchFamily="34" charset="0"/>
                <a:ea typeface="华文新魏" pitchFamily="2" charset="-122"/>
              </a:rPr>
              <a:t>6-10</a:t>
            </a:r>
            <a:r>
              <a:rPr lang="zh-CN" altLang="zh-CN">
                <a:solidFill>
                  <a:srgbClr val="404040"/>
                </a:solidFill>
                <a:latin typeface="Trebuchet MS" pitchFamily="34" charset="0"/>
                <a:ea typeface="华文新魏" pitchFamily="2" charset="-122"/>
              </a:rPr>
              <a:t>介绍了用户自定义函数模块的模块名及其功能。</a:t>
            </a:r>
          </a:p>
          <a:p>
            <a:pPr marL="342900" indent="-342900" defTabSz="457200">
              <a:spcBef>
                <a:spcPts val="1000"/>
              </a:spcBef>
              <a:buClr>
                <a:schemeClr val="accent1"/>
              </a:buClr>
              <a:buSzPct val="80000"/>
              <a:buFont typeface="Wingdings 3" pitchFamily="18" charset="2"/>
              <a:buChar char=""/>
            </a:pPr>
            <a:endParaRPr lang="zh-CN" altLang="en-US">
              <a:solidFill>
                <a:srgbClr val="404040"/>
              </a:solidFill>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b="1" smtClean="0"/>
              <a:t>6.3 Simulink</a:t>
            </a:r>
            <a:r>
              <a:rPr lang="zh-CN" altLang="zh-CN" b="1" smtClean="0"/>
              <a:t>其他模块</a:t>
            </a:r>
            <a:br>
              <a:rPr lang="zh-CN" altLang="zh-CN" b="1" smtClean="0"/>
            </a:br>
            <a:endParaRPr lang="zh-CN" altLang="en-US" smtClean="0"/>
          </a:p>
        </p:txBody>
      </p:sp>
      <p:sp>
        <p:nvSpPr>
          <p:cNvPr id="30722" name="内容占位符 2"/>
          <p:cNvSpPr>
            <a:spLocks noGrp="1"/>
          </p:cNvSpPr>
          <p:nvPr>
            <p:ph idx="1"/>
          </p:nvPr>
        </p:nvSpPr>
        <p:spPr/>
        <p:txBody>
          <a:bodyPr/>
          <a:lstStyle/>
          <a:p>
            <a:r>
              <a:rPr lang="en-US" altLang="zh-CN" smtClean="0"/>
              <a:t>Simulink</a:t>
            </a:r>
            <a:r>
              <a:rPr lang="zh-CN" altLang="zh-CN" smtClean="0"/>
              <a:t>可以针对控制、信号处理以及通信等系统进行建模、仿真和分析，因此除了前面介绍的常用模块集之外，还提供了其他模块集和工具箱。下面通过具体例子对其中几个模块集或工具箱中的模块进行介绍。</a:t>
            </a:r>
          </a:p>
          <a:p>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标题 1"/>
          <p:cNvSpPr>
            <a:spLocks noGrp="1"/>
          </p:cNvSpPr>
          <p:nvPr>
            <p:ph type="title"/>
          </p:nvPr>
        </p:nvSpPr>
        <p:spPr/>
        <p:txBody>
          <a:bodyPr/>
          <a:lstStyle/>
          <a:p>
            <a:r>
              <a:rPr lang="en-US" altLang="zh-CN" b="1" smtClean="0"/>
              <a:t>6.4 Simulink</a:t>
            </a:r>
            <a:r>
              <a:rPr lang="zh-CN" altLang="zh-CN" b="1" smtClean="0"/>
              <a:t>模型创建</a:t>
            </a:r>
            <a:br>
              <a:rPr lang="zh-CN" altLang="zh-CN" b="1" smtClean="0"/>
            </a:br>
            <a:endParaRPr lang="zh-CN" altLang="en-US" smtClean="0"/>
          </a:p>
        </p:txBody>
      </p:sp>
      <p:sp>
        <p:nvSpPr>
          <p:cNvPr id="4108" name="内容占位符 2"/>
          <p:cNvSpPr>
            <a:spLocks noGrp="1"/>
          </p:cNvSpPr>
          <p:nvPr>
            <p:ph idx="1"/>
          </p:nvPr>
        </p:nvSpPr>
        <p:spPr>
          <a:xfrm>
            <a:off x="677863" y="1171575"/>
            <a:ext cx="8682037" cy="4908550"/>
          </a:xfrm>
        </p:spPr>
        <p:txBody>
          <a:bodyPr/>
          <a:lstStyle/>
          <a:p>
            <a:r>
              <a:rPr lang="zh-CN" altLang="en-US" smtClean="0"/>
              <a:t>在前面几节的讲解我们对</a:t>
            </a:r>
            <a:r>
              <a:rPr lang="en-US" altLang="zh-CN" smtClean="0"/>
              <a:t>Simulink</a:t>
            </a:r>
            <a:r>
              <a:rPr lang="zh-CN" altLang="en-US" smtClean="0"/>
              <a:t>已经有了初步的认识，下面来学习一下如何创建</a:t>
            </a:r>
            <a:r>
              <a:rPr lang="en-US" altLang="zh-CN" smtClean="0"/>
              <a:t>Simulink</a:t>
            </a:r>
            <a:r>
              <a:rPr lang="zh-CN" altLang="en-US" smtClean="0"/>
              <a:t>模型，如图</a:t>
            </a:r>
            <a:r>
              <a:rPr lang="en-US" altLang="zh-CN" smtClean="0"/>
              <a:t>6-17</a:t>
            </a:r>
            <a:r>
              <a:rPr lang="zh-CN" altLang="en-US" smtClean="0"/>
              <a:t>所示为建立</a:t>
            </a:r>
            <a:r>
              <a:rPr lang="en-US" altLang="zh-CN" smtClean="0"/>
              <a:t>Simulink</a:t>
            </a:r>
            <a:r>
              <a:rPr lang="zh-CN" altLang="en-US" smtClean="0"/>
              <a:t>模型的流程图。</a:t>
            </a:r>
          </a:p>
        </p:txBody>
      </p:sp>
      <p:graphicFrame>
        <p:nvGraphicFramePr>
          <p:cNvPr id="4106" name="Object 10"/>
          <p:cNvGraphicFramePr>
            <a:graphicFrameLocks noChangeAspect="1"/>
          </p:cNvGraphicFramePr>
          <p:nvPr/>
        </p:nvGraphicFramePr>
        <p:xfrm>
          <a:off x="2619375" y="2492375"/>
          <a:ext cx="4713288" cy="3722688"/>
        </p:xfrm>
        <a:graphic>
          <a:graphicData uri="http://schemas.openxmlformats.org/presentationml/2006/ole">
            <p:oleObj spid="_x0000_s4106" name="公式" r:id="rId3" imgW="5146548" imgH="405765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en-US" altLang="zh-CN" smtClean="0"/>
              <a:t>6.4.1 </a:t>
            </a:r>
            <a:r>
              <a:rPr lang="zh-CN" altLang="en-US" smtClean="0"/>
              <a:t>模块操作</a:t>
            </a:r>
          </a:p>
        </p:txBody>
      </p:sp>
      <p:sp>
        <p:nvSpPr>
          <p:cNvPr id="33794" name="内容占位符 2"/>
          <p:cNvSpPr>
            <a:spLocks noGrp="1"/>
          </p:cNvSpPr>
          <p:nvPr>
            <p:ph idx="1"/>
          </p:nvPr>
        </p:nvSpPr>
        <p:spPr>
          <a:xfrm>
            <a:off x="677863" y="1584325"/>
            <a:ext cx="8596312" cy="4457700"/>
          </a:xfrm>
        </p:spPr>
        <p:txBody>
          <a:bodyPr/>
          <a:lstStyle/>
          <a:p>
            <a:r>
              <a:rPr lang="en-US" altLang="zh-CN" smtClean="0"/>
              <a:t>Simulink</a:t>
            </a:r>
            <a:r>
              <a:rPr lang="zh-CN" altLang="zh-CN" smtClean="0"/>
              <a:t>模块操作包括选择一个或多个模块，复制、删除、和移动模块，模块外形的调整，模块名的操作，定义模块中的参数和属性，模块间的连接等。</a:t>
            </a:r>
          </a:p>
          <a:p>
            <a:r>
              <a:rPr lang="en-US" altLang="zh-CN" smtClean="0"/>
              <a:t>1. </a:t>
            </a:r>
            <a:r>
              <a:rPr lang="zh-CN" altLang="zh-CN" smtClean="0"/>
              <a:t>模块的选择</a:t>
            </a:r>
          </a:p>
          <a:p>
            <a:r>
              <a:rPr lang="zh-CN" altLang="zh-CN" smtClean="0"/>
              <a:t>选择模块有两种情况，即选择一个模块和选择多个模块。</a:t>
            </a:r>
          </a:p>
          <a:p>
            <a:r>
              <a:rPr lang="en-US" altLang="zh-CN" smtClean="0"/>
              <a:t>(1)</a:t>
            </a:r>
            <a:r>
              <a:rPr lang="zh-CN" altLang="zh-CN" smtClean="0"/>
              <a:t>选择一个模块</a:t>
            </a:r>
          </a:p>
          <a:p>
            <a:r>
              <a:rPr lang="zh-CN" altLang="zh-CN" smtClean="0"/>
              <a:t>选择一个模块只需要使用鼠标左键单击指定模块，当用户选中一个模块时，以前选中的模块就被放弃。</a:t>
            </a:r>
          </a:p>
          <a:p>
            <a:r>
              <a:rPr lang="en-US" altLang="zh-CN" smtClean="0"/>
              <a:t>(2)</a:t>
            </a:r>
            <a:r>
              <a:rPr lang="zh-CN" altLang="zh-CN" smtClean="0"/>
              <a:t>选择多个模块</a:t>
            </a:r>
          </a:p>
          <a:p>
            <a:r>
              <a:rPr lang="zh-CN" altLang="zh-CN" smtClean="0"/>
              <a:t>选择多个模块可以有两种方法，一个是逐个选择法，另一个是使用方框选择相邻的几个模块。</a:t>
            </a:r>
          </a:p>
          <a:p>
            <a:r>
              <a:rPr lang="zh-CN" altLang="zh-CN" smtClean="0"/>
              <a:t>逐个选择法：按住“</a:t>
            </a:r>
            <a:r>
              <a:rPr lang="en-US" altLang="zh-CN" smtClean="0"/>
              <a:t>shift</a:t>
            </a:r>
            <a:r>
              <a:rPr lang="zh-CN" altLang="zh-CN" smtClean="0"/>
              <a:t>”键，使用鼠标左键单击需要选中的模块。</a:t>
            </a:r>
          </a:p>
          <a:p>
            <a:r>
              <a:rPr lang="zh-CN" altLang="zh-CN" smtClean="0"/>
              <a:t>方框选择法：使用鼠标点击和拖动以画出方框，选择方框内的所有模块。</a:t>
            </a:r>
          </a:p>
          <a:p>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endParaRPr lang="zh-CN" altLang="en-US" smtClean="0"/>
          </a:p>
        </p:txBody>
      </p:sp>
      <p:sp>
        <p:nvSpPr>
          <p:cNvPr id="34818" name="内容占位符 2"/>
          <p:cNvSpPr>
            <a:spLocks noGrp="1"/>
          </p:cNvSpPr>
          <p:nvPr>
            <p:ph idx="1"/>
          </p:nvPr>
        </p:nvSpPr>
        <p:spPr>
          <a:xfrm>
            <a:off x="677863" y="619125"/>
            <a:ext cx="8596312" cy="5884863"/>
          </a:xfrm>
        </p:spPr>
        <p:txBody>
          <a:bodyPr/>
          <a:lstStyle/>
          <a:p>
            <a:r>
              <a:rPr lang="en-US" altLang="zh-CN" smtClean="0"/>
              <a:t>2. </a:t>
            </a:r>
            <a:r>
              <a:rPr lang="zh-CN" altLang="zh-CN" smtClean="0"/>
              <a:t>复制、删除和移动模块</a:t>
            </a:r>
          </a:p>
          <a:p>
            <a:r>
              <a:rPr lang="en-US" altLang="zh-CN" smtClean="0"/>
              <a:t>(1)</a:t>
            </a:r>
            <a:r>
              <a:rPr lang="zh-CN" altLang="zh-CN" smtClean="0"/>
              <a:t>复制模块</a:t>
            </a:r>
          </a:p>
          <a:p>
            <a:r>
              <a:rPr lang="zh-CN" altLang="zh-CN" smtClean="0"/>
              <a:t>不同窗口复制模块：选中模块后，直接将模块从一个窗口拖动到另一个窗口即可。</a:t>
            </a:r>
          </a:p>
          <a:p>
            <a:r>
              <a:rPr lang="zh-CN" altLang="zh-CN" smtClean="0"/>
              <a:t>同一个窗口内复制模块：选中模块后，按下快捷键“</a:t>
            </a:r>
            <a:r>
              <a:rPr lang="en-US" altLang="zh-CN" smtClean="0"/>
              <a:t>Ctrl+C</a:t>
            </a:r>
            <a:r>
              <a:rPr lang="zh-CN" altLang="zh-CN" smtClean="0"/>
              <a:t>”实现复制，再按下“</a:t>
            </a:r>
            <a:r>
              <a:rPr lang="en-US" altLang="zh-CN" smtClean="0"/>
              <a:t>Ctrl+V</a:t>
            </a:r>
            <a:r>
              <a:rPr lang="zh-CN" altLang="zh-CN" smtClean="0"/>
              <a:t>”</a:t>
            </a:r>
          </a:p>
          <a:p>
            <a:r>
              <a:rPr lang="zh-CN" altLang="zh-CN" smtClean="0"/>
              <a:t>实现粘贴，还可以通过菜单“</a:t>
            </a:r>
            <a:r>
              <a:rPr lang="en-US" altLang="zh-CN" smtClean="0"/>
              <a:t>Edit</a:t>
            </a:r>
            <a:r>
              <a:rPr lang="zh-CN" altLang="zh-CN" smtClean="0"/>
              <a:t>”中的“</a:t>
            </a:r>
            <a:r>
              <a:rPr lang="en-US" altLang="zh-CN" smtClean="0"/>
              <a:t>copy</a:t>
            </a:r>
            <a:r>
              <a:rPr lang="zh-CN" altLang="zh-CN" smtClean="0"/>
              <a:t>”和“</a:t>
            </a:r>
            <a:r>
              <a:rPr lang="en-US" altLang="zh-CN" smtClean="0"/>
              <a:t>Paste</a:t>
            </a:r>
            <a:r>
              <a:rPr lang="zh-CN" altLang="zh-CN" smtClean="0"/>
              <a:t>”来复制模块。</a:t>
            </a:r>
          </a:p>
          <a:p>
            <a:r>
              <a:rPr lang="en-US" altLang="zh-CN" smtClean="0"/>
              <a:t>(2)</a:t>
            </a:r>
            <a:r>
              <a:rPr lang="zh-CN" altLang="zh-CN" smtClean="0"/>
              <a:t>删除模块</a:t>
            </a:r>
          </a:p>
          <a:p>
            <a:r>
              <a:rPr lang="zh-CN" altLang="zh-CN" smtClean="0"/>
              <a:t>删除模块可以采用以下两种方法：</a:t>
            </a:r>
          </a:p>
          <a:p>
            <a:r>
              <a:rPr lang="en-US" altLang="zh-CN" smtClean="0"/>
              <a:t>a</a:t>
            </a:r>
            <a:r>
              <a:rPr lang="zh-CN" altLang="zh-CN" smtClean="0"/>
              <a:t>、选中后，按“</a:t>
            </a:r>
            <a:r>
              <a:rPr lang="en-US" altLang="zh-CN" smtClean="0"/>
              <a:t>Delete</a:t>
            </a:r>
            <a:r>
              <a:rPr lang="zh-CN" altLang="zh-CN" smtClean="0"/>
              <a:t>”键删除模块。</a:t>
            </a:r>
          </a:p>
          <a:p>
            <a:r>
              <a:rPr lang="en-US" altLang="zh-CN" smtClean="0"/>
              <a:t>b</a:t>
            </a:r>
            <a:r>
              <a:rPr lang="zh-CN" altLang="zh-CN" smtClean="0"/>
              <a:t>、选中模块后，通过菜单“</a:t>
            </a:r>
            <a:r>
              <a:rPr lang="en-US" altLang="zh-CN" smtClean="0"/>
              <a:t>Edit</a:t>
            </a:r>
            <a:r>
              <a:rPr lang="zh-CN" altLang="zh-CN" smtClean="0"/>
              <a:t>”中的“</a:t>
            </a:r>
            <a:r>
              <a:rPr lang="en-US" altLang="zh-CN" smtClean="0"/>
              <a:t>Cut</a:t>
            </a:r>
            <a:r>
              <a:rPr lang="zh-CN" altLang="zh-CN" smtClean="0"/>
              <a:t>”和“</a:t>
            </a:r>
            <a:r>
              <a:rPr lang="en-US" altLang="zh-CN" smtClean="0"/>
              <a:t>Delete</a:t>
            </a:r>
            <a:r>
              <a:rPr lang="zh-CN" altLang="zh-CN" smtClean="0"/>
              <a:t>”来删除模块</a:t>
            </a:r>
          </a:p>
          <a:p>
            <a:r>
              <a:rPr lang="en-US" altLang="zh-CN" smtClean="0"/>
              <a:t>(3)</a:t>
            </a:r>
            <a:r>
              <a:rPr lang="zh-CN" altLang="zh-CN" smtClean="0"/>
              <a:t>移动模块</a:t>
            </a:r>
          </a:p>
          <a:p>
            <a:r>
              <a:rPr lang="zh-CN" altLang="zh-CN" smtClean="0"/>
              <a:t>按鼠标左键直接将模块拖动到指定位置。</a:t>
            </a:r>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677863" y="501650"/>
            <a:ext cx="8596312" cy="5540375"/>
          </a:xfrm>
        </p:spPr>
        <p:txBody>
          <a:bodyPr/>
          <a:lstStyle/>
          <a:p>
            <a:r>
              <a:rPr lang="en-US" altLang="zh-CN" smtClean="0"/>
              <a:t>3. </a:t>
            </a:r>
            <a:r>
              <a:rPr lang="zh-CN" altLang="zh-CN" smtClean="0"/>
              <a:t>模块外形的调整</a:t>
            </a:r>
          </a:p>
          <a:p>
            <a:r>
              <a:rPr lang="zh-CN" altLang="zh-CN" smtClean="0"/>
              <a:t>模块外形的调整包括三种形式，即改变模块的大小，调整模块的方向和给模块添加阴影。</a:t>
            </a:r>
          </a:p>
          <a:p>
            <a:r>
              <a:rPr lang="zh-CN" altLang="zh-CN" smtClean="0"/>
              <a:t>改变模块的大小</a:t>
            </a:r>
          </a:p>
          <a:p>
            <a:r>
              <a:rPr lang="zh-CN" altLang="zh-CN" smtClean="0"/>
              <a:t>选中模块后，将鼠标移动到模块边框的一角，当鼠标变成两端有箭头的线段时，按下鼠标左键进行拖动模块图标来改变模块大小。</a:t>
            </a:r>
          </a:p>
          <a:p>
            <a:r>
              <a:rPr lang="zh-CN" altLang="zh-CN" smtClean="0"/>
              <a:t>调整模块方向</a:t>
            </a:r>
          </a:p>
          <a:p>
            <a:r>
              <a:rPr lang="zh-CN" altLang="zh-CN" smtClean="0"/>
              <a:t>选中模块后，通过菜单【</a:t>
            </a:r>
            <a:r>
              <a:rPr lang="en-US" altLang="zh-CN" smtClean="0"/>
              <a:t>Format</a:t>
            </a:r>
            <a:r>
              <a:rPr lang="zh-CN" altLang="zh-CN" smtClean="0"/>
              <a:t>】</a:t>
            </a:r>
            <a:r>
              <a:rPr lang="en-US" altLang="zh-CN" smtClean="0"/>
              <a:t>/</a:t>
            </a:r>
            <a:r>
              <a:rPr lang="zh-CN" altLang="zh-CN" smtClean="0"/>
              <a:t>【</a:t>
            </a:r>
            <a:r>
              <a:rPr lang="en-US" altLang="zh-CN" smtClean="0"/>
              <a:t>Rotate Block</a:t>
            </a:r>
            <a:r>
              <a:rPr lang="zh-CN" altLang="zh-CN" smtClean="0"/>
              <a:t>】使模块水平方向顺时针旋转</a:t>
            </a:r>
            <a:r>
              <a:rPr lang="en-US" altLang="zh-CN" smtClean="0"/>
              <a:t>90°</a:t>
            </a:r>
            <a:r>
              <a:rPr lang="zh-CN" altLang="zh-CN" smtClean="0"/>
              <a:t>，通过菜单【</a:t>
            </a:r>
            <a:r>
              <a:rPr lang="en-US" altLang="zh-CN" smtClean="0"/>
              <a:t>Format</a:t>
            </a:r>
            <a:r>
              <a:rPr lang="zh-CN" altLang="zh-CN" smtClean="0"/>
              <a:t>】</a:t>
            </a:r>
            <a:r>
              <a:rPr lang="en-US" altLang="zh-CN" smtClean="0"/>
              <a:t>/</a:t>
            </a:r>
            <a:r>
              <a:rPr lang="zh-CN" altLang="zh-CN" smtClean="0"/>
              <a:t>【</a:t>
            </a:r>
            <a:r>
              <a:rPr lang="en-US" altLang="zh-CN" smtClean="0"/>
              <a:t>Flip Block</a:t>
            </a:r>
            <a:r>
              <a:rPr lang="zh-CN" altLang="zh-CN" smtClean="0"/>
              <a:t>】使模块相对于垂直方向反正</a:t>
            </a:r>
            <a:r>
              <a:rPr lang="en-US" altLang="zh-CN" smtClean="0"/>
              <a:t>180°</a:t>
            </a:r>
            <a:r>
              <a:rPr lang="zh-CN" altLang="zh-CN" smtClean="0"/>
              <a:t>。</a:t>
            </a:r>
          </a:p>
          <a:p>
            <a:r>
              <a:rPr lang="zh-CN" altLang="zh-CN" smtClean="0"/>
              <a:t>图</a:t>
            </a:r>
            <a:r>
              <a:rPr lang="en-US" altLang="zh-CN" smtClean="0"/>
              <a:t>6-18</a:t>
            </a:r>
            <a:r>
              <a:rPr lang="zh-CN" altLang="zh-CN" smtClean="0"/>
              <a:t>中间的模块是最初的模块，左边的</a:t>
            </a:r>
            <a:r>
              <a:rPr lang="en-US" altLang="zh-CN" smtClean="0"/>
              <a:t>4</a:t>
            </a:r>
            <a:r>
              <a:rPr lang="zh-CN" altLang="zh-CN" smtClean="0"/>
              <a:t>个模块从上到下依次通过菜单【</a:t>
            </a:r>
            <a:r>
              <a:rPr lang="en-US" altLang="zh-CN" smtClean="0"/>
              <a:t>Format</a:t>
            </a:r>
            <a:r>
              <a:rPr lang="zh-CN" altLang="zh-CN" smtClean="0"/>
              <a:t>】</a:t>
            </a:r>
            <a:r>
              <a:rPr lang="en-US" altLang="zh-CN" smtClean="0"/>
              <a:t>/</a:t>
            </a:r>
            <a:r>
              <a:rPr lang="zh-CN" altLang="zh-CN" smtClean="0"/>
              <a:t>【</a:t>
            </a:r>
            <a:r>
              <a:rPr lang="en-US" altLang="zh-CN" smtClean="0"/>
              <a:t>Rotate Block</a:t>
            </a:r>
            <a:r>
              <a:rPr lang="zh-CN" altLang="zh-CN" smtClean="0"/>
              <a:t>】使模块旋转一次、两次、三次和四次；右边的两个模块从上到下依次通过菜单【</a:t>
            </a:r>
            <a:r>
              <a:rPr lang="en-US" altLang="zh-CN" smtClean="0"/>
              <a:t>Format</a:t>
            </a:r>
            <a:r>
              <a:rPr lang="zh-CN" altLang="zh-CN" smtClean="0"/>
              <a:t>】</a:t>
            </a:r>
            <a:r>
              <a:rPr lang="en-US" altLang="zh-CN" smtClean="0"/>
              <a:t>/</a:t>
            </a:r>
            <a:r>
              <a:rPr lang="zh-CN" altLang="zh-CN" smtClean="0"/>
              <a:t>【</a:t>
            </a:r>
            <a:r>
              <a:rPr lang="en-US" altLang="zh-CN" smtClean="0"/>
              <a:t>Flip Block</a:t>
            </a:r>
            <a:r>
              <a:rPr lang="zh-CN" altLang="zh-CN" smtClean="0"/>
              <a:t>】使模块旋转一次和两次；下方的模块是先通过菜单【</a:t>
            </a:r>
            <a:r>
              <a:rPr lang="en-US" altLang="zh-CN" smtClean="0"/>
              <a:t>Format</a:t>
            </a:r>
            <a:r>
              <a:rPr lang="zh-CN" altLang="zh-CN" smtClean="0"/>
              <a:t>】</a:t>
            </a:r>
            <a:r>
              <a:rPr lang="en-US" altLang="zh-CN" smtClean="0"/>
              <a:t>/</a:t>
            </a:r>
            <a:r>
              <a:rPr lang="zh-CN" altLang="zh-CN" smtClean="0"/>
              <a:t>【</a:t>
            </a:r>
            <a:r>
              <a:rPr lang="en-US" altLang="zh-CN" smtClean="0"/>
              <a:t>Flip Block</a:t>
            </a:r>
            <a:r>
              <a:rPr lang="zh-CN" altLang="zh-CN" smtClean="0"/>
              <a:t>】使模块旋转一次，再通过菜单【</a:t>
            </a:r>
            <a:r>
              <a:rPr lang="en-US" altLang="zh-CN" smtClean="0"/>
              <a:t>Format</a:t>
            </a:r>
            <a:r>
              <a:rPr lang="zh-CN" altLang="zh-CN" smtClean="0"/>
              <a:t>】</a:t>
            </a:r>
            <a:r>
              <a:rPr lang="en-US" altLang="zh-CN" smtClean="0"/>
              <a:t>/</a:t>
            </a:r>
            <a:r>
              <a:rPr lang="zh-CN" altLang="zh-CN" smtClean="0"/>
              <a:t>【</a:t>
            </a:r>
            <a:r>
              <a:rPr lang="en-US" altLang="zh-CN" smtClean="0"/>
              <a:t>Rotate Block</a:t>
            </a:r>
            <a:r>
              <a:rPr lang="zh-CN" altLang="zh-CN" smtClean="0"/>
              <a:t>】使模块旋转一次。</a:t>
            </a:r>
          </a:p>
          <a:p>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54038"/>
            <a:ext cx="8596312" cy="5487987"/>
          </a:xfrm>
        </p:spPr>
        <p:txBody>
          <a:bodyPr rtlCol="0">
            <a:normAutofit lnSpcReduction="10000"/>
          </a:bodyPr>
          <a:lstStyle/>
          <a:p>
            <a:pPr fontAlgn="auto">
              <a:spcAft>
                <a:spcPts val="0"/>
              </a:spcAft>
              <a:buFont typeface="Wingdings 3" charset="2"/>
              <a:buChar char=""/>
              <a:defRPr/>
            </a:pPr>
            <a:r>
              <a:rPr lang="zh-CN" altLang="en-US" dirty="0" smtClean="0">
                <a:solidFill>
                  <a:schemeClr val="tx1">
                    <a:lumMod val="75000"/>
                    <a:lumOff val="25000"/>
                  </a:schemeClr>
                </a:solidFill>
              </a:rPr>
              <a:t>给模块添加阴影</a:t>
            </a:r>
          </a:p>
          <a:p>
            <a:pPr fontAlgn="auto">
              <a:spcAft>
                <a:spcPts val="0"/>
              </a:spcAft>
              <a:buFont typeface="Wingdings 3" charset="2"/>
              <a:buChar char=""/>
              <a:defRPr/>
            </a:pPr>
            <a:r>
              <a:rPr lang="zh-CN" altLang="en-US" dirty="0" smtClean="0">
                <a:solidFill>
                  <a:schemeClr val="tx1">
                    <a:lumMod val="75000"/>
                    <a:lumOff val="25000"/>
                  </a:schemeClr>
                </a:solidFill>
              </a:rPr>
              <a:t>选中模块后，通过</a:t>
            </a:r>
            <a:r>
              <a:rPr lang="en-US" altLang="zh-CN" dirty="0" smtClean="0">
                <a:solidFill>
                  <a:schemeClr val="tx1">
                    <a:lumMod val="75000"/>
                    <a:lumOff val="25000"/>
                  </a:schemeClr>
                </a:solidFill>
              </a:rPr>
              <a:t>【Format】/【Show Drop Shadow】</a:t>
            </a:r>
            <a:r>
              <a:rPr lang="zh-CN" altLang="en-US" dirty="0" smtClean="0">
                <a:solidFill>
                  <a:schemeClr val="tx1">
                    <a:lumMod val="75000"/>
                    <a:lumOff val="25000"/>
                  </a:schemeClr>
                </a:solidFill>
              </a:rPr>
              <a:t>给模块添加阴影。</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6-18  </a:t>
            </a:r>
            <a:r>
              <a:rPr lang="zh-CN" altLang="zh-CN" dirty="0">
                <a:solidFill>
                  <a:schemeClr val="tx1">
                    <a:lumMod val="75000"/>
                    <a:lumOff val="25000"/>
                  </a:schemeClr>
                </a:solidFill>
              </a:rPr>
              <a:t>模块的旋转</a:t>
            </a:r>
          </a:p>
          <a:p>
            <a:pPr fontAlgn="auto">
              <a:spcAft>
                <a:spcPts val="0"/>
              </a:spcAft>
              <a:buFont typeface="Wingdings 3" charset="2"/>
              <a:buChar char=""/>
              <a:defRPr/>
            </a:pPr>
            <a:endParaRPr lang="zh-CN" altLang="en-US" dirty="0" smtClean="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pic>
        <p:nvPicPr>
          <p:cNvPr id="36866" name="Picture 4" descr="6-18"/>
          <p:cNvPicPr>
            <a:picLocks noChangeAspect="1" noChangeArrowheads="1"/>
          </p:cNvPicPr>
          <p:nvPr/>
        </p:nvPicPr>
        <p:blipFill>
          <a:blip r:embed="rId2"/>
          <a:srcRect/>
          <a:stretch>
            <a:fillRect/>
          </a:stretch>
        </p:blipFill>
        <p:spPr bwMode="auto">
          <a:xfrm>
            <a:off x="3113088" y="2722563"/>
            <a:ext cx="2982912" cy="2465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587375" y="679450"/>
            <a:ext cx="8596313" cy="5527675"/>
          </a:xfrm>
        </p:spPr>
        <p:txBody>
          <a:bodyPr/>
          <a:lstStyle/>
          <a:p>
            <a:r>
              <a:rPr lang="en-US" altLang="zh-CN" smtClean="0"/>
              <a:t>4</a:t>
            </a:r>
            <a:r>
              <a:rPr lang="zh-CN" altLang="zh-CN" smtClean="0"/>
              <a:t>、模块名的操作</a:t>
            </a:r>
          </a:p>
          <a:p>
            <a:r>
              <a:rPr lang="zh-CN" altLang="zh-CN" smtClean="0"/>
              <a:t>模块名的操作包括修改模块名、显示模块名和改变模块名的位置。</a:t>
            </a:r>
          </a:p>
          <a:p>
            <a:r>
              <a:rPr lang="zh-CN" altLang="zh-CN" smtClean="0"/>
              <a:t>修改模块名</a:t>
            </a:r>
          </a:p>
          <a:p>
            <a:r>
              <a:rPr lang="zh-CN" altLang="zh-CN" smtClean="0"/>
              <a:t>通过鼠标左键双击模块名，修改模块名。</a:t>
            </a:r>
          </a:p>
          <a:p>
            <a:r>
              <a:rPr lang="zh-CN" altLang="zh-CN" smtClean="0"/>
              <a:t>显示模块名</a:t>
            </a:r>
          </a:p>
          <a:p>
            <a:r>
              <a:rPr lang="zh-CN" altLang="zh-CN" smtClean="0"/>
              <a:t>选中模块后，通过菜单【</a:t>
            </a:r>
            <a:r>
              <a:rPr lang="en-US" altLang="zh-CN" smtClean="0"/>
              <a:t>Format</a:t>
            </a:r>
            <a:r>
              <a:rPr lang="zh-CN" altLang="zh-CN" smtClean="0"/>
              <a:t>】</a:t>
            </a:r>
            <a:r>
              <a:rPr lang="en-US" altLang="zh-CN" smtClean="0"/>
              <a:t>/</a:t>
            </a:r>
            <a:r>
              <a:rPr lang="zh-CN" altLang="zh-CN" smtClean="0"/>
              <a:t>【</a:t>
            </a:r>
            <a:r>
              <a:rPr lang="en-US" altLang="zh-CN" smtClean="0"/>
              <a:t>ShowName</a:t>
            </a:r>
            <a:r>
              <a:rPr lang="zh-CN" altLang="zh-CN" smtClean="0"/>
              <a:t>】来显示模块名；通过菜单【</a:t>
            </a:r>
            <a:r>
              <a:rPr lang="en-US" altLang="zh-CN" smtClean="0"/>
              <a:t>Format</a:t>
            </a:r>
            <a:r>
              <a:rPr lang="zh-CN" altLang="zh-CN" smtClean="0"/>
              <a:t>】</a:t>
            </a:r>
            <a:r>
              <a:rPr lang="en-US" altLang="zh-CN" smtClean="0"/>
              <a:t>/</a:t>
            </a:r>
            <a:r>
              <a:rPr lang="zh-CN" altLang="zh-CN" smtClean="0"/>
              <a:t>【</a:t>
            </a:r>
            <a:r>
              <a:rPr lang="en-US" altLang="zh-CN" smtClean="0"/>
              <a:t>Hide Name</a:t>
            </a:r>
            <a:r>
              <a:rPr lang="zh-CN" altLang="zh-CN" smtClean="0"/>
              <a:t>】来隐藏模块名。</a:t>
            </a:r>
          </a:p>
          <a:p>
            <a:r>
              <a:rPr lang="zh-CN" altLang="zh-CN" smtClean="0"/>
              <a:t>改变模块名的位置</a:t>
            </a:r>
          </a:p>
          <a:p>
            <a:r>
              <a:rPr lang="zh-CN" altLang="zh-CN" smtClean="0"/>
              <a:t>选中模块后，通过菜单【</a:t>
            </a:r>
            <a:r>
              <a:rPr lang="en-US" altLang="zh-CN" smtClean="0"/>
              <a:t>Format</a:t>
            </a:r>
            <a:r>
              <a:rPr lang="zh-CN" altLang="zh-CN" smtClean="0"/>
              <a:t>】</a:t>
            </a:r>
            <a:r>
              <a:rPr lang="en-US" altLang="zh-CN" smtClean="0"/>
              <a:t>/</a:t>
            </a:r>
            <a:r>
              <a:rPr lang="zh-CN" altLang="zh-CN" smtClean="0"/>
              <a:t>【</a:t>
            </a:r>
            <a:r>
              <a:rPr lang="en-US" altLang="zh-CN" smtClean="0"/>
              <a:t>Flip Name</a:t>
            </a:r>
            <a:r>
              <a:rPr lang="zh-CN" altLang="zh-CN" smtClean="0"/>
              <a:t>】来改变模块名的显示位置。</a:t>
            </a:r>
          </a:p>
          <a:p>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690563" y="744538"/>
            <a:ext cx="8596312" cy="5630862"/>
          </a:xfrm>
        </p:spPr>
        <p:txBody>
          <a:bodyPr/>
          <a:lstStyle/>
          <a:p>
            <a:r>
              <a:rPr lang="en-US" altLang="zh-CN" smtClean="0"/>
              <a:t>5. </a:t>
            </a:r>
            <a:r>
              <a:rPr lang="zh-CN" altLang="zh-CN" smtClean="0"/>
              <a:t>定义模块中的参数</a:t>
            </a:r>
          </a:p>
          <a:p>
            <a:r>
              <a:rPr lang="zh-CN" altLang="zh-CN" smtClean="0"/>
              <a:t>定义模块中的参数有以下三种方法：</a:t>
            </a:r>
          </a:p>
          <a:p>
            <a:r>
              <a:rPr lang="en-US" altLang="zh-CN" smtClean="0"/>
              <a:t>a</a:t>
            </a:r>
            <a:r>
              <a:rPr lang="zh-CN" altLang="zh-CN" smtClean="0"/>
              <a:t>、用户通过双击需要设置参数的模块，得到如图</a:t>
            </a:r>
            <a:r>
              <a:rPr lang="en-US" altLang="zh-CN" smtClean="0"/>
              <a:t>6-19</a:t>
            </a:r>
            <a:r>
              <a:rPr lang="zh-CN" altLang="zh-CN" smtClean="0"/>
              <a:t>所示的模块参数设置对话框，定义模块中的参数</a:t>
            </a:r>
          </a:p>
          <a:p>
            <a:r>
              <a:rPr lang="en-US" altLang="zh-CN" smtClean="0"/>
              <a:t>b</a:t>
            </a:r>
            <a:r>
              <a:rPr lang="zh-CN" altLang="zh-CN" smtClean="0"/>
              <a:t>、鼠标右键单击模块并在弹出的菜单中选择</a:t>
            </a:r>
            <a:r>
              <a:rPr lang="en-US" altLang="zh-CN" smtClean="0"/>
              <a:t>“Transfer Fcn Parameters…”,</a:t>
            </a:r>
            <a:r>
              <a:rPr lang="zh-CN" altLang="zh-CN" smtClean="0"/>
              <a:t>定义模块中的参数。</a:t>
            </a:r>
          </a:p>
          <a:p>
            <a:r>
              <a:rPr lang="en-US" altLang="zh-CN" smtClean="0"/>
              <a:t>c</a:t>
            </a:r>
            <a:r>
              <a:rPr lang="zh-CN" altLang="zh-CN" smtClean="0"/>
              <a:t>、选择要设置的模块后，选择菜单【</a:t>
            </a:r>
            <a:r>
              <a:rPr lang="en-US" altLang="zh-CN" smtClean="0"/>
              <a:t>Edit</a:t>
            </a:r>
            <a:r>
              <a:rPr lang="zh-CN" altLang="zh-CN" smtClean="0"/>
              <a:t>】</a:t>
            </a:r>
            <a:r>
              <a:rPr lang="en-US" altLang="zh-CN" smtClean="0"/>
              <a:t>/</a:t>
            </a:r>
            <a:r>
              <a:rPr lang="zh-CN" altLang="zh-CN" smtClean="0"/>
              <a:t>【</a:t>
            </a:r>
            <a:r>
              <a:rPr lang="en-US" altLang="zh-CN" smtClean="0"/>
              <a:t>Transfer Fcn Parameters…</a:t>
            </a:r>
            <a:r>
              <a:rPr lang="zh-CN" altLang="zh-CN" smtClean="0"/>
              <a:t>】，定义模块中的参数。</a:t>
            </a:r>
          </a:p>
          <a:p>
            <a:r>
              <a:rPr lang="en-US" altLang="zh-CN" smtClean="0"/>
              <a:t>6. </a:t>
            </a:r>
            <a:r>
              <a:rPr lang="zh-CN" altLang="zh-CN" smtClean="0"/>
              <a:t>定义模块的属性</a:t>
            </a:r>
          </a:p>
          <a:p>
            <a:r>
              <a:rPr lang="en-US" altLang="zh-CN" smtClean="0"/>
              <a:t>Simulink</a:t>
            </a:r>
            <a:r>
              <a:rPr lang="zh-CN" altLang="zh-CN" smtClean="0"/>
              <a:t>中的每个模块都有一个内容相同如图</a:t>
            </a:r>
            <a:r>
              <a:rPr lang="en-US" altLang="zh-CN" smtClean="0"/>
              <a:t>6-20</a:t>
            </a:r>
            <a:r>
              <a:rPr lang="zh-CN" altLang="zh-CN" smtClean="0"/>
              <a:t>所示的属性设置对话框，可以通过两种方式打开此属性设置对话框：</a:t>
            </a:r>
          </a:p>
          <a:p>
            <a:r>
              <a:rPr lang="en-US" altLang="zh-CN" smtClean="0"/>
              <a:t>a</a:t>
            </a:r>
            <a:r>
              <a:rPr lang="zh-CN" altLang="zh-CN" smtClean="0"/>
              <a:t>、用鼠标右键单击模块并在弹出的菜单中选择</a:t>
            </a:r>
            <a:r>
              <a:rPr lang="en-US" altLang="zh-CN" smtClean="0"/>
              <a:t>“Block Properties…”</a:t>
            </a:r>
            <a:r>
              <a:rPr lang="zh-CN" altLang="zh-CN" smtClean="0"/>
              <a:t>。</a:t>
            </a:r>
          </a:p>
          <a:p>
            <a:r>
              <a:rPr lang="en-US" altLang="zh-CN" smtClean="0"/>
              <a:t>b</a:t>
            </a:r>
            <a:r>
              <a:rPr lang="zh-CN" altLang="zh-CN" smtClean="0"/>
              <a:t>、选中要设置的模块后，选择菜单【</a:t>
            </a:r>
            <a:r>
              <a:rPr lang="en-US" altLang="zh-CN" smtClean="0"/>
              <a:t>Edit</a:t>
            </a:r>
            <a:r>
              <a:rPr lang="zh-CN" altLang="zh-CN" smtClean="0"/>
              <a:t>】</a:t>
            </a:r>
            <a:r>
              <a:rPr lang="en-US" altLang="zh-CN" smtClean="0"/>
              <a:t>/</a:t>
            </a:r>
            <a:r>
              <a:rPr lang="zh-CN" altLang="zh-CN" smtClean="0"/>
              <a:t>【</a:t>
            </a:r>
            <a:r>
              <a:rPr lang="en-US" altLang="zh-CN" smtClean="0"/>
              <a:t>Block Properties</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en-US" altLang="zh-CN" b="1" smtClean="0"/>
              <a:t>6.1 Simulink</a:t>
            </a:r>
            <a:r>
              <a:rPr lang="zh-CN" altLang="zh-CN" b="1" smtClean="0"/>
              <a:t>介绍</a:t>
            </a:r>
            <a:br>
              <a:rPr lang="zh-CN" altLang="zh-CN" b="1" smtClean="0"/>
            </a:br>
            <a:endParaRPr lang="zh-CN" altLang="en-US" smtClean="0"/>
          </a:p>
        </p:txBody>
      </p:sp>
      <p:sp>
        <p:nvSpPr>
          <p:cNvPr id="19458" name="内容占位符 2"/>
          <p:cNvSpPr>
            <a:spLocks noGrp="1"/>
          </p:cNvSpPr>
          <p:nvPr>
            <p:ph idx="1"/>
          </p:nvPr>
        </p:nvSpPr>
        <p:spPr/>
        <p:txBody>
          <a:bodyPr/>
          <a:lstStyle/>
          <a:p>
            <a:r>
              <a:rPr lang="en-US" altLang="zh-CN" smtClean="0"/>
              <a:t>Simulink</a:t>
            </a:r>
            <a:r>
              <a:rPr lang="zh-CN" altLang="zh-CN" smtClean="0"/>
              <a:t>是</a:t>
            </a:r>
            <a:r>
              <a:rPr lang="en-US" altLang="zh-CN" smtClean="0"/>
              <a:t>Math Works</a:t>
            </a:r>
            <a:r>
              <a:rPr lang="zh-CN" altLang="zh-CN" smtClean="0"/>
              <a:t>公司为</a:t>
            </a:r>
            <a:r>
              <a:rPr lang="en-US" altLang="zh-CN" smtClean="0"/>
              <a:t>MATLAB</a:t>
            </a:r>
            <a:r>
              <a:rPr lang="zh-CN" altLang="zh-CN" smtClean="0"/>
              <a:t>提供的系统模型化的图形输入与仿真工具，它使仿真进入到了模型化的图形阶段。</a:t>
            </a:r>
            <a:r>
              <a:rPr lang="en-US" altLang="zh-CN" smtClean="0"/>
              <a:t>Simulink</a:t>
            </a:r>
            <a:r>
              <a:rPr lang="zh-CN" altLang="zh-CN" smtClean="0"/>
              <a:t>主要有两个功能，即</a:t>
            </a:r>
            <a:r>
              <a:rPr lang="en-US" altLang="zh-CN" smtClean="0"/>
              <a:t>Simu(</a:t>
            </a:r>
            <a:r>
              <a:rPr lang="zh-CN" altLang="zh-CN" smtClean="0"/>
              <a:t>仿真</a:t>
            </a:r>
            <a:r>
              <a:rPr lang="en-US" altLang="zh-CN" smtClean="0"/>
              <a:t>)</a:t>
            </a:r>
            <a:r>
              <a:rPr lang="zh-CN" altLang="zh-CN" smtClean="0"/>
              <a:t>和</a:t>
            </a:r>
            <a:r>
              <a:rPr lang="en-US" altLang="zh-CN" smtClean="0"/>
              <a:t>Link(</a:t>
            </a:r>
            <a:r>
              <a:rPr lang="zh-CN" altLang="zh-CN" smtClean="0"/>
              <a:t>连接</a:t>
            </a:r>
            <a:r>
              <a:rPr lang="en-US" altLang="zh-CN" smtClean="0"/>
              <a:t>)</a:t>
            </a:r>
            <a:r>
              <a:rPr lang="zh-CN" altLang="zh-CN" smtClean="0"/>
              <a:t>，它可以针对自动控制、信号处理以及通信等系统进行建模、仿真和分析。</a:t>
            </a:r>
          </a:p>
          <a:p>
            <a:endParaRPr lang="zh-CN" altLang="en-US" smtClean="0"/>
          </a:p>
        </p:txBody>
      </p:sp>
      <p:pic>
        <p:nvPicPr>
          <p:cNvPr id="19460" name="图片 1"/>
          <p:cNvPicPr>
            <a:picLocks noChangeAspect="1" noChangeArrowheads="1"/>
          </p:cNvPicPr>
          <p:nvPr/>
        </p:nvPicPr>
        <p:blipFill>
          <a:blip r:embed="rId2"/>
          <a:srcRect/>
          <a:stretch>
            <a:fillRect/>
          </a:stretch>
        </p:blipFill>
        <p:spPr bwMode="auto">
          <a:xfrm>
            <a:off x="1127125" y="3529013"/>
            <a:ext cx="8245475" cy="1317625"/>
          </a:xfrm>
          <a:prstGeom prst="rect">
            <a:avLst/>
          </a:prstGeom>
          <a:noFill/>
          <a:ln w="9525">
            <a:noFill/>
            <a:miter lim="800000"/>
            <a:headEnd/>
            <a:tailEnd/>
          </a:ln>
        </p:spPr>
      </p:pic>
      <p:sp>
        <p:nvSpPr>
          <p:cNvPr id="19461" name="Rectangle 5"/>
          <p:cNvSpPr>
            <a:spLocks noChangeArrowheads="1"/>
          </p:cNvSpPr>
          <p:nvPr/>
        </p:nvSpPr>
        <p:spPr bwMode="auto">
          <a:xfrm>
            <a:off x="4279900" y="5003800"/>
            <a:ext cx="1819275" cy="336550"/>
          </a:xfrm>
          <a:prstGeom prst="rect">
            <a:avLst/>
          </a:prstGeom>
          <a:noFill/>
          <a:ln w="9525">
            <a:noFill/>
            <a:miter lim="800000"/>
            <a:headEnd/>
            <a:tailEnd/>
          </a:ln>
          <a:effectLst/>
        </p:spPr>
        <p:txBody>
          <a:bodyPr wrap="none" anchor="ctr">
            <a:spAutoFit/>
          </a:bodyPr>
          <a:lstStyle/>
          <a:p>
            <a:r>
              <a:rPr lang="en-US" altLang="zh-CN" sz="1600"/>
              <a:t>Simulink</a:t>
            </a:r>
            <a:r>
              <a:rPr lang="zh-CN" altLang="en-US" sz="1600"/>
              <a:t>启动界面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endParaRPr lang="zh-CN" altLang="en-US" smtClean="0"/>
          </a:p>
        </p:txBody>
      </p:sp>
      <p:sp>
        <p:nvSpPr>
          <p:cNvPr id="39938" name="内容占位符 2"/>
          <p:cNvSpPr>
            <a:spLocks noGrp="1"/>
          </p:cNvSpPr>
          <p:nvPr>
            <p:ph idx="1"/>
          </p:nvPr>
        </p:nvSpPr>
        <p:spPr>
          <a:xfrm>
            <a:off x="677863" y="2160588"/>
            <a:ext cx="8596312" cy="4600575"/>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6-19  </a:t>
            </a:r>
            <a:r>
              <a:rPr lang="zh-CN" altLang="zh-CN" smtClean="0"/>
              <a:t>模块参数设置对话框</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pic>
        <p:nvPicPr>
          <p:cNvPr id="39939" name="Picture 2" descr="6-19"/>
          <p:cNvPicPr>
            <a:picLocks noChangeAspect="1" noChangeArrowheads="1"/>
          </p:cNvPicPr>
          <p:nvPr/>
        </p:nvPicPr>
        <p:blipFill>
          <a:blip r:embed="rId2"/>
          <a:srcRect/>
          <a:stretch>
            <a:fillRect/>
          </a:stretch>
        </p:blipFill>
        <p:spPr bwMode="auto">
          <a:xfrm>
            <a:off x="1985963" y="506413"/>
            <a:ext cx="5780087" cy="564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677863" y="382588"/>
            <a:ext cx="8596312" cy="6251575"/>
          </a:xfrm>
        </p:spPr>
        <p:txBody>
          <a:bodyPr/>
          <a:lstStyle/>
          <a:p>
            <a:r>
              <a:rPr lang="en-US" altLang="zh-CN" smtClean="0"/>
              <a:t>7. </a:t>
            </a:r>
            <a:r>
              <a:rPr lang="zh-CN" altLang="en-US" smtClean="0"/>
              <a:t>模块的连接</a:t>
            </a:r>
          </a:p>
          <a:p>
            <a:r>
              <a:rPr lang="zh-CN" altLang="en-US" smtClean="0"/>
              <a:t>模块之间的连接一般是通过直线完成的，下面分别在表</a:t>
            </a:r>
            <a:r>
              <a:rPr lang="en-US" altLang="zh-CN" smtClean="0"/>
              <a:t>6-11~6-13</a:t>
            </a:r>
            <a:r>
              <a:rPr lang="zh-CN" altLang="en-US" smtClean="0"/>
              <a:t>中介绍</a:t>
            </a:r>
            <a:r>
              <a:rPr lang="en-US" altLang="zh-CN" smtClean="0"/>
              <a:t>Microsoft Windows</a:t>
            </a:r>
            <a:r>
              <a:rPr lang="zh-CN" altLang="en-US" smtClean="0"/>
              <a:t>环境下对直线操作、直线信息和注释文字的处理。</a:t>
            </a:r>
          </a:p>
          <a:p>
            <a:endParaRPr lang="zh-CN" altLang="en-US" smtClean="0"/>
          </a:p>
        </p:txBody>
      </p:sp>
      <p:pic>
        <p:nvPicPr>
          <p:cNvPr id="40992" name="Picture 32"/>
          <p:cNvPicPr>
            <a:picLocks noChangeAspect="1" noChangeArrowheads="1"/>
          </p:cNvPicPr>
          <p:nvPr/>
        </p:nvPicPr>
        <p:blipFill>
          <a:blip r:embed="rId2"/>
          <a:srcRect l="13399" t="47293" r="16203" b="27411"/>
          <a:stretch>
            <a:fillRect/>
          </a:stretch>
        </p:blipFill>
        <p:spPr bwMode="auto">
          <a:xfrm>
            <a:off x="2709863" y="1770063"/>
            <a:ext cx="3854450" cy="876300"/>
          </a:xfrm>
          <a:prstGeom prst="rect">
            <a:avLst/>
          </a:prstGeom>
          <a:noFill/>
          <a:ln w="9525">
            <a:noFill/>
            <a:miter lim="800000"/>
            <a:headEnd/>
            <a:tailEnd/>
          </a:ln>
        </p:spPr>
      </p:pic>
      <p:pic>
        <p:nvPicPr>
          <p:cNvPr id="40993" name="Picture 33"/>
          <p:cNvPicPr>
            <a:picLocks noRot="1" noChangeAspect="1" noChangeArrowheads="1"/>
          </p:cNvPicPr>
          <p:nvPr/>
        </p:nvPicPr>
        <p:blipFill>
          <a:blip r:embed="rId3"/>
          <a:srcRect l="6613" t="29083" r="15869" b="41373"/>
          <a:stretch>
            <a:fillRect/>
          </a:stretch>
        </p:blipFill>
        <p:spPr bwMode="auto">
          <a:xfrm>
            <a:off x="2674938" y="2995613"/>
            <a:ext cx="3848100" cy="889000"/>
          </a:xfrm>
          <a:prstGeom prst="rect">
            <a:avLst/>
          </a:prstGeom>
          <a:noFill/>
          <a:ln w="9525">
            <a:noFill/>
            <a:miter lim="800000"/>
            <a:headEnd/>
            <a:tailEnd/>
          </a:ln>
          <a:effectLst/>
        </p:spPr>
      </p:pic>
      <p:pic>
        <p:nvPicPr>
          <p:cNvPr id="40994" name="Picture 34"/>
          <p:cNvPicPr>
            <a:picLocks noRot="1" noChangeAspect="1" noChangeArrowheads="1"/>
          </p:cNvPicPr>
          <p:nvPr/>
        </p:nvPicPr>
        <p:blipFill>
          <a:blip r:embed="rId4"/>
          <a:srcRect l="7529" t="38931" r="8484" b="30304"/>
          <a:stretch>
            <a:fillRect/>
          </a:stretch>
        </p:blipFill>
        <p:spPr bwMode="auto">
          <a:xfrm>
            <a:off x="2636838" y="4256088"/>
            <a:ext cx="3848100" cy="971550"/>
          </a:xfrm>
          <a:prstGeom prst="rect">
            <a:avLst/>
          </a:prstGeom>
          <a:noFill/>
          <a:ln w="9525">
            <a:noFill/>
            <a:miter lim="800000"/>
            <a:headEnd/>
            <a:tailEnd/>
          </a:ln>
          <a:effectLst/>
        </p:spPr>
      </p:pic>
      <p:pic>
        <p:nvPicPr>
          <p:cNvPr id="40995" name="Picture 35"/>
          <p:cNvPicPr>
            <a:picLocks noChangeAspect="1" noChangeArrowheads="1"/>
          </p:cNvPicPr>
          <p:nvPr/>
        </p:nvPicPr>
        <p:blipFill>
          <a:blip r:embed="rId5"/>
          <a:srcRect l="16643" t="37259" r="44283" b="31467"/>
          <a:stretch>
            <a:fillRect/>
          </a:stretch>
        </p:blipFill>
        <p:spPr bwMode="auto">
          <a:xfrm>
            <a:off x="3576638" y="5464175"/>
            <a:ext cx="2057400" cy="90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endParaRPr lang="zh-CN" altLang="en-US" smtClean="0"/>
          </a:p>
        </p:txBody>
      </p:sp>
      <p:sp>
        <p:nvSpPr>
          <p:cNvPr id="41986" name="内容占位符 2"/>
          <p:cNvSpPr>
            <a:spLocks noGrp="1"/>
          </p:cNvSpPr>
          <p:nvPr>
            <p:ph idx="1"/>
          </p:nvPr>
        </p:nvSpPr>
        <p:spPr>
          <a:xfrm>
            <a:off x="677863" y="2160588"/>
            <a:ext cx="8596312" cy="4792662"/>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6-20  </a:t>
            </a:r>
            <a:r>
              <a:rPr lang="zh-CN" altLang="zh-CN" smtClean="0"/>
              <a:t>属性设置对话框</a:t>
            </a:r>
            <a:endParaRPr lang="en-US" altLang="zh-CN" smtClean="0"/>
          </a:p>
          <a:p>
            <a:endParaRPr lang="en-US" altLang="zh-CN" smtClean="0"/>
          </a:p>
          <a:p>
            <a:endParaRPr lang="en-US" altLang="zh-CN" smtClean="0"/>
          </a:p>
          <a:p>
            <a:endParaRPr lang="zh-CN" altLang="en-US" smtClean="0"/>
          </a:p>
        </p:txBody>
      </p:sp>
      <p:pic>
        <p:nvPicPr>
          <p:cNvPr id="41987" name="Picture 2" descr="6-20"/>
          <p:cNvPicPr>
            <a:picLocks noChangeAspect="1" noChangeArrowheads="1"/>
          </p:cNvPicPr>
          <p:nvPr/>
        </p:nvPicPr>
        <p:blipFill>
          <a:blip r:embed="rId2"/>
          <a:srcRect/>
          <a:stretch>
            <a:fillRect/>
          </a:stretch>
        </p:blipFill>
        <p:spPr bwMode="auto">
          <a:xfrm>
            <a:off x="2284413" y="171450"/>
            <a:ext cx="5014912" cy="634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130300" y="598488"/>
          <a:ext cx="7880350" cy="2493962"/>
        </p:xfrm>
        <a:graphic>
          <a:graphicData uri="http://schemas.openxmlformats.org/drawingml/2006/table">
            <a:tbl>
              <a:tblPr>
                <a:tableStyleId>{5C22544A-7EE6-4342-B048-85BDC9FD1C3A}</a:tableStyleId>
              </a:tblPr>
              <a:tblGrid>
                <a:gridCol w="2225061"/>
                <a:gridCol w="5655404"/>
              </a:tblGrid>
              <a:tr h="637610">
                <a:tc>
                  <a:txBody>
                    <a:bodyPr/>
                    <a:lstStyle/>
                    <a:p>
                      <a:pPr algn="ctr">
                        <a:spcBef>
                          <a:spcPts val="100"/>
                        </a:spcBef>
                        <a:spcAft>
                          <a:spcPts val="100"/>
                        </a:spcAft>
                      </a:pPr>
                      <a:r>
                        <a:rPr lang="zh-CN" sz="900" kern="1000" dirty="0">
                          <a:effectLst/>
                        </a:rPr>
                        <a:t>任务</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900" kern="1000">
                          <a:effectLst/>
                        </a:rPr>
                        <a:t>Microsoft Windows</a:t>
                      </a:r>
                      <a:r>
                        <a:rPr lang="zh-CN" sz="900" kern="1000">
                          <a:effectLst/>
                        </a:rPr>
                        <a:t>环境下的操作</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206245">
                <a:tc>
                  <a:txBody>
                    <a:bodyPr/>
                    <a:lstStyle/>
                    <a:p>
                      <a:pPr algn="ctr">
                        <a:spcBef>
                          <a:spcPts val="100"/>
                        </a:spcBef>
                        <a:spcAft>
                          <a:spcPts val="100"/>
                        </a:spcAft>
                      </a:pPr>
                      <a:r>
                        <a:rPr lang="zh-CN" sz="900" kern="1000">
                          <a:effectLst/>
                        </a:rPr>
                        <a:t>建立信号标签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在直线上双击，然后输入标签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206245">
                <a:tc>
                  <a:txBody>
                    <a:bodyPr/>
                    <a:lstStyle/>
                    <a:p>
                      <a:pPr algn="ctr">
                        <a:spcBef>
                          <a:spcPts val="100"/>
                        </a:spcBef>
                        <a:spcAft>
                          <a:spcPts val="100"/>
                        </a:spcAft>
                      </a:pPr>
                      <a:r>
                        <a:rPr lang="zh-CN" sz="900" kern="1000">
                          <a:effectLst/>
                        </a:rPr>
                        <a:t>复制信号标签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按下“</a:t>
                      </a:r>
                      <a:r>
                        <a:rPr lang="en-US" sz="900" kern="1000">
                          <a:effectLst/>
                        </a:rPr>
                        <a:t>Ctrl</a:t>
                      </a:r>
                      <a:r>
                        <a:rPr lang="zh-CN" sz="900" kern="1000">
                          <a:effectLst/>
                        </a:rPr>
                        <a:t>”键，然后按下鼠标左键选中标签并拖动</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206245">
                <a:tc>
                  <a:txBody>
                    <a:bodyPr/>
                    <a:lstStyle/>
                    <a:p>
                      <a:pPr algn="ctr">
                        <a:spcBef>
                          <a:spcPts val="100"/>
                        </a:spcBef>
                        <a:spcAft>
                          <a:spcPts val="100"/>
                        </a:spcAft>
                      </a:pPr>
                      <a:r>
                        <a:rPr lang="zh-CN" sz="900" kern="1000">
                          <a:effectLst/>
                        </a:rPr>
                        <a:t>移动信号标签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按下鼠标左键选中标签并拖动</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206245">
                <a:tc>
                  <a:txBody>
                    <a:bodyPr/>
                    <a:lstStyle/>
                    <a:p>
                      <a:pPr algn="ctr">
                        <a:spcBef>
                          <a:spcPts val="100"/>
                        </a:spcBef>
                        <a:spcAft>
                          <a:spcPts val="100"/>
                        </a:spcAft>
                      </a:pPr>
                      <a:r>
                        <a:rPr lang="zh-CN" sz="900" kern="1000">
                          <a:effectLst/>
                        </a:rPr>
                        <a:t>编辑信号标签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在标签框内双击，然后进行编辑</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206245">
                <a:tc>
                  <a:txBody>
                    <a:bodyPr/>
                    <a:lstStyle/>
                    <a:p>
                      <a:pPr algn="ctr">
                        <a:spcBef>
                          <a:spcPts val="100"/>
                        </a:spcBef>
                        <a:spcAft>
                          <a:spcPts val="100"/>
                        </a:spcAft>
                      </a:pPr>
                      <a:r>
                        <a:rPr lang="zh-CN" sz="900" kern="1000">
                          <a:effectLst/>
                        </a:rPr>
                        <a:t>删除信号标签</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按下“</a:t>
                      </a:r>
                      <a:r>
                        <a:rPr lang="en-US" sz="900" kern="1000">
                          <a:effectLst/>
                        </a:rPr>
                        <a:t>Shift</a:t>
                      </a:r>
                      <a:r>
                        <a:rPr lang="zh-CN" sz="900" kern="1000">
                          <a:effectLst/>
                        </a:rPr>
                        <a:t>”键，然后用鼠标选中标签，再按“</a:t>
                      </a:r>
                      <a:r>
                        <a:rPr lang="en-US" sz="900" kern="1000">
                          <a:effectLst/>
                        </a:rPr>
                        <a:t>Delete”</a:t>
                      </a:r>
                      <a:r>
                        <a:rPr lang="zh-CN" sz="900" kern="1000">
                          <a:effectLst/>
                        </a:rPr>
                        <a:t>键</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2491">
                <a:tc>
                  <a:txBody>
                    <a:bodyPr/>
                    <a:lstStyle/>
                    <a:p>
                      <a:pPr algn="ctr">
                        <a:spcBef>
                          <a:spcPts val="100"/>
                        </a:spcBef>
                        <a:spcAft>
                          <a:spcPts val="100"/>
                        </a:spcAft>
                      </a:pPr>
                      <a:r>
                        <a:rPr lang="zh-CN" sz="900" kern="1000" dirty="0">
                          <a:effectLst/>
                        </a:rPr>
                        <a:t>用粗线表示向量</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选择“</a:t>
                      </a:r>
                      <a:r>
                        <a:rPr lang="en-US" sz="900" kern="1000" dirty="0" err="1">
                          <a:effectLst/>
                        </a:rPr>
                        <a:t>Foamat</a:t>
                      </a:r>
                      <a:r>
                        <a:rPr lang="zh-CN" sz="900" kern="1000" dirty="0">
                          <a:effectLst/>
                        </a:rPr>
                        <a:t>”→“</a:t>
                      </a:r>
                      <a:r>
                        <a:rPr lang="en-US" sz="900" kern="1000" dirty="0">
                          <a:effectLst/>
                        </a:rPr>
                        <a:t>Port/Signal Display</a:t>
                      </a:r>
                      <a:r>
                        <a:rPr lang="zh-CN" sz="900" kern="1000" dirty="0">
                          <a:effectLst/>
                        </a:rPr>
                        <a:t>”→“</a:t>
                      </a:r>
                      <a:r>
                        <a:rPr lang="en-US" sz="900" kern="1000" dirty="0">
                          <a:effectLst/>
                        </a:rPr>
                        <a:t>Wide </a:t>
                      </a:r>
                      <a:r>
                        <a:rPr lang="en-US" sz="900" kern="1000" dirty="0" err="1">
                          <a:effectLst/>
                        </a:rPr>
                        <a:t>Nonscalar</a:t>
                      </a:r>
                      <a:r>
                        <a:rPr lang="en-US" sz="900" kern="1000" dirty="0">
                          <a:effectLst/>
                        </a:rPr>
                        <a:t> Lines</a:t>
                      </a:r>
                      <a:r>
                        <a:rPr lang="zh-CN" sz="900" kern="1000" dirty="0">
                          <a:effectLst/>
                        </a:rPr>
                        <a:t>”菜单命令</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2491">
                <a:tc>
                  <a:txBody>
                    <a:bodyPr/>
                    <a:lstStyle/>
                    <a:p>
                      <a:pPr algn="ctr">
                        <a:spcBef>
                          <a:spcPts val="100"/>
                        </a:spcBef>
                        <a:spcAft>
                          <a:spcPts val="100"/>
                        </a:spcAft>
                      </a:pPr>
                      <a:r>
                        <a:rPr lang="zh-CN" sz="900" kern="1000" dirty="0">
                          <a:effectLst/>
                        </a:rPr>
                        <a:t>显示数据类型</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选择“</a:t>
                      </a:r>
                      <a:r>
                        <a:rPr lang="en-US" sz="900" kern="1000" dirty="0" err="1">
                          <a:effectLst/>
                        </a:rPr>
                        <a:t>Foamat</a:t>
                      </a:r>
                      <a:r>
                        <a:rPr lang="zh-CN" sz="900" kern="1000" dirty="0">
                          <a:effectLst/>
                        </a:rPr>
                        <a:t>”→“</a:t>
                      </a:r>
                      <a:r>
                        <a:rPr lang="en-US" sz="900" kern="1000" dirty="0">
                          <a:effectLst/>
                        </a:rPr>
                        <a:t>Port/Signal Display</a:t>
                      </a:r>
                      <a:r>
                        <a:rPr lang="zh-CN" sz="900" kern="1000" dirty="0">
                          <a:effectLst/>
                        </a:rPr>
                        <a:t>”→“</a:t>
                      </a:r>
                      <a:r>
                        <a:rPr lang="en-US" sz="900" kern="1000" dirty="0">
                          <a:effectLst/>
                        </a:rPr>
                        <a:t>Port Data Types</a:t>
                      </a:r>
                      <a:r>
                        <a:rPr lang="zh-CN" sz="900" kern="1000" dirty="0">
                          <a:effectLst/>
                        </a:rPr>
                        <a:t>”菜单命令</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6" name="表格 5"/>
          <p:cNvGraphicFramePr>
            <a:graphicFrameLocks noGrp="1"/>
          </p:cNvGraphicFramePr>
          <p:nvPr/>
        </p:nvGraphicFramePr>
        <p:xfrm>
          <a:off x="996950" y="3689350"/>
          <a:ext cx="7964488" cy="2695575"/>
        </p:xfrm>
        <a:graphic>
          <a:graphicData uri="http://schemas.openxmlformats.org/drawingml/2006/table">
            <a:tbl>
              <a:tblPr>
                <a:tableStyleId>{5C22544A-7EE6-4342-B048-85BDC9FD1C3A}</a:tableStyleId>
              </a:tblPr>
              <a:tblGrid>
                <a:gridCol w="2176429"/>
                <a:gridCol w="5787164"/>
              </a:tblGrid>
              <a:tr h="449058">
                <a:tc>
                  <a:txBody>
                    <a:bodyPr/>
                    <a:lstStyle/>
                    <a:p>
                      <a:pPr algn="ctr">
                        <a:spcBef>
                          <a:spcPts val="100"/>
                        </a:spcBef>
                        <a:spcAft>
                          <a:spcPts val="100"/>
                        </a:spcAft>
                      </a:pPr>
                      <a:r>
                        <a:rPr lang="zh-CN" altLang="en-US" sz="900" kern="1000" smtClean="0">
                          <a:effectLst/>
                        </a:rPr>
                        <a:t>表</a:t>
                      </a:r>
                      <a:r>
                        <a:rPr lang="en-US" altLang="zh-CN" sz="900" kern="1000" smtClean="0">
                          <a:effectLst/>
                        </a:rPr>
                        <a:t>6-13 </a:t>
                      </a:r>
                      <a:r>
                        <a:rPr lang="zh-CN" altLang="en-US" sz="900" kern="1000" smtClean="0">
                          <a:effectLst/>
                        </a:rPr>
                        <a:t>注释文字处理</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900" kern="1000">
                          <a:effectLst/>
                        </a:rPr>
                        <a:t>Microsoft Windows</a:t>
                      </a:r>
                      <a:r>
                        <a:rPr lang="zh-CN" sz="900" kern="1000">
                          <a:effectLst/>
                        </a:rPr>
                        <a:t>环境下的操作</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49058">
                <a:tc>
                  <a:txBody>
                    <a:bodyPr/>
                    <a:lstStyle/>
                    <a:p>
                      <a:pPr algn="ctr">
                        <a:spcBef>
                          <a:spcPts val="100"/>
                        </a:spcBef>
                        <a:spcAft>
                          <a:spcPts val="100"/>
                        </a:spcAft>
                      </a:pPr>
                      <a:r>
                        <a:rPr lang="zh-CN" altLang="en-US" sz="900" kern="1000" smtClean="0">
                          <a:effectLst/>
                        </a:rPr>
                        <a:t>表</a:t>
                      </a:r>
                      <a:r>
                        <a:rPr lang="en-US" altLang="zh-CN" sz="900" kern="1000" smtClean="0">
                          <a:effectLst/>
                        </a:rPr>
                        <a:t>6-13 </a:t>
                      </a:r>
                      <a:r>
                        <a:rPr lang="zh-CN" altLang="en-US" sz="900" kern="1000" smtClean="0">
                          <a:effectLst/>
                        </a:rPr>
                        <a:t>注释文字处理</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在模型图标中双击，然后输入文字</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49058">
                <a:tc>
                  <a:txBody>
                    <a:bodyPr/>
                    <a:lstStyle/>
                    <a:p>
                      <a:pPr algn="ctr">
                        <a:spcBef>
                          <a:spcPts val="100"/>
                        </a:spcBef>
                        <a:spcAft>
                          <a:spcPts val="100"/>
                        </a:spcAft>
                      </a:pPr>
                      <a:r>
                        <a:rPr lang="zh-CN" altLang="en-US" sz="900" kern="1000" smtClean="0">
                          <a:effectLst/>
                        </a:rPr>
                        <a:t>表</a:t>
                      </a:r>
                      <a:r>
                        <a:rPr lang="en-US" altLang="zh-CN" sz="900" kern="1000" smtClean="0">
                          <a:effectLst/>
                        </a:rPr>
                        <a:t>6-13 </a:t>
                      </a:r>
                      <a:r>
                        <a:rPr lang="zh-CN" altLang="en-US" sz="900" kern="1000" smtClean="0">
                          <a:effectLst/>
                        </a:rPr>
                        <a:t>注释文字处理</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按下“</a:t>
                      </a:r>
                      <a:r>
                        <a:rPr lang="en-US" sz="900" kern="1000" dirty="0">
                          <a:effectLst/>
                        </a:rPr>
                        <a:t>Ctrl</a:t>
                      </a:r>
                      <a:r>
                        <a:rPr lang="zh-CN" sz="900" kern="1000" dirty="0">
                          <a:effectLst/>
                        </a:rPr>
                        <a:t>”键，然后按下鼠标左键选中注释文字并拖动</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49058">
                <a:tc>
                  <a:txBody>
                    <a:bodyPr/>
                    <a:lstStyle/>
                    <a:p>
                      <a:pPr algn="ctr">
                        <a:spcBef>
                          <a:spcPts val="100"/>
                        </a:spcBef>
                        <a:spcAft>
                          <a:spcPts val="100"/>
                        </a:spcAft>
                      </a:pPr>
                      <a:r>
                        <a:rPr lang="zh-CN" altLang="en-US" sz="900" kern="1000" smtClean="0">
                          <a:effectLst/>
                        </a:rPr>
                        <a:t>表</a:t>
                      </a:r>
                      <a:r>
                        <a:rPr lang="en-US" altLang="zh-CN" sz="900" kern="1000" smtClean="0">
                          <a:effectLst/>
                        </a:rPr>
                        <a:t>6-13 </a:t>
                      </a:r>
                      <a:r>
                        <a:rPr lang="zh-CN" altLang="en-US" sz="900" kern="1000" smtClean="0">
                          <a:effectLst/>
                        </a:rPr>
                        <a:t>注释文字处理</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按下鼠标左键选中注释文字并拖动</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49058">
                <a:tc>
                  <a:txBody>
                    <a:bodyPr/>
                    <a:lstStyle/>
                    <a:p>
                      <a:pPr algn="ctr">
                        <a:spcBef>
                          <a:spcPts val="100"/>
                        </a:spcBef>
                        <a:spcAft>
                          <a:spcPts val="100"/>
                        </a:spcAft>
                      </a:pPr>
                      <a:r>
                        <a:rPr lang="zh-CN" altLang="en-US" sz="900" kern="1000" smtClean="0">
                          <a:effectLst/>
                        </a:rPr>
                        <a:t>表</a:t>
                      </a:r>
                      <a:r>
                        <a:rPr lang="en-US" altLang="zh-CN" sz="900" kern="1000" smtClean="0">
                          <a:effectLst/>
                        </a:rPr>
                        <a:t>6-13 </a:t>
                      </a:r>
                      <a:r>
                        <a:rPr lang="zh-CN" altLang="en-US" sz="900" kern="1000" smtClean="0">
                          <a:effectLst/>
                        </a:rPr>
                        <a:t>注释文字处理</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单击注释文字，然后进行编辑</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49058">
                <a:tc>
                  <a:txBody>
                    <a:bodyPr/>
                    <a:lstStyle/>
                    <a:p>
                      <a:pPr algn="ctr">
                        <a:spcBef>
                          <a:spcPts val="100"/>
                        </a:spcBef>
                        <a:spcAft>
                          <a:spcPts val="100"/>
                        </a:spcAft>
                      </a:pPr>
                      <a:r>
                        <a:rPr lang="zh-CN" altLang="en-US" sz="900" kern="1000" dirty="0" smtClean="0">
                          <a:effectLst/>
                        </a:rPr>
                        <a:t>表</a:t>
                      </a:r>
                      <a:r>
                        <a:rPr lang="en-US" altLang="zh-CN" sz="900" kern="1000" dirty="0" smtClean="0">
                          <a:effectLst/>
                        </a:rPr>
                        <a:t>6-13 </a:t>
                      </a:r>
                      <a:r>
                        <a:rPr lang="zh-CN" altLang="en-US" sz="900" kern="1000" dirty="0" smtClean="0">
                          <a:effectLst/>
                        </a:rPr>
                        <a:t>注释文字处理</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按下“</a:t>
                      </a:r>
                      <a:r>
                        <a:rPr lang="en-US" sz="900" kern="1000" dirty="0">
                          <a:effectLst/>
                        </a:rPr>
                        <a:t>Shift</a:t>
                      </a:r>
                      <a:r>
                        <a:rPr lang="zh-CN" sz="900" kern="1000" dirty="0">
                          <a:effectLst/>
                        </a:rPr>
                        <a:t>”键，然后用鼠标选中注释文字，再按“</a:t>
                      </a:r>
                      <a:r>
                        <a:rPr lang="en-US" sz="900" kern="1000" dirty="0">
                          <a:effectLst/>
                        </a:rPr>
                        <a:t>Delete”</a:t>
                      </a:r>
                      <a:r>
                        <a:rPr lang="zh-CN" sz="900" kern="1000" dirty="0">
                          <a:effectLst/>
                        </a:rPr>
                        <a:t>键</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43061" name="矩形 7"/>
          <p:cNvSpPr>
            <a:spLocks noChangeArrowheads="1"/>
          </p:cNvSpPr>
          <p:nvPr/>
        </p:nvSpPr>
        <p:spPr bwMode="auto">
          <a:xfrm>
            <a:off x="3738563" y="3294063"/>
            <a:ext cx="2320925" cy="369887"/>
          </a:xfrm>
          <a:prstGeom prst="rect">
            <a:avLst/>
          </a:prstGeom>
          <a:noFill/>
          <a:ln w="9525">
            <a:noFill/>
            <a:miter lim="800000"/>
            <a:headEnd/>
            <a:tailEnd/>
          </a:ln>
        </p:spPr>
        <p:txBody>
          <a:bodyPr wrap="none">
            <a:spAutoFit/>
          </a:bodyPr>
          <a:lstStyle/>
          <a:p>
            <a:r>
              <a:rPr lang="zh-CN" altLang="en-US">
                <a:latin typeface="Trebuchet MS" pitchFamily="34" charset="0"/>
                <a:ea typeface="华文新魏" pitchFamily="2" charset="-122"/>
              </a:rPr>
              <a:t>表6-13 注释文字处理</a:t>
            </a:r>
          </a:p>
        </p:txBody>
      </p:sp>
      <p:sp>
        <p:nvSpPr>
          <p:cNvPr id="9" name="矩形 8"/>
          <p:cNvSpPr/>
          <p:nvPr/>
        </p:nvSpPr>
        <p:spPr>
          <a:xfrm>
            <a:off x="3722688" y="234950"/>
            <a:ext cx="2281237" cy="369888"/>
          </a:xfrm>
          <a:prstGeom prst="rect">
            <a:avLst/>
          </a:prstGeom>
        </p:spPr>
        <p:txBody>
          <a:bodyPr wrap="none">
            <a:spAutoFit/>
          </a:bodyPr>
          <a:lstStyle/>
          <a:p>
            <a:pPr algn="ctr" fontAlgn="auto">
              <a:spcBef>
                <a:spcPts val="400"/>
              </a:spcBef>
              <a:spcAft>
                <a:spcPts val="300"/>
              </a:spcAft>
              <a:tabLst>
                <a:tab pos="266700" algn="l"/>
                <a:tab pos="2563495" algn="ctr"/>
              </a:tabLst>
              <a:defRPr/>
            </a:pPr>
            <a:r>
              <a:rPr lang="x-none" altLang="zh-CN" kern="1000" dirty="0">
                <a:solidFill>
                  <a:srgbClr val="000000"/>
                </a:solidFill>
                <a:latin typeface="黑体" panose="02010609060101010101" pitchFamily="49" charset="-122"/>
                <a:ea typeface="黑体" panose="02010609060101010101" pitchFamily="49" charset="-122"/>
              </a:rPr>
              <a:t>表</a:t>
            </a:r>
            <a:r>
              <a:rPr lang="x-none" altLang="zh-CN" kern="1000" dirty="0">
                <a:solidFill>
                  <a:srgbClr val="000000"/>
                </a:solidFill>
                <a:latin typeface="Times New Roman" panose="02020603050405020304" pitchFamily="18" charset="0"/>
                <a:ea typeface="黑体" panose="02010609060101010101" pitchFamily="49" charset="-122"/>
              </a:rPr>
              <a:t>6-12 </a:t>
            </a:r>
            <a:r>
              <a:rPr lang="x-none" altLang="zh-CN" kern="1000" dirty="0">
                <a:solidFill>
                  <a:srgbClr val="000000"/>
                </a:solidFill>
                <a:latin typeface="黑体" panose="02010609060101010101" pitchFamily="49" charset="-122"/>
                <a:ea typeface="黑体" panose="02010609060101010101" pitchFamily="49" charset="-122"/>
              </a:rPr>
              <a:t>直线信息处理</a:t>
            </a:r>
            <a:endParaRPr lang="zh-CN" altLang="zh-CN" kern="1000"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77863" y="315913"/>
            <a:ext cx="8596312" cy="647700"/>
          </a:xfrm>
        </p:spPr>
        <p:txBody>
          <a:bodyPr/>
          <a:lstStyle/>
          <a:p>
            <a:r>
              <a:rPr lang="en-US" altLang="zh-CN" smtClean="0"/>
              <a:t>6.4.2 </a:t>
            </a:r>
            <a:r>
              <a:rPr lang="zh-CN" altLang="en-US" smtClean="0"/>
              <a:t>基本步骤</a:t>
            </a:r>
          </a:p>
        </p:txBody>
      </p:sp>
      <p:sp>
        <p:nvSpPr>
          <p:cNvPr id="3" name="内容占位符 2"/>
          <p:cNvSpPr>
            <a:spLocks noGrp="1"/>
          </p:cNvSpPr>
          <p:nvPr>
            <p:ph idx="1"/>
          </p:nvPr>
        </p:nvSpPr>
        <p:spPr>
          <a:xfrm>
            <a:off x="677863" y="963613"/>
            <a:ext cx="8596312" cy="5737225"/>
          </a:xfrm>
        </p:spPr>
        <p:txBody>
          <a:bodyPr rtlCol="0">
            <a:normAutofit lnSpcReduction="10000"/>
          </a:bodyPr>
          <a:lstStyle/>
          <a:p>
            <a:pPr fontAlgn="auto">
              <a:spcAft>
                <a:spcPts val="0"/>
              </a:spcAft>
              <a:buFont typeface="Wingdings 3" charset="2"/>
              <a:buChar char=""/>
              <a:defRPr/>
            </a:pPr>
            <a:r>
              <a:rPr lang="zh-CN" altLang="en-US" dirty="0">
                <a:solidFill>
                  <a:schemeClr val="tx1">
                    <a:lumMod val="75000"/>
                    <a:lumOff val="25000"/>
                  </a:schemeClr>
                </a:solidFill>
              </a:rPr>
              <a:t>通过对前面内容的讲解，读者可以了解</a:t>
            </a:r>
            <a:r>
              <a:rPr lang="en-US" altLang="zh-CN" dirty="0">
                <a:solidFill>
                  <a:schemeClr val="tx1">
                    <a:lumMod val="75000"/>
                    <a:lumOff val="25000"/>
                  </a:schemeClr>
                </a:solidFill>
              </a:rPr>
              <a:t>Simulink</a:t>
            </a:r>
            <a:r>
              <a:rPr lang="zh-CN" altLang="en-US" dirty="0">
                <a:solidFill>
                  <a:schemeClr val="tx1">
                    <a:lumMod val="75000"/>
                    <a:lumOff val="25000"/>
                  </a:schemeClr>
                </a:solidFill>
              </a:rPr>
              <a:t>的一些基础知识，下面总结使用</a:t>
            </a:r>
            <a:r>
              <a:rPr lang="en-US" altLang="zh-CN" dirty="0">
                <a:solidFill>
                  <a:schemeClr val="tx1">
                    <a:lumMod val="75000"/>
                    <a:lumOff val="25000"/>
                  </a:schemeClr>
                </a:solidFill>
              </a:rPr>
              <a:t>Simulink</a:t>
            </a:r>
            <a:r>
              <a:rPr lang="zh-CN" altLang="en-US" dirty="0">
                <a:solidFill>
                  <a:schemeClr val="tx1">
                    <a:lumMod val="75000"/>
                    <a:lumOff val="25000"/>
                  </a:schemeClr>
                </a:solidFill>
              </a:rPr>
              <a:t>进行系统建模和仿真的步骤。</a:t>
            </a:r>
          </a:p>
          <a:p>
            <a:pPr fontAlgn="auto">
              <a:spcAft>
                <a:spcPts val="0"/>
              </a:spcAft>
              <a:buFont typeface="Wingdings 3" charset="2"/>
              <a:buChar char=""/>
              <a:defRPr/>
            </a:pPr>
            <a:r>
              <a:rPr lang="en-US" altLang="zh-CN" dirty="0">
                <a:solidFill>
                  <a:schemeClr val="tx1">
                    <a:lumMod val="75000"/>
                    <a:lumOff val="25000"/>
                  </a:schemeClr>
                </a:solidFill>
              </a:rPr>
              <a:t>[1]	</a:t>
            </a:r>
            <a:r>
              <a:rPr lang="zh-CN" altLang="en-US" dirty="0">
                <a:solidFill>
                  <a:schemeClr val="tx1">
                    <a:lumMod val="75000"/>
                    <a:lumOff val="25000"/>
                  </a:schemeClr>
                </a:solidFill>
              </a:rPr>
              <a:t>画出系统框图，将要仿真的系统根据功能划分成子系统，然后选用模块来搭建每个子系统。</a:t>
            </a:r>
          </a:p>
          <a:p>
            <a:pPr fontAlgn="auto">
              <a:spcAft>
                <a:spcPts val="0"/>
              </a:spcAft>
              <a:buFont typeface="Wingdings 3" charset="2"/>
              <a:buChar char=""/>
              <a:defRPr/>
            </a:pPr>
            <a:r>
              <a:rPr lang="en-US" altLang="zh-CN" dirty="0">
                <a:solidFill>
                  <a:schemeClr val="tx1">
                    <a:lumMod val="75000"/>
                    <a:lumOff val="25000"/>
                  </a:schemeClr>
                </a:solidFill>
              </a:rPr>
              <a:t>[2]	</a:t>
            </a:r>
            <a:r>
              <a:rPr lang="zh-CN" altLang="en-US" dirty="0">
                <a:solidFill>
                  <a:schemeClr val="tx1">
                    <a:lumMod val="75000"/>
                    <a:lumOff val="25000"/>
                  </a:schemeClr>
                </a:solidFill>
              </a:rPr>
              <a:t>启动</a:t>
            </a:r>
            <a:r>
              <a:rPr lang="en-US" altLang="zh-CN" dirty="0">
                <a:solidFill>
                  <a:schemeClr val="tx1">
                    <a:lumMod val="75000"/>
                    <a:lumOff val="25000"/>
                  </a:schemeClr>
                </a:solidFill>
              </a:rPr>
              <a:t>Simulink</a:t>
            </a:r>
            <a:r>
              <a:rPr lang="zh-CN" altLang="en-US" dirty="0">
                <a:solidFill>
                  <a:schemeClr val="tx1">
                    <a:lumMod val="75000"/>
                    <a:lumOff val="25000"/>
                  </a:schemeClr>
                </a:solidFill>
              </a:rPr>
              <a:t>模块库浏览器，新建一个空白模型。</a:t>
            </a:r>
          </a:p>
          <a:p>
            <a:pPr fontAlgn="auto">
              <a:spcAft>
                <a:spcPts val="0"/>
              </a:spcAft>
              <a:buFont typeface="Wingdings 3" charset="2"/>
              <a:buChar char=""/>
              <a:defRPr/>
            </a:pPr>
            <a:r>
              <a:rPr lang="en-US" altLang="zh-CN" dirty="0">
                <a:solidFill>
                  <a:schemeClr val="tx1">
                    <a:lumMod val="75000"/>
                    <a:lumOff val="25000"/>
                  </a:schemeClr>
                </a:solidFill>
              </a:rPr>
              <a:t>[3]	</a:t>
            </a:r>
            <a:r>
              <a:rPr lang="zh-CN" altLang="en-US" dirty="0">
                <a:solidFill>
                  <a:schemeClr val="tx1">
                    <a:lumMod val="75000"/>
                    <a:lumOff val="25000"/>
                  </a:schemeClr>
                </a:solidFill>
              </a:rPr>
              <a:t>在模块库中找到所需模块并拖拽到空白模型窗口中，按系统框图的布局摆放好各模块并连接各模块。</a:t>
            </a:r>
          </a:p>
          <a:p>
            <a:pPr fontAlgn="auto">
              <a:spcAft>
                <a:spcPts val="0"/>
              </a:spcAft>
              <a:buFont typeface="Wingdings 3" charset="2"/>
              <a:buChar char=""/>
              <a:defRPr/>
            </a:pPr>
            <a:r>
              <a:rPr lang="en-US" altLang="zh-CN" dirty="0">
                <a:solidFill>
                  <a:schemeClr val="tx1">
                    <a:lumMod val="75000"/>
                    <a:lumOff val="25000"/>
                  </a:schemeClr>
                </a:solidFill>
              </a:rPr>
              <a:t>[4]	</a:t>
            </a:r>
            <a:r>
              <a:rPr lang="zh-CN" altLang="en-US" dirty="0">
                <a:solidFill>
                  <a:schemeClr val="tx1">
                    <a:lumMod val="75000"/>
                    <a:lumOff val="25000"/>
                  </a:schemeClr>
                </a:solidFill>
              </a:rPr>
              <a:t>如果系统比较复杂，模块的数目太多，用户可以将同一功能的模块封装成一个子系统。</a:t>
            </a:r>
          </a:p>
          <a:p>
            <a:pPr fontAlgn="auto">
              <a:spcAft>
                <a:spcPts val="0"/>
              </a:spcAft>
              <a:buFont typeface="Wingdings 3" charset="2"/>
              <a:buChar char=""/>
              <a:defRPr/>
            </a:pPr>
            <a:r>
              <a:rPr lang="en-US" altLang="zh-CN" dirty="0">
                <a:solidFill>
                  <a:schemeClr val="tx1">
                    <a:lumMod val="75000"/>
                    <a:lumOff val="25000"/>
                  </a:schemeClr>
                </a:solidFill>
              </a:rPr>
              <a:t>[5]	</a:t>
            </a:r>
            <a:r>
              <a:rPr lang="zh-CN" altLang="en-US" dirty="0">
                <a:solidFill>
                  <a:schemeClr val="tx1">
                    <a:lumMod val="75000"/>
                    <a:lumOff val="25000"/>
                  </a:schemeClr>
                </a:solidFill>
              </a:rPr>
              <a:t>设置各模块的参数以及与仿真有关的各种参数。</a:t>
            </a:r>
          </a:p>
          <a:p>
            <a:pPr fontAlgn="auto">
              <a:spcAft>
                <a:spcPts val="0"/>
              </a:spcAft>
              <a:buFont typeface="Wingdings 3" charset="2"/>
              <a:buChar char=""/>
              <a:defRPr/>
            </a:pPr>
            <a:r>
              <a:rPr lang="en-US" altLang="zh-CN" dirty="0">
                <a:solidFill>
                  <a:schemeClr val="tx1">
                    <a:lumMod val="75000"/>
                    <a:lumOff val="25000"/>
                  </a:schemeClr>
                </a:solidFill>
              </a:rPr>
              <a:t>[6]	</a:t>
            </a:r>
            <a:r>
              <a:rPr lang="zh-CN" altLang="en-US" dirty="0">
                <a:solidFill>
                  <a:schemeClr val="tx1">
                    <a:lumMod val="75000"/>
                    <a:lumOff val="25000"/>
                  </a:schemeClr>
                </a:solidFill>
              </a:rPr>
              <a:t>将模型保存为后缀名为</a:t>
            </a:r>
            <a:r>
              <a:rPr lang="en-US" altLang="zh-CN" dirty="0">
                <a:solidFill>
                  <a:schemeClr val="tx1">
                    <a:lumMod val="75000"/>
                    <a:lumOff val="25000"/>
                  </a:schemeClr>
                </a:solidFill>
              </a:rPr>
              <a:t>.mdl</a:t>
            </a:r>
            <a:r>
              <a:rPr lang="zh-CN" altLang="en-US" dirty="0">
                <a:solidFill>
                  <a:schemeClr val="tx1">
                    <a:lumMod val="75000"/>
                    <a:lumOff val="25000"/>
                  </a:schemeClr>
                </a:solidFill>
              </a:rPr>
              <a:t>的模型文件。</a:t>
            </a:r>
          </a:p>
          <a:p>
            <a:pPr fontAlgn="auto">
              <a:spcAft>
                <a:spcPts val="0"/>
              </a:spcAft>
              <a:buFont typeface="Wingdings 3" charset="2"/>
              <a:buChar char=""/>
              <a:defRPr/>
            </a:pPr>
            <a:r>
              <a:rPr lang="en-US" altLang="zh-CN" dirty="0">
                <a:solidFill>
                  <a:schemeClr val="tx1">
                    <a:lumMod val="75000"/>
                    <a:lumOff val="25000"/>
                  </a:schemeClr>
                </a:solidFill>
              </a:rPr>
              <a:t>[7]	</a:t>
            </a:r>
            <a:r>
              <a:rPr lang="zh-CN" altLang="en-US" dirty="0">
                <a:solidFill>
                  <a:schemeClr val="tx1">
                    <a:lumMod val="75000"/>
                    <a:lumOff val="25000"/>
                  </a:schemeClr>
                </a:solidFill>
              </a:rPr>
              <a:t>运行仿真，观察结果。如果仿真出错，请按弹出的错误提示框来查看出错误原因，进行修改；如果仿真结果与预想的结果不符，首先检查模块的连接是否有误，选择的模块是否合适，然后检查模块参数和仿真参数的设置是否合理。</a:t>
            </a:r>
          </a:p>
          <a:p>
            <a:pPr fontAlgn="auto">
              <a:spcAft>
                <a:spcPts val="0"/>
              </a:spcAft>
              <a:buFont typeface="Wingdings 3" charset="2"/>
              <a:buChar char=""/>
              <a:defRPr/>
            </a:pPr>
            <a:r>
              <a:rPr lang="en-US" altLang="zh-CN" dirty="0">
                <a:solidFill>
                  <a:schemeClr val="tx1">
                    <a:lumMod val="75000"/>
                    <a:lumOff val="25000"/>
                  </a:schemeClr>
                </a:solidFill>
              </a:rPr>
              <a:t>[8]	</a:t>
            </a:r>
            <a:r>
              <a:rPr lang="zh-CN" altLang="en-US" dirty="0">
                <a:solidFill>
                  <a:schemeClr val="tx1">
                    <a:lumMod val="75000"/>
                    <a:lumOff val="25000"/>
                  </a:schemeClr>
                </a:solidFill>
              </a:rPr>
              <a:t>调试模型。若在第七步中没有出现任何错误提示，但是仿真结果与预想的结果不符，那么就需要进行调试，来查看系统在每个采样点的运行情况，以便找到导致仿真结果与预想情况或实际情况不符的地方。修改后再仿真，知道结果符合要求为止。</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77863" y="609600"/>
            <a:ext cx="8596312" cy="969963"/>
          </a:xfrm>
        </p:spPr>
        <p:txBody>
          <a:bodyPr/>
          <a:lstStyle/>
          <a:p>
            <a:r>
              <a:rPr lang="en-US" altLang="zh-CN" smtClean="0"/>
              <a:t>6.4.3 Simulink</a:t>
            </a:r>
            <a:r>
              <a:rPr lang="zh-CN" altLang="en-US" smtClean="0"/>
              <a:t>简单建模仿真示例</a:t>
            </a:r>
          </a:p>
        </p:txBody>
      </p:sp>
      <p:sp>
        <p:nvSpPr>
          <p:cNvPr id="45058" name="内容占位符 2"/>
          <p:cNvSpPr>
            <a:spLocks noGrp="1"/>
          </p:cNvSpPr>
          <p:nvPr>
            <p:ph idx="1"/>
          </p:nvPr>
        </p:nvSpPr>
        <p:spPr/>
        <p:txBody>
          <a:bodyPr/>
          <a:lstStyle/>
          <a:p>
            <a:r>
              <a:rPr lang="en-US" altLang="zh-CN" smtClean="0"/>
              <a:t>Simulink</a:t>
            </a:r>
            <a:r>
              <a:rPr lang="zh-CN" altLang="en-US" smtClean="0"/>
              <a:t>最大的功能在于其建模仿真功能，在本节中，将通过一个具体的实例来向读者展示</a:t>
            </a:r>
            <a:r>
              <a:rPr lang="en-US" altLang="zh-CN" smtClean="0"/>
              <a:t>Simulink</a:t>
            </a:r>
            <a:r>
              <a:rPr lang="zh-CN" altLang="en-US" smtClean="0"/>
              <a:t>到底能够做什么，通过本实例，读者就可以直接建立自己简单的</a:t>
            </a:r>
            <a:r>
              <a:rPr lang="en-US" altLang="zh-CN" smtClean="0"/>
              <a:t>Simulink</a:t>
            </a:r>
            <a:r>
              <a:rPr lang="zh-CN" altLang="en-US" smtClean="0"/>
              <a:t>模型了。在本例中的模型有如下要求：</a:t>
            </a:r>
          </a:p>
          <a:p>
            <a:r>
              <a:rPr lang="en-US" altLang="zh-CN" smtClean="0"/>
              <a:t>•	</a:t>
            </a:r>
            <a:r>
              <a:rPr lang="zh-CN" altLang="en-US" smtClean="0"/>
              <a:t>信号源为脉冲信号和正弦信号。</a:t>
            </a:r>
          </a:p>
          <a:p>
            <a:r>
              <a:rPr lang="en-US" altLang="zh-CN" smtClean="0"/>
              <a:t>•	</a:t>
            </a:r>
            <a:r>
              <a:rPr lang="zh-CN" altLang="en-US" smtClean="0"/>
              <a:t>将脉冲信号放大两倍，正弦信号不变。</a:t>
            </a:r>
          </a:p>
          <a:p>
            <a:r>
              <a:rPr lang="en-US" altLang="zh-CN" smtClean="0"/>
              <a:t>•	</a:t>
            </a:r>
            <a:r>
              <a:rPr lang="zh-CN" altLang="en-US" smtClean="0"/>
              <a:t>将放大后的脉冲信号和正弦信号在同一示波器中输出。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lang="en-US" altLang="zh-CN" smtClean="0"/>
              <a:t>6.5 </a:t>
            </a:r>
            <a:r>
              <a:rPr lang="zh-CN" altLang="en-US" smtClean="0"/>
              <a:t>子系统及其封装</a:t>
            </a:r>
          </a:p>
        </p:txBody>
      </p:sp>
      <p:sp>
        <p:nvSpPr>
          <p:cNvPr id="46082" name="内容占位符 2"/>
          <p:cNvSpPr>
            <a:spLocks noGrp="1"/>
          </p:cNvSpPr>
          <p:nvPr>
            <p:ph idx="1"/>
          </p:nvPr>
        </p:nvSpPr>
        <p:spPr/>
        <p:txBody>
          <a:bodyPr/>
          <a:lstStyle/>
          <a:p>
            <a:r>
              <a:rPr lang="zh-CN" altLang="zh-CN" smtClean="0"/>
              <a:t>随着系统规摸的不断扩大，复杂性不断增加，模型的结构也变得越来越复杂。在这种情况下，将功能相关的模块组合在一起形成几个小系统，将使整个模型变得非常简洁，使用起来非常方便。下面分别介绍子系统的创建和封装方法。</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en-US" altLang="zh-CN" smtClean="0"/>
              <a:t>6.5.1 </a:t>
            </a:r>
            <a:r>
              <a:rPr lang="zh-CN" altLang="en-US" smtClean="0"/>
              <a:t>子系统的创建</a:t>
            </a:r>
          </a:p>
        </p:txBody>
      </p:sp>
      <p:sp>
        <p:nvSpPr>
          <p:cNvPr id="47106" name="内容占位符 2"/>
          <p:cNvSpPr>
            <a:spLocks noGrp="1"/>
          </p:cNvSpPr>
          <p:nvPr>
            <p:ph idx="1"/>
          </p:nvPr>
        </p:nvSpPr>
        <p:spPr>
          <a:xfrm>
            <a:off x="677863" y="1397000"/>
            <a:ext cx="8596312" cy="4645025"/>
          </a:xfrm>
        </p:spPr>
        <p:txBody>
          <a:bodyPr/>
          <a:lstStyle/>
          <a:p>
            <a:r>
              <a:rPr lang="en-US" altLang="zh-CN" smtClean="0"/>
              <a:t>1</a:t>
            </a:r>
            <a:r>
              <a:rPr lang="zh-CN" altLang="zh-CN" smtClean="0"/>
              <a:t>．子系统的作用</a:t>
            </a:r>
          </a:p>
          <a:p>
            <a:r>
              <a:rPr lang="zh-CN" altLang="zh-CN" smtClean="0"/>
              <a:t>通过子系统可以把复杂的模型分割成若干个简单的模型，具有以下优点</a:t>
            </a:r>
            <a:r>
              <a:rPr lang="en-US" altLang="zh-CN" smtClean="0"/>
              <a:t>:</a:t>
            </a:r>
            <a:endParaRPr lang="zh-CN" altLang="zh-CN" smtClean="0"/>
          </a:p>
          <a:p>
            <a:r>
              <a:rPr lang="en-US" altLang="zh-CN" smtClean="0"/>
              <a:t>   a</a:t>
            </a:r>
            <a:r>
              <a:rPr lang="zh-CN" altLang="zh-CN" smtClean="0"/>
              <a:t>、减少模型窗口中模块的个数，使得模型窗口整洁。</a:t>
            </a:r>
          </a:p>
          <a:p>
            <a:r>
              <a:rPr lang="en-US" altLang="zh-CN" smtClean="0"/>
              <a:t>   b</a:t>
            </a:r>
            <a:r>
              <a:rPr lang="zh-CN" altLang="zh-CN" smtClean="0"/>
              <a:t>、把一些功能相关的模块集成在一起，可以复用。</a:t>
            </a:r>
          </a:p>
          <a:p>
            <a:r>
              <a:rPr lang="en-US" altLang="zh-CN" smtClean="0"/>
              <a:t>   c</a:t>
            </a:r>
            <a:r>
              <a:rPr lang="zh-CN" altLang="zh-CN" smtClean="0"/>
              <a:t>、通过子系统可以实现模型图表的层次化。</a:t>
            </a:r>
          </a:p>
          <a:p>
            <a:r>
              <a:rPr lang="en-US" altLang="zh-CN" smtClean="0"/>
              <a:t>2. </a:t>
            </a:r>
            <a:r>
              <a:rPr lang="zh-CN" altLang="zh-CN" smtClean="0"/>
              <a:t>子系统的创建方法</a:t>
            </a:r>
          </a:p>
          <a:p>
            <a:r>
              <a:rPr lang="en-US" altLang="zh-CN" smtClean="0"/>
              <a:t>Simulink</a:t>
            </a:r>
            <a:r>
              <a:rPr lang="zh-CN" altLang="zh-CN" smtClean="0"/>
              <a:t>有如下两种创建子系统的方法。</a:t>
            </a:r>
          </a:p>
          <a:p>
            <a:r>
              <a:rPr lang="en-US" altLang="zh-CN" smtClean="0"/>
              <a:t>   a</a:t>
            </a:r>
            <a:r>
              <a:rPr lang="zh-CN" altLang="zh-CN" smtClean="0"/>
              <a:t>、通过子系统模块来创建子系统</a:t>
            </a:r>
            <a:r>
              <a:rPr lang="en-US" altLang="zh-CN" smtClean="0"/>
              <a:t>:</a:t>
            </a:r>
            <a:r>
              <a:rPr lang="zh-CN" altLang="zh-CN" smtClean="0"/>
              <a:t>先向模型中添加</a:t>
            </a:r>
            <a:r>
              <a:rPr lang="en-US" altLang="zh-CN" smtClean="0"/>
              <a:t>Subsystem</a:t>
            </a:r>
            <a:r>
              <a:rPr lang="zh-CN" altLang="zh-CN" smtClean="0"/>
              <a:t>模块，然后打开该模块并向其中添加模块</a:t>
            </a:r>
            <a:r>
              <a:rPr lang="en-US" altLang="zh-CN" smtClean="0"/>
              <a:t>;</a:t>
            </a:r>
            <a:endParaRPr lang="zh-CN" altLang="zh-CN" smtClean="0"/>
          </a:p>
          <a:p>
            <a:r>
              <a:rPr lang="en-US" altLang="zh-CN" smtClean="0"/>
              <a:t>   b</a:t>
            </a:r>
            <a:r>
              <a:rPr lang="zh-CN" altLang="zh-CN" smtClean="0"/>
              <a:t>、组合己存在的模块集。</a:t>
            </a:r>
          </a:p>
          <a:p>
            <a:r>
              <a:rPr lang="en-US" altLang="zh-CN" smtClean="0"/>
              <a:t>3.</a:t>
            </a:r>
            <a:r>
              <a:rPr lang="zh-CN" altLang="zh-CN" smtClean="0"/>
              <a:t>子系统创建示例</a:t>
            </a:r>
          </a:p>
          <a:p>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en-US" altLang="zh-CN" smtClean="0"/>
              <a:t>6.5.2 </a:t>
            </a:r>
            <a:r>
              <a:rPr lang="zh-CN" altLang="en-US" smtClean="0"/>
              <a:t>子系统的封装</a:t>
            </a:r>
          </a:p>
        </p:txBody>
      </p:sp>
      <p:sp>
        <p:nvSpPr>
          <p:cNvPr id="48130" name="内容占位符 2"/>
          <p:cNvSpPr>
            <a:spLocks noGrp="1"/>
          </p:cNvSpPr>
          <p:nvPr>
            <p:ph idx="1"/>
          </p:nvPr>
        </p:nvSpPr>
        <p:spPr/>
        <p:txBody>
          <a:bodyPr/>
          <a:lstStyle/>
          <a:p>
            <a:r>
              <a:rPr lang="zh-CN" altLang="zh-CN" smtClean="0"/>
              <a:t>子系统虽然可以使模型更简洁，但是更改子系统内部模块参数时，需要打开许多参数对话框，修改大量的参数时工作会变得十分繁琐，</a:t>
            </a:r>
            <a:r>
              <a:rPr lang="en-US" altLang="zh-CN" smtClean="0"/>
              <a:t>Simulink</a:t>
            </a:r>
            <a:r>
              <a:rPr lang="zh-CN" altLang="zh-CN" smtClean="0"/>
              <a:t>提供了封装技术来解决这一问题。封装就是为子系统定制对话框和图标，使子系统具有良好的用户界面。</a:t>
            </a:r>
          </a:p>
          <a:p>
            <a:r>
              <a:rPr lang="zh-CN" altLang="zh-CN" smtClean="0"/>
              <a:t>封装后的子系统与</a:t>
            </a:r>
            <a:r>
              <a:rPr lang="en-US" altLang="zh-CN" smtClean="0"/>
              <a:t>Simulink</a:t>
            </a:r>
            <a:r>
              <a:rPr lang="zh-CN" altLang="zh-CN" smtClean="0"/>
              <a:t>提供的模块一样拥有图标，并且用鼠标左键双击图标时会出现一个用户自定义的“参数设置”对话框，实现在对话框中设置子系统中的参数。</a:t>
            </a:r>
          </a:p>
          <a:p>
            <a:endParaRPr lang="zh-CN"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677863" y="609600"/>
            <a:ext cx="8596312" cy="5873750"/>
          </a:xfrm>
        </p:spPr>
        <p:txBody>
          <a:bodyPr/>
          <a:lstStyle/>
          <a:p>
            <a:r>
              <a:rPr lang="en-US" altLang="zh-CN" smtClean="0"/>
              <a:t>1</a:t>
            </a:r>
            <a:r>
              <a:rPr lang="zh-CN" altLang="zh-CN" smtClean="0"/>
              <a:t>．封装子系统的优点</a:t>
            </a:r>
          </a:p>
          <a:p>
            <a:r>
              <a:rPr lang="en-US" altLang="zh-CN" smtClean="0"/>
              <a:t>a</a:t>
            </a:r>
            <a:r>
              <a:rPr lang="zh-CN" altLang="zh-CN" smtClean="0"/>
              <a:t>、在设置子系统内部模块参数时可以通过一个参数对话框完成。</a:t>
            </a:r>
          </a:p>
          <a:p>
            <a:r>
              <a:rPr lang="en-US" altLang="zh-CN" smtClean="0"/>
              <a:t>b</a:t>
            </a:r>
            <a:r>
              <a:rPr lang="zh-CN" altLang="zh-CN" smtClean="0"/>
              <a:t>、为子系统创建一个可以反映子系统功能的图标。</a:t>
            </a:r>
          </a:p>
          <a:p>
            <a:r>
              <a:rPr lang="en-US" altLang="zh-CN" smtClean="0"/>
              <a:t>c</a:t>
            </a:r>
            <a:r>
              <a:rPr lang="zh-CN" altLang="zh-CN" smtClean="0"/>
              <a:t>、可以避免用户在无意中修改子系统中的模块参数。</a:t>
            </a:r>
          </a:p>
          <a:p>
            <a:r>
              <a:rPr lang="en-US" altLang="zh-CN" smtClean="0"/>
              <a:t>2</a:t>
            </a:r>
            <a:r>
              <a:rPr lang="zh-CN" altLang="zh-CN" smtClean="0"/>
              <a:t>．封装的作用</a:t>
            </a:r>
          </a:p>
          <a:p>
            <a:r>
              <a:rPr lang="en-US" altLang="zh-CN" smtClean="0"/>
              <a:t>a</a:t>
            </a:r>
            <a:r>
              <a:rPr lang="zh-CN" altLang="zh-CN" smtClean="0"/>
              <a:t>、子系统中各个模块的参数通过参数对话框就可以进行设置。</a:t>
            </a:r>
          </a:p>
          <a:p>
            <a:r>
              <a:rPr lang="en-US" altLang="zh-CN" smtClean="0"/>
              <a:t>b</a:t>
            </a:r>
            <a:r>
              <a:rPr lang="zh-CN" altLang="zh-CN" smtClean="0"/>
              <a:t>、为子系统创建可以反映子系统功能的图标。</a:t>
            </a:r>
          </a:p>
          <a:p>
            <a:r>
              <a:rPr lang="en-US" altLang="zh-CN" smtClean="0"/>
              <a:t>c</a:t>
            </a:r>
            <a:r>
              <a:rPr lang="zh-CN" altLang="zh-CN" smtClean="0"/>
              <a:t>、可以避免用户在无意中修改子系统中模块的参数。</a:t>
            </a:r>
          </a:p>
          <a:p>
            <a:r>
              <a:rPr lang="en-US" altLang="zh-CN" smtClean="0"/>
              <a:t>3</a:t>
            </a:r>
            <a:r>
              <a:rPr lang="zh-CN" altLang="zh-CN" smtClean="0"/>
              <a:t>．封装的过程</a:t>
            </a:r>
          </a:p>
          <a:p>
            <a:r>
              <a:rPr lang="en-US" altLang="zh-CN" smtClean="0"/>
              <a:t>a</a:t>
            </a:r>
            <a:r>
              <a:rPr lang="zh-CN" altLang="zh-CN" smtClean="0"/>
              <a:t>、选择需要封装的子系统。</a:t>
            </a:r>
          </a:p>
          <a:p>
            <a:r>
              <a:rPr lang="en-US" altLang="zh-CN" smtClean="0"/>
              <a:t>b</a:t>
            </a:r>
            <a:r>
              <a:rPr lang="zh-CN" altLang="zh-CN" smtClean="0"/>
              <a:t>、选择【</a:t>
            </a:r>
            <a:r>
              <a:rPr lang="en-US" altLang="zh-CN" smtClean="0"/>
              <a:t>Edit</a:t>
            </a:r>
            <a:r>
              <a:rPr lang="zh-CN" altLang="zh-CN" smtClean="0"/>
              <a:t>】</a:t>
            </a:r>
            <a:r>
              <a:rPr lang="en-US" altLang="zh-CN" smtClean="0"/>
              <a:t>/</a:t>
            </a:r>
            <a:r>
              <a:rPr lang="zh-CN" altLang="zh-CN" smtClean="0"/>
              <a:t>【</a:t>
            </a:r>
            <a:r>
              <a:rPr lang="en-US" altLang="zh-CN" smtClean="0"/>
              <a:t>Edit mask</a:t>
            </a:r>
            <a:r>
              <a:rPr lang="zh-CN" altLang="zh-CN" smtClean="0"/>
              <a:t>】菜单命令，这时会弹出如下图</a:t>
            </a:r>
            <a:r>
              <a:rPr lang="en-US" altLang="zh-CN" smtClean="0"/>
              <a:t>6-29</a:t>
            </a:r>
            <a:r>
              <a:rPr lang="zh-CN" altLang="zh-CN" smtClean="0"/>
              <a:t>所示的封装编辑器，设置</a:t>
            </a:r>
            <a:r>
              <a:rPr lang="en-US" altLang="zh-CN" smtClean="0"/>
              <a:t>Icon</a:t>
            </a:r>
            <a:r>
              <a:rPr lang="zh-CN" altLang="zh-CN" smtClean="0"/>
              <a:t>、</a:t>
            </a:r>
            <a:r>
              <a:rPr lang="en-US" altLang="zh-CN" smtClean="0"/>
              <a:t>Parameters</a:t>
            </a:r>
            <a:r>
              <a:rPr lang="zh-CN" altLang="zh-CN" smtClean="0"/>
              <a:t>、</a:t>
            </a:r>
            <a:r>
              <a:rPr lang="en-US" altLang="zh-CN" smtClean="0"/>
              <a:t>Initialization</a:t>
            </a:r>
            <a:r>
              <a:rPr lang="zh-CN" altLang="zh-CN" smtClean="0"/>
              <a:t>和</a:t>
            </a:r>
            <a:r>
              <a:rPr lang="en-US" altLang="zh-CN" smtClean="0"/>
              <a:t>Documentation</a:t>
            </a:r>
            <a:r>
              <a:rPr lang="zh-CN" altLang="zh-CN" smtClean="0"/>
              <a:t>。</a:t>
            </a:r>
          </a:p>
          <a:p>
            <a:r>
              <a:rPr lang="en-US" altLang="zh-CN" smtClean="0"/>
              <a:t>c</a:t>
            </a:r>
            <a:r>
              <a:rPr lang="zh-CN" altLang="zh-CN" smtClean="0"/>
              <a:t>、单击【</a:t>
            </a:r>
            <a:r>
              <a:rPr lang="en-US" altLang="zh-CN" smtClean="0"/>
              <a:t>Apply</a:t>
            </a:r>
            <a:r>
              <a:rPr lang="zh-CN" altLang="zh-CN" smtClean="0"/>
              <a:t>】或【</a:t>
            </a:r>
            <a:r>
              <a:rPr lang="en-US" altLang="zh-CN" smtClean="0"/>
              <a:t>OK</a:t>
            </a:r>
            <a:r>
              <a:rPr lang="zh-CN" altLang="zh-CN" smtClean="0"/>
              <a:t>】按钮保存设置。</a:t>
            </a:r>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en-US" altLang="zh-CN" smtClean="0"/>
              <a:t>6.1.1 Simulink</a:t>
            </a:r>
            <a:r>
              <a:rPr lang="zh-CN" altLang="en-US" smtClean="0"/>
              <a:t>概述</a:t>
            </a:r>
          </a:p>
        </p:txBody>
      </p:sp>
      <p:sp>
        <p:nvSpPr>
          <p:cNvPr id="73730" name="内容占位符 2"/>
          <p:cNvSpPr>
            <a:spLocks noGrp="1"/>
          </p:cNvSpPr>
          <p:nvPr>
            <p:ph idx="1"/>
          </p:nvPr>
        </p:nvSpPr>
        <p:spPr/>
        <p:txBody>
          <a:bodyPr/>
          <a:lstStyle/>
          <a:p>
            <a:r>
              <a:rPr lang="en-US" altLang="zh-CN" smtClean="0"/>
              <a:t>Simulink</a:t>
            </a:r>
            <a:r>
              <a:rPr lang="zh-CN" altLang="zh-CN" smtClean="0"/>
              <a:t>是</a:t>
            </a:r>
            <a:r>
              <a:rPr lang="en-US" altLang="zh-CN" smtClean="0"/>
              <a:t>MATLAB</a:t>
            </a:r>
            <a:r>
              <a:rPr lang="zh-CN" altLang="zh-CN" smtClean="0"/>
              <a:t>的重要组成部分，它为用户提供了一个动态系统建模、仿真和综合分析的集成环境。在该环境中，无需大量书写程序，而只需要通过简单直观的鼠标操作，就可构造出复杂的系统。</a:t>
            </a:r>
            <a:r>
              <a:rPr lang="en-US" altLang="zh-CN" smtClean="0"/>
              <a:t>Simulink</a:t>
            </a:r>
            <a:r>
              <a:rPr lang="zh-CN" altLang="zh-CN" smtClean="0"/>
              <a:t>同时支持线性和非线性、连续时间系统、离散时间系统、连续和混合系统建模且支持多进程，基于上述</a:t>
            </a:r>
            <a:r>
              <a:rPr lang="en-US" altLang="zh-CN" smtClean="0"/>
              <a:t>Simulink</a:t>
            </a:r>
            <a:r>
              <a:rPr lang="zh-CN" altLang="zh-CN" smtClean="0"/>
              <a:t>几乎可分析任何一种类型的真实动态系统。</a:t>
            </a:r>
            <a:r>
              <a:rPr lang="en-US" altLang="zh-CN" smtClean="0"/>
              <a:t>Simulink</a:t>
            </a:r>
            <a:r>
              <a:rPr lang="zh-CN" altLang="zh-CN" smtClean="0"/>
              <a:t>具有适应面广、结构和流程清晰及仿真精细、贴近实际、效率高、灵活等优点，并基于以上优点</a:t>
            </a:r>
            <a:r>
              <a:rPr lang="en-US" altLang="zh-CN" smtClean="0"/>
              <a:t>Simulink</a:t>
            </a:r>
            <a:r>
              <a:rPr lang="zh-CN" altLang="zh-CN" smtClean="0"/>
              <a:t>已被广泛应用于控制理论和数字信号处理的复杂仿真和设计。同时有大量的第三方软件和硬件可应用于或被要求应用于</a:t>
            </a:r>
            <a:r>
              <a:rPr lang="en-US" altLang="zh-CN" smtClean="0"/>
              <a:t>Simulink</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677863" y="531813"/>
            <a:ext cx="8596312" cy="5853112"/>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6-29 </a:t>
            </a:r>
            <a:r>
              <a:rPr lang="zh-CN" altLang="zh-CN" smtClean="0"/>
              <a:t>封装编辑器</a:t>
            </a:r>
          </a:p>
          <a:p>
            <a:endParaRPr lang="en-US" altLang="zh-CN" smtClean="0"/>
          </a:p>
          <a:p>
            <a:endParaRPr lang="zh-CN" altLang="en-US" smtClean="0"/>
          </a:p>
        </p:txBody>
      </p:sp>
      <p:pic>
        <p:nvPicPr>
          <p:cNvPr id="50178" name="Picture 2" descr="3333333"/>
          <p:cNvPicPr>
            <a:picLocks noChangeAspect="1" noChangeArrowheads="1"/>
          </p:cNvPicPr>
          <p:nvPr/>
        </p:nvPicPr>
        <p:blipFill>
          <a:blip r:embed="rId2"/>
          <a:srcRect/>
          <a:stretch>
            <a:fillRect/>
          </a:stretch>
        </p:blipFill>
        <p:spPr bwMode="auto">
          <a:xfrm>
            <a:off x="1693863" y="981075"/>
            <a:ext cx="6297612" cy="45132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49263"/>
            <a:ext cx="8596312" cy="5935662"/>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4</a:t>
            </a:r>
            <a:r>
              <a:rPr lang="zh-CN" altLang="zh-CN" dirty="0">
                <a:solidFill>
                  <a:schemeClr val="tx1">
                    <a:lumMod val="75000"/>
                    <a:lumOff val="25000"/>
                  </a:schemeClr>
                </a:solidFill>
              </a:rPr>
              <a:t>．封装编辑器的设置</a:t>
            </a:r>
          </a:p>
          <a:p>
            <a:pPr fontAlgn="auto">
              <a:spcAft>
                <a:spcPts val="0"/>
              </a:spcAft>
              <a:buFont typeface="Wingdings 3" charset="2"/>
              <a:buChar char=""/>
              <a:defRPr/>
            </a:pPr>
            <a:r>
              <a:rPr lang="zh-CN" altLang="zh-CN" dirty="0">
                <a:solidFill>
                  <a:schemeClr val="tx1">
                    <a:lumMod val="75000"/>
                    <a:lumOff val="25000"/>
                  </a:schemeClr>
                </a:solidFill>
              </a:rPr>
              <a:t>下面例子中将创建一个子系统，并介绍一下封装编辑器的设置。</a:t>
            </a:r>
          </a:p>
          <a:p>
            <a:pPr fontAlgn="auto">
              <a:spcAft>
                <a:spcPts val="0"/>
              </a:spcAft>
              <a:buFont typeface="Wingdings 3" charset="2"/>
              <a:buChar char=""/>
              <a:defRPr/>
            </a:pPr>
            <a:r>
              <a:rPr lang="zh-CN" altLang="zh-CN" dirty="0">
                <a:solidFill>
                  <a:schemeClr val="tx1">
                    <a:lumMod val="75000"/>
                    <a:lumOff val="25000"/>
                  </a:schemeClr>
                </a:solidFill>
              </a:rPr>
              <a:t>【例</a:t>
            </a:r>
            <a:r>
              <a:rPr lang="en-US" altLang="zh-CN" dirty="0">
                <a:solidFill>
                  <a:schemeClr val="tx1">
                    <a:lumMod val="75000"/>
                    <a:lumOff val="25000"/>
                  </a:schemeClr>
                </a:solidFill>
              </a:rPr>
              <a:t>6-4</a:t>
            </a:r>
            <a:r>
              <a:rPr lang="zh-CN" altLang="zh-CN" dirty="0">
                <a:solidFill>
                  <a:schemeClr val="tx1">
                    <a:lumMod val="75000"/>
                    <a:lumOff val="25000"/>
                  </a:schemeClr>
                </a:solidFill>
              </a:rPr>
              <a:t>】创建一个子系统，实现斜截式直线方程模型</a:t>
            </a:r>
            <a:r>
              <a:rPr lang="en-US" altLang="zh-CN" dirty="0">
                <a:solidFill>
                  <a:schemeClr val="tx1">
                    <a:lumMod val="75000"/>
                    <a:lumOff val="25000"/>
                  </a:schemeClr>
                </a:solidFill>
              </a:rPr>
              <a:t>y=</a:t>
            </a:r>
            <a:r>
              <a:rPr lang="en-US" altLang="zh-CN" dirty="0" err="1">
                <a:solidFill>
                  <a:schemeClr val="tx1">
                    <a:lumMod val="75000"/>
                    <a:lumOff val="25000"/>
                  </a:schemeClr>
                </a:solidFill>
              </a:rPr>
              <a:t>kx+b</a:t>
            </a:r>
            <a:r>
              <a:rPr lang="zh-CN" altLang="zh-CN" dirty="0">
                <a:solidFill>
                  <a:schemeClr val="tx1">
                    <a:lumMod val="75000"/>
                    <a:lumOff val="25000"/>
                  </a:schemeClr>
                </a:solidFill>
              </a:rPr>
              <a:t>。</a:t>
            </a:r>
          </a:p>
          <a:p>
            <a:pPr fontAlgn="auto">
              <a:spcAft>
                <a:spcPts val="0"/>
              </a:spcAft>
              <a:buFont typeface="Wingdings 3" charset="2"/>
              <a:buChar char=""/>
              <a:defRPr/>
            </a:pPr>
            <a:r>
              <a:rPr lang="zh-CN" altLang="zh-CN" dirty="0">
                <a:solidFill>
                  <a:schemeClr val="tx1">
                    <a:lumMod val="75000"/>
                    <a:lumOff val="25000"/>
                  </a:schemeClr>
                </a:solidFill>
              </a:rPr>
              <a:t>分析：由直线方程可知，该子系统后有两个端口</a:t>
            </a:r>
            <a:r>
              <a:rPr lang="en-US" altLang="zh-CN" dirty="0">
                <a:solidFill>
                  <a:schemeClr val="tx1">
                    <a:lumMod val="75000"/>
                    <a:lumOff val="25000"/>
                  </a:schemeClr>
                </a:solidFill>
              </a:rPr>
              <a:t>x</a:t>
            </a:r>
            <a:r>
              <a:rPr lang="zh-CN" altLang="zh-CN" dirty="0">
                <a:solidFill>
                  <a:schemeClr val="tx1">
                    <a:lumMod val="75000"/>
                    <a:lumOff val="25000"/>
                  </a:schemeClr>
                </a:solidFill>
              </a:rPr>
              <a:t>和</a:t>
            </a:r>
            <a:r>
              <a:rPr lang="en-US" altLang="zh-CN" dirty="0">
                <a:solidFill>
                  <a:schemeClr val="tx1">
                    <a:lumMod val="75000"/>
                    <a:lumOff val="25000"/>
                  </a:schemeClr>
                </a:solidFill>
              </a:rPr>
              <a:t>y</a:t>
            </a:r>
            <a:r>
              <a:rPr lang="zh-CN" altLang="zh-CN" dirty="0">
                <a:solidFill>
                  <a:schemeClr val="tx1">
                    <a:lumMod val="75000"/>
                    <a:lumOff val="25000"/>
                  </a:schemeClr>
                </a:solidFill>
              </a:rPr>
              <a:t>，可以用端口和子系统子库</a:t>
            </a:r>
            <a:r>
              <a:rPr lang="en-US" altLang="zh-CN" dirty="0">
                <a:solidFill>
                  <a:schemeClr val="tx1">
                    <a:lumMod val="75000"/>
                    <a:lumOff val="25000"/>
                  </a:schemeClr>
                </a:solidFill>
              </a:rPr>
              <a:t>(</a:t>
            </a:r>
            <a:r>
              <a:rPr lang="en-US" altLang="zh-CN" dirty="0" err="1">
                <a:solidFill>
                  <a:schemeClr val="tx1">
                    <a:lumMod val="75000"/>
                    <a:lumOff val="25000"/>
                  </a:schemeClr>
                </a:solidFill>
              </a:rPr>
              <a:t>Ports&amp;Subsysterms</a:t>
            </a:r>
            <a:r>
              <a:rPr lang="en-US" altLang="zh-CN" dirty="0">
                <a:solidFill>
                  <a:schemeClr val="tx1">
                    <a:lumMod val="75000"/>
                    <a:lumOff val="25000"/>
                  </a:schemeClr>
                </a:solidFill>
              </a:rPr>
              <a:t>)</a:t>
            </a:r>
            <a:r>
              <a:rPr lang="zh-CN" altLang="zh-CN" dirty="0">
                <a:solidFill>
                  <a:schemeClr val="tx1">
                    <a:lumMod val="75000"/>
                    <a:lumOff val="25000"/>
                  </a:schemeClr>
                </a:solidFill>
              </a:rPr>
              <a:t>中的输入模块</a:t>
            </a:r>
            <a:r>
              <a:rPr lang="en-US" altLang="zh-CN" dirty="0">
                <a:solidFill>
                  <a:schemeClr val="tx1">
                    <a:lumMod val="75000"/>
                    <a:lumOff val="25000"/>
                  </a:schemeClr>
                </a:solidFill>
              </a:rPr>
              <a:t>In1</a:t>
            </a:r>
            <a:r>
              <a:rPr lang="zh-CN" altLang="zh-CN" dirty="0">
                <a:solidFill>
                  <a:schemeClr val="tx1">
                    <a:lumMod val="75000"/>
                    <a:lumOff val="25000"/>
                  </a:schemeClr>
                </a:solidFill>
              </a:rPr>
              <a:t>和输出模块</a:t>
            </a:r>
            <a:r>
              <a:rPr lang="en-US" altLang="zh-CN" dirty="0">
                <a:solidFill>
                  <a:schemeClr val="tx1">
                    <a:lumMod val="75000"/>
                    <a:lumOff val="25000"/>
                  </a:schemeClr>
                </a:solidFill>
              </a:rPr>
              <a:t>Out1</a:t>
            </a:r>
            <a:r>
              <a:rPr lang="zh-CN" altLang="zh-CN" dirty="0">
                <a:solidFill>
                  <a:schemeClr val="tx1">
                    <a:lumMod val="75000"/>
                    <a:lumOff val="25000"/>
                  </a:schemeClr>
                </a:solidFill>
              </a:rPr>
              <a:t>表示。子系统本身有两个变量</a:t>
            </a:r>
            <a:r>
              <a:rPr lang="en-US" altLang="zh-CN" dirty="0">
                <a:solidFill>
                  <a:schemeClr val="tx1">
                    <a:lumMod val="75000"/>
                    <a:lumOff val="25000"/>
                  </a:schemeClr>
                </a:solidFill>
              </a:rPr>
              <a:t>k</a:t>
            </a:r>
            <a:r>
              <a:rPr lang="zh-CN" altLang="zh-CN" dirty="0">
                <a:solidFill>
                  <a:schemeClr val="tx1">
                    <a:lumMod val="75000"/>
                    <a:lumOff val="25000"/>
                  </a:schemeClr>
                </a:solidFill>
              </a:rPr>
              <a:t>和</a:t>
            </a:r>
            <a:r>
              <a:rPr lang="en-US" altLang="zh-CN" dirty="0">
                <a:solidFill>
                  <a:schemeClr val="tx1">
                    <a:lumMod val="75000"/>
                    <a:lumOff val="25000"/>
                  </a:schemeClr>
                </a:solidFill>
              </a:rPr>
              <a:t>b</a:t>
            </a:r>
            <a:r>
              <a:rPr lang="zh-CN" altLang="zh-CN" dirty="0">
                <a:solidFill>
                  <a:schemeClr val="tx1">
                    <a:lumMod val="75000"/>
                    <a:lumOff val="25000"/>
                  </a:schemeClr>
                </a:solidFill>
              </a:rPr>
              <a:t>，由方程中的</a:t>
            </a:r>
            <a:r>
              <a:rPr lang="en-US" altLang="zh-CN" dirty="0" err="1">
                <a:solidFill>
                  <a:schemeClr val="tx1">
                    <a:lumMod val="75000"/>
                    <a:lumOff val="25000"/>
                  </a:schemeClr>
                </a:solidFill>
              </a:rPr>
              <a:t>kx</a:t>
            </a:r>
            <a:r>
              <a:rPr lang="zh-CN" altLang="zh-CN" dirty="0">
                <a:solidFill>
                  <a:schemeClr val="tx1">
                    <a:lumMod val="75000"/>
                    <a:lumOff val="25000"/>
                  </a:schemeClr>
                </a:solidFill>
              </a:rPr>
              <a:t>可以看出，</a:t>
            </a:r>
            <a:r>
              <a:rPr lang="en-US" altLang="zh-CN" dirty="0">
                <a:solidFill>
                  <a:schemeClr val="tx1">
                    <a:lumMod val="75000"/>
                    <a:lumOff val="25000"/>
                  </a:schemeClr>
                </a:solidFill>
              </a:rPr>
              <a:t>k</a:t>
            </a:r>
            <a:r>
              <a:rPr lang="zh-CN" altLang="zh-CN" dirty="0">
                <a:solidFill>
                  <a:schemeClr val="tx1">
                    <a:lumMod val="75000"/>
                    <a:lumOff val="25000"/>
                  </a:schemeClr>
                </a:solidFill>
              </a:rPr>
              <a:t>可由增益模块</a:t>
            </a:r>
            <a:r>
              <a:rPr lang="en-US" altLang="zh-CN" dirty="0">
                <a:solidFill>
                  <a:schemeClr val="tx1">
                    <a:lumMod val="75000"/>
                    <a:lumOff val="25000"/>
                  </a:schemeClr>
                </a:solidFill>
              </a:rPr>
              <a:t>Gain</a:t>
            </a:r>
            <a:r>
              <a:rPr lang="zh-CN" altLang="zh-CN" dirty="0">
                <a:solidFill>
                  <a:schemeClr val="tx1">
                    <a:lumMod val="75000"/>
                    <a:lumOff val="25000"/>
                  </a:schemeClr>
                </a:solidFill>
              </a:rPr>
              <a:t>实现，而</a:t>
            </a:r>
            <a:r>
              <a:rPr lang="en-US" altLang="zh-CN" dirty="0">
                <a:solidFill>
                  <a:schemeClr val="tx1">
                    <a:lumMod val="75000"/>
                    <a:lumOff val="25000"/>
                  </a:schemeClr>
                </a:solidFill>
              </a:rPr>
              <a:t>b</a:t>
            </a:r>
            <a:r>
              <a:rPr lang="zh-CN" altLang="zh-CN" dirty="0">
                <a:solidFill>
                  <a:schemeClr val="tx1">
                    <a:lumMod val="75000"/>
                    <a:lumOff val="25000"/>
                  </a:schemeClr>
                </a:solidFill>
              </a:rPr>
              <a:t>则可由常数模块</a:t>
            </a:r>
            <a:r>
              <a:rPr lang="en-US" altLang="zh-CN" dirty="0">
                <a:solidFill>
                  <a:schemeClr val="tx1">
                    <a:lumMod val="75000"/>
                    <a:lumOff val="25000"/>
                  </a:schemeClr>
                </a:solidFill>
              </a:rPr>
              <a:t>Constant</a:t>
            </a:r>
            <a:r>
              <a:rPr lang="zh-CN" altLang="zh-CN" dirty="0">
                <a:solidFill>
                  <a:schemeClr val="tx1">
                    <a:lumMod val="75000"/>
                    <a:lumOff val="25000"/>
                  </a:schemeClr>
                </a:solidFill>
              </a:rPr>
              <a:t>实现。</a:t>
            </a:r>
          </a:p>
          <a:p>
            <a:pPr>
              <a:spcAft>
                <a:spcPts val="0"/>
              </a:spcAft>
              <a:buFont typeface="Wingdings 3" charset="2"/>
              <a:buChar char=""/>
              <a:defRPr/>
            </a:pPr>
            <a:r>
              <a:rPr lang="zh-CN" altLang="zh-CN" dirty="0">
                <a:solidFill>
                  <a:schemeClr val="tx1">
                    <a:lumMod val="75000"/>
                    <a:lumOff val="25000"/>
                  </a:schemeClr>
                </a:solidFill>
              </a:rPr>
              <a:t>选取模块，在模型窗口中创建模型如图</a:t>
            </a:r>
            <a:r>
              <a:rPr lang="en-US" altLang="zh-CN" dirty="0">
                <a:solidFill>
                  <a:schemeClr val="tx1">
                    <a:lumMod val="75000"/>
                    <a:lumOff val="25000"/>
                  </a:schemeClr>
                </a:solidFill>
              </a:rPr>
              <a:t>6-30</a:t>
            </a:r>
            <a:r>
              <a:rPr lang="zh-CN" altLang="zh-CN" dirty="0">
                <a:solidFill>
                  <a:schemeClr val="tx1">
                    <a:lumMod val="75000"/>
                    <a:lumOff val="25000"/>
                  </a:schemeClr>
                </a:solidFill>
              </a:rPr>
              <a:t>所示，创建过程这里不再重复。</a:t>
            </a: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图</a:t>
            </a:r>
            <a:r>
              <a:rPr lang="en-US" altLang="zh-CN" dirty="0">
                <a:solidFill>
                  <a:schemeClr val="tx1">
                    <a:lumMod val="75000"/>
                    <a:lumOff val="25000"/>
                  </a:schemeClr>
                </a:solidFill>
              </a:rPr>
              <a:t>6-30 </a:t>
            </a:r>
            <a:r>
              <a:rPr lang="zh-CN" altLang="zh-CN" dirty="0">
                <a:solidFill>
                  <a:schemeClr val="tx1">
                    <a:lumMod val="75000"/>
                    <a:lumOff val="25000"/>
                  </a:schemeClr>
                </a:solidFill>
              </a:rPr>
              <a:t>直接创建子系统</a:t>
            </a:r>
          </a:p>
          <a:p>
            <a:pPr fontAlgn="auto">
              <a:spcAft>
                <a:spcPts val="0"/>
              </a:spcAft>
              <a:buFont typeface="Wingdings 3" charset="2"/>
              <a:buChar char=""/>
              <a:defRPr/>
            </a:pPr>
            <a:endParaRPr lang="zh-CN" altLang="en-US" dirty="0">
              <a:solidFill>
                <a:schemeClr val="tx1">
                  <a:lumMod val="75000"/>
                  <a:lumOff val="25000"/>
                </a:schemeClr>
              </a:solidFill>
            </a:endParaRPr>
          </a:p>
        </p:txBody>
      </p:sp>
      <p:pic>
        <p:nvPicPr>
          <p:cNvPr id="51202" name="Picture 2" descr="21-50"/>
          <p:cNvPicPr>
            <a:picLocks noChangeAspect="1" noChangeArrowheads="1"/>
          </p:cNvPicPr>
          <p:nvPr/>
        </p:nvPicPr>
        <p:blipFill>
          <a:blip r:embed="rId2"/>
          <a:srcRect/>
          <a:stretch>
            <a:fillRect/>
          </a:stretch>
        </p:blipFill>
        <p:spPr bwMode="auto">
          <a:xfrm>
            <a:off x="1828800" y="3416300"/>
            <a:ext cx="6134100" cy="228441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677863" y="731838"/>
            <a:ext cx="8566150" cy="6126162"/>
          </a:xfrm>
        </p:spPr>
        <p:txBody>
          <a:bodyPr/>
          <a:lstStyle/>
          <a:p>
            <a:r>
              <a:rPr lang="zh-CN" altLang="zh-CN" smtClean="0"/>
              <a:t>设置子系统内模块参数，这里将增益模块参数设置为</a:t>
            </a:r>
            <a:r>
              <a:rPr lang="en-US" altLang="zh-CN" smtClean="0"/>
              <a:t>k</a:t>
            </a:r>
            <a:r>
              <a:rPr lang="zh-CN" altLang="zh-CN" smtClean="0"/>
              <a:t>，将常数模块参数设置为</a:t>
            </a:r>
            <a:r>
              <a:rPr lang="en-US" altLang="zh-CN" smtClean="0"/>
              <a:t>b</a:t>
            </a:r>
            <a:r>
              <a:rPr lang="zh-CN" altLang="zh-CN" smtClean="0"/>
              <a:t>，如图</a:t>
            </a:r>
            <a:r>
              <a:rPr lang="en-US" altLang="zh-CN" smtClean="0"/>
              <a:t>6-31</a:t>
            </a:r>
            <a:r>
              <a:rPr lang="zh-CN" altLang="zh-CN" smtClean="0"/>
              <a:t>所示。</a:t>
            </a:r>
          </a:p>
          <a:p>
            <a:r>
              <a:rPr lang="zh-CN" altLang="zh-CN" smtClean="0"/>
              <a:t>使用虚线框将要装入子系统部分选中，包括模块和信号线，如图</a:t>
            </a:r>
            <a:r>
              <a:rPr lang="en-US" altLang="zh-CN" smtClean="0"/>
              <a:t>6-32</a:t>
            </a:r>
            <a:r>
              <a:rPr lang="zh-CN" altLang="zh-CN" smtClean="0"/>
              <a:t>所示。</a:t>
            </a:r>
          </a:p>
          <a:p>
            <a:r>
              <a:rPr lang="zh-CN" altLang="zh-CN" smtClean="0"/>
              <a:t>选择模型窗口菜单【</a:t>
            </a:r>
            <a:r>
              <a:rPr lang="en-US" altLang="zh-CN" smtClean="0"/>
              <a:t>Edit</a:t>
            </a:r>
            <a:r>
              <a:rPr lang="zh-CN" altLang="zh-CN" smtClean="0"/>
              <a:t>】</a:t>
            </a:r>
            <a:r>
              <a:rPr lang="en-US" altLang="zh-CN" smtClean="0"/>
              <a:t>/</a:t>
            </a:r>
            <a:r>
              <a:rPr lang="zh-CN" altLang="zh-CN" smtClean="0"/>
              <a:t>【</a:t>
            </a:r>
            <a:r>
              <a:rPr lang="en-US" altLang="zh-CN" smtClean="0"/>
              <a:t>Create Subsystem</a:t>
            </a:r>
            <a:r>
              <a:rPr lang="zh-CN" altLang="zh-CN" smtClean="0"/>
              <a:t>】命令，</a:t>
            </a:r>
            <a:r>
              <a:rPr lang="en-US" altLang="zh-CN" smtClean="0"/>
              <a:t>Simulink</a:t>
            </a:r>
            <a:r>
              <a:rPr lang="zh-CN" altLang="zh-CN" smtClean="0"/>
              <a:t>将会用一个子系统模块代替所选中是模块组。适当调整系统模型，最终如图</a:t>
            </a:r>
            <a:r>
              <a:rPr lang="en-US" altLang="zh-CN" smtClean="0"/>
              <a:t>6-33</a:t>
            </a:r>
            <a:r>
              <a:rPr lang="zh-CN" altLang="zh-CN" smtClean="0"/>
              <a:t>所示。</a:t>
            </a:r>
          </a:p>
          <a:p>
            <a:r>
              <a:rPr lang="zh-CN" altLang="zh-CN" smtClean="0"/>
              <a:t>查看如图</a:t>
            </a:r>
            <a:r>
              <a:rPr lang="en-US" altLang="zh-CN" smtClean="0"/>
              <a:t>6-33</a:t>
            </a:r>
            <a:r>
              <a:rPr lang="zh-CN" altLang="zh-CN" smtClean="0"/>
              <a:t>所示的</a:t>
            </a:r>
            <a:r>
              <a:rPr lang="en-US" altLang="zh-CN" smtClean="0"/>
              <a:t>Subsystem</a:t>
            </a:r>
            <a:r>
              <a:rPr lang="zh-CN" altLang="zh-CN" smtClean="0"/>
              <a:t>子系统最简洁的办法就是双击模块，就能看到子系统模块的内部结构图，如图</a:t>
            </a:r>
            <a:r>
              <a:rPr lang="en-US" altLang="zh-CN" smtClean="0"/>
              <a:t>6-34</a:t>
            </a:r>
            <a:r>
              <a:rPr lang="zh-CN" altLang="zh-CN" smtClean="0"/>
              <a:t>所示。</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6-31 </a:t>
            </a:r>
            <a:r>
              <a:rPr lang="zh-CN" altLang="zh-CN" smtClean="0"/>
              <a:t>模块参数设置</a:t>
            </a:r>
          </a:p>
          <a:p>
            <a:endParaRPr lang="zh-CN" altLang="en-US" smtClean="0"/>
          </a:p>
        </p:txBody>
      </p:sp>
      <p:pic>
        <p:nvPicPr>
          <p:cNvPr id="52226" name="Picture 2" descr="21-511"/>
          <p:cNvPicPr>
            <a:picLocks noChangeAspect="1" noChangeArrowheads="1"/>
          </p:cNvPicPr>
          <p:nvPr/>
        </p:nvPicPr>
        <p:blipFill>
          <a:blip r:embed="rId2"/>
          <a:srcRect/>
          <a:stretch>
            <a:fillRect/>
          </a:stretch>
        </p:blipFill>
        <p:spPr bwMode="auto">
          <a:xfrm>
            <a:off x="2197100" y="3133725"/>
            <a:ext cx="5916613" cy="32083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77863" y="747713"/>
            <a:ext cx="8596312" cy="5294312"/>
          </a:xfrm>
        </p:spPr>
        <p:txBody>
          <a:bodyPr/>
          <a:lstStyle/>
          <a:p>
            <a:r>
              <a:rPr lang="en-US" altLang="zh-CN" smtClean="0"/>
              <a:t> </a:t>
            </a:r>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6-32 </a:t>
            </a:r>
            <a:r>
              <a:rPr lang="zh-CN" altLang="zh-CN" smtClean="0"/>
              <a:t>选择创建子系统的对象</a:t>
            </a:r>
          </a:p>
          <a:p>
            <a:endParaRPr lang="en-US" altLang="zh-CN" smtClean="0"/>
          </a:p>
          <a:p>
            <a:endParaRPr lang="en-US" altLang="zh-CN" smtClean="0"/>
          </a:p>
          <a:p>
            <a:endParaRPr lang="en-US" altLang="zh-CN" smtClean="0"/>
          </a:p>
          <a:p>
            <a:endParaRPr lang="en-US" altLang="zh-CN" smtClean="0"/>
          </a:p>
          <a:p>
            <a:r>
              <a:rPr lang="en-US" altLang="zh-CN" smtClean="0"/>
              <a:t> </a:t>
            </a:r>
          </a:p>
          <a:p>
            <a:r>
              <a:rPr lang="en-US" altLang="zh-CN" smtClean="0"/>
              <a:t>                                   </a:t>
            </a:r>
            <a:r>
              <a:rPr lang="zh-CN" altLang="zh-CN" smtClean="0"/>
              <a:t>图</a:t>
            </a:r>
            <a:r>
              <a:rPr lang="en-US" altLang="zh-CN" smtClean="0"/>
              <a:t>6-33 </a:t>
            </a:r>
            <a:r>
              <a:rPr lang="zh-CN" altLang="zh-CN" smtClean="0"/>
              <a:t>带有子系统的模型</a:t>
            </a:r>
          </a:p>
          <a:p>
            <a:endParaRPr lang="en-US" altLang="zh-CN" smtClean="0"/>
          </a:p>
        </p:txBody>
      </p:sp>
      <p:pic>
        <p:nvPicPr>
          <p:cNvPr id="53250" name="Picture 2" descr="21-52"/>
          <p:cNvPicPr>
            <a:picLocks noChangeAspect="1" noChangeArrowheads="1"/>
          </p:cNvPicPr>
          <p:nvPr/>
        </p:nvPicPr>
        <p:blipFill>
          <a:blip r:embed="rId2"/>
          <a:srcRect/>
          <a:stretch>
            <a:fillRect/>
          </a:stretch>
        </p:blipFill>
        <p:spPr bwMode="auto">
          <a:xfrm>
            <a:off x="2957513" y="865188"/>
            <a:ext cx="4037012" cy="1900237"/>
          </a:xfrm>
          <a:prstGeom prst="rect">
            <a:avLst/>
          </a:prstGeom>
          <a:noFill/>
          <a:ln w="9525">
            <a:noFill/>
            <a:miter lim="800000"/>
            <a:headEnd/>
            <a:tailEnd/>
          </a:ln>
        </p:spPr>
      </p:pic>
      <p:pic>
        <p:nvPicPr>
          <p:cNvPr id="53251" name="Picture 3" descr="21-53"/>
          <p:cNvPicPr>
            <a:picLocks noChangeAspect="1" noChangeArrowheads="1"/>
          </p:cNvPicPr>
          <p:nvPr/>
        </p:nvPicPr>
        <p:blipFill>
          <a:blip r:embed="rId3"/>
          <a:srcRect/>
          <a:stretch>
            <a:fillRect/>
          </a:stretch>
        </p:blipFill>
        <p:spPr bwMode="auto">
          <a:xfrm>
            <a:off x="2063750" y="3971925"/>
            <a:ext cx="6337300" cy="1465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677863" y="747713"/>
            <a:ext cx="8596312" cy="5294312"/>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6-34 </a:t>
            </a:r>
            <a:r>
              <a:rPr lang="zh-CN" altLang="zh-CN" smtClean="0"/>
              <a:t>子系统模块内部结构图</a:t>
            </a:r>
          </a:p>
          <a:p>
            <a:endParaRPr lang="en-US" altLang="zh-CN" smtClean="0"/>
          </a:p>
        </p:txBody>
      </p:sp>
      <p:pic>
        <p:nvPicPr>
          <p:cNvPr id="54274" name="Picture 2" descr="21-54"/>
          <p:cNvPicPr>
            <a:picLocks noChangeAspect="1" noChangeArrowheads="1"/>
          </p:cNvPicPr>
          <p:nvPr/>
        </p:nvPicPr>
        <p:blipFill>
          <a:blip r:embed="rId2"/>
          <a:srcRect/>
          <a:stretch>
            <a:fillRect/>
          </a:stretch>
        </p:blipFill>
        <p:spPr bwMode="auto">
          <a:xfrm>
            <a:off x="2527300" y="1135063"/>
            <a:ext cx="4895850"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lang="en-US" altLang="zh-CN" smtClean="0"/>
              <a:t>6.6 </a:t>
            </a:r>
            <a:r>
              <a:rPr lang="zh-CN" altLang="en-US" smtClean="0"/>
              <a:t>运行仿真</a:t>
            </a:r>
          </a:p>
        </p:txBody>
      </p:sp>
      <p:sp>
        <p:nvSpPr>
          <p:cNvPr id="55298" name="内容占位符 2"/>
          <p:cNvSpPr>
            <a:spLocks noGrp="1"/>
          </p:cNvSpPr>
          <p:nvPr>
            <p:ph idx="1"/>
          </p:nvPr>
        </p:nvSpPr>
        <p:spPr/>
        <p:txBody>
          <a:bodyPr/>
          <a:lstStyle/>
          <a:p>
            <a:r>
              <a:rPr lang="zh-CN" altLang="zh-CN" smtClean="0"/>
              <a:t>建立模型之后需要运行仿真模型，本节将详细介绍各种仿真参数的设置和仿真的运行。在介绍仿真运行之前先介绍两个重要的概念：一个是过零检测，另一个是代数环。</a:t>
            </a:r>
          </a:p>
          <a:p>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677863" y="609600"/>
            <a:ext cx="8596312" cy="803275"/>
          </a:xfrm>
        </p:spPr>
        <p:txBody>
          <a:bodyPr/>
          <a:lstStyle/>
          <a:p>
            <a:r>
              <a:rPr lang="en-US" altLang="zh-CN" smtClean="0"/>
              <a:t>6.6.1 </a:t>
            </a:r>
            <a:r>
              <a:rPr lang="zh-CN" altLang="en-US" smtClean="0"/>
              <a:t>过零检测和代数环</a:t>
            </a:r>
          </a:p>
        </p:txBody>
      </p:sp>
      <p:sp>
        <p:nvSpPr>
          <p:cNvPr id="56322" name="内容占位符 2"/>
          <p:cNvSpPr>
            <a:spLocks noGrp="1"/>
          </p:cNvSpPr>
          <p:nvPr>
            <p:ph idx="1"/>
          </p:nvPr>
        </p:nvSpPr>
        <p:spPr>
          <a:xfrm>
            <a:off x="677863" y="1412875"/>
            <a:ext cx="8596312" cy="4887913"/>
          </a:xfrm>
        </p:spPr>
        <p:txBody>
          <a:bodyPr/>
          <a:lstStyle/>
          <a:p>
            <a:r>
              <a:rPr lang="en-US" altLang="zh-CN" smtClean="0"/>
              <a:t>1</a:t>
            </a:r>
            <a:r>
              <a:rPr lang="zh-CN" altLang="zh-CN" smtClean="0"/>
              <a:t>．过零检测</a:t>
            </a:r>
          </a:p>
          <a:p>
            <a:r>
              <a:rPr lang="zh-CN" altLang="zh-CN" smtClean="0"/>
              <a:t>过零检测通过</a:t>
            </a:r>
            <a:r>
              <a:rPr lang="en-US" altLang="zh-CN" smtClean="0"/>
              <a:t>Simulink</a:t>
            </a:r>
            <a:r>
              <a:rPr lang="zh-CN" altLang="zh-CN" smtClean="0"/>
              <a:t>为模块注册若干过零函数，当变化趋势剧烈时</a:t>
            </a:r>
            <a:r>
              <a:rPr lang="en-US" altLang="zh-CN" smtClean="0"/>
              <a:t>,</a:t>
            </a:r>
            <a:r>
              <a:rPr lang="zh-CN" altLang="zh-CN" smtClean="0"/>
              <a:t>过零函数发生符号变化。</a:t>
            </a:r>
          </a:p>
          <a:p>
            <a:r>
              <a:rPr lang="zh-CN" altLang="zh-CN" smtClean="0"/>
              <a:t>每个采样点仿真结束时</a:t>
            </a:r>
            <a:r>
              <a:rPr lang="en-US" altLang="zh-CN" smtClean="0"/>
              <a:t>Simulink</a:t>
            </a:r>
            <a:r>
              <a:rPr lang="zh-CN" altLang="zh-CN" smtClean="0"/>
              <a:t>检测是否有过零函数符号变化，如果检测到过零点，</a:t>
            </a:r>
            <a:r>
              <a:rPr lang="en-US" altLang="zh-CN" smtClean="0"/>
              <a:t>Simulink</a:t>
            </a:r>
            <a:r>
              <a:rPr lang="zh-CN" altLang="zh-CN" smtClean="0"/>
              <a:t>将在前一个采样点和目前采样点间内插值。</a:t>
            </a:r>
          </a:p>
          <a:p>
            <a:r>
              <a:rPr lang="zh-CN" altLang="zh-CN" smtClean="0"/>
              <a:t>表</a:t>
            </a:r>
            <a:r>
              <a:rPr lang="en-US" altLang="zh-CN" smtClean="0"/>
              <a:t>6-14</a:t>
            </a:r>
            <a:r>
              <a:rPr lang="zh-CN" altLang="zh-CN" smtClean="0"/>
              <a:t>列出了</a:t>
            </a:r>
            <a:r>
              <a:rPr lang="en-US" altLang="zh-CN" smtClean="0"/>
              <a:t>Simulink</a:t>
            </a:r>
            <a:r>
              <a:rPr lang="zh-CN" altLang="zh-CN" smtClean="0"/>
              <a:t>中支持过零检测的模块。</a:t>
            </a:r>
          </a:p>
          <a:p>
            <a:endParaRPr lang="zh-CN"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31850" y="1279525"/>
          <a:ext cx="8112125" cy="5137150"/>
        </p:xfrm>
        <a:graphic>
          <a:graphicData uri="http://schemas.openxmlformats.org/drawingml/2006/table">
            <a:tbl>
              <a:tblPr>
                <a:tableStyleId>{5C22544A-7EE6-4342-B048-85BDC9FD1C3A}</a:tableStyleId>
              </a:tblPr>
              <a:tblGrid>
                <a:gridCol w="1751265"/>
                <a:gridCol w="6361957"/>
              </a:tblGrid>
              <a:tr h="252078">
                <a:tc>
                  <a:txBody>
                    <a:bodyPr/>
                    <a:lstStyle/>
                    <a:p>
                      <a:pPr algn="ctr">
                        <a:spcBef>
                          <a:spcPts val="100"/>
                        </a:spcBef>
                        <a:spcAft>
                          <a:spcPts val="100"/>
                        </a:spcAft>
                      </a:pPr>
                      <a:r>
                        <a:rPr lang="zh-CN" sz="900" kern="1000" dirty="0">
                          <a:effectLst/>
                        </a:rPr>
                        <a:t>模块名</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说明</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dirty="0">
                          <a:effectLst/>
                        </a:rPr>
                        <a:t>Abs</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a:t>
                      </a:r>
                      <a:r>
                        <a:rPr lang="en-US" sz="900" kern="1000">
                          <a:effectLst/>
                        </a:rPr>
                        <a:t>:</a:t>
                      </a:r>
                      <a:r>
                        <a:rPr lang="zh-CN" sz="900" kern="1000">
                          <a:effectLst/>
                        </a:rPr>
                        <a:t>检测输入信号沿上升或下降方向通过零点</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Backlash</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两个过零检测</a:t>
                      </a:r>
                      <a:r>
                        <a:rPr lang="en-US" sz="900" kern="1000">
                          <a:effectLst/>
                        </a:rPr>
                        <a:t>:</a:t>
                      </a:r>
                      <a:r>
                        <a:rPr lang="zh-CN" sz="900" kern="1000">
                          <a:effectLst/>
                        </a:rPr>
                        <a:t>一个检测是否超过上限阈值，一个检测是否超过下限阈值</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Dead Zone</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两个过零检测</a:t>
                      </a:r>
                      <a:r>
                        <a:rPr lang="en-US" sz="900" kern="1000">
                          <a:effectLst/>
                        </a:rPr>
                        <a:t>:</a:t>
                      </a:r>
                      <a:r>
                        <a:rPr lang="zh-CN" sz="900" kern="1000">
                          <a:effectLst/>
                        </a:rPr>
                        <a:t>一个检测何时进入死区，一个检测何时离开死区</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Hit Crossing</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a:t>
                      </a:r>
                      <a:r>
                        <a:rPr lang="en-US" sz="900" kern="1000">
                          <a:effectLst/>
                        </a:rPr>
                        <a:t>:</a:t>
                      </a:r>
                      <a:r>
                        <a:rPr lang="zh-CN" sz="900" kern="1000">
                          <a:effectLst/>
                        </a:rPr>
                        <a:t>检测输入何时通过阈值</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504157">
                <a:tc>
                  <a:txBody>
                    <a:bodyPr/>
                    <a:lstStyle/>
                    <a:p>
                      <a:pPr algn="ctr">
                        <a:spcBef>
                          <a:spcPts val="100"/>
                        </a:spcBef>
                        <a:spcAft>
                          <a:spcPts val="100"/>
                        </a:spcAft>
                      </a:pPr>
                      <a:r>
                        <a:rPr lang="en-US" sz="900" kern="1000">
                          <a:effectLst/>
                        </a:rPr>
                        <a:t>Integrator</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若提供了</a:t>
                      </a:r>
                      <a:r>
                        <a:rPr lang="en-US" sz="900" kern="1000" dirty="0">
                          <a:effectLst/>
                        </a:rPr>
                        <a:t>Reset</a:t>
                      </a:r>
                      <a:r>
                        <a:rPr lang="zh-CN" sz="900" kern="1000" dirty="0">
                          <a:effectLst/>
                        </a:rPr>
                        <a:t>端口，就检测何时发生</a:t>
                      </a:r>
                      <a:r>
                        <a:rPr lang="en-US" sz="900" kern="1000" dirty="0">
                          <a:effectLst/>
                        </a:rPr>
                        <a:t>Reset;</a:t>
                      </a:r>
                      <a:r>
                        <a:rPr lang="zh-CN" sz="900" kern="1000" dirty="0">
                          <a:effectLst/>
                        </a:rPr>
                        <a:t>若输出有限，则有</a:t>
                      </a:r>
                      <a:r>
                        <a:rPr lang="en-US" sz="900" kern="1000" dirty="0">
                          <a:effectLst/>
                        </a:rPr>
                        <a:t>3</a:t>
                      </a:r>
                      <a:r>
                        <a:rPr lang="zh-CN" sz="900" kern="1000" dirty="0">
                          <a:effectLst/>
                        </a:rPr>
                        <a:t>个过零检测，即检测何时达到上限饱和值、检测何时达到下限饱和值和检测何时离开饱和区</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r h="504157">
                <a:tc>
                  <a:txBody>
                    <a:bodyPr/>
                    <a:lstStyle/>
                    <a:p>
                      <a:pPr algn="ctr">
                        <a:spcBef>
                          <a:spcPts val="100"/>
                        </a:spcBef>
                        <a:spcAft>
                          <a:spcPts val="100"/>
                        </a:spcAft>
                      </a:pPr>
                      <a:r>
                        <a:rPr lang="en-US" sz="900" kern="1000">
                          <a:effectLst/>
                        </a:rPr>
                        <a:t>MinMax</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a:t>
                      </a:r>
                      <a:r>
                        <a:rPr lang="en-US" sz="900" kern="1000">
                          <a:effectLst/>
                        </a:rPr>
                        <a:t>:</a:t>
                      </a:r>
                      <a:r>
                        <a:rPr lang="zh-CN" sz="900" kern="1000">
                          <a:effectLst/>
                        </a:rPr>
                        <a:t>对于输出向量的每一个元素，检测一个输入才可时成为最大或最小值</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Rely</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一个过零检：若</a:t>
                      </a:r>
                      <a:r>
                        <a:rPr lang="en-US" sz="900" kern="1000" dirty="0">
                          <a:effectLst/>
                        </a:rPr>
                        <a:t>relay</a:t>
                      </a:r>
                      <a:r>
                        <a:rPr lang="zh-CN" sz="900" kern="1000" dirty="0">
                          <a:effectLst/>
                        </a:rPr>
                        <a:t>是</a:t>
                      </a:r>
                      <a:r>
                        <a:rPr lang="en-US" sz="900" kern="1000" dirty="0">
                          <a:effectLst/>
                        </a:rPr>
                        <a:t>off</a:t>
                      </a:r>
                      <a:r>
                        <a:rPr lang="zh-CN" sz="900" kern="1000" dirty="0">
                          <a:effectLst/>
                        </a:rPr>
                        <a:t>状态，就检测开启点</a:t>
                      </a:r>
                      <a:r>
                        <a:rPr lang="en-US" sz="900" kern="1000" dirty="0">
                          <a:effectLst/>
                        </a:rPr>
                        <a:t>:</a:t>
                      </a:r>
                      <a:r>
                        <a:rPr lang="zh-CN" sz="900" kern="1000" dirty="0">
                          <a:effectLst/>
                        </a:rPr>
                        <a:t>若是</a:t>
                      </a:r>
                      <a:r>
                        <a:rPr lang="en-US" sz="900" kern="1000" dirty="0" err="1">
                          <a:effectLst/>
                        </a:rPr>
                        <a:t>oni</a:t>
                      </a:r>
                      <a:r>
                        <a:rPr lang="zh-CN" sz="900" kern="1000" dirty="0">
                          <a:effectLst/>
                        </a:rPr>
                        <a:t>状态，就检测关闭点</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r h="504157">
                <a:tc>
                  <a:txBody>
                    <a:bodyPr/>
                    <a:lstStyle/>
                    <a:p>
                      <a:pPr algn="ctr">
                        <a:spcBef>
                          <a:spcPts val="100"/>
                        </a:spcBef>
                        <a:spcAft>
                          <a:spcPts val="100"/>
                        </a:spcAft>
                      </a:pPr>
                      <a:r>
                        <a:rPr lang="en-US" sz="900" kern="1000">
                          <a:effectLst/>
                        </a:rPr>
                        <a:t>Relational Operator</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a:t>
                      </a:r>
                      <a:r>
                        <a:rPr lang="en-US" sz="900" kern="1000">
                          <a:effectLst/>
                        </a:rPr>
                        <a:t>:</a:t>
                      </a:r>
                      <a:r>
                        <a:rPr lang="zh-CN" sz="900" kern="1000">
                          <a:effectLst/>
                        </a:rPr>
                        <a:t>检测输出何时发生改变</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Saturation</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两个过零检测</a:t>
                      </a:r>
                      <a:r>
                        <a:rPr lang="en-US" sz="900" kern="1000">
                          <a:effectLst/>
                        </a:rPr>
                        <a:t>:</a:t>
                      </a:r>
                      <a:r>
                        <a:rPr lang="zh-CN" sz="900" kern="1000">
                          <a:effectLst/>
                        </a:rPr>
                        <a:t>一个检测何时达到或离开上限，一个检测何时达到或离开下限</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Sign</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一个过零检测：检测输入何时通过零点</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Step</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一个过零检测：检测阶跃发生时间</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a:effectLst/>
                        </a:rPr>
                        <a:t>Switch</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一个过零检测：检测开关条件是满足</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7272">
                <a:tc>
                  <a:txBody>
                    <a:bodyPr/>
                    <a:lstStyle/>
                    <a:p>
                      <a:pPr algn="ctr">
                        <a:spcBef>
                          <a:spcPts val="100"/>
                        </a:spcBef>
                        <a:spcAft>
                          <a:spcPts val="100"/>
                        </a:spcAft>
                      </a:pPr>
                      <a:r>
                        <a:rPr lang="en-US" sz="900" kern="1000" dirty="0">
                          <a:effectLst/>
                        </a:rPr>
                        <a:t>Subsystem</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用于有条件地运行子系统</a:t>
                      </a:r>
                      <a:r>
                        <a:rPr lang="en-US" sz="900" kern="1000" dirty="0">
                          <a:effectLst/>
                        </a:rPr>
                        <a:t>:</a:t>
                      </a:r>
                      <a:r>
                        <a:rPr lang="zh-CN" sz="900" kern="1000" dirty="0">
                          <a:effectLst/>
                        </a:rPr>
                        <a:t>一个使能端口，一个触发端口</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矩形 4"/>
          <p:cNvSpPr/>
          <p:nvPr/>
        </p:nvSpPr>
        <p:spPr>
          <a:xfrm>
            <a:off x="3001963" y="784225"/>
            <a:ext cx="3262312" cy="368300"/>
          </a:xfrm>
          <a:prstGeom prst="rect">
            <a:avLst/>
          </a:prstGeom>
        </p:spPr>
        <p:txBody>
          <a:bodyPr wrap="none">
            <a:spAutoFit/>
          </a:bodyPr>
          <a:lstStyle/>
          <a:p>
            <a:pPr algn="ctr" fontAlgn="auto">
              <a:spcBef>
                <a:spcPts val="400"/>
              </a:spcBef>
              <a:spcAft>
                <a:spcPts val="300"/>
              </a:spcAft>
              <a:tabLst>
                <a:tab pos="266700" algn="l"/>
                <a:tab pos="2563495" algn="ctr"/>
              </a:tabLst>
              <a:defRPr/>
            </a:pPr>
            <a:r>
              <a:rPr lang="x-none" altLang="zh-CN" kern="1000" dirty="0">
                <a:solidFill>
                  <a:srgbClr val="000000"/>
                </a:solidFill>
                <a:latin typeface="黑体" panose="02010609060101010101" pitchFamily="49" charset="-122"/>
                <a:ea typeface="黑体" panose="02010609060101010101" pitchFamily="49" charset="-122"/>
              </a:rPr>
              <a:t>表</a:t>
            </a:r>
            <a:r>
              <a:rPr lang="x-none" altLang="zh-CN" kern="1000" dirty="0">
                <a:solidFill>
                  <a:srgbClr val="000000"/>
                </a:solidFill>
                <a:latin typeface="Times New Roman" panose="02020603050405020304" pitchFamily="18" charset="0"/>
                <a:ea typeface="黑体" panose="02010609060101010101" pitchFamily="49" charset="-122"/>
              </a:rPr>
              <a:t>6-14  </a:t>
            </a:r>
            <a:r>
              <a:rPr lang="x-none" altLang="zh-CN" kern="1000" dirty="0">
                <a:solidFill>
                  <a:srgbClr val="000000"/>
                </a:solidFill>
                <a:latin typeface="黑体" panose="02010609060101010101" pitchFamily="49" charset="-122"/>
                <a:ea typeface="黑体" panose="02010609060101010101" pitchFamily="49" charset="-122"/>
              </a:rPr>
              <a:t>支持过零点检测的模块</a:t>
            </a:r>
            <a:endParaRPr lang="zh-CN" altLang="zh-CN" kern="1000"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677863" y="747713"/>
            <a:ext cx="8596312" cy="5570537"/>
          </a:xfrm>
        </p:spPr>
        <p:txBody>
          <a:bodyPr/>
          <a:lstStyle/>
          <a:p>
            <a:r>
              <a:rPr lang="en-US" altLang="zh-CN" smtClean="0"/>
              <a:t>2. </a:t>
            </a:r>
            <a:r>
              <a:rPr lang="zh-CN" altLang="zh-CN" smtClean="0"/>
              <a:t>代数环</a:t>
            </a:r>
          </a:p>
          <a:p>
            <a:r>
              <a:rPr lang="zh-CN" altLang="zh-CN" smtClean="0"/>
              <a:t>如果</a:t>
            </a:r>
            <a:r>
              <a:rPr lang="en-US" altLang="zh-CN" smtClean="0"/>
              <a:t>Simulink</a:t>
            </a:r>
            <a:r>
              <a:rPr lang="zh-CN" altLang="zh-CN" smtClean="0"/>
              <a:t>模块的输入是依赖于该模块的输出，就会产生一个代数环，如图</a:t>
            </a:r>
            <a:r>
              <a:rPr lang="en-US" altLang="zh-CN" smtClean="0"/>
              <a:t>6-44</a:t>
            </a:r>
            <a:r>
              <a:rPr lang="zh-CN" altLang="zh-CN" smtClean="0"/>
              <a:t>所示。</a:t>
            </a:r>
          </a:p>
          <a:p>
            <a:r>
              <a:rPr lang="zh-CN" altLang="zh-CN" smtClean="0"/>
              <a:t>这意味着无法进行仿真，因为没有输入就得不到输出，没有输出也得不到输入。</a:t>
            </a:r>
          </a:p>
          <a:p>
            <a:r>
              <a:rPr lang="zh-CN" altLang="zh-CN" smtClean="0"/>
              <a:t>解决代数环的办法包括以下几种</a:t>
            </a:r>
            <a:r>
              <a:rPr lang="en-US" altLang="zh-CN" smtClean="0"/>
              <a:t>:</a:t>
            </a:r>
            <a:endParaRPr lang="zh-CN" altLang="zh-CN" smtClean="0"/>
          </a:p>
          <a:p>
            <a:r>
              <a:rPr lang="zh-CN" altLang="zh-CN" smtClean="0"/>
              <a:t>尽量不形成代数环的结构，采用替代结构；</a:t>
            </a:r>
          </a:p>
          <a:p>
            <a:r>
              <a:rPr lang="zh-CN" altLang="zh-CN" smtClean="0"/>
              <a:t>为可以设置初始值的模块设置初值；</a:t>
            </a:r>
          </a:p>
          <a:p>
            <a:r>
              <a:rPr lang="zh-CN" altLang="zh-CN" smtClean="0"/>
              <a:t>对于离散系统，在模块的输出一侧增加</a:t>
            </a:r>
            <a:r>
              <a:rPr lang="en-US" altLang="zh-CN" smtClean="0"/>
              <a:t>unit delay</a:t>
            </a:r>
            <a:r>
              <a:rPr lang="zh-CN" altLang="zh-CN" smtClean="0"/>
              <a:t>模块；</a:t>
            </a:r>
          </a:p>
          <a:p>
            <a:r>
              <a:rPr lang="zh-CN" altLang="zh-CN" smtClean="0"/>
              <a:t>对于连续系统，在模块的输出一侧增加</a:t>
            </a:r>
            <a:r>
              <a:rPr lang="en-US" altLang="zh-CN" smtClean="0"/>
              <a:t>memory</a:t>
            </a:r>
            <a:r>
              <a:rPr lang="zh-CN" altLang="zh-CN" smtClean="0"/>
              <a:t>模块。</a:t>
            </a:r>
          </a:p>
          <a:p>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2"/>
          <p:cNvSpPr>
            <a:spLocks noGrp="1"/>
          </p:cNvSpPr>
          <p:nvPr>
            <p:ph idx="1"/>
          </p:nvPr>
        </p:nvSpPr>
        <p:spPr>
          <a:xfrm>
            <a:off x="677863" y="714375"/>
            <a:ext cx="8596312" cy="5519738"/>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6-44 </a:t>
            </a:r>
            <a:r>
              <a:rPr lang="zh-CN" altLang="zh-CN" smtClean="0"/>
              <a:t>代数环样例</a:t>
            </a:r>
          </a:p>
          <a:p>
            <a:endParaRPr lang="en-US" altLang="zh-CN" smtClean="0"/>
          </a:p>
        </p:txBody>
      </p:sp>
      <p:pic>
        <p:nvPicPr>
          <p:cNvPr id="59394" name="Picture 2" descr="4444444"/>
          <p:cNvPicPr>
            <a:picLocks noChangeAspect="1" noChangeArrowheads="1"/>
          </p:cNvPicPr>
          <p:nvPr/>
        </p:nvPicPr>
        <p:blipFill>
          <a:blip r:embed="rId2"/>
          <a:srcRect/>
          <a:stretch>
            <a:fillRect/>
          </a:stretch>
        </p:blipFill>
        <p:spPr bwMode="auto">
          <a:xfrm>
            <a:off x="1338263" y="1319213"/>
            <a:ext cx="7275512" cy="31543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58813"/>
            <a:ext cx="8596312" cy="5383212"/>
          </a:xfrm>
        </p:spPr>
        <p:txBody>
          <a:bodyPr rtlCol="0">
            <a:normAutofit/>
          </a:bodyPr>
          <a:lstStyle/>
          <a:p>
            <a:pPr marL="0" indent="0" fontAlgn="auto">
              <a:spcAft>
                <a:spcPts val="0"/>
              </a:spcAft>
              <a:buFont typeface="Wingdings 3" charset="2"/>
              <a:buNone/>
              <a:defRPr/>
            </a:pPr>
            <a:r>
              <a:rPr lang="en-US" altLang="zh-CN" dirty="0">
                <a:solidFill>
                  <a:schemeClr val="tx1">
                    <a:lumMod val="75000"/>
                    <a:lumOff val="25000"/>
                  </a:schemeClr>
                </a:solidFill>
              </a:rPr>
              <a:t>Simulink</a:t>
            </a:r>
            <a:r>
              <a:rPr lang="zh-CN" altLang="zh-CN" dirty="0">
                <a:solidFill>
                  <a:schemeClr val="tx1">
                    <a:lumMod val="75000"/>
                    <a:lumOff val="25000"/>
                  </a:schemeClr>
                </a:solidFill>
              </a:rPr>
              <a:t>的特点：</a:t>
            </a:r>
          </a:p>
          <a:p>
            <a:pPr fontAlgn="auto">
              <a:spcAft>
                <a:spcPts val="0"/>
              </a:spcAft>
              <a:buFont typeface="Wingdings 3" charset="2"/>
              <a:buChar char=""/>
              <a:defRPr/>
            </a:pPr>
            <a:r>
              <a:rPr lang="zh-CN" altLang="zh-CN" dirty="0">
                <a:solidFill>
                  <a:schemeClr val="tx1">
                    <a:lumMod val="75000"/>
                    <a:lumOff val="25000"/>
                  </a:schemeClr>
                </a:solidFill>
              </a:rPr>
              <a:t>丰富的可扩充的预定义模块库</a:t>
            </a:r>
          </a:p>
          <a:p>
            <a:pPr fontAlgn="auto">
              <a:spcAft>
                <a:spcPts val="0"/>
              </a:spcAft>
              <a:buFont typeface="Wingdings 3" charset="2"/>
              <a:buChar char=""/>
              <a:defRPr/>
            </a:pPr>
            <a:r>
              <a:rPr lang="zh-CN" altLang="zh-CN" dirty="0">
                <a:solidFill>
                  <a:schemeClr val="tx1">
                    <a:lumMod val="75000"/>
                    <a:lumOff val="25000"/>
                  </a:schemeClr>
                </a:solidFill>
              </a:rPr>
              <a:t>交互式的图形编辑器来组合和管理直观的模块图</a:t>
            </a:r>
          </a:p>
          <a:p>
            <a:pPr fontAlgn="auto">
              <a:spcAft>
                <a:spcPts val="0"/>
              </a:spcAft>
              <a:buFont typeface="Wingdings 3" charset="2"/>
              <a:buChar char=""/>
              <a:defRPr/>
            </a:pPr>
            <a:r>
              <a:rPr lang="zh-CN" altLang="zh-CN" dirty="0">
                <a:solidFill>
                  <a:schemeClr val="tx1">
                    <a:lumMod val="75000"/>
                    <a:lumOff val="25000"/>
                  </a:schemeClr>
                </a:solidFill>
              </a:rPr>
              <a:t>以设计功能的层次性来分割模型，实现对复杂设计的管理</a:t>
            </a:r>
          </a:p>
          <a:p>
            <a:pPr fontAlgn="auto">
              <a:spcAft>
                <a:spcPts val="0"/>
              </a:spcAft>
              <a:buFont typeface="Wingdings 3" charset="2"/>
              <a:buChar char=""/>
              <a:defRPr/>
            </a:pPr>
            <a:r>
              <a:rPr lang="zh-CN" altLang="zh-CN" dirty="0">
                <a:solidFill>
                  <a:schemeClr val="tx1">
                    <a:lumMod val="75000"/>
                    <a:lumOff val="25000"/>
                  </a:schemeClr>
                </a:solidFill>
              </a:rPr>
              <a:t>通过</a:t>
            </a:r>
            <a:r>
              <a:rPr lang="en-US" altLang="zh-CN" dirty="0">
                <a:solidFill>
                  <a:schemeClr val="tx1">
                    <a:lumMod val="75000"/>
                    <a:lumOff val="25000"/>
                  </a:schemeClr>
                </a:solidFill>
              </a:rPr>
              <a:t>Model Explorer </a:t>
            </a:r>
            <a:r>
              <a:rPr lang="zh-CN" altLang="zh-CN" dirty="0">
                <a:solidFill>
                  <a:schemeClr val="tx1">
                    <a:lumMod val="75000"/>
                    <a:lumOff val="25000"/>
                  </a:schemeClr>
                </a:solidFill>
              </a:rPr>
              <a:t>导航、创建、配置、搜索模型中的任意信号、参数、属性，生成模型代码</a:t>
            </a:r>
          </a:p>
          <a:p>
            <a:pPr fontAlgn="auto">
              <a:spcAft>
                <a:spcPts val="0"/>
              </a:spcAft>
              <a:buFont typeface="Wingdings 3" charset="2"/>
              <a:buChar char=""/>
              <a:defRPr/>
            </a:pPr>
            <a:r>
              <a:rPr lang="zh-CN" altLang="zh-CN" dirty="0">
                <a:solidFill>
                  <a:schemeClr val="tx1">
                    <a:lumMod val="75000"/>
                    <a:lumOff val="25000"/>
                  </a:schemeClr>
                </a:solidFill>
              </a:rPr>
              <a:t>提供</a:t>
            </a:r>
            <a:r>
              <a:rPr lang="en-US" altLang="zh-CN" dirty="0">
                <a:solidFill>
                  <a:schemeClr val="tx1">
                    <a:lumMod val="75000"/>
                    <a:lumOff val="25000"/>
                  </a:schemeClr>
                </a:solidFill>
              </a:rPr>
              <a:t>API</a:t>
            </a:r>
            <a:r>
              <a:rPr lang="zh-CN" altLang="zh-CN" dirty="0">
                <a:solidFill>
                  <a:schemeClr val="tx1">
                    <a:lumMod val="75000"/>
                    <a:lumOff val="25000"/>
                  </a:schemeClr>
                </a:solidFill>
              </a:rPr>
              <a:t>用于与其他仿真程序的连接或与手写代码集成</a:t>
            </a:r>
          </a:p>
          <a:p>
            <a:pPr fontAlgn="auto">
              <a:spcAft>
                <a:spcPts val="0"/>
              </a:spcAft>
              <a:buFont typeface="Wingdings 3" charset="2"/>
              <a:buChar char=""/>
              <a:defRPr/>
            </a:pPr>
            <a:r>
              <a:rPr lang="zh-CN" altLang="zh-CN" dirty="0">
                <a:solidFill>
                  <a:schemeClr val="tx1">
                    <a:lumMod val="75000"/>
                    <a:lumOff val="25000"/>
                  </a:schemeClr>
                </a:solidFill>
              </a:rPr>
              <a:t>使用</a:t>
            </a:r>
            <a:r>
              <a:rPr lang="en-US" altLang="zh-CN" dirty="0">
                <a:solidFill>
                  <a:schemeClr val="tx1">
                    <a:lumMod val="75000"/>
                    <a:lumOff val="25000"/>
                  </a:schemeClr>
                </a:solidFill>
              </a:rPr>
              <a:t>Embedded MATLAB</a:t>
            </a:r>
            <a:r>
              <a:rPr lang="zh-CN" altLang="zh-CN" dirty="0">
                <a:solidFill>
                  <a:schemeClr val="tx1">
                    <a:lumMod val="75000"/>
                    <a:lumOff val="25000"/>
                  </a:schemeClr>
                </a:solidFill>
              </a:rPr>
              <a:t>模块在</a:t>
            </a:r>
            <a:r>
              <a:rPr lang="en-US" altLang="zh-CN" dirty="0">
                <a:solidFill>
                  <a:schemeClr val="tx1">
                    <a:lumMod val="75000"/>
                    <a:lumOff val="25000"/>
                  </a:schemeClr>
                </a:solidFill>
              </a:rPr>
              <a:t>Simulink</a:t>
            </a:r>
            <a:r>
              <a:rPr lang="zh-CN" altLang="zh-CN" dirty="0">
                <a:solidFill>
                  <a:schemeClr val="tx1">
                    <a:lumMod val="75000"/>
                    <a:lumOff val="25000"/>
                  </a:schemeClr>
                </a:solidFill>
              </a:rPr>
              <a:t>和嵌入式系统执行中调用</a:t>
            </a:r>
            <a:r>
              <a:rPr lang="en-US" altLang="zh-CN" dirty="0">
                <a:solidFill>
                  <a:schemeClr val="tx1">
                    <a:lumMod val="75000"/>
                    <a:lumOff val="25000"/>
                  </a:schemeClr>
                </a:solidFill>
              </a:rPr>
              <a:t>MATLAB</a:t>
            </a:r>
            <a:r>
              <a:rPr lang="zh-CN" altLang="zh-CN" dirty="0">
                <a:solidFill>
                  <a:schemeClr val="tx1">
                    <a:lumMod val="75000"/>
                    <a:lumOff val="25000"/>
                  </a:schemeClr>
                </a:solidFill>
              </a:rPr>
              <a:t>算法</a:t>
            </a:r>
          </a:p>
          <a:p>
            <a:pPr fontAlgn="auto">
              <a:spcAft>
                <a:spcPts val="0"/>
              </a:spcAft>
              <a:buFont typeface="Wingdings 3" charset="2"/>
              <a:buChar char=""/>
              <a:defRPr/>
            </a:pPr>
            <a:r>
              <a:rPr lang="zh-CN" altLang="zh-CN" dirty="0">
                <a:solidFill>
                  <a:schemeClr val="tx1">
                    <a:lumMod val="75000"/>
                    <a:lumOff val="25000"/>
                  </a:schemeClr>
                </a:solidFill>
              </a:rPr>
              <a:t>使用定步长或变步长运行仿真，根据仿真模式</a:t>
            </a:r>
            <a:r>
              <a:rPr lang="en-US" altLang="zh-CN" dirty="0">
                <a:solidFill>
                  <a:schemeClr val="tx1">
                    <a:lumMod val="75000"/>
                    <a:lumOff val="25000"/>
                  </a:schemeClr>
                </a:solidFill>
              </a:rPr>
              <a:t>(</a:t>
            </a:r>
            <a:r>
              <a:rPr lang="en-US" altLang="zh-CN" dirty="0" err="1">
                <a:solidFill>
                  <a:schemeClr val="tx1">
                    <a:lumMod val="75000"/>
                    <a:lumOff val="25000"/>
                  </a:schemeClr>
                </a:solidFill>
              </a:rPr>
              <a:t>Normal,Accelerator,Rapid</a:t>
            </a:r>
            <a:r>
              <a:rPr lang="en-US" altLang="zh-CN" dirty="0">
                <a:solidFill>
                  <a:schemeClr val="tx1">
                    <a:lumMod val="75000"/>
                    <a:lumOff val="25000"/>
                  </a:schemeClr>
                </a:solidFill>
              </a:rPr>
              <a:t> Accelerator)</a:t>
            </a:r>
            <a:r>
              <a:rPr lang="zh-CN" altLang="zh-CN" dirty="0">
                <a:solidFill>
                  <a:schemeClr val="tx1">
                    <a:lumMod val="75000"/>
                    <a:lumOff val="25000"/>
                  </a:schemeClr>
                </a:solidFill>
              </a:rPr>
              <a:t>来决定以解释性的方式运行或以编译</a:t>
            </a:r>
            <a:r>
              <a:rPr lang="en-US" altLang="zh-CN" dirty="0">
                <a:solidFill>
                  <a:schemeClr val="tx1">
                    <a:lumMod val="75000"/>
                    <a:lumOff val="25000"/>
                  </a:schemeClr>
                </a:solidFill>
              </a:rPr>
              <a:t>C</a:t>
            </a:r>
            <a:r>
              <a:rPr lang="zh-CN" altLang="zh-CN" dirty="0">
                <a:solidFill>
                  <a:schemeClr val="tx1">
                    <a:lumMod val="75000"/>
                    <a:lumOff val="25000"/>
                  </a:schemeClr>
                </a:solidFill>
              </a:rPr>
              <a:t>代码的形式来运行模型</a:t>
            </a:r>
          </a:p>
          <a:p>
            <a:pPr fontAlgn="auto">
              <a:spcAft>
                <a:spcPts val="0"/>
              </a:spcAft>
              <a:buFont typeface="Wingdings 3" charset="2"/>
              <a:buChar char=""/>
              <a:defRPr/>
            </a:pPr>
            <a:r>
              <a:rPr lang="zh-CN" altLang="zh-CN" dirty="0">
                <a:solidFill>
                  <a:schemeClr val="tx1">
                    <a:lumMod val="75000"/>
                    <a:lumOff val="25000"/>
                  </a:schemeClr>
                </a:solidFill>
              </a:rPr>
              <a:t>图形化的调试器和剖析器来检查仿真结果，诊断设计的性能和异常行为</a:t>
            </a:r>
          </a:p>
          <a:p>
            <a:pPr fontAlgn="auto">
              <a:spcAft>
                <a:spcPts val="0"/>
              </a:spcAft>
              <a:buFont typeface="Wingdings 3" charset="2"/>
              <a:buChar char=""/>
              <a:defRPr/>
            </a:pPr>
            <a:r>
              <a:rPr lang="zh-CN" altLang="zh-CN" dirty="0">
                <a:solidFill>
                  <a:schemeClr val="tx1">
                    <a:lumMod val="75000"/>
                    <a:lumOff val="25000"/>
                  </a:schemeClr>
                </a:solidFill>
              </a:rPr>
              <a:t>可访问</a:t>
            </a:r>
            <a:r>
              <a:rPr lang="en-US" altLang="zh-CN" dirty="0">
                <a:solidFill>
                  <a:schemeClr val="tx1">
                    <a:lumMod val="75000"/>
                    <a:lumOff val="25000"/>
                  </a:schemeClr>
                </a:solidFill>
              </a:rPr>
              <a:t>MATLAB</a:t>
            </a:r>
            <a:r>
              <a:rPr lang="zh-CN" altLang="zh-CN" dirty="0">
                <a:solidFill>
                  <a:schemeClr val="tx1">
                    <a:lumMod val="75000"/>
                    <a:lumOff val="25000"/>
                  </a:schemeClr>
                </a:solidFill>
              </a:rPr>
              <a:t>从而对结果进行分析与可视化，定制建模环境，定义信号参数和测试数据</a:t>
            </a:r>
          </a:p>
          <a:p>
            <a:pPr fontAlgn="auto">
              <a:spcAft>
                <a:spcPts val="0"/>
              </a:spcAft>
              <a:buFont typeface="Wingdings 3" charset="2"/>
              <a:buChar char=""/>
              <a:defRPr/>
            </a:pPr>
            <a:r>
              <a:rPr lang="zh-CN" altLang="zh-CN" dirty="0">
                <a:solidFill>
                  <a:schemeClr val="tx1">
                    <a:lumMod val="75000"/>
                    <a:lumOff val="25000"/>
                  </a:schemeClr>
                </a:solidFill>
              </a:rPr>
              <a:t>模型分析和诊断工具来保证模型的一致性，确定模型中的错误</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677863" y="476250"/>
            <a:ext cx="8596312" cy="803275"/>
          </a:xfrm>
        </p:spPr>
        <p:txBody>
          <a:bodyPr/>
          <a:lstStyle/>
          <a:p>
            <a:r>
              <a:rPr lang="en-US" altLang="zh-CN" smtClean="0"/>
              <a:t>6.6.2 </a:t>
            </a:r>
            <a:r>
              <a:rPr lang="zh-CN" altLang="en-US" smtClean="0"/>
              <a:t>仿真的运行</a:t>
            </a:r>
          </a:p>
        </p:txBody>
      </p:sp>
      <p:sp>
        <p:nvSpPr>
          <p:cNvPr id="60418" name="内容占位符 2"/>
          <p:cNvSpPr>
            <a:spLocks noGrp="1"/>
          </p:cNvSpPr>
          <p:nvPr>
            <p:ph idx="1"/>
          </p:nvPr>
        </p:nvSpPr>
        <p:spPr>
          <a:xfrm>
            <a:off x="677863" y="1279525"/>
            <a:ext cx="8596312" cy="4762500"/>
          </a:xfrm>
        </p:spPr>
        <p:txBody>
          <a:bodyPr/>
          <a:lstStyle/>
          <a:p>
            <a:r>
              <a:rPr lang="en-US" altLang="zh-CN" smtClean="0"/>
              <a:t>1.</a:t>
            </a:r>
            <a:r>
              <a:rPr lang="zh-CN" altLang="zh-CN" smtClean="0"/>
              <a:t>使用窗口运行仿真</a:t>
            </a:r>
          </a:p>
          <a:p>
            <a:r>
              <a:rPr lang="zh-CN" altLang="zh-CN" smtClean="0"/>
              <a:t>建立好模型后，可以通过选择【</a:t>
            </a:r>
            <a:r>
              <a:rPr lang="en-US" altLang="zh-CN" smtClean="0"/>
              <a:t>Simulink</a:t>
            </a:r>
            <a:r>
              <a:rPr lang="zh-CN" altLang="zh-CN" smtClean="0"/>
              <a:t>】</a:t>
            </a:r>
            <a:r>
              <a:rPr lang="en-US" altLang="zh-CN" smtClean="0"/>
              <a:t>/</a:t>
            </a:r>
            <a:r>
              <a:rPr lang="zh-CN" altLang="zh-CN" smtClean="0"/>
              <a:t>【</a:t>
            </a:r>
            <a:r>
              <a:rPr lang="en-US" altLang="zh-CN" smtClean="0"/>
              <a:t>Start</a:t>
            </a:r>
            <a:r>
              <a:rPr lang="zh-CN" altLang="zh-CN" smtClean="0"/>
              <a:t>】菜单命令进行仿真，或如图</a:t>
            </a:r>
            <a:r>
              <a:rPr lang="en-US" altLang="zh-CN" smtClean="0"/>
              <a:t>6-45</a:t>
            </a:r>
            <a:r>
              <a:rPr lang="zh-CN" altLang="zh-CN" smtClean="0"/>
              <a:t>所示可以通过单击工具栏上的开始按钮进行仿真。</a:t>
            </a:r>
          </a:p>
          <a:p>
            <a:endParaRPr lang="zh-CN" altLang="en-US" smtClean="0"/>
          </a:p>
        </p:txBody>
      </p:sp>
      <p:pic>
        <p:nvPicPr>
          <p:cNvPr id="60419" name="Picture 2" descr="555555555"/>
          <p:cNvPicPr>
            <a:picLocks noChangeAspect="1" noChangeArrowheads="1"/>
          </p:cNvPicPr>
          <p:nvPr/>
        </p:nvPicPr>
        <p:blipFill>
          <a:blip r:embed="rId2"/>
          <a:srcRect/>
          <a:stretch>
            <a:fillRect/>
          </a:stretch>
        </p:blipFill>
        <p:spPr bwMode="auto">
          <a:xfrm>
            <a:off x="1411288" y="2493963"/>
            <a:ext cx="6584950" cy="3548062"/>
          </a:xfrm>
          <a:prstGeom prst="rect">
            <a:avLst/>
          </a:prstGeom>
          <a:noFill/>
          <a:ln w="9525">
            <a:noFill/>
            <a:miter lim="800000"/>
            <a:headEnd/>
            <a:tailEnd/>
          </a:ln>
        </p:spPr>
      </p:pic>
      <p:sp>
        <p:nvSpPr>
          <p:cNvPr id="4" name="矩形 3"/>
          <p:cNvSpPr/>
          <p:nvPr/>
        </p:nvSpPr>
        <p:spPr>
          <a:xfrm>
            <a:off x="3189288" y="6219825"/>
            <a:ext cx="3030537" cy="369888"/>
          </a:xfrm>
          <a:prstGeom prst="rect">
            <a:avLst/>
          </a:prstGeom>
        </p:spPr>
        <p:txBody>
          <a:bodyPr wrap="none">
            <a:spAutoFit/>
          </a:bodyPr>
          <a:lstStyle/>
          <a:p>
            <a:pPr algn="ctr" fontAlgn="auto">
              <a:spcBef>
                <a:spcPts val="100"/>
              </a:spcBef>
              <a:spcAft>
                <a:spcPts val="100"/>
              </a:spcAft>
              <a:defRPr/>
            </a:pPr>
            <a:r>
              <a:rPr lang="zh-CN" altLang="zh-CN" kern="1000" dirty="0">
                <a:solidFill>
                  <a:srgbClr val="000000"/>
                </a:solidFill>
                <a:latin typeface="Times New Roman" panose="02020603050405020304" pitchFamily="18" charset="0"/>
                <a:ea typeface="宋体" panose="02010600030101010101" pitchFamily="2" charset="-122"/>
              </a:rPr>
              <a:t>图</a:t>
            </a:r>
            <a:r>
              <a:rPr lang="en-US" altLang="zh-CN" kern="1000" dirty="0">
                <a:solidFill>
                  <a:srgbClr val="000000"/>
                </a:solidFill>
                <a:latin typeface="Times New Roman" panose="02020603050405020304" pitchFamily="18" charset="0"/>
                <a:ea typeface="宋体" panose="02010600030101010101" pitchFamily="2" charset="-122"/>
              </a:rPr>
              <a:t>6-45  </a:t>
            </a:r>
            <a:r>
              <a:rPr lang="zh-CN" altLang="zh-CN" kern="1000" dirty="0">
                <a:solidFill>
                  <a:srgbClr val="000000"/>
                </a:solidFill>
                <a:latin typeface="Times New Roman" panose="02020603050405020304" pitchFamily="18" charset="0"/>
                <a:ea typeface="宋体" panose="02010600030101010101" pitchFamily="2" charset="-122"/>
              </a:rPr>
              <a:t>通过工具栏进行仿真</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677863" y="531813"/>
            <a:ext cx="8596312" cy="5868987"/>
          </a:xfrm>
        </p:spPr>
        <p:txBody>
          <a:bodyPr/>
          <a:lstStyle/>
          <a:p>
            <a:r>
              <a:rPr lang="en-US" altLang="zh-CN" smtClean="0"/>
              <a:t>2.</a:t>
            </a:r>
            <a:r>
              <a:rPr lang="zh-CN" altLang="zh-CN" smtClean="0"/>
              <a:t>使用</a:t>
            </a:r>
            <a:r>
              <a:rPr lang="en-US" altLang="zh-CN" smtClean="0"/>
              <a:t>MATLAB</a:t>
            </a:r>
            <a:r>
              <a:rPr lang="zh-CN" altLang="zh-CN" smtClean="0"/>
              <a:t>命令运行仿真</a:t>
            </a:r>
          </a:p>
          <a:p>
            <a:r>
              <a:rPr lang="en-US" altLang="zh-CN" smtClean="0"/>
              <a:t>MATLAB</a:t>
            </a:r>
            <a:r>
              <a:rPr lang="zh-CN" altLang="zh-CN" smtClean="0"/>
              <a:t>允许通过命令窗口运行仿真。</a:t>
            </a:r>
            <a:r>
              <a:rPr lang="en-US" altLang="zh-CN" smtClean="0"/>
              <a:t>MATLAB</a:t>
            </a:r>
            <a:r>
              <a:rPr lang="zh-CN" altLang="zh-CN" smtClean="0"/>
              <a:t>提供函数</a:t>
            </a:r>
            <a:r>
              <a:rPr lang="en-US" altLang="zh-CN" smtClean="0"/>
              <a:t>sim()</a:t>
            </a:r>
            <a:r>
              <a:rPr lang="zh-CN" altLang="zh-CN" smtClean="0"/>
              <a:t>运行仿真，其具体使用方法如下：</a:t>
            </a:r>
          </a:p>
          <a:p>
            <a:r>
              <a:rPr lang="en-US" altLang="zh-CN" smtClean="0"/>
              <a:t> [t,x,y]=sim(filename,timespan,options,ut);</a:t>
            </a:r>
            <a:endParaRPr lang="zh-CN" altLang="zh-CN" smtClean="0"/>
          </a:p>
          <a:p>
            <a:r>
              <a:rPr lang="en-US" altLang="zh-CN" smtClean="0"/>
              <a:t> [t,x,y1,y2,…..yn]=sim(filename,timespan,options,ut);</a:t>
            </a:r>
            <a:endParaRPr lang="zh-CN" altLang="zh-CN" smtClean="0"/>
          </a:p>
          <a:p>
            <a:r>
              <a:rPr lang="zh-CN" altLang="zh-CN" smtClean="0"/>
              <a:t>只有参量</a:t>
            </a:r>
            <a:r>
              <a:rPr lang="fr-FR" altLang="zh-CN" smtClean="0"/>
              <a:t>filename</a:t>
            </a:r>
            <a:r>
              <a:rPr lang="zh-CN" altLang="zh-CN" smtClean="0"/>
              <a:t>是必须的，各参量的含义如表</a:t>
            </a:r>
            <a:r>
              <a:rPr lang="en-US" altLang="zh-CN" smtClean="0"/>
              <a:t>6-15</a:t>
            </a:r>
            <a:r>
              <a:rPr lang="zh-CN" altLang="zh-CN" smtClean="0"/>
              <a:t>所示。</a:t>
            </a:r>
            <a:endParaRPr lang="en-US" altLang="zh-CN" smtClean="0"/>
          </a:p>
          <a:p>
            <a:r>
              <a:rPr lang="en-US" altLang="zh-CN" smtClean="0"/>
              <a:t>                           </a:t>
            </a:r>
          </a:p>
          <a:p>
            <a:r>
              <a:rPr lang="en-US" altLang="zh-CN" smtClean="0"/>
              <a:t>                                   </a:t>
            </a:r>
            <a:r>
              <a:rPr lang="zh-CN" smtClean="0"/>
              <a:t>表</a:t>
            </a:r>
            <a:r>
              <a:rPr lang="zh-CN" altLang="zh-CN" smtClean="0"/>
              <a:t>6-15 </a:t>
            </a:r>
            <a:r>
              <a:rPr lang="zh-CN" smtClean="0"/>
              <a:t>函数</a:t>
            </a:r>
            <a:r>
              <a:rPr lang="fr-FR" altLang="zh-CN" smtClean="0"/>
              <a:t>sim()</a:t>
            </a:r>
            <a:r>
              <a:rPr lang="zh-CN" smtClean="0"/>
              <a:t>参量</a:t>
            </a:r>
            <a:endParaRPr lang="zh-CN" altLang="zh-CN" smtClean="0"/>
          </a:p>
          <a:p>
            <a:endParaRPr lang="zh-CN" altLang="zh-CN" smtClean="0"/>
          </a:p>
        </p:txBody>
      </p:sp>
      <p:graphicFrame>
        <p:nvGraphicFramePr>
          <p:cNvPr id="4" name="表格 3"/>
          <p:cNvGraphicFramePr>
            <a:graphicFrameLocks noGrp="1"/>
          </p:cNvGraphicFramePr>
          <p:nvPr/>
        </p:nvGraphicFramePr>
        <p:xfrm>
          <a:off x="1147763" y="3700463"/>
          <a:ext cx="7446962" cy="2849562"/>
        </p:xfrm>
        <a:graphic>
          <a:graphicData uri="http://schemas.openxmlformats.org/drawingml/2006/table">
            <a:tbl>
              <a:tblPr>
                <a:tableStyleId>{5C22544A-7EE6-4342-B048-85BDC9FD1C3A}</a:tableStyleId>
              </a:tblPr>
              <a:tblGrid>
                <a:gridCol w="2280374"/>
                <a:gridCol w="5167829"/>
              </a:tblGrid>
              <a:tr h="316690">
                <a:tc>
                  <a:txBody>
                    <a:bodyPr/>
                    <a:lstStyle/>
                    <a:p>
                      <a:pPr algn="ctr">
                        <a:spcBef>
                          <a:spcPts val="100"/>
                        </a:spcBef>
                        <a:spcAft>
                          <a:spcPts val="100"/>
                        </a:spcAft>
                      </a:pPr>
                      <a:r>
                        <a:rPr lang="zh-CN" sz="900" kern="1000">
                          <a:effectLst/>
                        </a:rPr>
                        <a:t>参量名</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参量含义</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T</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返回仿真时间</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X</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返回仿真的状态矩阵</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Y</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返回仿真输出矩阵</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Y1</a:t>
                      </a:r>
                      <a:r>
                        <a:rPr lang="zh-CN" sz="900" kern="1000">
                          <a:effectLst/>
                        </a:rPr>
                        <a:t>，</a:t>
                      </a:r>
                      <a:r>
                        <a:rPr lang="fr-FR" sz="900" kern="1000">
                          <a:effectLst/>
                        </a:rPr>
                        <a:t>Y2</a:t>
                      </a:r>
                      <a:r>
                        <a:rPr lang="zh-CN" sz="900" kern="1000">
                          <a:effectLst/>
                        </a:rPr>
                        <a:t>，</a:t>
                      </a:r>
                      <a:r>
                        <a:rPr lang="fr-FR" sz="900" kern="1000">
                          <a:effectLst/>
                        </a:rPr>
                        <a:t>...Yn</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每一个</a:t>
                      </a:r>
                      <a:r>
                        <a:rPr lang="fr-FR" sz="900" kern="1000">
                          <a:effectLst/>
                        </a:rPr>
                        <a:t>Yi</a:t>
                      </a:r>
                      <a:r>
                        <a:rPr lang="zh-CN" sz="900" kern="1000">
                          <a:effectLst/>
                        </a:rPr>
                        <a:t>对应一个输出模块</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Filename</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字符串类型，并且模型保存为</a:t>
                      </a:r>
                      <a:r>
                        <a:rPr lang="fr-FR" sz="900" kern="1000">
                          <a:effectLst/>
                        </a:rPr>
                        <a:t>filename</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Timespan</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设置仿真的开始和结束时间</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Options</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用于设置仿真相关参数的一个结果</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16690">
                <a:tc>
                  <a:txBody>
                    <a:bodyPr/>
                    <a:lstStyle/>
                    <a:p>
                      <a:pPr algn="ctr">
                        <a:spcBef>
                          <a:spcPts val="100"/>
                        </a:spcBef>
                        <a:spcAft>
                          <a:spcPts val="100"/>
                        </a:spcAft>
                      </a:pPr>
                      <a:r>
                        <a:rPr lang="fr-FR" sz="900" kern="1000">
                          <a:effectLst/>
                        </a:rPr>
                        <a:t>Ut</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模型输入</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677863" y="609600"/>
            <a:ext cx="8596312" cy="769938"/>
          </a:xfrm>
        </p:spPr>
        <p:txBody>
          <a:bodyPr/>
          <a:lstStyle/>
          <a:p>
            <a:r>
              <a:rPr lang="en-US" altLang="zh-CN" smtClean="0"/>
              <a:t>6.7 </a:t>
            </a:r>
            <a:r>
              <a:rPr lang="zh-CN" altLang="en-US" smtClean="0"/>
              <a:t>模型调试</a:t>
            </a:r>
          </a:p>
        </p:txBody>
      </p:sp>
      <p:sp>
        <p:nvSpPr>
          <p:cNvPr id="62466" name="内容占位符 2"/>
          <p:cNvSpPr>
            <a:spLocks noGrp="1"/>
          </p:cNvSpPr>
          <p:nvPr>
            <p:ph idx="1"/>
          </p:nvPr>
        </p:nvSpPr>
        <p:spPr>
          <a:xfrm>
            <a:off x="677863" y="2527300"/>
            <a:ext cx="8596312" cy="3514725"/>
          </a:xfrm>
        </p:spPr>
        <p:txBody>
          <a:bodyPr/>
          <a:lstStyle/>
          <a:p>
            <a:r>
              <a:rPr lang="fr-FR" altLang="zh-CN" smtClean="0"/>
              <a:t>Simulink</a:t>
            </a:r>
            <a:r>
              <a:rPr lang="zh-CN" altLang="zh-CN" smtClean="0"/>
              <a:t>提供了调试器，以方便查找和诊断模型中的错误，它允许通过单步运行仿真显示模块的即时状态、输入和输出。</a:t>
            </a:r>
          </a:p>
          <a:p>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677863" y="681038"/>
            <a:ext cx="8596312" cy="5360987"/>
          </a:xfrm>
        </p:spPr>
        <p:txBody>
          <a:bodyPr/>
          <a:lstStyle/>
          <a:p>
            <a:r>
              <a:rPr lang="fr-FR" altLang="zh-CN" smtClean="0"/>
              <a:t>1</a:t>
            </a:r>
            <a:r>
              <a:rPr lang="zh-CN" altLang="zh-CN" smtClean="0"/>
              <a:t>．</a:t>
            </a:r>
            <a:r>
              <a:rPr lang="fr-FR" altLang="zh-CN" smtClean="0"/>
              <a:t>Simulink</a:t>
            </a:r>
            <a:r>
              <a:rPr lang="zh-CN" altLang="zh-CN" smtClean="0"/>
              <a:t>调试器</a:t>
            </a:r>
          </a:p>
          <a:p>
            <a:r>
              <a:rPr lang="zh-CN" altLang="zh-CN" smtClean="0"/>
              <a:t>工具栏按钮及功能介绍如表</a:t>
            </a:r>
            <a:r>
              <a:rPr lang="fr-FR" altLang="zh-CN" smtClean="0"/>
              <a:t>6-16</a:t>
            </a:r>
            <a:r>
              <a:rPr lang="zh-CN" altLang="zh-CN" smtClean="0"/>
              <a:t>所示。</a:t>
            </a:r>
          </a:p>
          <a:p>
            <a:r>
              <a:rPr lang="en-US" altLang="zh-CN" smtClean="0"/>
              <a:t>                                     </a:t>
            </a:r>
            <a:r>
              <a:rPr lang="zh-CN" smtClean="0"/>
              <a:t>表</a:t>
            </a:r>
            <a:r>
              <a:rPr lang="zh-CN" altLang="zh-CN" smtClean="0"/>
              <a:t>6-16 </a:t>
            </a:r>
            <a:r>
              <a:rPr lang="zh-CN" smtClean="0"/>
              <a:t>工具栏功能介绍</a:t>
            </a:r>
            <a:endParaRPr lang="zh-CN" altLang="zh-CN" smtClean="0"/>
          </a:p>
          <a:p>
            <a:endParaRPr lang="zh-CN" altLang="en-US" smtClean="0"/>
          </a:p>
        </p:txBody>
      </p:sp>
      <p:graphicFrame>
        <p:nvGraphicFramePr>
          <p:cNvPr id="4" name="表格 3"/>
          <p:cNvGraphicFramePr>
            <a:graphicFrameLocks noGrp="1"/>
          </p:cNvGraphicFramePr>
          <p:nvPr/>
        </p:nvGraphicFramePr>
        <p:xfrm>
          <a:off x="831850" y="1944688"/>
          <a:ext cx="8677275" cy="4913312"/>
        </p:xfrm>
        <a:graphic>
          <a:graphicData uri="http://schemas.openxmlformats.org/drawingml/2006/table">
            <a:tbl>
              <a:tblPr>
                <a:tableStyleId>{5C22544A-7EE6-4342-B048-85BDC9FD1C3A}</a:tableStyleId>
              </a:tblPr>
              <a:tblGrid>
                <a:gridCol w="1553583"/>
                <a:gridCol w="2636031"/>
                <a:gridCol w="1575904"/>
                <a:gridCol w="2912968"/>
              </a:tblGrid>
              <a:tr h="417783">
                <a:tc>
                  <a:txBody>
                    <a:bodyPr/>
                    <a:lstStyle/>
                    <a:p>
                      <a:pPr algn="ctr">
                        <a:spcBef>
                          <a:spcPts val="100"/>
                        </a:spcBef>
                        <a:spcAft>
                          <a:spcPts val="100"/>
                        </a:spcAft>
                      </a:pPr>
                      <a:r>
                        <a:rPr lang="zh-CN" sz="900" kern="1000" dirty="0">
                          <a:effectLst/>
                        </a:rPr>
                        <a:t>工具栏按钮</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功能</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工具栏按钮</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功能</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870382">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进入当前方法</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停止仿真</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7783">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跳过当前方法</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运行到下一个模块前跳出</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1117958">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跳出当前方法</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当选中的模块被执行时显示其输入输出</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835567">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在下一个仿真时间步跳转到第一个方法</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显示选中的模块的当前输入输出</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7783">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跳转到下一个模块方法</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选择动画模式</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7783">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开始或继续调试</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显示调试器的帮助</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417783">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a:effectLst/>
                        </a:rPr>
                        <a:t>暂停仿真</a:t>
                      </a:r>
                      <a:endParaRPr lang="zh-CN" sz="9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endParaRPr lang="fr-FR"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zh-CN" sz="900" kern="1000" dirty="0">
                          <a:effectLst/>
                        </a:rPr>
                        <a:t>关闭调试器</a:t>
                      </a:r>
                      <a:endParaRPr lang="zh-CN" sz="9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pic>
        <p:nvPicPr>
          <p:cNvPr id="63537" name="图片 4"/>
          <p:cNvPicPr>
            <a:picLocks noChangeAspect="1"/>
          </p:cNvPicPr>
          <p:nvPr/>
        </p:nvPicPr>
        <p:blipFill>
          <a:blip r:embed="rId2"/>
          <a:srcRect/>
          <a:stretch>
            <a:fillRect/>
          </a:stretch>
        </p:blipFill>
        <p:spPr bwMode="auto">
          <a:xfrm>
            <a:off x="1425575" y="2516188"/>
            <a:ext cx="703263" cy="701675"/>
          </a:xfrm>
          <a:prstGeom prst="rect">
            <a:avLst/>
          </a:prstGeom>
          <a:noFill/>
          <a:ln w="9525">
            <a:noFill/>
            <a:miter lim="800000"/>
            <a:headEnd/>
            <a:tailEnd/>
          </a:ln>
        </p:spPr>
      </p:pic>
      <p:pic>
        <p:nvPicPr>
          <p:cNvPr id="63538" name="图片 5"/>
          <p:cNvPicPr>
            <a:picLocks noChangeAspect="1"/>
          </p:cNvPicPr>
          <p:nvPr/>
        </p:nvPicPr>
        <p:blipFill>
          <a:blip r:embed="rId3"/>
          <a:srcRect/>
          <a:stretch>
            <a:fillRect/>
          </a:stretch>
        </p:blipFill>
        <p:spPr bwMode="auto">
          <a:xfrm>
            <a:off x="1663700" y="3217863"/>
            <a:ext cx="465138" cy="465137"/>
          </a:xfrm>
          <a:prstGeom prst="rect">
            <a:avLst/>
          </a:prstGeom>
          <a:noFill/>
          <a:ln w="9525">
            <a:noFill/>
            <a:miter lim="800000"/>
            <a:headEnd/>
            <a:tailEnd/>
          </a:ln>
        </p:spPr>
      </p:pic>
      <p:pic>
        <p:nvPicPr>
          <p:cNvPr id="63539" name="图片 6"/>
          <p:cNvPicPr>
            <a:picLocks noChangeAspect="1"/>
          </p:cNvPicPr>
          <p:nvPr/>
        </p:nvPicPr>
        <p:blipFill>
          <a:blip r:embed="rId4"/>
          <a:srcRect/>
          <a:stretch>
            <a:fillRect/>
          </a:stretch>
        </p:blipFill>
        <p:spPr bwMode="auto">
          <a:xfrm>
            <a:off x="1539875" y="3792538"/>
            <a:ext cx="588963" cy="588962"/>
          </a:xfrm>
          <a:prstGeom prst="rect">
            <a:avLst/>
          </a:prstGeom>
          <a:noFill/>
          <a:ln w="9525">
            <a:noFill/>
            <a:miter lim="800000"/>
            <a:headEnd/>
            <a:tailEnd/>
          </a:ln>
        </p:spPr>
      </p:pic>
      <p:pic>
        <p:nvPicPr>
          <p:cNvPr id="63540" name="图片 7"/>
          <p:cNvPicPr>
            <a:picLocks noChangeAspect="1"/>
          </p:cNvPicPr>
          <p:nvPr/>
        </p:nvPicPr>
        <p:blipFill>
          <a:blip r:embed="rId5"/>
          <a:srcRect/>
          <a:stretch>
            <a:fillRect/>
          </a:stretch>
        </p:blipFill>
        <p:spPr bwMode="auto">
          <a:xfrm>
            <a:off x="1550988" y="4822825"/>
            <a:ext cx="460375" cy="461963"/>
          </a:xfrm>
          <a:prstGeom prst="rect">
            <a:avLst/>
          </a:prstGeom>
          <a:noFill/>
          <a:ln w="9525">
            <a:noFill/>
            <a:miter lim="800000"/>
            <a:headEnd/>
            <a:tailEnd/>
          </a:ln>
        </p:spPr>
      </p:pic>
      <p:pic>
        <p:nvPicPr>
          <p:cNvPr id="63541" name="图片 8"/>
          <p:cNvPicPr>
            <a:picLocks noChangeAspect="1"/>
          </p:cNvPicPr>
          <p:nvPr/>
        </p:nvPicPr>
        <p:blipFill>
          <a:blip r:embed="rId6"/>
          <a:srcRect/>
          <a:stretch>
            <a:fillRect/>
          </a:stretch>
        </p:blipFill>
        <p:spPr bwMode="auto">
          <a:xfrm>
            <a:off x="1611313" y="5640388"/>
            <a:ext cx="400050" cy="401637"/>
          </a:xfrm>
          <a:prstGeom prst="rect">
            <a:avLst/>
          </a:prstGeom>
          <a:noFill/>
          <a:ln w="9525">
            <a:noFill/>
            <a:miter lim="800000"/>
            <a:headEnd/>
            <a:tailEnd/>
          </a:ln>
        </p:spPr>
      </p:pic>
      <p:pic>
        <p:nvPicPr>
          <p:cNvPr id="63542" name="图片 9"/>
          <p:cNvPicPr>
            <a:picLocks noChangeAspect="1"/>
          </p:cNvPicPr>
          <p:nvPr/>
        </p:nvPicPr>
        <p:blipFill>
          <a:blip r:embed="rId7"/>
          <a:srcRect/>
          <a:stretch>
            <a:fillRect/>
          </a:stretch>
        </p:blipFill>
        <p:spPr bwMode="auto">
          <a:xfrm>
            <a:off x="1565275" y="6042025"/>
            <a:ext cx="388938" cy="373063"/>
          </a:xfrm>
          <a:prstGeom prst="rect">
            <a:avLst/>
          </a:prstGeom>
          <a:noFill/>
          <a:ln w="9525">
            <a:noFill/>
            <a:miter lim="800000"/>
            <a:headEnd/>
            <a:tailEnd/>
          </a:ln>
        </p:spPr>
      </p:pic>
      <p:pic>
        <p:nvPicPr>
          <p:cNvPr id="63543" name="图片 10"/>
          <p:cNvPicPr>
            <a:picLocks noChangeAspect="1"/>
          </p:cNvPicPr>
          <p:nvPr/>
        </p:nvPicPr>
        <p:blipFill>
          <a:blip r:embed="rId8"/>
          <a:srcRect/>
          <a:stretch>
            <a:fillRect/>
          </a:stretch>
        </p:blipFill>
        <p:spPr bwMode="auto">
          <a:xfrm>
            <a:off x="1582738" y="6403975"/>
            <a:ext cx="439737" cy="439738"/>
          </a:xfrm>
          <a:prstGeom prst="rect">
            <a:avLst/>
          </a:prstGeom>
          <a:noFill/>
          <a:ln w="9525">
            <a:noFill/>
            <a:miter lim="800000"/>
            <a:headEnd/>
            <a:tailEnd/>
          </a:ln>
        </p:spPr>
      </p:pic>
      <p:pic>
        <p:nvPicPr>
          <p:cNvPr id="63544" name="图片 11"/>
          <p:cNvPicPr>
            <a:picLocks noChangeAspect="1"/>
          </p:cNvPicPr>
          <p:nvPr/>
        </p:nvPicPr>
        <p:blipFill>
          <a:blip r:embed="rId9"/>
          <a:srcRect/>
          <a:stretch>
            <a:fillRect/>
          </a:stretch>
        </p:blipFill>
        <p:spPr bwMode="auto">
          <a:xfrm>
            <a:off x="5541963" y="2516188"/>
            <a:ext cx="493712" cy="330200"/>
          </a:xfrm>
          <a:prstGeom prst="rect">
            <a:avLst/>
          </a:prstGeom>
          <a:noFill/>
          <a:ln w="9525">
            <a:noFill/>
            <a:miter lim="800000"/>
            <a:headEnd/>
            <a:tailEnd/>
          </a:ln>
        </p:spPr>
      </p:pic>
      <p:pic>
        <p:nvPicPr>
          <p:cNvPr id="63545" name="图片 12"/>
          <p:cNvPicPr>
            <a:picLocks noChangeAspect="1"/>
          </p:cNvPicPr>
          <p:nvPr/>
        </p:nvPicPr>
        <p:blipFill>
          <a:blip r:embed="rId10"/>
          <a:srcRect/>
          <a:stretch>
            <a:fillRect/>
          </a:stretch>
        </p:blipFill>
        <p:spPr bwMode="auto">
          <a:xfrm>
            <a:off x="5648325" y="3217863"/>
            <a:ext cx="503238" cy="503237"/>
          </a:xfrm>
          <a:prstGeom prst="rect">
            <a:avLst/>
          </a:prstGeom>
          <a:noFill/>
          <a:ln w="9525">
            <a:noFill/>
            <a:miter lim="800000"/>
            <a:headEnd/>
            <a:tailEnd/>
          </a:ln>
        </p:spPr>
      </p:pic>
      <p:pic>
        <p:nvPicPr>
          <p:cNvPr id="63546" name="图片 13"/>
          <p:cNvPicPr>
            <a:picLocks noChangeAspect="1"/>
          </p:cNvPicPr>
          <p:nvPr/>
        </p:nvPicPr>
        <p:blipFill>
          <a:blip r:embed="rId11"/>
          <a:srcRect/>
          <a:stretch>
            <a:fillRect/>
          </a:stretch>
        </p:blipFill>
        <p:spPr bwMode="auto">
          <a:xfrm>
            <a:off x="5581650" y="3792538"/>
            <a:ext cx="454025" cy="452437"/>
          </a:xfrm>
          <a:prstGeom prst="rect">
            <a:avLst/>
          </a:prstGeom>
          <a:noFill/>
          <a:ln w="9525">
            <a:noFill/>
            <a:miter lim="800000"/>
            <a:headEnd/>
            <a:tailEnd/>
          </a:ln>
        </p:spPr>
      </p:pic>
      <p:pic>
        <p:nvPicPr>
          <p:cNvPr id="63547" name="图片 14"/>
          <p:cNvPicPr>
            <a:picLocks noChangeAspect="1"/>
          </p:cNvPicPr>
          <p:nvPr/>
        </p:nvPicPr>
        <p:blipFill>
          <a:blip r:embed="rId12"/>
          <a:srcRect/>
          <a:stretch>
            <a:fillRect/>
          </a:stretch>
        </p:blipFill>
        <p:spPr bwMode="auto">
          <a:xfrm>
            <a:off x="5581650" y="4940300"/>
            <a:ext cx="503238" cy="503238"/>
          </a:xfrm>
          <a:prstGeom prst="rect">
            <a:avLst/>
          </a:prstGeom>
          <a:noFill/>
          <a:ln w="9525">
            <a:noFill/>
            <a:miter lim="800000"/>
            <a:headEnd/>
            <a:tailEnd/>
          </a:ln>
        </p:spPr>
      </p:pic>
      <p:pic>
        <p:nvPicPr>
          <p:cNvPr id="63548" name="图片 15"/>
          <p:cNvPicPr>
            <a:picLocks noChangeAspect="1"/>
          </p:cNvPicPr>
          <p:nvPr/>
        </p:nvPicPr>
        <p:blipFill>
          <a:blip r:embed="rId13"/>
          <a:srcRect/>
          <a:stretch>
            <a:fillRect/>
          </a:stretch>
        </p:blipFill>
        <p:spPr bwMode="auto">
          <a:xfrm>
            <a:off x="5648325" y="5634038"/>
            <a:ext cx="403225" cy="403225"/>
          </a:xfrm>
          <a:prstGeom prst="rect">
            <a:avLst/>
          </a:prstGeom>
          <a:noFill/>
          <a:ln w="9525">
            <a:noFill/>
            <a:miter lim="800000"/>
            <a:headEnd/>
            <a:tailEnd/>
          </a:ln>
        </p:spPr>
      </p:pic>
      <p:pic>
        <p:nvPicPr>
          <p:cNvPr id="63549" name="图片 16"/>
          <p:cNvPicPr>
            <a:picLocks noChangeAspect="1"/>
          </p:cNvPicPr>
          <p:nvPr/>
        </p:nvPicPr>
        <p:blipFill>
          <a:blip r:embed="rId14"/>
          <a:srcRect/>
          <a:stretch>
            <a:fillRect/>
          </a:stretch>
        </p:blipFill>
        <p:spPr bwMode="auto">
          <a:xfrm>
            <a:off x="5308600" y="6000750"/>
            <a:ext cx="403225" cy="514350"/>
          </a:xfrm>
          <a:prstGeom prst="rect">
            <a:avLst/>
          </a:prstGeom>
          <a:noFill/>
          <a:ln w="9525">
            <a:noFill/>
            <a:miter lim="800000"/>
            <a:headEnd/>
            <a:tailEnd/>
          </a:ln>
        </p:spPr>
      </p:pic>
      <p:pic>
        <p:nvPicPr>
          <p:cNvPr id="63550" name="图片 17"/>
          <p:cNvPicPr>
            <a:picLocks noChangeAspect="1"/>
          </p:cNvPicPr>
          <p:nvPr/>
        </p:nvPicPr>
        <p:blipFill>
          <a:blip r:embed="rId15"/>
          <a:srcRect/>
          <a:stretch>
            <a:fillRect/>
          </a:stretch>
        </p:blipFill>
        <p:spPr bwMode="auto">
          <a:xfrm>
            <a:off x="5648325" y="6508750"/>
            <a:ext cx="561975" cy="37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65163"/>
            <a:ext cx="8596312" cy="5376862"/>
          </a:xfrm>
        </p:spPr>
        <p:txBody>
          <a:bodyPr rtlCol="0">
            <a:normAutofit lnSpcReduction="10000"/>
          </a:bodyPr>
          <a:lstStyle/>
          <a:p>
            <a:pPr fontAlgn="auto">
              <a:spcAft>
                <a:spcPts val="0"/>
              </a:spcAft>
              <a:buFont typeface="Wingdings 3" charset="2"/>
              <a:buChar char=""/>
              <a:defRPr/>
            </a:pPr>
            <a:r>
              <a:rPr lang="fr-FR" altLang="zh-CN" dirty="0">
                <a:solidFill>
                  <a:schemeClr val="tx1">
                    <a:lumMod val="75000"/>
                    <a:lumOff val="25000"/>
                  </a:schemeClr>
                </a:solidFill>
              </a:rPr>
              <a:t>2</a:t>
            </a:r>
            <a:r>
              <a:rPr lang="zh-CN" altLang="zh-CN" dirty="0">
                <a:solidFill>
                  <a:schemeClr val="tx1">
                    <a:lumMod val="75000"/>
                    <a:lumOff val="25000"/>
                  </a:schemeClr>
                </a:solidFill>
              </a:rPr>
              <a:t>．命令行调试</a:t>
            </a:r>
          </a:p>
          <a:p>
            <a:pPr fontAlgn="auto">
              <a:spcAft>
                <a:spcPts val="0"/>
              </a:spcAft>
              <a:buFont typeface="Wingdings 3" charset="2"/>
              <a:buChar char=""/>
              <a:defRPr/>
            </a:pPr>
            <a:r>
              <a:rPr lang="zh-CN" altLang="zh-CN" dirty="0">
                <a:solidFill>
                  <a:schemeClr val="tx1">
                    <a:lumMod val="75000"/>
                    <a:lumOff val="25000"/>
                  </a:schemeClr>
                </a:solidFill>
              </a:rPr>
              <a:t>许多</a:t>
            </a:r>
            <a:r>
              <a:rPr lang="fr-FR" altLang="zh-CN" dirty="0">
                <a:solidFill>
                  <a:schemeClr val="tx1">
                    <a:lumMod val="75000"/>
                    <a:lumOff val="25000"/>
                  </a:schemeClr>
                </a:solidFill>
              </a:rPr>
              <a:t>Simulink</a:t>
            </a:r>
            <a:r>
              <a:rPr lang="zh-CN" altLang="zh-CN" dirty="0">
                <a:solidFill>
                  <a:schemeClr val="tx1">
                    <a:lumMod val="75000"/>
                    <a:lumOff val="25000"/>
                  </a:schemeClr>
                </a:solidFill>
              </a:rPr>
              <a:t>命令和消息是通过</a:t>
            </a:r>
            <a:r>
              <a:rPr lang="fr-FR" altLang="zh-CN" dirty="0">
                <a:solidFill>
                  <a:schemeClr val="tx1">
                    <a:lumMod val="75000"/>
                    <a:lumOff val="25000"/>
                  </a:schemeClr>
                </a:solidFill>
              </a:rPr>
              <a:t>Method ID</a:t>
            </a:r>
            <a:r>
              <a:rPr lang="zh-CN" altLang="zh-CN" dirty="0">
                <a:solidFill>
                  <a:schemeClr val="tx1">
                    <a:lumMod val="75000"/>
                    <a:lumOff val="25000"/>
                  </a:schemeClr>
                </a:solidFill>
              </a:rPr>
              <a:t>和</a:t>
            </a:r>
            <a:r>
              <a:rPr lang="fr-FR" altLang="zh-CN" dirty="0">
                <a:solidFill>
                  <a:schemeClr val="tx1">
                    <a:lumMod val="75000"/>
                    <a:lumOff val="25000"/>
                  </a:schemeClr>
                </a:solidFill>
              </a:rPr>
              <a:t>Block ID</a:t>
            </a:r>
            <a:r>
              <a:rPr lang="zh-CN" altLang="zh-CN" dirty="0">
                <a:solidFill>
                  <a:schemeClr val="tx1">
                    <a:lumMod val="75000"/>
                    <a:lumOff val="25000"/>
                  </a:schemeClr>
                </a:solidFill>
              </a:rPr>
              <a:t>来引用方法和模块的。</a:t>
            </a:r>
          </a:p>
          <a:p>
            <a:pPr fontAlgn="auto">
              <a:spcAft>
                <a:spcPts val="0"/>
              </a:spcAft>
              <a:buFont typeface="Wingdings 3" charset="2"/>
              <a:buChar char=""/>
              <a:defRPr/>
            </a:pPr>
            <a:r>
              <a:rPr lang="en-US" altLang="zh-CN" dirty="0">
                <a:solidFill>
                  <a:schemeClr val="tx1">
                    <a:lumMod val="75000"/>
                    <a:lumOff val="25000"/>
                  </a:schemeClr>
                </a:solidFill>
              </a:rPr>
              <a:t>Method ID</a:t>
            </a:r>
            <a:r>
              <a:rPr lang="zh-CN" altLang="zh-CN" dirty="0">
                <a:solidFill>
                  <a:schemeClr val="tx1">
                    <a:lumMod val="75000"/>
                    <a:lumOff val="25000"/>
                  </a:schemeClr>
                </a:solidFill>
              </a:rPr>
              <a:t>是按方法被调用的顺序从</a:t>
            </a:r>
            <a:r>
              <a:rPr lang="en-US" altLang="zh-CN" dirty="0">
                <a:solidFill>
                  <a:schemeClr val="tx1">
                    <a:lumMod val="75000"/>
                    <a:lumOff val="25000"/>
                  </a:schemeClr>
                </a:solidFill>
              </a:rPr>
              <a:t>0</a:t>
            </a:r>
            <a:r>
              <a:rPr lang="zh-CN" altLang="zh-CN" dirty="0">
                <a:solidFill>
                  <a:schemeClr val="tx1">
                    <a:lumMod val="75000"/>
                    <a:lumOff val="25000"/>
                  </a:schemeClr>
                </a:solidFill>
              </a:rPr>
              <a:t>开始分配的一个整数；</a:t>
            </a:r>
          </a:p>
          <a:p>
            <a:pPr fontAlgn="auto">
              <a:spcAft>
                <a:spcPts val="0"/>
              </a:spcAft>
              <a:buFont typeface="Wingdings 3" charset="2"/>
              <a:buChar char=""/>
              <a:defRPr/>
            </a:pPr>
            <a:r>
              <a:rPr lang="en-US" altLang="zh-CN" dirty="0">
                <a:solidFill>
                  <a:schemeClr val="tx1">
                    <a:lumMod val="75000"/>
                    <a:lumOff val="25000"/>
                  </a:schemeClr>
                </a:solidFill>
              </a:rPr>
              <a:t>Block ID</a:t>
            </a:r>
            <a:r>
              <a:rPr lang="zh-CN" altLang="zh-CN" dirty="0">
                <a:solidFill>
                  <a:schemeClr val="tx1">
                    <a:lumMod val="75000"/>
                    <a:lumOff val="25000"/>
                  </a:schemeClr>
                </a:solidFill>
              </a:rPr>
              <a:t>是在编译阶段分配的，形式为</a:t>
            </a:r>
            <a:r>
              <a:rPr lang="en-US" altLang="zh-CN" dirty="0" err="1">
                <a:solidFill>
                  <a:schemeClr val="tx1">
                    <a:lumMod val="75000"/>
                    <a:lumOff val="25000"/>
                  </a:schemeClr>
                </a:solidFill>
              </a:rPr>
              <a:t>sid:bid</a:t>
            </a:r>
            <a:r>
              <a:rPr lang="zh-CN" altLang="zh-CN" dirty="0">
                <a:solidFill>
                  <a:schemeClr val="tx1">
                    <a:lumMod val="75000"/>
                    <a:lumOff val="25000"/>
                  </a:schemeClr>
                </a:solidFill>
              </a:rPr>
              <a:t>。</a:t>
            </a:r>
          </a:p>
          <a:p>
            <a:pPr fontAlgn="auto">
              <a:spcAft>
                <a:spcPts val="0"/>
              </a:spcAft>
              <a:buFont typeface="Wingdings 3" charset="2"/>
              <a:buChar char=""/>
              <a:defRPr/>
            </a:pPr>
            <a:r>
              <a:rPr lang="fr-FR" altLang="zh-CN" dirty="0">
                <a:solidFill>
                  <a:schemeClr val="tx1">
                    <a:lumMod val="75000"/>
                    <a:lumOff val="25000"/>
                  </a:schemeClr>
                </a:solidFill>
              </a:rPr>
              <a:t>3</a:t>
            </a:r>
            <a:r>
              <a:rPr lang="zh-CN" altLang="zh-CN" dirty="0">
                <a:solidFill>
                  <a:schemeClr val="tx1">
                    <a:lumMod val="75000"/>
                    <a:lumOff val="25000"/>
                  </a:schemeClr>
                </a:solidFill>
              </a:rPr>
              <a:t>．设置断点</a:t>
            </a:r>
          </a:p>
          <a:p>
            <a:pPr fontAlgn="auto">
              <a:spcAft>
                <a:spcPts val="0"/>
              </a:spcAft>
              <a:buFont typeface="Wingdings 3" charset="2"/>
              <a:buChar char=""/>
              <a:defRPr/>
            </a:pPr>
            <a:r>
              <a:rPr lang="zh-CN" altLang="zh-CN" dirty="0">
                <a:solidFill>
                  <a:schemeClr val="tx1">
                    <a:lumMod val="75000"/>
                    <a:lumOff val="25000"/>
                  </a:schemeClr>
                </a:solidFill>
              </a:rPr>
              <a:t>断点就是使仿真运行到该位置时停止，同时可以使用命令</a:t>
            </a:r>
            <a:r>
              <a:rPr lang="fr-FR" altLang="zh-CN" dirty="0">
                <a:solidFill>
                  <a:schemeClr val="tx1">
                    <a:lumMod val="75000"/>
                    <a:lumOff val="25000"/>
                  </a:schemeClr>
                </a:solidFill>
              </a:rPr>
              <a:t>continue</a:t>
            </a:r>
            <a:r>
              <a:rPr lang="zh-CN" altLang="zh-CN" dirty="0">
                <a:solidFill>
                  <a:schemeClr val="tx1">
                    <a:lumMod val="75000"/>
                    <a:lumOff val="25000"/>
                  </a:schemeClr>
                </a:solidFill>
              </a:rPr>
              <a:t>使仿真继续运行。调试器允许定义无条件断点和有条件断点。</a:t>
            </a:r>
          </a:p>
          <a:p>
            <a:pPr fontAlgn="auto">
              <a:spcAft>
                <a:spcPts val="0"/>
              </a:spcAft>
              <a:buFont typeface="Wingdings 3" charset="2"/>
              <a:buChar char=""/>
              <a:defRPr/>
            </a:pPr>
            <a:r>
              <a:rPr lang="fr-FR" altLang="zh-CN" dirty="0">
                <a:solidFill>
                  <a:schemeClr val="tx1">
                    <a:lumMod val="75000"/>
                    <a:lumOff val="25000"/>
                  </a:schemeClr>
                </a:solidFill>
              </a:rPr>
              <a:t>(1)</a:t>
            </a:r>
            <a:r>
              <a:rPr lang="zh-CN" altLang="zh-CN" dirty="0">
                <a:solidFill>
                  <a:schemeClr val="tx1">
                    <a:lumMod val="75000"/>
                    <a:lumOff val="25000"/>
                  </a:schemeClr>
                </a:solidFill>
              </a:rPr>
              <a:t>设置无条件断点</a:t>
            </a:r>
          </a:p>
          <a:p>
            <a:pPr fontAlgn="auto">
              <a:spcAft>
                <a:spcPts val="0"/>
              </a:spcAft>
              <a:buFont typeface="Wingdings 3" charset="2"/>
              <a:buChar char=""/>
              <a:defRPr/>
            </a:pPr>
            <a:r>
              <a:rPr lang="zh-CN" altLang="zh-CN" dirty="0">
                <a:solidFill>
                  <a:schemeClr val="tx1">
                    <a:lumMod val="75000"/>
                    <a:lumOff val="25000"/>
                  </a:schemeClr>
                </a:solidFill>
              </a:rPr>
              <a:t>设置无条件断点有如下</a:t>
            </a:r>
            <a:r>
              <a:rPr lang="fr-FR" altLang="zh-CN" dirty="0">
                <a:solidFill>
                  <a:schemeClr val="tx1">
                    <a:lumMod val="75000"/>
                    <a:lumOff val="25000"/>
                  </a:schemeClr>
                </a:solidFill>
              </a:rPr>
              <a:t>3</a:t>
            </a:r>
            <a:r>
              <a:rPr lang="zh-CN" altLang="zh-CN" dirty="0">
                <a:solidFill>
                  <a:schemeClr val="tx1">
                    <a:lumMod val="75000"/>
                    <a:lumOff val="25000"/>
                  </a:schemeClr>
                </a:solidFill>
              </a:rPr>
              <a:t>种方式：</a:t>
            </a:r>
          </a:p>
          <a:p>
            <a:pPr fontAlgn="auto">
              <a:spcAft>
                <a:spcPts val="0"/>
              </a:spcAft>
              <a:buFont typeface="Wingdings 3" charset="2"/>
              <a:buChar char=""/>
              <a:defRPr/>
            </a:pPr>
            <a:r>
              <a:rPr lang="zh-CN" altLang="zh-CN" dirty="0">
                <a:solidFill>
                  <a:schemeClr val="tx1">
                    <a:lumMod val="75000"/>
                    <a:lumOff val="25000"/>
                  </a:schemeClr>
                </a:solidFill>
              </a:rPr>
              <a:t>通过调试器工具栏；</a:t>
            </a:r>
          </a:p>
          <a:p>
            <a:pPr fontAlgn="auto">
              <a:spcAft>
                <a:spcPts val="0"/>
              </a:spcAft>
              <a:buFont typeface="Wingdings 3" charset="2"/>
              <a:buChar char=""/>
              <a:defRPr/>
            </a:pPr>
            <a:r>
              <a:rPr lang="zh-CN" altLang="zh-CN" dirty="0">
                <a:solidFill>
                  <a:schemeClr val="tx1">
                    <a:lumMod val="75000"/>
                    <a:lumOff val="25000"/>
                  </a:schemeClr>
                </a:solidFill>
              </a:rPr>
              <a:t>通过调试器</a:t>
            </a:r>
            <a:r>
              <a:rPr lang="en-US" altLang="zh-CN" dirty="0">
                <a:solidFill>
                  <a:schemeClr val="tx1">
                    <a:lumMod val="75000"/>
                    <a:lumOff val="25000"/>
                  </a:schemeClr>
                </a:solidFill>
              </a:rPr>
              <a:t>Simulation Loop</a:t>
            </a:r>
            <a:r>
              <a:rPr lang="zh-CN" altLang="zh-CN" dirty="0">
                <a:solidFill>
                  <a:schemeClr val="tx1">
                    <a:lumMod val="75000"/>
                    <a:lumOff val="25000"/>
                  </a:schemeClr>
                </a:solidFill>
              </a:rPr>
              <a:t>页；</a:t>
            </a:r>
          </a:p>
          <a:p>
            <a:pPr fontAlgn="auto">
              <a:spcAft>
                <a:spcPts val="0"/>
              </a:spcAft>
              <a:buFont typeface="Wingdings 3" charset="2"/>
              <a:buChar char=""/>
              <a:defRPr/>
            </a:pPr>
            <a:r>
              <a:rPr lang="zh-CN" altLang="zh-CN" dirty="0">
                <a:solidFill>
                  <a:schemeClr val="tx1">
                    <a:lumMod val="75000"/>
                    <a:lumOff val="25000"/>
                  </a:schemeClr>
                </a:solidFill>
              </a:rPr>
              <a:t>通过在</a:t>
            </a:r>
            <a:r>
              <a:rPr lang="en-US" altLang="zh-CN" dirty="0">
                <a:solidFill>
                  <a:schemeClr val="tx1">
                    <a:lumMod val="75000"/>
                    <a:lumOff val="25000"/>
                  </a:schemeClr>
                </a:solidFill>
              </a:rPr>
              <a:t>MATLAB</a:t>
            </a:r>
            <a:r>
              <a:rPr lang="zh-CN" altLang="zh-CN" dirty="0">
                <a:solidFill>
                  <a:schemeClr val="tx1">
                    <a:lumMod val="75000"/>
                    <a:lumOff val="25000"/>
                  </a:schemeClr>
                </a:solidFill>
              </a:rPr>
              <a:t>命令窗口运行相关命令。</a:t>
            </a:r>
          </a:p>
          <a:p>
            <a:pPr fontAlgn="auto">
              <a:spcAft>
                <a:spcPts val="0"/>
              </a:spcAft>
              <a:buFont typeface="Wingdings 3" charset="2"/>
              <a:buChar char=""/>
              <a:defRPr/>
            </a:pPr>
            <a:r>
              <a:rPr lang="fr-FR" altLang="zh-CN" dirty="0">
                <a:solidFill>
                  <a:schemeClr val="tx1">
                    <a:lumMod val="75000"/>
                    <a:lumOff val="25000"/>
                  </a:schemeClr>
                </a:solidFill>
              </a:rPr>
              <a:t>(2)</a:t>
            </a:r>
            <a:r>
              <a:rPr lang="zh-CN" altLang="zh-CN" dirty="0">
                <a:solidFill>
                  <a:schemeClr val="tx1">
                    <a:lumMod val="75000"/>
                    <a:lumOff val="25000"/>
                  </a:schemeClr>
                </a:solidFill>
              </a:rPr>
              <a:t>设置有条件断点</a:t>
            </a:r>
          </a:p>
          <a:p>
            <a:pPr fontAlgn="auto">
              <a:spcAft>
                <a:spcPts val="0"/>
              </a:spcAft>
              <a:buFont typeface="Wingdings 3" charset="2"/>
              <a:buChar char=""/>
              <a:defRPr/>
            </a:pPr>
            <a:r>
              <a:rPr lang="zh-CN" altLang="zh-CN" dirty="0">
                <a:solidFill>
                  <a:schemeClr val="tx1">
                    <a:lumMod val="75000"/>
                    <a:lumOff val="25000"/>
                  </a:schemeClr>
                </a:solidFill>
              </a:rPr>
              <a:t>设置有条件断点可以通过在调试器“</a:t>
            </a:r>
            <a:r>
              <a:rPr lang="fr-FR" altLang="zh-CN" dirty="0">
                <a:solidFill>
                  <a:schemeClr val="tx1">
                    <a:lumMod val="75000"/>
                    <a:lumOff val="25000"/>
                  </a:schemeClr>
                </a:solidFill>
              </a:rPr>
              <a:t>Break on conditions</a:t>
            </a:r>
            <a:r>
              <a:rPr lang="zh-CN" altLang="zh-CN" dirty="0">
                <a:solidFill>
                  <a:schemeClr val="tx1">
                    <a:lumMod val="75000"/>
                    <a:lumOff val="25000"/>
                  </a:schemeClr>
                </a:solidFill>
              </a:rPr>
              <a:t>”页中设置相应的断点条件来实现。</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677863" y="1246188"/>
            <a:ext cx="8596312" cy="5154612"/>
          </a:xfrm>
        </p:spPr>
        <p:txBody>
          <a:bodyPr/>
          <a:lstStyle/>
          <a:p>
            <a:r>
              <a:rPr lang="fr-FR" altLang="zh-CN" smtClean="0"/>
              <a:t>4</a:t>
            </a:r>
            <a:r>
              <a:rPr lang="zh-CN" altLang="zh-CN" smtClean="0"/>
              <a:t>．显示仿真的信息</a:t>
            </a:r>
          </a:p>
          <a:p>
            <a:r>
              <a:rPr lang="fr-FR" altLang="zh-CN" smtClean="0"/>
              <a:t>Simulink</a:t>
            </a:r>
            <a:r>
              <a:rPr lang="zh-CN" altLang="zh-CN" smtClean="0"/>
              <a:t>调试器工具条中的按钮用于显示模块的输入</a:t>
            </a:r>
            <a:r>
              <a:rPr lang="fr-FR" altLang="zh-CN" smtClean="0"/>
              <a:t>/</a:t>
            </a:r>
            <a:r>
              <a:rPr lang="zh-CN" altLang="zh-CN" smtClean="0"/>
              <a:t>输出信息。</a:t>
            </a:r>
          </a:p>
          <a:p>
            <a:r>
              <a:rPr lang="zh-CN" altLang="zh-CN" smtClean="0"/>
              <a:t>首先在模型窗口选中模块</a:t>
            </a:r>
            <a:r>
              <a:rPr lang="en-US" altLang="zh-CN" smtClean="0"/>
              <a:t>;</a:t>
            </a:r>
            <a:endParaRPr lang="zh-CN" altLang="zh-CN" smtClean="0"/>
          </a:p>
          <a:p>
            <a:r>
              <a:rPr lang="zh-CN" altLang="zh-CN" smtClean="0"/>
              <a:t>然后用鼠标左键单击该按钮，被选中的模块在当前采样点的输入、输出和状态信息将显示在调试器窗口的</a:t>
            </a:r>
            <a:r>
              <a:rPr lang="en-US" altLang="zh-CN" smtClean="0"/>
              <a:t> </a:t>
            </a:r>
            <a:r>
              <a:rPr lang="zh-CN" altLang="zh-CN" smtClean="0"/>
              <a:t>“</a:t>
            </a:r>
            <a:r>
              <a:rPr lang="en-US" altLang="zh-CN" smtClean="0"/>
              <a:t>Outputs</a:t>
            </a:r>
            <a:r>
              <a:rPr lang="zh-CN" altLang="zh-CN" smtClean="0"/>
              <a:t>”页中。</a:t>
            </a:r>
          </a:p>
          <a:p>
            <a:r>
              <a:rPr lang="fr-FR" altLang="zh-CN" smtClean="0"/>
              <a:t>5</a:t>
            </a:r>
            <a:r>
              <a:rPr lang="zh-CN" altLang="zh-CN" smtClean="0"/>
              <a:t>．显示模型的信息</a:t>
            </a:r>
          </a:p>
          <a:p>
            <a:r>
              <a:rPr lang="zh-CN" altLang="zh-CN" smtClean="0"/>
              <a:t>调试器除了可以显示仿真的相关信息外，还可以显示模型的相关信息。</a:t>
            </a:r>
          </a:p>
          <a:p>
            <a:r>
              <a:rPr lang="zh-CN" altLang="zh-CN" smtClean="0"/>
              <a:t>在</a:t>
            </a:r>
            <a:r>
              <a:rPr lang="fr-FR" altLang="zh-CN" smtClean="0"/>
              <a:t>MATLAB</a:t>
            </a:r>
            <a:r>
              <a:rPr lang="zh-CN" altLang="zh-CN" smtClean="0"/>
              <a:t>命令窗口中，可以用命令</a:t>
            </a:r>
            <a:r>
              <a:rPr lang="fr-FR" altLang="zh-CN" smtClean="0"/>
              <a:t>slist</a:t>
            </a:r>
            <a:r>
              <a:rPr lang="zh-CN" altLang="zh-CN" smtClean="0"/>
              <a:t>显示系统中各模块的索引，模块的索引就是它们的执行顺序，它与调试器窗口中“</a:t>
            </a:r>
            <a:r>
              <a:rPr lang="fr-FR" altLang="zh-CN" smtClean="0"/>
              <a:t>Sorted List</a:t>
            </a:r>
            <a:r>
              <a:rPr lang="zh-CN" altLang="zh-CN" smtClean="0"/>
              <a:t>”页显示的内容是一样。</a:t>
            </a:r>
          </a:p>
          <a:p>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863" y="609600"/>
            <a:ext cx="8596312" cy="869950"/>
          </a:xfrm>
        </p:spPr>
        <p:txBody>
          <a:bodyPr rtlCol="0">
            <a:normAutofit fontScale="90000"/>
          </a:bodyPr>
          <a:lstStyle/>
          <a:p>
            <a:pPr fontAlgn="auto">
              <a:spcAft>
                <a:spcPts val="0"/>
              </a:spcAft>
              <a:defRPr/>
            </a:pPr>
            <a:r>
              <a:rPr lang="en-US" altLang="zh-CN" dirty="0"/>
              <a:t>6.8 S-</a:t>
            </a:r>
            <a:r>
              <a:rPr lang="zh-CN" altLang="en-US" dirty="0"/>
              <a:t>函数</a:t>
            </a:r>
            <a:br>
              <a:rPr lang="zh-CN" altLang="en-US" dirty="0"/>
            </a:br>
            <a:endParaRPr lang="zh-CN" altLang="en-US" dirty="0"/>
          </a:p>
        </p:txBody>
      </p:sp>
      <p:sp>
        <p:nvSpPr>
          <p:cNvPr id="66562" name="内容占位符 2"/>
          <p:cNvSpPr>
            <a:spLocks noGrp="1"/>
          </p:cNvSpPr>
          <p:nvPr>
            <p:ph idx="1"/>
          </p:nvPr>
        </p:nvSpPr>
        <p:spPr>
          <a:xfrm>
            <a:off x="677863" y="1479550"/>
            <a:ext cx="8596312" cy="4562475"/>
          </a:xfrm>
        </p:spPr>
        <p:txBody>
          <a:bodyPr/>
          <a:lstStyle/>
          <a:p>
            <a:r>
              <a:rPr lang="en-US" altLang="zh-CN" smtClean="0"/>
              <a:t>Simulink</a:t>
            </a:r>
            <a:r>
              <a:rPr lang="zh-CN" altLang="zh-CN" smtClean="0"/>
              <a:t>为用户提供了许多内置的基本库模块，通过这些模块进行连接而构成系统的模型。对于那些经常使用的模块进行组合并封装可以构建出重复使用的新模块，但它依然是基于</a:t>
            </a:r>
            <a:r>
              <a:rPr lang="en-US" altLang="zh-CN" smtClean="0"/>
              <a:t>Simulink</a:t>
            </a:r>
            <a:r>
              <a:rPr lang="zh-CN" altLang="zh-CN" smtClean="0"/>
              <a:t>原来提供的内置模块。</a:t>
            </a:r>
            <a:r>
              <a:rPr lang="en-US" altLang="zh-CN" smtClean="0"/>
              <a:t> </a:t>
            </a:r>
            <a:endParaRPr lang="zh-CN" altLang="zh-CN" smtClean="0"/>
          </a:p>
          <a:p>
            <a:r>
              <a:rPr lang="en-US" altLang="zh-CN" smtClean="0"/>
              <a:t>S-</a:t>
            </a:r>
            <a:r>
              <a:rPr lang="zh-CN" altLang="zh-CN" smtClean="0"/>
              <a:t>函数是一个动态系统的计算机语言描述，在</a:t>
            </a:r>
            <a:r>
              <a:rPr lang="en-US" altLang="zh-CN" smtClean="0"/>
              <a:t>MATLAB</a:t>
            </a:r>
            <a:r>
              <a:rPr lang="zh-CN" altLang="zh-CN" smtClean="0"/>
              <a:t>里，用户可以选择用</a:t>
            </a:r>
            <a:r>
              <a:rPr lang="en-US" altLang="zh-CN" smtClean="0"/>
              <a:t>M</a:t>
            </a:r>
            <a:r>
              <a:rPr lang="zh-CN" altLang="zh-CN" smtClean="0"/>
              <a:t>文件编写，也可以用</a:t>
            </a:r>
            <a:r>
              <a:rPr lang="en-US" altLang="zh-CN" smtClean="0"/>
              <a:t>C</a:t>
            </a:r>
            <a:r>
              <a:rPr lang="zh-CN" altLang="zh-CN" smtClean="0"/>
              <a:t>语言、</a:t>
            </a:r>
            <a:r>
              <a:rPr lang="en-US" altLang="zh-CN" smtClean="0"/>
              <a:t>C++</a:t>
            </a:r>
            <a:r>
              <a:rPr lang="zh-CN" altLang="zh-CN" smtClean="0"/>
              <a:t>语言、</a:t>
            </a:r>
            <a:r>
              <a:rPr lang="en-US" altLang="zh-CN" smtClean="0"/>
              <a:t>Ada</a:t>
            </a:r>
            <a:r>
              <a:rPr lang="zh-CN" altLang="zh-CN" smtClean="0"/>
              <a:t>或</a:t>
            </a:r>
            <a:r>
              <a:rPr lang="en-US" altLang="zh-CN" smtClean="0"/>
              <a:t>Fortran</a:t>
            </a:r>
            <a:r>
              <a:rPr lang="zh-CN" altLang="zh-CN" smtClean="0"/>
              <a:t>语言编写，这些语言编写的</a:t>
            </a:r>
            <a:r>
              <a:rPr lang="en-US" altLang="zh-CN" smtClean="0"/>
              <a:t>S-</a:t>
            </a:r>
            <a:r>
              <a:rPr lang="zh-CN" altLang="zh-CN" smtClean="0"/>
              <a:t>函数被编译成</a:t>
            </a:r>
            <a:r>
              <a:rPr lang="en-US" altLang="zh-CN" smtClean="0"/>
              <a:t>MEX-</a:t>
            </a:r>
            <a:r>
              <a:rPr lang="zh-CN" altLang="zh-CN" smtClean="0"/>
              <a:t>文件，在需要的时候，被连接到</a:t>
            </a:r>
            <a:r>
              <a:rPr lang="en-US" altLang="zh-CN" smtClean="0"/>
              <a:t>MATALAB</a:t>
            </a:r>
            <a:r>
              <a:rPr lang="zh-CN" altLang="zh-CN" smtClean="0"/>
              <a:t>。本节主要介绍如何用</a:t>
            </a:r>
            <a:r>
              <a:rPr lang="en-US" altLang="zh-CN" smtClean="0"/>
              <a:t>M</a:t>
            </a:r>
            <a:r>
              <a:rPr lang="zh-CN" altLang="zh-CN" smtClean="0"/>
              <a:t>文件编写</a:t>
            </a:r>
            <a:r>
              <a:rPr lang="en-US" altLang="zh-CN" smtClean="0"/>
              <a:t>S-</a:t>
            </a:r>
            <a:r>
              <a:rPr lang="zh-CN" altLang="zh-CN" smtClean="0"/>
              <a:t>函数。</a:t>
            </a:r>
          </a:p>
          <a:p>
            <a:r>
              <a:rPr lang="en-US" altLang="zh-CN" smtClean="0"/>
              <a:t>S-</a:t>
            </a:r>
            <a:r>
              <a:rPr lang="zh-CN" altLang="zh-CN" smtClean="0"/>
              <a:t>函数提供了扩展</a:t>
            </a:r>
            <a:r>
              <a:rPr lang="en-US" altLang="zh-CN" smtClean="0"/>
              <a:t>Simulink</a:t>
            </a:r>
            <a:r>
              <a:rPr lang="zh-CN" altLang="zh-CN" smtClean="0"/>
              <a:t>模块库的有力工具，它采用一种特定的调用语法，使函数和</a:t>
            </a:r>
            <a:r>
              <a:rPr lang="en-US" altLang="zh-CN" smtClean="0"/>
              <a:t>Simulink</a:t>
            </a:r>
            <a:r>
              <a:rPr lang="zh-CN" altLang="zh-CN" smtClean="0"/>
              <a:t>解法器进行交互。</a:t>
            </a:r>
            <a:r>
              <a:rPr lang="en-US" altLang="zh-CN" smtClean="0"/>
              <a:t> </a:t>
            </a:r>
            <a:endParaRPr lang="zh-CN" altLang="zh-CN" smtClean="0"/>
          </a:p>
          <a:p>
            <a:r>
              <a:rPr lang="en-US" altLang="zh-CN" smtClean="0"/>
              <a:t>S-</a:t>
            </a:r>
            <a:r>
              <a:rPr lang="zh-CN" altLang="zh-CN" smtClean="0"/>
              <a:t>函数最广泛的用途是定制用户自己的</a:t>
            </a:r>
            <a:r>
              <a:rPr lang="en-US" altLang="zh-CN" smtClean="0"/>
              <a:t>Simulink</a:t>
            </a:r>
            <a:r>
              <a:rPr lang="zh-CN" altLang="zh-CN" smtClean="0"/>
              <a:t>模块。它的形式十分通用，能够支持连续系统、离散系统和混合系统。</a:t>
            </a:r>
          </a:p>
          <a:p>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677863" y="609600"/>
            <a:ext cx="8596312" cy="936625"/>
          </a:xfrm>
        </p:spPr>
        <p:txBody>
          <a:bodyPr/>
          <a:lstStyle/>
          <a:p>
            <a:r>
              <a:rPr lang="en-US" altLang="zh-CN" smtClean="0"/>
              <a:t>6.8.1 S-</a:t>
            </a:r>
            <a:r>
              <a:rPr lang="zh-CN" altLang="en-US" smtClean="0"/>
              <a:t>函数的概念</a:t>
            </a:r>
          </a:p>
        </p:txBody>
      </p:sp>
      <p:sp>
        <p:nvSpPr>
          <p:cNvPr id="67586" name="内容占位符 2"/>
          <p:cNvSpPr>
            <a:spLocks noGrp="1"/>
          </p:cNvSpPr>
          <p:nvPr>
            <p:ph idx="1"/>
          </p:nvPr>
        </p:nvSpPr>
        <p:spPr>
          <a:xfrm>
            <a:off x="677863" y="1312863"/>
            <a:ext cx="8596312" cy="4729162"/>
          </a:xfrm>
        </p:spPr>
        <p:txBody>
          <a:bodyPr/>
          <a:lstStyle/>
          <a:p>
            <a:r>
              <a:rPr lang="zh-CN" altLang="zh-CN" smtClean="0"/>
              <a:t>在</a:t>
            </a:r>
            <a:r>
              <a:rPr lang="en-US" altLang="zh-CN" smtClean="0"/>
              <a:t>S-</a:t>
            </a:r>
            <a:r>
              <a:rPr lang="zh-CN" altLang="zh-CN" smtClean="0"/>
              <a:t>函数的编写中会遇到下面一些基本概念，如直接反馈</a:t>
            </a:r>
            <a:r>
              <a:rPr lang="en-US" altLang="zh-CN" smtClean="0"/>
              <a:t>(Direct feedthrough)</a:t>
            </a:r>
            <a:r>
              <a:rPr lang="zh-CN" altLang="zh-CN" smtClean="0"/>
              <a:t>、动态输入</a:t>
            </a:r>
            <a:r>
              <a:rPr lang="en-US" altLang="zh-CN" smtClean="0"/>
              <a:t>(Dynamically sized inputs)</a:t>
            </a:r>
            <a:r>
              <a:rPr lang="zh-CN" altLang="zh-CN" smtClean="0"/>
              <a:t>、设置采样时间和偏移</a:t>
            </a:r>
            <a:r>
              <a:rPr lang="en-US" altLang="zh-CN" smtClean="0"/>
              <a:t>(Setting sample times and offsets)</a:t>
            </a:r>
            <a:r>
              <a:rPr lang="zh-CN" altLang="zh-CN" smtClean="0"/>
              <a:t>。理解这些概念对于正确创建</a:t>
            </a:r>
            <a:r>
              <a:rPr lang="en-US" altLang="zh-CN" smtClean="0"/>
              <a:t>S-</a:t>
            </a:r>
            <a:r>
              <a:rPr lang="zh-CN" altLang="zh-CN" smtClean="0"/>
              <a:t>函数是非常重要的。</a:t>
            </a:r>
          </a:p>
          <a:p>
            <a:r>
              <a:rPr lang="en-US" altLang="zh-CN" smtClean="0"/>
              <a:t>1. </a:t>
            </a:r>
            <a:r>
              <a:rPr lang="zh-CN" altLang="zh-CN" smtClean="0"/>
              <a:t>直接反馈</a:t>
            </a:r>
            <a:r>
              <a:rPr lang="en-US" altLang="zh-CN" smtClean="0"/>
              <a:t>(Direct feedthrough)</a:t>
            </a:r>
            <a:endParaRPr lang="zh-CN" altLang="zh-CN" smtClean="0"/>
          </a:p>
          <a:p>
            <a:r>
              <a:rPr lang="zh-CN" altLang="zh-CN" smtClean="0"/>
              <a:t>直接反馈，是指说系统的输出或可变采样时间受到输入的控制。简单是说，就是如果输出信号是输入信号的函数，或者在可变步长仿真过程中，</a:t>
            </a:r>
            <a:r>
              <a:rPr lang="en-US" altLang="zh-CN" smtClean="0"/>
              <a:t>S-</a:t>
            </a:r>
            <a:r>
              <a:rPr lang="zh-CN" altLang="zh-CN" smtClean="0"/>
              <a:t>函数影响着下一个仿真时刻的计算，那么就是直接反馈。有些系统具有直接反馈性，而有些没有。如：系统</a:t>
            </a:r>
            <a:r>
              <a:rPr lang="en-US" altLang="zh-CN" smtClean="0"/>
              <a:t>y=ku(u</a:t>
            </a:r>
            <a:r>
              <a:rPr lang="zh-CN" altLang="zh-CN" smtClean="0"/>
              <a:t>是输入，</a:t>
            </a:r>
            <a:r>
              <a:rPr lang="en-US" altLang="zh-CN" smtClean="0"/>
              <a:t>k</a:t>
            </a:r>
            <a:r>
              <a:rPr lang="zh-CN" altLang="zh-CN" smtClean="0"/>
              <a:t>是增益系数，</a:t>
            </a:r>
            <a:r>
              <a:rPr lang="en-US" altLang="zh-CN" smtClean="0"/>
              <a:t>y</a:t>
            </a:r>
            <a:r>
              <a:rPr lang="zh-CN" altLang="zh-CN" smtClean="0"/>
              <a:t>是输出</a:t>
            </a:r>
            <a:r>
              <a:rPr lang="en-US" altLang="zh-CN" smtClean="0"/>
              <a:t>)</a:t>
            </a:r>
            <a:r>
              <a:rPr lang="zh-CN" altLang="zh-CN" smtClean="0"/>
              <a:t>，就具有直接反馈性。而系统</a:t>
            </a:r>
            <a:r>
              <a:rPr lang="en-US" altLang="zh-CN" smtClean="0"/>
              <a:t>y=x</a:t>
            </a:r>
            <a:r>
              <a:rPr lang="zh-CN" altLang="zh-CN" smtClean="0"/>
              <a:t>，</a:t>
            </a:r>
            <a:r>
              <a:rPr lang="en-US" altLang="zh-CN" smtClean="0"/>
              <a:t>dx=u</a:t>
            </a:r>
            <a:r>
              <a:rPr lang="zh-CN" altLang="zh-CN" smtClean="0"/>
              <a:t>，</a:t>
            </a:r>
            <a:r>
              <a:rPr lang="en-US" altLang="zh-CN" smtClean="0"/>
              <a:t>x</a:t>
            </a:r>
            <a:r>
              <a:rPr lang="zh-CN" altLang="zh-CN" smtClean="0"/>
              <a:t>表示状态，就不具有直接反馈性。</a:t>
            </a:r>
          </a:p>
          <a:p>
            <a:r>
              <a:rPr lang="zh-CN" altLang="zh-CN" smtClean="0"/>
              <a:t>要确定模块的执行顺序，就需要判断</a:t>
            </a:r>
            <a:r>
              <a:rPr lang="en-US" altLang="zh-CN" smtClean="0"/>
              <a:t>S-</a:t>
            </a:r>
            <a:r>
              <a:rPr lang="zh-CN" altLang="zh-CN" smtClean="0"/>
              <a:t>函数有无直接反馈性。一般来说，判断</a:t>
            </a:r>
            <a:r>
              <a:rPr lang="en-US" altLang="zh-CN" smtClean="0"/>
              <a:t>S-</a:t>
            </a:r>
            <a:r>
              <a:rPr lang="zh-CN" altLang="zh-CN" smtClean="0"/>
              <a:t>函数输入端口是否总具有直接反馈性的依据有：</a:t>
            </a:r>
          </a:p>
          <a:p>
            <a:r>
              <a:rPr lang="zh-CN" altLang="zh-CN" smtClean="0"/>
              <a:t>从</a:t>
            </a:r>
            <a:r>
              <a:rPr lang="en-US" altLang="zh-CN" smtClean="0"/>
              <a:t>S-</a:t>
            </a:r>
            <a:r>
              <a:rPr lang="zh-CN" altLang="zh-CN" smtClean="0"/>
              <a:t>函数的角度看，输出函数中包含有输入</a:t>
            </a:r>
            <a:r>
              <a:rPr lang="en-US" altLang="zh-CN" smtClean="0"/>
              <a:t>u</a:t>
            </a:r>
            <a:r>
              <a:rPr lang="zh-CN" altLang="zh-CN" smtClean="0"/>
              <a:t>的函数。</a:t>
            </a:r>
          </a:p>
          <a:p>
            <a:r>
              <a:rPr lang="zh-CN" altLang="zh-CN" smtClean="0"/>
              <a:t>下一采样时刻的计算需要输入</a:t>
            </a:r>
            <a:r>
              <a:rPr lang="en-US" altLang="zh-CN" smtClean="0"/>
              <a:t>u</a:t>
            </a:r>
            <a:r>
              <a:rPr lang="zh-CN" altLang="zh-CN"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idx="1"/>
          </p:nvPr>
        </p:nvSpPr>
        <p:spPr>
          <a:xfrm>
            <a:off x="677863" y="1312863"/>
            <a:ext cx="8596312" cy="4729162"/>
          </a:xfrm>
        </p:spPr>
        <p:txBody>
          <a:bodyPr/>
          <a:lstStyle/>
          <a:p>
            <a:r>
              <a:rPr lang="en-US" altLang="zh-CN" smtClean="0"/>
              <a:t>2. </a:t>
            </a:r>
            <a:r>
              <a:rPr lang="zh-CN" altLang="zh-CN" smtClean="0"/>
              <a:t>动态输入</a:t>
            </a:r>
            <a:r>
              <a:rPr lang="en-US" altLang="zh-CN" smtClean="0"/>
              <a:t>(Dynamically sized inputs)</a:t>
            </a:r>
            <a:endParaRPr lang="zh-CN" altLang="zh-CN" smtClean="0"/>
          </a:p>
          <a:p>
            <a:r>
              <a:rPr lang="en-US" altLang="zh-CN" smtClean="0"/>
              <a:t>S-</a:t>
            </a:r>
            <a:r>
              <a:rPr lang="zh-CN" altLang="zh-CN" smtClean="0"/>
              <a:t>函数可以动态设置输入向量宽度</a:t>
            </a:r>
            <a:r>
              <a:rPr lang="en-US" altLang="zh-CN" smtClean="0"/>
              <a:t>(</a:t>
            </a:r>
            <a:r>
              <a:rPr lang="zh-CN" altLang="zh-CN" smtClean="0"/>
              <a:t>维数</a:t>
            </a:r>
            <a:r>
              <a:rPr lang="en-US" altLang="zh-CN" smtClean="0"/>
              <a:t>)</a:t>
            </a:r>
            <a:r>
              <a:rPr lang="zh-CN" altLang="zh-CN" smtClean="0"/>
              <a:t>。</a:t>
            </a:r>
            <a:r>
              <a:rPr lang="en-US" altLang="zh-CN" smtClean="0"/>
              <a:t>S-</a:t>
            </a:r>
            <a:r>
              <a:rPr lang="zh-CN" altLang="zh-CN" smtClean="0"/>
              <a:t>函数的输入变量的宽度取决于</a:t>
            </a:r>
            <a:r>
              <a:rPr lang="en-US" altLang="zh-CN" smtClean="0"/>
              <a:t>S-</a:t>
            </a:r>
            <a:r>
              <a:rPr lang="zh-CN" altLang="zh-CN" smtClean="0"/>
              <a:t>函数输入模块的宽度。动态输入主要是给出：输入连续状态数目</a:t>
            </a:r>
            <a:r>
              <a:rPr lang="en-US" altLang="zh-CN" smtClean="0"/>
              <a:t>(Size.NumContStates)</a:t>
            </a:r>
            <a:r>
              <a:rPr lang="zh-CN" altLang="zh-CN" smtClean="0"/>
              <a:t>，离散状态数目</a:t>
            </a:r>
            <a:r>
              <a:rPr lang="en-US" altLang="zh-CN" smtClean="0"/>
              <a:t>(Size.NumDiscStates),</a:t>
            </a:r>
            <a:r>
              <a:rPr lang="zh-CN" altLang="zh-CN" smtClean="0"/>
              <a:t>输出数目</a:t>
            </a:r>
            <a:r>
              <a:rPr lang="en-US" altLang="zh-CN" smtClean="0"/>
              <a:t>(Size.NumOutputs)</a:t>
            </a:r>
            <a:r>
              <a:rPr lang="zh-CN" altLang="zh-CN" smtClean="0"/>
              <a:t>，输入数目</a:t>
            </a:r>
            <a:r>
              <a:rPr lang="en-US" altLang="zh-CN" smtClean="0"/>
              <a:t>(Size.NumInputs)</a:t>
            </a:r>
            <a:r>
              <a:rPr lang="zh-CN" altLang="zh-CN" smtClean="0"/>
              <a:t>和直接反馈数目</a:t>
            </a:r>
            <a:r>
              <a:rPr lang="en-US" altLang="zh-CN" smtClean="0"/>
              <a:t>(Size.Dir Feedthrough)</a:t>
            </a:r>
            <a:r>
              <a:rPr lang="zh-CN" altLang="zh-CN" smtClean="0"/>
              <a:t>。</a:t>
            </a:r>
          </a:p>
          <a:p>
            <a:r>
              <a:rPr lang="en-US" altLang="zh-CN" smtClean="0"/>
              <a:t>S-</a:t>
            </a:r>
            <a:r>
              <a:rPr lang="zh-CN" altLang="zh-CN" smtClean="0"/>
              <a:t>函数只有一个输入输出端口，所以其只能接受一维输入向量。动态设置输入向量宽度时，可以将指定</a:t>
            </a:r>
            <a:r>
              <a:rPr lang="en-US" altLang="zh-CN" smtClean="0"/>
              <a:t>Size</a:t>
            </a:r>
            <a:r>
              <a:rPr lang="zh-CN" altLang="zh-CN" smtClean="0"/>
              <a:t>结构的对应成员设置为</a:t>
            </a:r>
            <a:r>
              <a:rPr lang="en-US" altLang="zh-CN" smtClean="0"/>
              <a:t>-1</a:t>
            </a:r>
            <a:r>
              <a:rPr lang="zh-CN" altLang="zh-CN" smtClean="0"/>
              <a:t>。也可以在仿真开始时，调用</a:t>
            </a:r>
            <a:r>
              <a:rPr lang="en-US" altLang="zh-CN" smtClean="0"/>
              <a:t>length</a:t>
            </a:r>
            <a:r>
              <a:rPr lang="zh-CN" altLang="zh-CN" smtClean="0"/>
              <a:t>函数来确定实际输入向量的宽度。若指定宽度为</a:t>
            </a:r>
            <a:r>
              <a:rPr lang="en-US" altLang="zh-CN" smtClean="0"/>
              <a:t>0</a:t>
            </a:r>
            <a:r>
              <a:rPr lang="zh-CN" altLang="zh-CN" smtClean="0"/>
              <a:t>，则对应的输入端口将会在</a:t>
            </a:r>
            <a:r>
              <a:rPr lang="en-US" altLang="zh-CN" smtClean="0"/>
              <a:t>S-</a:t>
            </a:r>
            <a:r>
              <a:rPr lang="zh-CN" altLang="zh-CN" smtClean="0"/>
              <a:t>函数模块中去掉。</a:t>
            </a:r>
          </a:p>
          <a:p>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14363"/>
            <a:ext cx="8596312" cy="5786437"/>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3. </a:t>
            </a:r>
            <a:r>
              <a:rPr lang="zh-CN" altLang="zh-CN" dirty="0">
                <a:solidFill>
                  <a:schemeClr val="tx1">
                    <a:lumMod val="75000"/>
                    <a:lumOff val="25000"/>
                  </a:schemeClr>
                </a:solidFill>
              </a:rPr>
              <a:t>设置采样时间和偏移</a:t>
            </a:r>
            <a:r>
              <a:rPr lang="en-US" altLang="zh-CN" dirty="0">
                <a:solidFill>
                  <a:schemeClr val="tx1">
                    <a:lumMod val="75000"/>
                    <a:lumOff val="25000"/>
                  </a:schemeClr>
                </a:solidFill>
              </a:rPr>
              <a:t>(Setting sample times and offsets)</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设置采样时间和偏移设置主要设置采样时间。</a:t>
            </a:r>
            <a:r>
              <a:rPr lang="en-US" altLang="zh-CN" dirty="0">
                <a:solidFill>
                  <a:schemeClr val="tx1">
                    <a:lumMod val="75000"/>
                    <a:lumOff val="25000"/>
                  </a:schemeClr>
                </a:solidFill>
              </a:rPr>
              <a:t>M</a:t>
            </a:r>
            <a:r>
              <a:rPr lang="zh-CN" altLang="zh-CN" dirty="0">
                <a:solidFill>
                  <a:schemeClr val="tx1">
                    <a:lumMod val="75000"/>
                    <a:lumOff val="25000"/>
                  </a:schemeClr>
                </a:solidFill>
              </a:rPr>
              <a:t>文件</a:t>
            </a:r>
            <a:r>
              <a:rPr lang="en-US" altLang="zh-CN" dirty="0">
                <a:solidFill>
                  <a:schemeClr val="tx1">
                    <a:lumMod val="75000"/>
                    <a:lumOff val="25000"/>
                  </a:schemeClr>
                </a:solidFill>
              </a:rPr>
              <a:t>S-</a:t>
            </a:r>
            <a:r>
              <a:rPr lang="zh-CN" altLang="zh-CN" dirty="0">
                <a:solidFill>
                  <a:schemeClr val="tx1">
                    <a:lumMod val="75000"/>
                    <a:lumOff val="25000"/>
                  </a:schemeClr>
                </a:solidFill>
              </a:rPr>
              <a:t>函数和</a:t>
            </a:r>
            <a:r>
              <a:rPr lang="en-US" altLang="zh-CN" dirty="0">
                <a:solidFill>
                  <a:schemeClr val="tx1">
                    <a:lumMod val="75000"/>
                    <a:lumOff val="25000"/>
                  </a:schemeClr>
                </a:solidFill>
              </a:rPr>
              <a:t>C</a:t>
            </a:r>
            <a:r>
              <a:rPr lang="zh-CN" altLang="zh-CN" dirty="0">
                <a:solidFill>
                  <a:schemeClr val="tx1">
                    <a:lumMod val="75000"/>
                    <a:lumOff val="25000"/>
                  </a:schemeClr>
                </a:solidFill>
              </a:rPr>
              <a:t>语言</a:t>
            </a:r>
            <a:r>
              <a:rPr lang="en-US" altLang="zh-CN" dirty="0">
                <a:solidFill>
                  <a:schemeClr val="tx1">
                    <a:lumMod val="75000"/>
                    <a:lumOff val="25000"/>
                  </a:schemeClr>
                </a:solidFill>
              </a:rPr>
              <a:t>S-</a:t>
            </a:r>
            <a:r>
              <a:rPr lang="zh-CN" altLang="zh-CN" dirty="0">
                <a:solidFill>
                  <a:schemeClr val="tx1">
                    <a:lumMod val="75000"/>
                    <a:lumOff val="25000"/>
                  </a:schemeClr>
                </a:solidFill>
              </a:rPr>
              <a:t>函数都具备在指定</a:t>
            </a:r>
            <a:r>
              <a:rPr lang="en-US" altLang="zh-CN" dirty="0">
                <a:solidFill>
                  <a:schemeClr val="tx1">
                    <a:lumMod val="75000"/>
                    <a:lumOff val="25000"/>
                  </a:schemeClr>
                </a:solidFill>
              </a:rPr>
              <a:t>S-</a:t>
            </a:r>
            <a:r>
              <a:rPr lang="zh-CN" altLang="zh-CN" dirty="0">
                <a:solidFill>
                  <a:schemeClr val="tx1">
                    <a:lumMod val="75000"/>
                    <a:lumOff val="25000"/>
                  </a:schemeClr>
                </a:solidFill>
              </a:rPr>
              <a:t>函数的执行时间上有高度的自适应度。</a:t>
            </a:r>
            <a:r>
              <a:rPr lang="en-US" altLang="zh-CN" dirty="0">
                <a:solidFill>
                  <a:schemeClr val="tx1">
                    <a:lumMod val="75000"/>
                    <a:lumOff val="25000"/>
                  </a:schemeClr>
                </a:solidFill>
              </a:rPr>
              <a:t>Simulink</a:t>
            </a:r>
            <a:r>
              <a:rPr lang="zh-CN" altLang="zh-CN" dirty="0">
                <a:solidFill>
                  <a:schemeClr val="tx1">
                    <a:lumMod val="75000"/>
                    <a:lumOff val="25000"/>
                  </a:schemeClr>
                </a:solidFill>
              </a:rPr>
              <a:t>为采样时间提供了以下不同的选择。</a:t>
            </a:r>
          </a:p>
          <a:p>
            <a:pPr fontAlgn="auto">
              <a:spcAft>
                <a:spcPts val="0"/>
              </a:spcAft>
              <a:buFont typeface="Wingdings 3" charset="2"/>
              <a:buChar char=""/>
              <a:defRPr/>
            </a:pPr>
            <a:r>
              <a:rPr lang="zh-CN" altLang="zh-CN" dirty="0">
                <a:solidFill>
                  <a:schemeClr val="tx1">
                    <a:lumMod val="75000"/>
                    <a:lumOff val="25000"/>
                  </a:schemeClr>
                </a:solidFill>
              </a:rPr>
              <a:t>连续采样时间</a:t>
            </a:r>
            <a:r>
              <a:rPr lang="en-US" altLang="zh-CN" dirty="0">
                <a:solidFill>
                  <a:schemeClr val="tx1">
                    <a:lumMod val="75000"/>
                    <a:lumOff val="25000"/>
                  </a:schemeClr>
                </a:solidFill>
              </a:rPr>
              <a:t>(Continuous sample time)</a:t>
            </a:r>
            <a:r>
              <a:rPr lang="zh-CN" altLang="zh-CN" dirty="0">
                <a:solidFill>
                  <a:schemeClr val="tx1">
                    <a:lumMod val="75000"/>
                    <a:lumOff val="25000"/>
                  </a:schemeClr>
                </a:solidFill>
              </a:rPr>
              <a:t>。针对具有连续状态和非采样过零点的</a:t>
            </a:r>
            <a:r>
              <a:rPr lang="en-US" altLang="zh-CN" dirty="0">
                <a:solidFill>
                  <a:schemeClr val="tx1">
                    <a:lumMod val="75000"/>
                    <a:lumOff val="25000"/>
                  </a:schemeClr>
                </a:solidFill>
              </a:rPr>
              <a:t>S-</a:t>
            </a:r>
            <a:r>
              <a:rPr lang="zh-CN" altLang="zh-CN" dirty="0">
                <a:solidFill>
                  <a:schemeClr val="tx1">
                    <a:lumMod val="75000"/>
                    <a:lumOff val="25000"/>
                  </a:schemeClr>
                </a:solidFill>
              </a:rPr>
              <a:t>函数，其输出按照最小时间步改变。</a:t>
            </a:r>
          </a:p>
          <a:p>
            <a:pPr fontAlgn="auto">
              <a:spcAft>
                <a:spcPts val="0"/>
              </a:spcAft>
              <a:buFont typeface="Wingdings 3" charset="2"/>
              <a:buChar char=""/>
              <a:defRPr/>
            </a:pPr>
            <a:r>
              <a:rPr lang="zh-CN" altLang="zh-CN" dirty="0">
                <a:solidFill>
                  <a:schemeClr val="tx1">
                    <a:lumMod val="75000"/>
                    <a:lumOff val="25000"/>
                  </a:schemeClr>
                </a:solidFill>
              </a:rPr>
              <a:t>固定最小步长的连续采样时间</a:t>
            </a:r>
            <a:r>
              <a:rPr lang="en-US" altLang="zh-CN" dirty="0">
                <a:solidFill>
                  <a:schemeClr val="tx1">
                    <a:lumMod val="75000"/>
                    <a:lumOff val="25000"/>
                  </a:schemeClr>
                </a:solidFill>
              </a:rPr>
              <a:t>(Continuous but fixed in minor time step sample time)</a:t>
            </a:r>
            <a:r>
              <a:rPr lang="zh-CN" altLang="zh-CN" dirty="0">
                <a:solidFill>
                  <a:schemeClr val="tx1">
                    <a:lumMod val="75000"/>
                    <a:lumOff val="25000"/>
                  </a:schemeClr>
                </a:solidFill>
              </a:rPr>
              <a:t>。针对需要在每一个仿真时间步执行，但在最小仿真步内值不改变的</a:t>
            </a:r>
            <a:r>
              <a:rPr lang="en-US" altLang="zh-CN" dirty="0">
                <a:solidFill>
                  <a:schemeClr val="tx1">
                    <a:lumMod val="75000"/>
                    <a:lumOff val="25000"/>
                  </a:schemeClr>
                </a:solidFill>
              </a:rPr>
              <a:t>S-</a:t>
            </a:r>
            <a:r>
              <a:rPr lang="zh-CN" altLang="zh-CN" dirty="0">
                <a:solidFill>
                  <a:schemeClr val="tx1">
                    <a:lumMod val="75000"/>
                    <a:lumOff val="25000"/>
                  </a:schemeClr>
                </a:solidFill>
              </a:rPr>
              <a:t>函数。</a:t>
            </a:r>
          </a:p>
          <a:p>
            <a:pPr fontAlgn="auto">
              <a:spcAft>
                <a:spcPts val="0"/>
              </a:spcAft>
              <a:buFont typeface="Wingdings 3" charset="2"/>
              <a:buChar char=""/>
              <a:defRPr/>
            </a:pPr>
            <a:r>
              <a:rPr lang="zh-CN" altLang="zh-CN" dirty="0">
                <a:solidFill>
                  <a:schemeClr val="tx1">
                    <a:lumMod val="75000"/>
                    <a:lumOff val="25000"/>
                  </a:schemeClr>
                </a:solidFill>
              </a:rPr>
              <a:t>离散采样时间</a:t>
            </a:r>
            <a:r>
              <a:rPr lang="en-US" altLang="zh-CN" dirty="0">
                <a:solidFill>
                  <a:schemeClr val="tx1">
                    <a:lumMod val="75000"/>
                    <a:lumOff val="25000"/>
                  </a:schemeClr>
                </a:solidFill>
              </a:rPr>
              <a:t>(Discrete sample time)</a:t>
            </a:r>
            <a:r>
              <a:rPr lang="zh-CN" altLang="zh-CN" dirty="0">
                <a:solidFill>
                  <a:schemeClr val="tx1">
                    <a:lumMod val="75000"/>
                    <a:lumOff val="25000"/>
                  </a:schemeClr>
                </a:solidFill>
              </a:rPr>
              <a:t>。在</a:t>
            </a:r>
            <a:r>
              <a:rPr lang="en-US" altLang="zh-CN" dirty="0">
                <a:solidFill>
                  <a:schemeClr val="tx1">
                    <a:lumMod val="75000"/>
                    <a:lumOff val="25000"/>
                  </a:schemeClr>
                </a:solidFill>
              </a:rPr>
              <a:t>S-</a:t>
            </a:r>
            <a:r>
              <a:rPr lang="zh-CN" altLang="zh-CN" dirty="0">
                <a:solidFill>
                  <a:schemeClr val="tx1">
                    <a:lumMod val="75000"/>
                    <a:lumOff val="25000"/>
                  </a:schemeClr>
                </a:solidFill>
              </a:rPr>
              <a:t>函数发生了具有离散时间间隔的函数行为，用户可以定义一个采样时间来规定</a:t>
            </a:r>
            <a:r>
              <a:rPr lang="en-US" altLang="zh-CN" dirty="0">
                <a:solidFill>
                  <a:schemeClr val="tx1">
                    <a:lumMod val="75000"/>
                    <a:lumOff val="25000"/>
                  </a:schemeClr>
                </a:solidFill>
              </a:rPr>
              <a:t>Simulink</a:t>
            </a:r>
            <a:r>
              <a:rPr lang="zh-CN" altLang="zh-CN" dirty="0">
                <a:solidFill>
                  <a:schemeClr val="tx1">
                    <a:lumMod val="75000"/>
                    <a:lumOff val="25000"/>
                  </a:schemeClr>
                </a:solidFill>
              </a:rPr>
              <a:t>何时调用函数。而且用户还可以定义一个延迟时间</a:t>
            </a:r>
            <a:r>
              <a:rPr lang="en-US" altLang="zh-CN" dirty="0">
                <a:solidFill>
                  <a:schemeClr val="tx1">
                    <a:lumMod val="75000"/>
                    <a:lumOff val="25000"/>
                  </a:schemeClr>
                </a:solidFill>
              </a:rPr>
              <a:t>offset</a:t>
            </a:r>
            <a:r>
              <a:rPr lang="zh-CN" altLang="zh-CN" dirty="0">
                <a:solidFill>
                  <a:schemeClr val="tx1">
                    <a:lumMod val="75000"/>
                    <a:lumOff val="25000"/>
                  </a:schemeClr>
                </a:solidFill>
              </a:rPr>
              <a:t>来延迟采样时间，这个延迟时间不能超过采样时间。若用户定义了一个离散采样时间，则</a:t>
            </a:r>
            <a:r>
              <a:rPr lang="en-US" altLang="zh-CN" dirty="0">
                <a:solidFill>
                  <a:schemeClr val="tx1">
                    <a:lumMod val="75000"/>
                    <a:lumOff val="25000"/>
                  </a:schemeClr>
                </a:solidFill>
              </a:rPr>
              <a:t>Simulink</a:t>
            </a:r>
            <a:r>
              <a:rPr lang="zh-CN" altLang="zh-CN" dirty="0">
                <a:solidFill>
                  <a:schemeClr val="tx1">
                    <a:lumMod val="75000"/>
                    <a:lumOff val="25000"/>
                  </a:schemeClr>
                </a:solidFill>
              </a:rPr>
              <a:t>就会在所定义的每个采样点调用</a:t>
            </a:r>
            <a:r>
              <a:rPr lang="en-US" altLang="zh-CN" dirty="0">
                <a:solidFill>
                  <a:schemeClr val="tx1">
                    <a:lumMod val="75000"/>
                    <a:lumOff val="25000"/>
                  </a:schemeClr>
                </a:solidFill>
              </a:rPr>
              <a:t>S-</a:t>
            </a:r>
            <a:r>
              <a:rPr lang="zh-CN" altLang="zh-CN" dirty="0">
                <a:solidFill>
                  <a:schemeClr val="tx1">
                    <a:lumMod val="75000"/>
                    <a:lumOff val="25000"/>
                  </a:schemeClr>
                </a:solidFill>
              </a:rPr>
              <a:t>函数的</a:t>
            </a:r>
            <a:r>
              <a:rPr lang="en-US" altLang="zh-CN" dirty="0" err="1">
                <a:solidFill>
                  <a:schemeClr val="tx1">
                    <a:lumMod val="75000"/>
                    <a:lumOff val="25000"/>
                  </a:schemeClr>
                </a:solidFill>
              </a:rPr>
              <a:t>mdlOutput</a:t>
            </a:r>
            <a:r>
              <a:rPr lang="zh-CN" altLang="zh-CN" dirty="0">
                <a:solidFill>
                  <a:schemeClr val="tx1">
                    <a:lumMod val="75000"/>
                    <a:lumOff val="25000"/>
                  </a:schemeClr>
                </a:solidFill>
              </a:rPr>
              <a:t>例程和</a:t>
            </a:r>
            <a:r>
              <a:rPr lang="en-US" altLang="zh-CN" dirty="0" err="1">
                <a:solidFill>
                  <a:schemeClr val="tx1">
                    <a:lumMod val="75000"/>
                    <a:lumOff val="25000"/>
                  </a:schemeClr>
                </a:solidFill>
              </a:rPr>
              <a:t>mdlUpdate</a:t>
            </a:r>
            <a:r>
              <a:rPr lang="zh-CN" altLang="zh-CN" dirty="0">
                <a:solidFill>
                  <a:schemeClr val="tx1">
                    <a:lumMod val="75000"/>
                    <a:lumOff val="25000"/>
                  </a:schemeClr>
                </a:solidFill>
              </a:rPr>
              <a:t>例程。</a:t>
            </a:r>
          </a:p>
          <a:p>
            <a:pPr fontAlgn="auto">
              <a:spcAft>
                <a:spcPts val="0"/>
              </a:spcAft>
              <a:buFont typeface="Wingdings 3" charset="2"/>
              <a:buChar char=""/>
              <a:defRPr/>
            </a:pPr>
            <a:r>
              <a:rPr lang="zh-CN" altLang="zh-CN" dirty="0">
                <a:solidFill>
                  <a:schemeClr val="tx1">
                    <a:lumMod val="75000"/>
                    <a:lumOff val="25000"/>
                  </a:schemeClr>
                </a:solidFill>
              </a:rPr>
              <a:t>可变采样时间</a:t>
            </a:r>
            <a:r>
              <a:rPr lang="en-US" altLang="zh-CN" dirty="0">
                <a:solidFill>
                  <a:schemeClr val="tx1">
                    <a:lumMod val="75000"/>
                    <a:lumOff val="25000"/>
                  </a:schemeClr>
                </a:solidFill>
              </a:rPr>
              <a:t>(Variable sample time)</a:t>
            </a:r>
            <a:r>
              <a:rPr lang="zh-CN" altLang="zh-CN" dirty="0">
                <a:solidFill>
                  <a:schemeClr val="tx1">
                    <a:lumMod val="75000"/>
                    <a:lumOff val="25000"/>
                  </a:schemeClr>
                </a:solidFill>
              </a:rPr>
              <a:t>。相邻采样点的时间间隔可变的离散采样时间。在这种采样时间的情况下，</a:t>
            </a:r>
            <a:r>
              <a:rPr lang="en-US" altLang="zh-CN" dirty="0">
                <a:solidFill>
                  <a:schemeClr val="tx1">
                    <a:lumMod val="75000"/>
                    <a:lumOff val="25000"/>
                  </a:schemeClr>
                </a:solidFill>
              </a:rPr>
              <a:t>S-</a:t>
            </a:r>
            <a:r>
              <a:rPr lang="zh-CN" altLang="zh-CN" dirty="0">
                <a:solidFill>
                  <a:schemeClr val="tx1">
                    <a:lumMod val="75000"/>
                    <a:lumOff val="25000"/>
                  </a:schemeClr>
                </a:solidFill>
              </a:rPr>
              <a:t>函数将会在下一步仿真开始的时候，计算下一个采样点的时刻。</a:t>
            </a:r>
          </a:p>
          <a:p>
            <a:pPr fontAlgn="auto">
              <a:spcAft>
                <a:spcPts val="0"/>
              </a:spcAft>
              <a:buFont typeface="Wingdings 3" charset="2"/>
              <a:buChar char=""/>
              <a:defRPr/>
            </a:pPr>
            <a:r>
              <a:rPr lang="zh-CN" altLang="zh-CN" dirty="0">
                <a:solidFill>
                  <a:schemeClr val="tx1">
                    <a:lumMod val="75000"/>
                    <a:lumOff val="25000"/>
                  </a:schemeClr>
                </a:solidFill>
              </a:rPr>
              <a:t>继承采样时间</a:t>
            </a:r>
            <a:r>
              <a:rPr lang="en-US" altLang="zh-CN" dirty="0">
                <a:solidFill>
                  <a:schemeClr val="tx1">
                    <a:lumMod val="75000"/>
                    <a:lumOff val="25000"/>
                  </a:schemeClr>
                </a:solidFill>
              </a:rPr>
              <a:t>(Inherited sample time)</a:t>
            </a:r>
            <a:r>
              <a:rPr lang="zh-CN" altLang="zh-CN" dirty="0">
                <a:solidFill>
                  <a:schemeClr val="tx1">
                    <a:lumMod val="75000"/>
                    <a:lumOff val="25000"/>
                  </a:schemeClr>
                </a:solidFill>
              </a:rPr>
              <a:t>。在某些情况下，</a:t>
            </a:r>
            <a:r>
              <a:rPr lang="en-US" altLang="zh-CN" dirty="0">
                <a:solidFill>
                  <a:schemeClr val="tx1">
                    <a:lumMod val="75000"/>
                    <a:lumOff val="25000"/>
                  </a:schemeClr>
                </a:solidFill>
              </a:rPr>
              <a:t>S-</a:t>
            </a:r>
            <a:r>
              <a:rPr lang="zh-CN" altLang="zh-CN" dirty="0">
                <a:solidFill>
                  <a:schemeClr val="tx1">
                    <a:lumMod val="75000"/>
                    <a:lumOff val="25000"/>
                  </a:schemeClr>
                </a:solidFill>
              </a:rPr>
              <a:t>函数自身没有特定的采样时间，它本身的状态是连续还是离散的完全取决于系统中的其他模块。此时，</a:t>
            </a:r>
            <a:r>
              <a:rPr lang="en-US" altLang="zh-CN" dirty="0">
                <a:solidFill>
                  <a:schemeClr val="tx1">
                    <a:lumMod val="75000"/>
                    <a:lumOff val="25000"/>
                  </a:schemeClr>
                </a:solidFill>
              </a:rPr>
              <a:t>S-</a:t>
            </a:r>
            <a:r>
              <a:rPr lang="zh-CN" altLang="zh-CN" dirty="0">
                <a:solidFill>
                  <a:schemeClr val="tx1">
                    <a:lumMod val="75000"/>
                    <a:lumOff val="25000"/>
                  </a:schemeClr>
                </a:solidFill>
              </a:rPr>
              <a:t>函数模块的采样时间属性可设置为继承</a:t>
            </a:r>
            <a:r>
              <a:rPr lang="en-US" altLang="zh-CN" dirty="0">
                <a:solidFill>
                  <a:schemeClr val="tx1">
                    <a:lumMod val="75000"/>
                    <a:lumOff val="25000"/>
                  </a:schemeClr>
                </a:solidFill>
              </a:rPr>
              <a:t>(inherited)</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a:xfrm>
            <a:off x="403225" y="398463"/>
            <a:ext cx="8258175" cy="6045200"/>
          </a:xfrm>
        </p:spPr>
        <p:txBody>
          <a:bodyPr/>
          <a:lstStyle/>
          <a:p>
            <a:r>
              <a:rPr lang="zh-CN" altLang="en-US" smtClean="0"/>
              <a:t>本书用于演示的</a:t>
            </a:r>
            <a:r>
              <a:rPr lang="en-US" altLang="zh-CN" smtClean="0"/>
              <a:t>Simulink</a:t>
            </a:r>
            <a:r>
              <a:rPr lang="zh-CN" altLang="en-US" smtClean="0"/>
              <a:t>是包含在</a:t>
            </a:r>
            <a:r>
              <a:rPr lang="en-US" altLang="zh-CN" smtClean="0"/>
              <a:t>MATLAB7.0</a:t>
            </a:r>
            <a:r>
              <a:rPr lang="zh-CN" altLang="en-US" smtClean="0"/>
              <a:t>里的</a:t>
            </a:r>
            <a:r>
              <a:rPr lang="en-US" altLang="zh-CN" smtClean="0"/>
              <a:t>Simulink6.0</a:t>
            </a:r>
            <a:r>
              <a:rPr lang="zh-CN" altLang="en-US" smtClean="0"/>
              <a:t>，启动</a:t>
            </a:r>
            <a:r>
              <a:rPr lang="en-US" altLang="zh-CN" smtClean="0"/>
              <a:t>Simulink</a:t>
            </a:r>
            <a:r>
              <a:rPr lang="zh-CN" altLang="en-US" smtClean="0"/>
              <a:t>有三种方式：</a:t>
            </a:r>
          </a:p>
          <a:p>
            <a:r>
              <a:rPr lang="en-US" altLang="zh-CN" smtClean="0"/>
              <a:t>•	</a:t>
            </a:r>
            <a:r>
              <a:rPr lang="zh-CN" altLang="en-US" smtClean="0"/>
              <a:t>在</a:t>
            </a:r>
            <a:r>
              <a:rPr lang="en-US" altLang="zh-CN" smtClean="0"/>
              <a:t>MATLAB7.0</a:t>
            </a:r>
            <a:r>
              <a:rPr lang="zh-CN" altLang="en-US" smtClean="0"/>
              <a:t>菜单栏中选择</a:t>
            </a:r>
            <a:r>
              <a:rPr lang="en-US" altLang="zh-CN" smtClean="0"/>
              <a:t>【File】/【New】/【Model】</a:t>
            </a:r>
            <a:r>
              <a:rPr lang="zh-CN" altLang="en-US" smtClean="0"/>
              <a:t>选项；</a:t>
            </a:r>
          </a:p>
          <a:p>
            <a:r>
              <a:rPr lang="en-US" altLang="zh-CN" smtClean="0"/>
              <a:t>•	</a:t>
            </a:r>
            <a:r>
              <a:rPr lang="zh-CN" altLang="en-US" smtClean="0"/>
              <a:t>鼠标左键单击</a:t>
            </a:r>
            <a:r>
              <a:rPr lang="en-US" altLang="zh-CN" smtClean="0"/>
              <a:t>MATLAB7.0</a:t>
            </a:r>
            <a:r>
              <a:rPr lang="zh-CN" altLang="en-US" smtClean="0"/>
              <a:t>工具栏上的</a:t>
            </a:r>
            <a:r>
              <a:rPr lang="en-US" altLang="zh-CN" smtClean="0"/>
              <a:t>Simulink </a:t>
            </a:r>
            <a:r>
              <a:rPr lang="zh-CN" altLang="en-US" smtClean="0"/>
              <a:t>按钮；</a:t>
            </a:r>
          </a:p>
          <a:p>
            <a:r>
              <a:rPr lang="en-US" altLang="zh-CN" smtClean="0"/>
              <a:t>•	</a:t>
            </a:r>
            <a:r>
              <a:rPr lang="zh-CN" altLang="en-US" smtClean="0"/>
              <a:t>在</a:t>
            </a:r>
            <a:r>
              <a:rPr lang="en-US" altLang="zh-CN" smtClean="0"/>
              <a:t>MATLAB7.0</a:t>
            </a:r>
            <a:r>
              <a:rPr lang="zh-CN" altLang="en-US" smtClean="0"/>
              <a:t>的命令窗口中直接键入“</a:t>
            </a:r>
            <a:r>
              <a:rPr lang="en-US" altLang="zh-CN" smtClean="0"/>
              <a:t>Simulink”</a:t>
            </a:r>
            <a:r>
              <a:rPr lang="zh-CN" altLang="en-US" smtClean="0"/>
              <a:t>命令。</a:t>
            </a:r>
          </a:p>
          <a:p>
            <a:r>
              <a:rPr lang="zh-CN" altLang="en-US" smtClean="0"/>
              <a:t>运行后会弹出如图</a:t>
            </a:r>
            <a:r>
              <a:rPr lang="en-US" altLang="zh-CN" smtClean="0"/>
              <a:t>6-1</a:t>
            </a:r>
            <a:r>
              <a:rPr lang="zh-CN" altLang="en-US" smtClean="0"/>
              <a:t>所示的</a:t>
            </a:r>
            <a:r>
              <a:rPr lang="en-US" altLang="zh-CN" smtClean="0"/>
              <a:t>Simulink</a:t>
            </a:r>
            <a:r>
              <a:rPr lang="zh-CN" altLang="en-US" smtClean="0"/>
              <a:t>模块库浏览器窗口，使用第一种打开方式还会弹出如图</a:t>
            </a:r>
            <a:r>
              <a:rPr lang="en-US" altLang="zh-CN" smtClean="0"/>
              <a:t>6-2</a:t>
            </a:r>
            <a:r>
              <a:rPr lang="zh-CN" altLang="en-US" smtClean="0"/>
              <a:t>所示的新建模型窗口，使用第二种打开方式会弹出图</a:t>
            </a:r>
            <a:r>
              <a:rPr lang="en-US" altLang="zh-CN" smtClean="0"/>
              <a:t>6-1</a:t>
            </a:r>
            <a:r>
              <a:rPr lang="zh-CN" altLang="en-US" smtClean="0"/>
              <a:t>。单击图</a:t>
            </a:r>
            <a:r>
              <a:rPr lang="en-US" altLang="zh-CN" smtClean="0"/>
              <a:t>6-1</a:t>
            </a:r>
            <a:r>
              <a:rPr lang="zh-CN" altLang="en-US" smtClean="0"/>
              <a:t>工具栏中的图标 </a:t>
            </a:r>
            <a:r>
              <a:rPr lang="en-US" altLang="zh-CN" smtClean="0"/>
              <a:t>(</a:t>
            </a:r>
            <a:r>
              <a:rPr lang="zh-CN" altLang="en-US" smtClean="0"/>
              <a:t>新建新模型</a:t>
            </a:r>
            <a:r>
              <a:rPr lang="en-US" altLang="zh-CN" smtClean="0"/>
              <a:t>)</a:t>
            </a:r>
            <a:r>
              <a:rPr lang="zh-CN" altLang="en-US" smtClean="0"/>
              <a:t>也会弹出图</a:t>
            </a:r>
            <a:r>
              <a:rPr lang="en-US" altLang="zh-CN" smtClean="0"/>
              <a:t>6-2</a:t>
            </a:r>
            <a:r>
              <a:rPr lang="zh-CN" altLang="en-US" smtClean="0"/>
              <a:t>所示的窗口。使用第三种打开方式会弹出图</a:t>
            </a:r>
            <a:r>
              <a:rPr lang="en-US" altLang="zh-CN" smtClean="0"/>
              <a:t>6-3.</a:t>
            </a:r>
          </a:p>
          <a:p>
            <a:endParaRPr lang="zh-CN" altLang="en-US" smtClean="0"/>
          </a:p>
        </p:txBody>
      </p:sp>
      <p:pic>
        <p:nvPicPr>
          <p:cNvPr id="22530" name="Picture 18" descr="6-1"/>
          <p:cNvPicPr>
            <a:picLocks noChangeAspect="1" noChangeArrowheads="1"/>
          </p:cNvPicPr>
          <p:nvPr/>
        </p:nvPicPr>
        <p:blipFill>
          <a:blip r:embed="rId2"/>
          <a:srcRect/>
          <a:stretch>
            <a:fillRect/>
          </a:stretch>
        </p:blipFill>
        <p:spPr bwMode="auto">
          <a:xfrm>
            <a:off x="141288" y="3609975"/>
            <a:ext cx="3832225" cy="2833688"/>
          </a:xfrm>
          <a:prstGeom prst="rect">
            <a:avLst/>
          </a:prstGeom>
          <a:noFill/>
          <a:ln w="9525">
            <a:noFill/>
            <a:miter lim="800000"/>
            <a:headEnd/>
            <a:tailEnd/>
          </a:ln>
        </p:spPr>
      </p:pic>
      <p:pic>
        <p:nvPicPr>
          <p:cNvPr id="22531" name="Picture 19" descr="6-2"/>
          <p:cNvPicPr>
            <a:picLocks noChangeAspect="1" noChangeArrowheads="1"/>
          </p:cNvPicPr>
          <p:nvPr/>
        </p:nvPicPr>
        <p:blipFill>
          <a:blip r:embed="rId3"/>
          <a:srcRect/>
          <a:stretch>
            <a:fillRect/>
          </a:stretch>
        </p:blipFill>
        <p:spPr bwMode="auto">
          <a:xfrm>
            <a:off x="3973513" y="3609975"/>
            <a:ext cx="3790950" cy="2849563"/>
          </a:xfrm>
          <a:prstGeom prst="rect">
            <a:avLst/>
          </a:prstGeom>
          <a:noFill/>
          <a:ln w="9525">
            <a:noFill/>
            <a:miter lim="800000"/>
            <a:headEnd/>
            <a:tailEnd/>
          </a:ln>
        </p:spPr>
      </p:pic>
      <p:pic>
        <p:nvPicPr>
          <p:cNvPr id="22532" name="Picture 20" descr="6-3"/>
          <p:cNvPicPr>
            <a:picLocks noChangeAspect="1" noChangeArrowheads="1"/>
          </p:cNvPicPr>
          <p:nvPr/>
        </p:nvPicPr>
        <p:blipFill>
          <a:blip r:embed="rId4"/>
          <a:srcRect/>
          <a:stretch>
            <a:fillRect/>
          </a:stretch>
        </p:blipFill>
        <p:spPr bwMode="auto">
          <a:xfrm>
            <a:off x="7764463" y="3625850"/>
            <a:ext cx="3419475" cy="283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677863" y="765175"/>
            <a:ext cx="8596312" cy="5276850"/>
          </a:xfrm>
        </p:spPr>
        <p:txBody>
          <a:bodyPr/>
          <a:lstStyle/>
          <a:p>
            <a:r>
              <a:rPr lang="zh-CN" altLang="zh-CN" smtClean="0"/>
              <a:t>通常，一个模块可以从以下方式中继承采样时间：继承驱动模块</a:t>
            </a:r>
            <a:r>
              <a:rPr lang="en-US" altLang="zh-CN" smtClean="0"/>
              <a:t>(The driving block)</a:t>
            </a:r>
            <a:r>
              <a:rPr lang="zh-CN" altLang="zh-CN" smtClean="0"/>
              <a:t>；继承目标模块</a:t>
            </a:r>
            <a:r>
              <a:rPr lang="en-US" altLang="zh-CN" smtClean="0"/>
              <a:t>(The destination block)</a:t>
            </a:r>
            <a:r>
              <a:rPr lang="zh-CN" altLang="zh-CN" smtClean="0"/>
              <a:t>；系统中最快的采样时间。</a:t>
            </a:r>
          </a:p>
          <a:p>
            <a:r>
              <a:rPr lang="zh-CN" altLang="zh-CN" smtClean="0"/>
              <a:t>在最小积分步长内会发生变化的连续</a:t>
            </a:r>
            <a:r>
              <a:rPr lang="en-US" altLang="zh-CN" smtClean="0"/>
              <a:t>S</a:t>
            </a:r>
            <a:r>
              <a:rPr lang="zh-CN" altLang="zh-CN" smtClean="0"/>
              <a:t>函数，应将采样时间设置为：</a:t>
            </a:r>
          </a:p>
          <a:p>
            <a:r>
              <a:rPr lang="zh-CN" smtClean="0"/>
              <a:t>    </a:t>
            </a:r>
            <a:r>
              <a:rPr lang="zh-CN" altLang="zh-CN" smtClean="0"/>
              <a:t>[continous_sample_time,0.0 ]                                                    </a:t>
            </a:r>
          </a:p>
          <a:p>
            <a:r>
              <a:rPr lang="zh-CN" altLang="zh-CN" smtClean="0"/>
              <a:t>在最小积分步长内不会发生变化的连续</a:t>
            </a:r>
            <a:r>
              <a:rPr lang="en-US" altLang="zh-CN" smtClean="0"/>
              <a:t>S</a:t>
            </a:r>
            <a:r>
              <a:rPr lang="zh-CN" altLang="zh-CN" smtClean="0"/>
              <a:t>函数，应将采样时间设置为：</a:t>
            </a:r>
          </a:p>
          <a:p>
            <a:r>
              <a:rPr lang="zh-CN" smtClean="0"/>
              <a:t>    </a:t>
            </a:r>
            <a:r>
              <a:rPr lang="zh-CN" altLang="zh-CN" smtClean="0"/>
              <a:t>[continous_sample_time,fixed_in_minor_step,offset ]                                 </a:t>
            </a:r>
          </a:p>
          <a:p>
            <a:r>
              <a:rPr lang="zh-CN" altLang="zh-CN" smtClean="0"/>
              <a:t>以固定速率变化的离散</a:t>
            </a:r>
            <a:r>
              <a:rPr lang="en-US" altLang="zh-CN" smtClean="0"/>
              <a:t>S</a:t>
            </a:r>
            <a:r>
              <a:rPr lang="zh-CN" altLang="zh-CN" smtClean="0"/>
              <a:t>函数，应将采样时间设置为：</a:t>
            </a:r>
          </a:p>
          <a:p>
            <a:r>
              <a:rPr lang="zh-CN" smtClean="0"/>
              <a:t>    </a:t>
            </a:r>
            <a:r>
              <a:rPr lang="zh-CN" altLang="zh-CN" smtClean="0"/>
              <a:t>[discrete_sample_time_period,offset ]                                             </a:t>
            </a:r>
          </a:p>
          <a:p>
            <a:r>
              <a:rPr lang="zh-CN" altLang="zh-CN" smtClean="0"/>
              <a:t>变速率的离散</a:t>
            </a:r>
            <a:r>
              <a:rPr lang="en-US" altLang="zh-CN" smtClean="0"/>
              <a:t>S</a:t>
            </a:r>
            <a:r>
              <a:rPr lang="zh-CN" altLang="zh-CN" smtClean="0"/>
              <a:t>函数，应将可变步长的离散采样时间设置为：</a:t>
            </a:r>
          </a:p>
          <a:p>
            <a:r>
              <a:rPr lang="en-US" altLang="zh-CN" smtClean="0"/>
              <a:t>    [variable_sample_time,0.0 ] </a:t>
            </a:r>
            <a:endParaRPr lang="zh-CN" alt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en-US" altLang="zh-CN" smtClean="0"/>
              <a:t>6.8.2 S-</a:t>
            </a:r>
            <a:r>
              <a:rPr lang="zh-CN" altLang="en-US" smtClean="0"/>
              <a:t>函数的工作原理</a:t>
            </a:r>
          </a:p>
        </p:txBody>
      </p:sp>
      <p:sp>
        <p:nvSpPr>
          <p:cNvPr id="71682" name="内容占位符 2"/>
          <p:cNvSpPr>
            <a:spLocks noGrp="1"/>
          </p:cNvSpPr>
          <p:nvPr>
            <p:ph idx="1"/>
          </p:nvPr>
        </p:nvSpPr>
        <p:spPr/>
        <p:txBody>
          <a:bodyPr/>
          <a:lstStyle/>
          <a:p>
            <a:r>
              <a:rPr lang="zh-CN" altLang="zh-CN" smtClean="0"/>
              <a:t>要创建一个</a:t>
            </a:r>
            <a:r>
              <a:rPr lang="en-US" altLang="zh-CN" smtClean="0"/>
              <a:t>S-</a:t>
            </a:r>
            <a:r>
              <a:rPr lang="zh-CN" altLang="zh-CN" smtClean="0"/>
              <a:t>函数，了解</a:t>
            </a:r>
            <a:r>
              <a:rPr lang="en-US" altLang="zh-CN" smtClean="0"/>
              <a:t>S-</a:t>
            </a:r>
            <a:r>
              <a:rPr lang="zh-CN" altLang="zh-CN" smtClean="0"/>
              <a:t>函数的工作原理就显得尤为重要。</a:t>
            </a:r>
            <a:r>
              <a:rPr lang="en-US" altLang="zh-CN" smtClean="0"/>
              <a:t>S-</a:t>
            </a:r>
            <a:r>
              <a:rPr lang="zh-CN" altLang="zh-CN" smtClean="0"/>
              <a:t>函数的一个优点就是可以创建一个通用的模块，在模型中可以多次调用，在不同的场合下仅仅修改它的参数就可以了。因此在了解</a:t>
            </a:r>
            <a:r>
              <a:rPr lang="en-US" altLang="zh-CN" smtClean="0"/>
              <a:t>S-</a:t>
            </a:r>
            <a:r>
              <a:rPr lang="zh-CN" altLang="zh-CN" smtClean="0"/>
              <a:t>函数的工作原理之前，首先了解一下模块的共同特性，以便读者能够更好的理解</a:t>
            </a:r>
            <a:r>
              <a:rPr lang="en-US" altLang="zh-CN" smtClean="0"/>
              <a:t>Simulink</a:t>
            </a:r>
            <a:r>
              <a:rPr lang="zh-CN" altLang="zh-CN" smtClean="0"/>
              <a:t>的整个仿真原理，然后将简介</a:t>
            </a:r>
            <a:r>
              <a:rPr lang="en-US" altLang="zh-CN" smtClean="0"/>
              <a:t>Simulink</a:t>
            </a:r>
            <a:r>
              <a:rPr lang="zh-CN" altLang="zh-CN" smtClean="0"/>
              <a:t>的仿真阶段和</a:t>
            </a:r>
            <a:r>
              <a:rPr lang="en-US" altLang="zh-CN" smtClean="0"/>
              <a:t>S-</a:t>
            </a:r>
            <a:r>
              <a:rPr lang="zh-CN" altLang="zh-CN" smtClean="0"/>
              <a:t>函数的反复调用。</a:t>
            </a:r>
          </a:p>
          <a:p>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内容占位符 2"/>
          <p:cNvSpPr>
            <a:spLocks noGrp="1"/>
          </p:cNvSpPr>
          <p:nvPr>
            <p:ph idx="1"/>
          </p:nvPr>
        </p:nvSpPr>
        <p:spPr>
          <a:xfrm>
            <a:off x="677863" y="652463"/>
            <a:ext cx="8596312" cy="5160962"/>
          </a:xfrm>
        </p:spPr>
        <p:txBody>
          <a:bodyPr/>
          <a:lstStyle/>
          <a:p>
            <a:r>
              <a:rPr lang="en-US" altLang="zh-CN" smtClean="0"/>
              <a:t>1. Simulink</a:t>
            </a:r>
            <a:r>
              <a:rPr lang="zh-CN" altLang="zh-CN" smtClean="0"/>
              <a:t>模块的共同特性</a:t>
            </a:r>
          </a:p>
          <a:p>
            <a:r>
              <a:rPr lang="en-US" altLang="zh-CN" smtClean="0"/>
              <a:t>Simulink</a:t>
            </a:r>
            <a:r>
              <a:rPr lang="zh-CN" altLang="zh-CN" smtClean="0"/>
              <a:t>模块包含</a:t>
            </a:r>
            <a:r>
              <a:rPr lang="en-US" altLang="zh-CN" smtClean="0"/>
              <a:t>3</a:t>
            </a:r>
            <a:r>
              <a:rPr lang="zh-CN" altLang="zh-CN" smtClean="0"/>
              <a:t>个基本元素：输入向量</a:t>
            </a:r>
            <a:r>
              <a:rPr lang="en-US" altLang="zh-CN" smtClean="0"/>
              <a:t>(u)</a:t>
            </a:r>
            <a:r>
              <a:rPr lang="zh-CN" altLang="zh-CN" smtClean="0"/>
              <a:t>；状态向量</a:t>
            </a:r>
            <a:r>
              <a:rPr lang="en-US" altLang="zh-CN" smtClean="0"/>
              <a:t>(x)</a:t>
            </a:r>
            <a:r>
              <a:rPr lang="zh-CN" altLang="zh-CN" smtClean="0"/>
              <a:t>；输出向量</a:t>
            </a:r>
            <a:r>
              <a:rPr lang="en-US" altLang="zh-CN" smtClean="0"/>
              <a:t>(y)</a:t>
            </a:r>
            <a:r>
              <a:rPr lang="zh-CN" altLang="zh-CN" smtClean="0"/>
              <a:t>。如图</a:t>
            </a:r>
            <a:r>
              <a:rPr lang="en-US" altLang="zh-CN" smtClean="0"/>
              <a:t>6-46</a:t>
            </a:r>
            <a:r>
              <a:rPr lang="zh-CN" altLang="zh-CN" smtClean="0"/>
              <a:t>所示，显示了</a:t>
            </a:r>
            <a:r>
              <a:rPr lang="en-US" altLang="zh-CN" smtClean="0"/>
              <a:t>Simulink</a:t>
            </a:r>
            <a:r>
              <a:rPr lang="zh-CN" altLang="zh-CN" smtClean="0"/>
              <a:t>模块</a:t>
            </a:r>
            <a:r>
              <a:rPr lang="en-US" altLang="zh-CN" smtClean="0"/>
              <a:t>3</a:t>
            </a:r>
            <a:r>
              <a:rPr lang="zh-CN" altLang="zh-CN" smtClean="0"/>
              <a:t>个基本单元的关系。</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zh-CN" smtClean="0"/>
              <a:t>图</a:t>
            </a:r>
            <a:r>
              <a:rPr lang="en-US" altLang="zh-CN" smtClean="0"/>
              <a:t>6-46</a:t>
            </a:r>
            <a:r>
              <a:rPr lang="zh-CN" altLang="zh-CN" smtClean="0"/>
              <a:t>模块的输入、输出、和状态关系图</a:t>
            </a:r>
          </a:p>
          <a:p>
            <a:r>
              <a:rPr lang="zh-CN" altLang="zh-CN" smtClean="0"/>
              <a:t>输入、状态和输出之间的数学关系可用状态方程描述为：</a:t>
            </a:r>
            <a:r>
              <a:rPr lang="en-US" altLang="zh-CN" smtClean="0"/>
              <a:t>y=f</a:t>
            </a:r>
            <a:r>
              <a:rPr lang="en-US" altLang="zh-CN" baseline="-25000" smtClean="0"/>
              <a:t>0</a:t>
            </a:r>
            <a:r>
              <a:rPr lang="en-US" altLang="zh-CN" smtClean="0"/>
              <a:t>(t,x,u)</a:t>
            </a:r>
            <a:r>
              <a:rPr lang="zh-CN" altLang="zh-CN" smtClean="0"/>
              <a:t>；</a:t>
            </a:r>
            <a:r>
              <a:rPr lang="en-US" altLang="zh-CN" smtClean="0"/>
              <a:t>x</a:t>
            </a:r>
            <a:r>
              <a:rPr lang="en-US" altLang="zh-CN" baseline="-25000" smtClean="0"/>
              <a:t>c</a:t>
            </a:r>
            <a:r>
              <a:rPr lang="en-US" altLang="zh-CN" smtClean="0"/>
              <a:t>= f</a:t>
            </a:r>
            <a:r>
              <a:rPr lang="en-US" altLang="zh-CN" baseline="-25000" smtClean="0"/>
              <a:t>d</a:t>
            </a:r>
            <a:r>
              <a:rPr lang="en-US" altLang="zh-CN" smtClean="0"/>
              <a:t>(t,x,u)</a:t>
            </a:r>
            <a:r>
              <a:rPr lang="zh-CN" altLang="zh-CN" smtClean="0"/>
              <a:t>；</a:t>
            </a:r>
            <a:r>
              <a:rPr lang="en-US" altLang="zh-CN" smtClean="0"/>
              <a:t>x</a:t>
            </a:r>
            <a:r>
              <a:rPr lang="en-US" altLang="zh-CN" baseline="-25000" smtClean="0"/>
              <a:t>d</a:t>
            </a:r>
            <a:r>
              <a:rPr lang="en-US" altLang="zh-CN" smtClean="0"/>
              <a:t>= f</a:t>
            </a:r>
            <a:r>
              <a:rPr lang="en-US" altLang="zh-CN" baseline="-25000" smtClean="0"/>
              <a:t>u</a:t>
            </a:r>
            <a:r>
              <a:rPr lang="en-US" altLang="zh-CN" smtClean="0"/>
              <a:t>(t,x,u) </a:t>
            </a:r>
            <a:r>
              <a:rPr lang="zh-CN" altLang="zh-CN" smtClean="0"/>
              <a:t>其中</a:t>
            </a:r>
            <a:r>
              <a:rPr lang="en-US" altLang="zh-CN" smtClean="0"/>
              <a:t>x= x</a:t>
            </a:r>
            <a:r>
              <a:rPr lang="en-US" altLang="zh-CN" baseline="-25000" smtClean="0"/>
              <a:t>c</a:t>
            </a:r>
            <a:r>
              <a:rPr lang="en-US" altLang="zh-CN" smtClean="0"/>
              <a:t>+x</a:t>
            </a:r>
            <a:r>
              <a:rPr lang="en-US" altLang="zh-CN" baseline="-25000" smtClean="0"/>
              <a:t>d</a:t>
            </a:r>
            <a:r>
              <a:rPr lang="zh-CN" altLang="zh-CN" smtClean="0"/>
              <a:t>。</a:t>
            </a:r>
          </a:p>
          <a:p>
            <a:endParaRPr lang="en-US" altLang="zh-CN" smtClean="0"/>
          </a:p>
        </p:txBody>
      </p:sp>
      <p:sp>
        <p:nvSpPr>
          <p:cNvPr id="20488" name="Rectangle 2"/>
          <p:cNvSpPr>
            <a:spLocks noChangeArrowheads="1"/>
          </p:cNvSpPr>
          <p:nvPr/>
        </p:nvSpPr>
        <p:spPr bwMode="auto">
          <a:xfrm>
            <a:off x="0" y="-22860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86" name="Object 6"/>
          <p:cNvGraphicFramePr>
            <a:graphicFrameLocks noChangeAspect="1"/>
          </p:cNvGraphicFramePr>
          <p:nvPr/>
        </p:nvGraphicFramePr>
        <p:xfrm>
          <a:off x="1189038" y="2460625"/>
          <a:ext cx="7573962" cy="1638300"/>
        </p:xfrm>
        <a:graphic>
          <a:graphicData uri="http://schemas.openxmlformats.org/presentationml/2006/ole">
            <p:oleObj spid="_x0000_s20486" r:id="rId3" imgW="4444576" imgH="502616" progId="Visio.Drawing.11">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2"/>
          <p:cNvSpPr>
            <a:spLocks noGrp="1"/>
          </p:cNvSpPr>
          <p:nvPr>
            <p:ph idx="1"/>
          </p:nvPr>
        </p:nvSpPr>
        <p:spPr>
          <a:xfrm>
            <a:off x="677863" y="1081088"/>
            <a:ext cx="8596312" cy="4960937"/>
          </a:xfrm>
        </p:spPr>
        <p:txBody>
          <a:bodyPr/>
          <a:lstStyle/>
          <a:p>
            <a:r>
              <a:rPr lang="en-US" altLang="zh-CN" smtClean="0"/>
              <a:t>2. Simulink</a:t>
            </a:r>
            <a:r>
              <a:rPr lang="zh-CN" altLang="zh-CN" smtClean="0"/>
              <a:t>仿真阶段</a:t>
            </a:r>
          </a:p>
          <a:p>
            <a:r>
              <a:rPr lang="en-US" altLang="zh-CN" smtClean="0"/>
              <a:t>Simulink</a:t>
            </a:r>
            <a:r>
              <a:rPr lang="zh-CN" altLang="zh-CN" smtClean="0"/>
              <a:t>的仿真阶段分为两个阶段：第一个阶段为初始化阶段，在这个阶段，模块的所有参数将传递给</a:t>
            </a:r>
            <a:r>
              <a:rPr lang="en-US" altLang="zh-CN" smtClean="0"/>
              <a:t>MATLAB</a:t>
            </a:r>
            <a:r>
              <a:rPr lang="zh-CN" altLang="zh-CN" smtClean="0"/>
              <a:t>进行计算，所有参数将被确定下来，同时，</a:t>
            </a:r>
            <a:r>
              <a:rPr lang="en-US" altLang="zh-CN" smtClean="0"/>
              <a:t>Simulink</a:t>
            </a:r>
            <a:r>
              <a:rPr lang="zh-CN" altLang="zh-CN" smtClean="0"/>
              <a:t>将展开模型的层次，每个子系统被他们所包含的模块替代，传递信号宽度、数据类型和采样时间，确定模块的执行顺序，最后确定模块的初值和采样时间。第二个阶段是仿真阶段，在这个阶段主要进行的是模块输出的计算，更新模块的离散状态，计算连续状态，在采用变步长解法器时还需要确定时间步长。</a:t>
            </a:r>
          </a:p>
          <a:p>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65175"/>
            <a:ext cx="8596312" cy="5276850"/>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3. S-</a:t>
            </a:r>
            <a:r>
              <a:rPr lang="zh-CN" altLang="zh-CN" dirty="0">
                <a:solidFill>
                  <a:schemeClr val="tx1">
                    <a:lumMod val="75000"/>
                    <a:lumOff val="25000"/>
                  </a:schemeClr>
                </a:solidFill>
              </a:rPr>
              <a:t>函数的反复调用</a:t>
            </a:r>
          </a:p>
          <a:p>
            <a:pPr fontAlgn="auto">
              <a:spcAft>
                <a:spcPts val="0"/>
              </a:spcAft>
              <a:buFont typeface="Wingdings 3" charset="2"/>
              <a:buChar char=""/>
              <a:defRPr/>
            </a:pPr>
            <a:r>
              <a:rPr lang="en-US" altLang="zh-CN" dirty="0">
                <a:solidFill>
                  <a:schemeClr val="tx1">
                    <a:lumMod val="75000"/>
                    <a:lumOff val="25000"/>
                  </a:schemeClr>
                </a:solidFill>
              </a:rPr>
              <a:t>Simulink</a:t>
            </a:r>
            <a:r>
              <a:rPr lang="zh-CN" altLang="zh-CN" dirty="0">
                <a:solidFill>
                  <a:schemeClr val="tx1">
                    <a:lumMod val="75000"/>
                    <a:lumOff val="25000"/>
                  </a:schemeClr>
                </a:solidFill>
              </a:rPr>
              <a:t>模型中反复调用</a:t>
            </a:r>
            <a:r>
              <a:rPr lang="en-US" altLang="zh-CN" dirty="0">
                <a:solidFill>
                  <a:schemeClr val="tx1">
                    <a:lumMod val="75000"/>
                    <a:lumOff val="25000"/>
                  </a:schemeClr>
                </a:solidFill>
              </a:rPr>
              <a:t>S-</a:t>
            </a:r>
            <a:r>
              <a:rPr lang="zh-CN" altLang="zh-CN" dirty="0">
                <a:solidFill>
                  <a:schemeClr val="tx1">
                    <a:lumMod val="75000"/>
                    <a:lumOff val="25000"/>
                  </a:schemeClr>
                </a:solidFill>
              </a:rPr>
              <a:t>函数，以便执行每一阶段的任务。</a:t>
            </a:r>
            <a:r>
              <a:rPr lang="en-US" altLang="zh-CN" dirty="0">
                <a:solidFill>
                  <a:schemeClr val="tx1">
                    <a:lumMod val="75000"/>
                    <a:lumOff val="25000"/>
                  </a:schemeClr>
                </a:solidFill>
              </a:rPr>
              <a:t>Simulink</a:t>
            </a:r>
            <a:r>
              <a:rPr lang="zh-CN" altLang="zh-CN" dirty="0">
                <a:solidFill>
                  <a:schemeClr val="tx1">
                    <a:lumMod val="75000"/>
                    <a:lumOff val="25000"/>
                  </a:schemeClr>
                </a:solidFill>
              </a:rPr>
              <a:t>会对模型中的</a:t>
            </a:r>
            <a:r>
              <a:rPr lang="en-US" altLang="zh-CN" dirty="0">
                <a:solidFill>
                  <a:schemeClr val="tx1">
                    <a:lumMod val="75000"/>
                    <a:lumOff val="25000"/>
                  </a:schemeClr>
                </a:solidFill>
              </a:rPr>
              <a:t>S-</a:t>
            </a:r>
            <a:r>
              <a:rPr lang="zh-CN" altLang="zh-CN" dirty="0">
                <a:solidFill>
                  <a:schemeClr val="tx1">
                    <a:lumMod val="75000"/>
                    <a:lumOff val="25000"/>
                  </a:schemeClr>
                </a:solidFill>
              </a:rPr>
              <a:t>函数采用适当的方法进行调用，在调用过程中，</a:t>
            </a:r>
            <a:r>
              <a:rPr lang="en-US" altLang="zh-CN" dirty="0">
                <a:solidFill>
                  <a:schemeClr val="tx1">
                    <a:lumMod val="75000"/>
                    <a:lumOff val="25000"/>
                  </a:schemeClr>
                </a:solidFill>
              </a:rPr>
              <a:t>Simulink</a:t>
            </a:r>
            <a:r>
              <a:rPr lang="zh-CN" altLang="zh-CN" dirty="0">
                <a:solidFill>
                  <a:schemeClr val="tx1">
                    <a:lumMod val="75000"/>
                    <a:lumOff val="25000"/>
                  </a:schemeClr>
                </a:solidFill>
              </a:rPr>
              <a:t>将调用</a:t>
            </a:r>
            <a:r>
              <a:rPr lang="en-US" altLang="zh-CN" dirty="0">
                <a:solidFill>
                  <a:schemeClr val="tx1">
                    <a:lumMod val="75000"/>
                    <a:lumOff val="25000"/>
                  </a:schemeClr>
                </a:solidFill>
              </a:rPr>
              <a:t>S-</a:t>
            </a:r>
            <a:r>
              <a:rPr lang="zh-CN" altLang="zh-CN" dirty="0">
                <a:solidFill>
                  <a:schemeClr val="tx1">
                    <a:lumMod val="75000"/>
                    <a:lumOff val="25000"/>
                  </a:schemeClr>
                </a:solidFill>
              </a:rPr>
              <a:t>函数来完成各项任务。其任务包括：</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初始化：在仿真开始前，</a:t>
            </a:r>
            <a:r>
              <a:rPr lang="en-US" altLang="zh-CN" dirty="0">
                <a:solidFill>
                  <a:schemeClr val="tx1">
                    <a:lumMod val="75000"/>
                    <a:lumOff val="25000"/>
                  </a:schemeClr>
                </a:solidFill>
              </a:rPr>
              <a:t>Simulink</a:t>
            </a:r>
            <a:r>
              <a:rPr lang="zh-CN" altLang="zh-CN" dirty="0">
                <a:solidFill>
                  <a:schemeClr val="tx1">
                    <a:lumMod val="75000"/>
                    <a:lumOff val="25000"/>
                  </a:schemeClr>
                </a:solidFill>
              </a:rPr>
              <a:t>在这个阶段初始化</a:t>
            </a:r>
            <a:r>
              <a:rPr lang="en-US" altLang="zh-CN" dirty="0">
                <a:solidFill>
                  <a:schemeClr val="tx1">
                    <a:lumMod val="75000"/>
                    <a:lumOff val="25000"/>
                  </a:schemeClr>
                </a:solidFill>
              </a:rPr>
              <a:t>S-</a:t>
            </a:r>
            <a:r>
              <a:rPr lang="zh-CN" altLang="zh-CN" dirty="0">
                <a:solidFill>
                  <a:schemeClr val="tx1">
                    <a:lumMod val="75000"/>
                    <a:lumOff val="25000"/>
                  </a:schemeClr>
                </a:solidFill>
              </a:rPr>
              <a:t>函数，这些工作包括：</a:t>
            </a:r>
          </a:p>
          <a:p>
            <a:pPr fontAlgn="auto">
              <a:spcAft>
                <a:spcPts val="0"/>
              </a:spcAft>
              <a:buFont typeface="Wingdings 3" charset="2"/>
              <a:buChar char=""/>
              <a:defRPr/>
            </a:pPr>
            <a:r>
              <a:rPr lang="zh-CN" altLang="zh-CN" dirty="0">
                <a:solidFill>
                  <a:schemeClr val="tx1">
                    <a:lumMod val="75000"/>
                    <a:lumOff val="25000"/>
                  </a:schemeClr>
                </a:solidFill>
              </a:rPr>
              <a:t>初始化结构体</a:t>
            </a:r>
            <a:r>
              <a:rPr lang="en-US" altLang="zh-CN" dirty="0" err="1">
                <a:solidFill>
                  <a:schemeClr val="tx1">
                    <a:lumMod val="75000"/>
                    <a:lumOff val="25000"/>
                  </a:schemeClr>
                </a:solidFill>
              </a:rPr>
              <a:t>SimStruct</a:t>
            </a:r>
            <a:r>
              <a:rPr lang="zh-CN" altLang="zh-CN" dirty="0">
                <a:solidFill>
                  <a:schemeClr val="tx1">
                    <a:lumMod val="75000"/>
                    <a:lumOff val="25000"/>
                  </a:schemeClr>
                </a:solidFill>
              </a:rPr>
              <a:t>，它包含了</a:t>
            </a:r>
            <a:r>
              <a:rPr lang="en-US" altLang="zh-CN" dirty="0">
                <a:solidFill>
                  <a:schemeClr val="tx1">
                    <a:lumMod val="75000"/>
                    <a:lumOff val="25000"/>
                  </a:schemeClr>
                </a:solidFill>
              </a:rPr>
              <a:t>S-</a:t>
            </a:r>
            <a:r>
              <a:rPr lang="zh-CN" altLang="zh-CN" dirty="0">
                <a:solidFill>
                  <a:schemeClr val="tx1">
                    <a:lumMod val="75000"/>
                    <a:lumOff val="25000"/>
                  </a:schemeClr>
                </a:solidFill>
              </a:rPr>
              <a:t>函数的所有信息；</a:t>
            </a:r>
          </a:p>
          <a:p>
            <a:pPr fontAlgn="auto">
              <a:spcAft>
                <a:spcPts val="0"/>
              </a:spcAft>
              <a:buFont typeface="Wingdings 3" charset="2"/>
              <a:buChar char=""/>
              <a:defRPr/>
            </a:pPr>
            <a:r>
              <a:rPr lang="zh-CN" altLang="zh-CN" dirty="0">
                <a:solidFill>
                  <a:schemeClr val="tx1">
                    <a:lumMod val="75000"/>
                    <a:lumOff val="25000"/>
                  </a:schemeClr>
                </a:solidFill>
              </a:rPr>
              <a:t>设置输入输出端口的数目和大小；</a:t>
            </a:r>
          </a:p>
          <a:p>
            <a:pPr fontAlgn="auto">
              <a:spcAft>
                <a:spcPts val="0"/>
              </a:spcAft>
              <a:buFont typeface="Wingdings 3" charset="2"/>
              <a:buChar char=""/>
              <a:defRPr/>
            </a:pPr>
            <a:r>
              <a:rPr lang="zh-CN" altLang="zh-CN" dirty="0">
                <a:solidFill>
                  <a:schemeClr val="tx1">
                    <a:lumMod val="75000"/>
                    <a:lumOff val="25000"/>
                  </a:schemeClr>
                </a:solidFill>
              </a:rPr>
              <a:t>设置采样时间；</a:t>
            </a:r>
          </a:p>
          <a:p>
            <a:pPr fontAlgn="auto">
              <a:spcAft>
                <a:spcPts val="0"/>
              </a:spcAft>
              <a:buFont typeface="Wingdings 3" charset="2"/>
              <a:buChar char=""/>
              <a:defRPr/>
            </a:pPr>
            <a:r>
              <a:rPr lang="zh-CN" altLang="zh-CN" dirty="0">
                <a:solidFill>
                  <a:schemeClr val="tx1">
                    <a:lumMod val="75000"/>
                    <a:lumOff val="25000"/>
                  </a:schemeClr>
                </a:solidFill>
              </a:rPr>
              <a:t>分配存储空间并估计数组大小。</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计算下一个采样时间点：如果选择步长解法器进行仿真时，需要计算下一个采样时间点，即计算下一步的仿真步长。</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zh-CN" dirty="0">
                <a:solidFill>
                  <a:schemeClr val="tx1">
                    <a:lumMod val="75000"/>
                    <a:lumOff val="25000"/>
                  </a:schemeClr>
                </a:solidFill>
              </a:rPr>
              <a:t>计算主要时间步的输出：计算所有端口的输出值。</a:t>
            </a:r>
          </a:p>
          <a:p>
            <a:pPr fontAlgn="auto">
              <a:spcAft>
                <a:spcPts val="0"/>
              </a:spcAft>
              <a:buFont typeface="Wingdings 3" charset="2"/>
              <a:buChar char=""/>
              <a:defRPr/>
            </a:pPr>
            <a:r>
              <a:rPr lang="en-US" altLang="zh-CN" dirty="0">
                <a:solidFill>
                  <a:schemeClr val="tx1">
                    <a:lumMod val="75000"/>
                    <a:lumOff val="25000"/>
                  </a:schemeClr>
                </a:solidFill>
              </a:rPr>
              <a:t>(4)</a:t>
            </a:r>
            <a:r>
              <a:rPr lang="zh-CN" altLang="zh-CN" dirty="0">
                <a:solidFill>
                  <a:schemeClr val="tx1">
                    <a:lumMod val="75000"/>
                    <a:lumOff val="25000"/>
                  </a:schemeClr>
                </a:solidFill>
              </a:rPr>
              <a:t>更新状态：此例程在每个步长处都要执行一次，可以在这个例程中添加每一个仿真步都需要更新的内容，例如离散状态的更新。</a:t>
            </a:r>
          </a:p>
          <a:p>
            <a:pPr fontAlgn="auto">
              <a:spcAft>
                <a:spcPts val="0"/>
              </a:spcAft>
              <a:buFont typeface="Wingdings 3" charset="2"/>
              <a:buChar char=""/>
              <a:defRPr/>
            </a:pPr>
            <a:r>
              <a:rPr lang="en-US" altLang="zh-CN" dirty="0">
                <a:solidFill>
                  <a:schemeClr val="tx1">
                    <a:lumMod val="75000"/>
                    <a:lumOff val="25000"/>
                  </a:schemeClr>
                </a:solidFill>
              </a:rPr>
              <a:t>(5)</a:t>
            </a:r>
            <a:r>
              <a:rPr lang="zh-CN" altLang="zh-CN" dirty="0">
                <a:solidFill>
                  <a:schemeClr val="tx1">
                    <a:lumMod val="75000"/>
                    <a:lumOff val="25000"/>
                  </a:schemeClr>
                </a:solidFill>
              </a:rPr>
              <a:t>数值积分：用于连续状态的求解和非采样过零点。如果</a:t>
            </a:r>
            <a:r>
              <a:rPr lang="en-US" altLang="zh-CN" dirty="0">
                <a:solidFill>
                  <a:schemeClr val="tx1">
                    <a:lumMod val="75000"/>
                    <a:lumOff val="25000"/>
                  </a:schemeClr>
                </a:solidFill>
              </a:rPr>
              <a:t>S-</a:t>
            </a:r>
            <a:r>
              <a:rPr lang="zh-CN" altLang="zh-CN" dirty="0">
                <a:solidFill>
                  <a:schemeClr val="tx1">
                    <a:lumMod val="75000"/>
                    <a:lumOff val="25000"/>
                  </a:schemeClr>
                </a:solidFill>
              </a:rPr>
              <a:t>函数存在连续状态，</a:t>
            </a:r>
            <a:r>
              <a:rPr lang="en-US" altLang="zh-CN" dirty="0">
                <a:solidFill>
                  <a:schemeClr val="tx1">
                    <a:lumMod val="75000"/>
                    <a:lumOff val="25000"/>
                  </a:schemeClr>
                </a:solidFill>
              </a:rPr>
              <a:t>Simulink</a:t>
            </a:r>
            <a:r>
              <a:rPr lang="zh-CN" altLang="zh-CN" dirty="0">
                <a:solidFill>
                  <a:schemeClr val="tx1">
                    <a:lumMod val="75000"/>
                    <a:lumOff val="25000"/>
                  </a:schemeClr>
                </a:solidFill>
              </a:rPr>
              <a:t>就在</a:t>
            </a:r>
            <a:r>
              <a:rPr lang="en-US" altLang="zh-CN" dirty="0">
                <a:solidFill>
                  <a:schemeClr val="tx1">
                    <a:lumMod val="75000"/>
                    <a:lumOff val="25000"/>
                  </a:schemeClr>
                </a:solidFill>
              </a:rPr>
              <a:t>minor step time</a:t>
            </a:r>
            <a:r>
              <a:rPr lang="zh-CN" altLang="zh-CN" dirty="0">
                <a:solidFill>
                  <a:schemeClr val="tx1">
                    <a:lumMod val="75000"/>
                    <a:lumOff val="25000"/>
                  </a:schemeClr>
                </a:solidFill>
              </a:rPr>
              <a:t>内调用</a:t>
            </a:r>
            <a:r>
              <a:rPr lang="en-US" altLang="zh-CN" dirty="0" err="1">
                <a:solidFill>
                  <a:schemeClr val="tx1">
                    <a:lumMod val="75000"/>
                    <a:lumOff val="25000"/>
                  </a:schemeClr>
                </a:solidFill>
              </a:rPr>
              <a:t>mdlDdrivatives</a:t>
            </a:r>
            <a:r>
              <a:rPr lang="zh-CN" altLang="zh-CN" dirty="0">
                <a:solidFill>
                  <a:schemeClr val="tx1">
                    <a:lumMod val="75000"/>
                    <a:lumOff val="25000"/>
                  </a:schemeClr>
                </a:solidFill>
              </a:rPr>
              <a:t>和</a:t>
            </a:r>
            <a:r>
              <a:rPr lang="en-US" altLang="zh-CN" dirty="0" err="1">
                <a:solidFill>
                  <a:schemeClr val="tx1">
                    <a:lumMod val="75000"/>
                    <a:lumOff val="25000"/>
                  </a:schemeClr>
                </a:solidFill>
              </a:rPr>
              <a:t>mdlOutput</a:t>
            </a:r>
            <a:r>
              <a:rPr lang="zh-CN" altLang="zh-CN" dirty="0">
                <a:solidFill>
                  <a:schemeClr val="tx1">
                    <a:lumMod val="75000"/>
                    <a:lumOff val="25000"/>
                  </a:schemeClr>
                </a:solidFill>
              </a:rPr>
              <a:t>两个</a:t>
            </a:r>
            <a:r>
              <a:rPr lang="en-US" altLang="zh-CN" dirty="0">
                <a:solidFill>
                  <a:schemeClr val="tx1">
                    <a:lumMod val="75000"/>
                    <a:lumOff val="25000"/>
                  </a:schemeClr>
                </a:solidFill>
              </a:rPr>
              <a:t>S-</a:t>
            </a:r>
            <a:r>
              <a:rPr lang="zh-CN" altLang="zh-CN" dirty="0">
                <a:solidFill>
                  <a:schemeClr val="tx1">
                    <a:lumMod val="75000"/>
                    <a:lumOff val="25000"/>
                  </a:schemeClr>
                </a:solidFill>
              </a:rPr>
              <a:t>函数例程。</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lang="en-US" altLang="zh-CN" smtClean="0"/>
              <a:t>6.8.3 S-</a:t>
            </a:r>
            <a:r>
              <a:rPr lang="zh-CN" altLang="en-US" smtClean="0"/>
              <a:t>函数模板</a:t>
            </a:r>
          </a:p>
        </p:txBody>
      </p:sp>
      <p:sp>
        <p:nvSpPr>
          <p:cNvPr id="76802" name="内容占位符 2"/>
          <p:cNvSpPr>
            <a:spLocks noGrp="1"/>
          </p:cNvSpPr>
          <p:nvPr>
            <p:ph idx="1"/>
          </p:nvPr>
        </p:nvSpPr>
        <p:spPr/>
        <p:txBody>
          <a:bodyPr/>
          <a:lstStyle/>
          <a:p>
            <a:r>
              <a:rPr lang="fr-FR" altLang="zh-CN" smtClean="0"/>
              <a:t>Simulink</a:t>
            </a:r>
            <a:r>
              <a:rPr lang="zh-CN" altLang="zh-CN" smtClean="0"/>
              <a:t>中为用户编写</a:t>
            </a:r>
            <a:r>
              <a:rPr lang="fr-FR" altLang="zh-CN" smtClean="0"/>
              <a:t>S-</a:t>
            </a:r>
            <a:r>
              <a:rPr lang="zh-CN" altLang="zh-CN" smtClean="0"/>
              <a:t>函数提供了多种模板文件，该模板文件定义了完整的</a:t>
            </a:r>
            <a:r>
              <a:rPr lang="fr-FR" altLang="zh-CN" smtClean="0"/>
              <a:t>S-</a:t>
            </a:r>
            <a:r>
              <a:rPr lang="zh-CN" altLang="zh-CN" smtClean="0"/>
              <a:t>函数框架结构，用户可以更具自己的需要来修改模板。编写</a:t>
            </a:r>
            <a:r>
              <a:rPr lang="fr-FR" altLang="zh-CN" smtClean="0"/>
              <a:t>M</a:t>
            </a:r>
            <a:r>
              <a:rPr lang="zh-CN" altLang="zh-CN" smtClean="0"/>
              <a:t>文件</a:t>
            </a:r>
            <a:r>
              <a:rPr lang="fr-FR" altLang="zh-CN" smtClean="0"/>
              <a:t>S-</a:t>
            </a:r>
            <a:r>
              <a:rPr lang="zh-CN" altLang="zh-CN" smtClean="0"/>
              <a:t>函数时，推荐使用</a:t>
            </a:r>
            <a:r>
              <a:rPr lang="fr-FR" altLang="zh-CN" smtClean="0"/>
              <a:t>S-</a:t>
            </a:r>
            <a:r>
              <a:rPr lang="zh-CN" altLang="zh-CN" smtClean="0"/>
              <a:t>函数模板文件，即</a:t>
            </a:r>
            <a:r>
              <a:rPr lang="fr-FR" altLang="zh-CN" smtClean="0"/>
              <a:t>sfuntmpl.m</a:t>
            </a:r>
            <a:r>
              <a:rPr lang="zh-CN" altLang="zh-CN" smtClean="0"/>
              <a:t>，该文件存储在</a:t>
            </a:r>
            <a:r>
              <a:rPr lang="fr-FR" altLang="zh-CN" smtClean="0"/>
              <a:t>MATLAB</a:t>
            </a:r>
            <a:r>
              <a:rPr lang="zh-CN" altLang="zh-CN" smtClean="0"/>
              <a:t>的根目录</a:t>
            </a:r>
            <a:r>
              <a:rPr lang="fr-FR" altLang="zh-CN" smtClean="0"/>
              <a:t>toolbox\simulink\blocks</a:t>
            </a:r>
            <a:r>
              <a:rPr lang="zh-CN" altLang="zh-CN" smtClean="0"/>
              <a:t>子目录中。</a:t>
            </a:r>
            <a:r>
              <a:rPr lang="fr-FR" altLang="zh-CN" smtClean="0"/>
              <a:t>sfuntmple.m</a:t>
            </a:r>
            <a:r>
              <a:rPr lang="zh-CN" altLang="zh-CN" smtClean="0"/>
              <a:t>模板文件是一个</a:t>
            </a:r>
            <a:r>
              <a:rPr lang="fr-FR" altLang="zh-CN" smtClean="0"/>
              <a:t>M</a:t>
            </a:r>
            <a:r>
              <a:rPr lang="zh-CN" altLang="zh-CN" smtClean="0"/>
              <a:t>文件</a:t>
            </a:r>
            <a:r>
              <a:rPr lang="fr-FR" altLang="zh-CN" smtClean="0"/>
              <a:t>S-</a:t>
            </a:r>
            <a:r>
              <a:rPr lang="zh-CN" altLang="zh-CN" smtClean="0"/>
              <a:t>函数，由一个主函数和六个子函数组成，在主函数程序内根据标志变量</a:t>
            </a:r>
            <a:r>
              <a:rPr lang="fr-FR" altLang="zh-CN" smtClean="0"/>
              <a:t>Flag</a:t>
            </a:r>
            <a:r>
              <a:rPr lang="zh-CN" altLang="zh-CN" smtClean="0"/>
              <a:t>，由一个</a:t>
            </a:r>
            <a:r>
              <a:rPr lang="fr-FR" altLang="zh-CN" smtClean="0"/>
              <a:t>Switch-Case</a:t>
            </a:r>
            <a:r>
              <a:rPr lang="zh-CN" altLang="zh-CN" smtClean="0"/>
              <a:t>语句根据标志值将</a:t>
            </a:r>
            <a:r>
              <a:rPr lang="fr-FR" altLang="zh-CN" smtClean="0"/>
              <a:t>Simulink</a:t>
            </a:r>
            <a:r>
              <a:rPr lang="zh-CN" altLang="zh-CN" smtClean="0"/>
              <a:t>转移到相应的子函数中。</a:t>
            </a:r>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677863" y="609600"/>
            <a:ext cx="8596312" cy="820738"/>
          </a:xfrm>
        </p:spPr>
        <p:txBody>
          <a:bodyPr/>
          <a:lstStyle/>
          <a:p>
            <a:r>
              <a:rPr lang="en-US" altLang="zh-CN" smtClean="0"/>
              <a:t>6.8.4 S-</a:t>
            </a:r>
            <a:r>
              <a:rPr lang="zh-CN" altLang="en-US" smtClean="0"/>
              <a:t>函数的使用</a:t>
            </a:r>
          </a:p>
        </p:txBody>
      </p:sp>
      <p:sp>
        <p:nvSpPr>
          <p:cNvPr id="77826" name="内容占位符 2"/>
          <p:cNvSpPr>
            <a:spLocks noGrp="1"/>
          </p:cNvSpPr>
          <p:nvPr>
            <p:ph idx="1"/>
          </p:nvPr>
        </p:nvSpPr>
        <p:spPr>
          <a:xfrm>
            <a:off x="677863" y="1430338"/>
            <a:ext cx="8596312" cy="4887912"/>
          </a:xfrm>
        </p:spPr>
        <p:txBody>
          <a:bodyPr/>
          <a:lstStyle/>
          <a:p>
            <a:r>
              <a:rPr lang="zh-CN" altLang="en-US" smtClean="0"/>
              <a:t>在</a:t>
            </a:r>
            <a:r>
              <a:rPr lang="en-US" altLang="zh-CN" smtClean="0"/>
              <a:t>Simulink</a:t>
            </a:r>
            <a:r>
              <a:rPr lang="zh-CN" altLang="en-US" smtClean="0"/>
              <a:t>中，</a:t>
            </a:r>
            <a:r>
              <a:rPr lang="en-US" altLang="zh-CN" smtClean="0"/>
              <a:t>User Defined Function</a:t>
            </a:r>
            <a:r>
              <a:rPr lang="zh-CN" altLang="en-US" smtClean="0"/>
              <a:t>子库中有一个</a:t>
            </a:r>
            <a:r>
              <a:rPr lang="en-US" altLang="zh-CN" smtClean="0"/>
              <a:t>S-Function</a:t>
            </a:r>
            <a:r>
              <a:rPr lang="zh-CN" altLang="en-US" smtClean="0"/>
              <a:t>模块，用户可以利用该模块在模型中创建</a:t>
            </a:r>
            <a:r>
              <a:rPr lang="en-US" altLang="zh-CN" smtClean="0"/>
              <a:t>S-</a:t>
            </a:r>
            <a:r>
              <a:rPr lang="zh-CN" altLang="en-US" smtClean="0"/>
              <a:t>函数。一般来说，</a:t>
            </a:r>
            <a:r>
              <a:rPr lang="en-US" altLang="zh-CN" smtClean="0"/>
              <a:t>Simulink</a:t>
            </a:r>
            <a:r>
              <a:rPr lang="zh-CN" altLang="en-US" smtClean="0"/>
              <a:t>可以通过如下步骤来实现创建包含</a:t>
            </a:r>
            <a:r>
              <a:rPr lang="en-US" altLang="zh-CN" smtClean="0"/>
              <a:t>S-</a:t>
            </a:r>
            <a:r>
              <a:rPr lang="zh-CN" altLang="en-US" smtClean="0"/>
              <a:t>函数的模型：</a:t>
            </a:r>
          </a:p>
          <a:p>
            <a:r>
              <a:rPr lang="en-US" altLang="zh-CN" smtClean="0"/>
              <a:t>(1)</a:t>
            </a:r>
            <a:r>
              <a:rPr lang="zh-CN" altLang="en-US" smtClean="0"/>
              <a:t>打开</a:t>
            </a:r>
            <a:r>
              <a:rPr lang="en-US" altLang="zh-CN" smtClean="0"/>
              <a:t>Simulink</a:t>
            </a:r>
            <a:r>
              <a:rPr lang="zh-CN" altLang="en-US" smtClean="0"/>
              <a:t>库浏览器，将</a:t>
            </a:r>
            <a:r>
              <a:rPr lang="en-US" altLang="zh-CN" smtClean="0"/>
              <a:t>User Defined Function</a:t>
            </a:r>
            <a:r>
              <a:rPr lang="zh-CN" altLang="en-US" smtClean="0"/>
              <a:t>子库中</a:t>
            </a:r>
            <a:r>
              <a:rPr lang="en-US" altLang="zh-CN" smtClean="0"/>
              <a:t>S-Function</a:t>
            </a:r>
            <a:r>
              <a:rPr lang="zh-CN" altLang="en-US" smtClean="0"/>
              <a:t>模块复制到用户模型窗口中。</a:t>
            </a:r>
          </a:p>
          <a:p>
            <a:r>
              <a:rPr lang="en-US" altLang="zh-CN" smtClean="0"/>
              <a:t>(2)</a:t>
            </a:r>
            <a:r>
              <a:rPr lang="zh-CN" altLang="en-US" smtClean="0"/>
              <a:t>双击</a:t>
            </a:r>
            <a:r>
              <a:rPr lang="en-US" altLang="zh-CN" smtClean="0"/>
              <a:t>S-Function</a:t>
            </a:r>
            <a:r>
              <a:rPr lang="zh-CN" altLang="en-US" smtClean="0"/>
              <a:t>模块，打开其参数设置对话框，如图</a:t>
            </a:r>
            <a:r>
              <a:rPr lang="en-US" altLang="zh-CN" smtClean="0"/>
              <a:t>6-47</a:t>
            </a:r>
            <a:r>
              <a:rPr lang="zh-CN" altLang="en-US" smtClean="0"/>
              <a:t>所示，设置</a:t>
            </a:r>
            <a:r>
              <a:rPr lang="en-US" altLang="zh-CN" smtClean="0"/>
              <a:t>S-</a:t>
            </a:r>
            <a:r>
              <a:rPr lang="zh-CN" altLang="en-US" smtClean="0"/>
              <a:t>函数参数。在</a:t>
            </a:r>
            <a:r>
              <a:rPr lang="en-US" altLang="zh-CN" smtClean="0"/>
              <a:t>S-</a:t>
            </a:r>
            <a:r>
              <a:rPr lang="zh-CN" altLang="en-US" smtClean="0"/>
              <a:t>函数文件名区域要填写</a:t>
            </a:r>
            <a:r>
              <a:rPr lang="en-US" altLang="zh-CN" smtClean="0"/>
              <a:t>S-</a:t>
            </a:r>
            <a:r>
              <a:rPr lang="zh-CN" altLang="en-US" smtClean="0"/>
              <a:t>函数不带扩展名的文件名，在</a:t>
            </a:r>
            <a:r>
              <a:rPr lang="en-US" altLang="zh-CN" smtClean="0"/>
              <a:t>S-</a:t>
            </a:r>
            <a:r>
              <a:rPr lang="zh-CN" altLang="en-US" smtClean="0"/>
              <a:t>函数参数编辑框中填入</a:t>
            </a:r>
            <a:r>
              <a:rPr lang="en-US" altLang="zh-CN" smtClean="0"/>
              <a:t>S-</a:t>
            </a:r>
            <a:r>
              <a:rPr lang="zh-CN" altLang="en-US" smtClean="0"/>
              <a:t>函数所需要的参数，参数并列给出，参数间以逗号分隔开。</a:t>
            </a:r>
          </a:p>
          <a:p>
            <a:r>
              <a:rPr lang="en-US" altLang="zh-CN" smtClean="0"/>
              <a:t>(3)</a:t>
            </a:r>
            <a:r>
              <a:rPr lang="zh-CN" altLang="en-US" smtClean="0"/>
              <a:t>创建</a:t>
            </a:r>
            <a:r>
              <a:rPr lang="en-US" altLang="zh-CN" smtClean="0"/>
              <a:t>S-</a:t>
            </a:r>
            <a:r>
              <a:rPr lang="zh-CN" altLang="en-US" smtClean="0"/>
              <a:t>函数源代码，单击</a:t>
            </a:r>
            <a:r>
              <a:rPr lang="en-US" altLang="zh-CN" smtClean="0"/>
              <a:t>S-</a:t>
            </a:r>
            <a:r>
              <a:rPr lang="zh-CN" altLang="en-US" smtClean="0"/>
              <a:t>函数模块参数对话框中的 ，即可打开源代码编辑窗口，如图</a:t>
            </a:r>
            <a:r>
              <a:rPr lang="en-US" altLang="zh-CN" smtClean="0"/>
              <a:t>6-48</a:t>
            </a:r>
            <a:r>
              <a:rPr lang="zh-CN" altLang="en-US" smtClean="0"/>
              <a:t>所示。事实上，</a:t>
            </a:r>
            <a:r>
              <a:rPr lang="en-US" altLang="zh-CN" smtClean="0"/>
              <a:t>S-</a:t>
            </a:r>
            <a:r>
              <a:rPr lang="zh-CN" altLang="en-US" smtClean="0"/>
              <a:t>函数源代码的创建方式有很多种，一般来说，在</a:t>
            </a:r>
            <a:r>
              <a:rPr lang="en-US" altLang="zh-CN" smtClean="0"/>
              <a:t>Simulink</a:t>
            </a:r>
            <a:r>
              <a:rPr lang="zh-CN" altLang="en-US" smtClean="0"/>
              <a:t>的</a:t>
            </a:r>
            <a:r>
              <a:rPr lang="en-US" altLang="zh-CN" smtClean="0"/>
              <a:t>S-function Example</a:t>
            </a:r>
            <a:r>
              <a:rPr lang="zh-CN" altLang="en-US" smtClean="0"/>
              <a:t>模型库中，</a:t>
            </a:r>
            <a:r>
              <a:rPr lang="en-US" altLang="zh-CN" smtClean="0"/>
              <a:t>Simulink</a:t>
            </a:r>
            <a:r>
              <a:rPr lang="zh-CN" altLang="en-US" smtClean="0"/>
              <a:t>为用户提供了针对不同语言的</a:t>
            </a:r>
            <a:r>
              <a:rPr lang="en-US" altLang="zh-CN" smtClean="0"/>
              <a:t>S-</a:t>
            </a:r>
            <a:r>
              <a:rPr lang="zh-CN" altLang="en-US" smtClean="0"/>
              <a:t>函数模板和例子。用户通过修改</a:t>
            </a:r>
            <a:r>
              <a:rPr lang="en-US" altLang="zh-CN" smtClean="0"/>
              <a:t>S-</a:t>
            </a:r>
            <a:r>
              <a:rPr lang="zh-CN" altLang="en-US" smtClean="0"/>
              <a:t>函数的模板和例子来实现</a:t>
            </a:r>
            <a:r>
              <a:rPr lang="en-US" altLang="zh-CN" smtClean="0"/>
              <a:t>S-</a:t>
            </a:r>
            <a:r>
              <a:rPr lang="zh-CN" altLang="en-US" smtClean="0"/>
              <a:t>函数源文件编写工作，然后直接在</a:t>
            </a:r>
            <a:r>
              <a:rPr lang="en-US" altLang="zh-CN" smtClean="0"/>
              <a:t>S-</a:t>
            </a:r>
            <a:r>
              <a:rPr lang="zh-CN" altLang="en-US" smtClean="0"/>
              <a:t>函数模块参数对话框中输入已经编辑好的</a:t>
            </a:r>
            <a:r>
              <a:rPr lang="en-US" altLang="zh-CN" smtClean="0"/>
              <a:t>S-</a:t>
            </a:r>
            <a:r>
              <a:rPr lang="zh-CN" altLang="en-US" smtClean="0"/>
              <a:t>函数名，即可直接调用。</a:t>
            </a:r>
          </a:p>
          <a:p>
            <a:endParaRPr lang="zh-CN" alt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endParaRPr lang="zh-CN" altLang="en-US" smtClean="0"/>
          </a:p>
        </p:txBody>
      </p:sp>
      <p:pic>
        <p:nvPicPr>
          <p:cNvPr id="78850" name="Picture 3" descr="21-68"/>
          <p:cNvPicPr>
            <a:picLocks noChangeAspect="1" noChangeArrowheads="1"/>
          </p:cNvPicPr>
          <p:nvPr/>
        </p:nvPicPr>
        <p:blipFill>
          <a:blip r:embed="rId2"/>
          <a:srcRect/>
          <a:stretch>
            <a:fillRect/>
          </a:stretch>
        </p:blipFill>
        <p:spPr bwMode="auto">
          <a:xfrm>
            <a:off x="1411288" y="966788"/>
            <a:ext cx="6797675" cy="4932362"/>
          </a:xfrm>
          <a:prstGeom prst="rect">
            <a:avLst/>
          </a:prstGeom>
          <a:noFill/>
          <a:ln w="9525">
            <a:noFill/>
            <a:miter lim="800000"/>
            <a:headEnd/>
            <a:tailEnd/>
          </a:ln>
        </p:spPr>
      </p:pic>
      <p:sp>
        <p:nvSpPr>
          <p:cNvPr id="78851" name="文本框 3"/>
          <p:cNvSpPr txBox="1">
            <a:spLocks noChangeArrowheads="1"/>
          </p:cNvSpPr>
          <p:nvPr/>
        </p:nvSpPr>
        <p:spPr bwMode="auto">
          <a:xfrm>
            <a:off x="2446338" y="6219825"/>
            <a:ext cx="4367212"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6-47  S-</a:t>
            </a:r>
            <a:r>
              <a:rPr lang="zh-CN" altLang="zh-CN">
                <a:latin typeface="Trebuchet MS" pitchFamily="34" charset="0"/>
                <a:ea typeface="华文新魏" pitchFamily="2" charset="-122"/>
              </a:rPr>
              <a:t>函数模块参数对话框</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endParaRPr lang="zh-CN" altLang="en-US" smtClean="0"/>
          </a:p>
        </p:txBody>
      </p:sp>
      <p:pic>
        <p:nvPicPr>
          <p:cNvPr id="79874" name="Picture 2" descr="21-69"/>
          <p:cNvPicPr>
            <a:picLocks noChangeAspect="1" noChangeArrowheads="1"/>
          </p:cNvPicPr>
          <p:nvPr/>
        </p:nvPicPr>
        <p:blipFill>
          <a:blip r:embed="rId2"/>
          <a:srcRect/>
          <a:stretch>
            <a:fillRect/>
          </a:stretch>
        </p:blipFill>
        <p:spPr bwMode="auto">
          <a:xfrm>
            <a:off x="1665288" y="609600"/>
            <a:ext cx="5199062" cy="3503613"/>
          </a:xfrm>
          <a:prstGeom prst="rect">
            <a:avLst/>
          </a:prstGeom>
          <a:noFill/>
          <a:ln w="9525">
            <a:noFill/>
            <a:miter lim="800000"/>
            <a:headEnd/>
            <a:tailEnd/>
          </a:ln>
        </p:spPr>
      </p:pic>
      <p:sp>
        <p:nvSpPr>
          <p:cNvPr id="79875" name="文本框 3"/>
          <p:cNvSpPr txBox="1">
            <a:spLocks noChangeArrowheads="1"/>
          </p:cNvSpPr>
          <p:nvPr/>
        </p:nvSpPr>
        <p:spPr bwMode="auto">
          <a:xfrm>
            <a:off x="2854325" y="4295775"/>
            <a:ext cx="2820988" cy="369888"/>
          </a:xfrm>
          <a:prstGeom prst="rect">
            <a:avLst/>
          </a:prstGeom>
          <a:noFill/>
          <a:ln w="9525">
            <a:noFill/>
            <a:miter lim="800000"/>
            <a:headEnd/>
            <a:tailEnd/>
          </a:ln>
        </p:spPr>
        <p:txBody>
          <a:bodyPr>
            <a:spAutoFit/>
          </a:bodyPr>
          <a:lstStyle/>
          <a:p>
            <a:r>
              <a:rPr lang="zh-CN" altLang="zh-CN">
                <a:latin typeface="Trebuchet MS" pitchFamily="34" charset="0"/>
                <a:ea typeface="华文新魏" pitchFamily="2" charset="-122"/>
              </a:rPr>
              <a:t>图</a:t>
            </a:r>
            <a:r>
              <a:rPr lang="en-US" altLang="zh-CN">
                <a:latin typeface="Trebuchet MS" pitchFamily="34" charset="0"/>
                <a:ea typeface="华文新魏" pitchFamily="2" charset="-122"/>
              </a:rPr>
              <a:t>6-48 </a:t>
            </a:r>
            <a:r>
              <a:rPr lang="zh-CN" altLang="zh-CN">
                <a:latin typeface="Trebuchet MS" pitchFamily="34" charset="0"/>
                <a:ea typeface="华文新魏" pitchFamily="2" charset="-122"/>
              </a:rPr>
              <a:t>源代码编辑窗口</a:t>
            </a:r>
          </a:p>
        </p:txBody>
      </p:sp>
      <p:sp>
        <p:nvSpPr>
          <p:cNvPr id="5" name="矩形 4"/>
          <p:cNvSpPr/>
          <p:nvPr/>
        </p:nvSpPr>
        <p:spPr>
          <a:xfrm>
            <a:off x="677863" y="4849813"/>
            <a:ext cx="8740775" cy="1476375"/>
          </a:xfrm>
          <a:prstGeom prst="rect">
            <a:avLst/>
          </a:prstGeom>
        </p:spPr>
        <p:txBody>
          <a:bodyPr>
            <a:spAutoFit/>
          </a:bodyPr>
          <a:lstStyle/>
          <a:p>
            <a:pPr indent="266700" algn="just" fontAlgn="auto">
              <a:spcBef>
                <a:spcPts val="0"/>
              </a:spcBef>
              <a:spcAft>
                <a:spcPts val="0"/>
              </a:spcAft>
              <a:defRPr/>
            </a:pPr>
            <a:r>
              <a:rPr lang="zh-CN" altLang="zh-CN" kern="1000" dirty="0">
                <a:solidFill>
                  <a:srgbClr val="000000"/>
                </a:solidFill>
                <a:latin typeface="Times New Roman" panose="02020603050405020304" pitchFamily="18" charset="0"/>
                <a:ea typeface="宋体" panose="02010600030101010101" pitchFamily="2" charset="-122"/>
              </a:rPr>
              <a:t>需要注意的是：用户可以利用子系统封装功能对</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函数进行封装，以提供更加友好的使用界面；</a:t>
            </a:r>
            <a:r>
              <a:rPr lang="en-US" altLang="zh-CN" kern="1000" dirty="0">
                <a:solidFill>
                  <a:srgbClr val="000000"/>
                </a:solidFill>
                <a:latin typeface="Times New Roman" panose="02020603050405020304" pitchFamily="18" charset="0"/>
                <a:ea typeface="宋体" panose="02010600030101010101" pitchFamily="2" charset="-122"/>
              </a:rPr>
              <a:t>S-Function</a:t>
            </a:r>
            <a:r>
              <a:rPr lang="zh-CN" altLang="zh-CN" kern="1000" dirty="0">
                <a:solidFill>
                  <a:srgbClr val="000000"/>
                </a:solidFill>
                <a:latin typeface="Times New Roman" panose="02020603050405020304" pitchFamily="18" charset="0"/>
                <a:ea typeface="宋体" panose="02010600030101010101" pitchFamily="2" charset="-122"/>
              </a:rPr>
              <a:t>参数设置中的</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函数文件名必须与用户建立的</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函数源文件名完全相同；用户必须知道</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函数要求的参数和这些参数的调用顺序，然后按照</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函数的要求的顺序输入参数；</a:t>
            </a:r>
            <a:r>
              <a:rPr lang="en-US" altLang="zh-CN" kern="1000" dirty="0">
                <a:solidFill>
                  <a:srgbClr val="000000"/>
                </a:solidFill>
                <a:latin typeface="Times New Roman" panose="02020603050405020304" pitchFamily="18" charset="0"/>
                <a:ea typeface="宋体" panose="02010600030101010101" pitchFamily="2" charset="-122"/>
              </a:rPr>
              <a:t>S-</a:t>
            </a:r>
            <a:r>
              <a:rPr lang="zh-CN" altLang="zh-CN" kern="1000" dirty="0">
                <a:solidFill>
                  <a:srgbClr val="000000"/>
                </a:solidFill>
                <a:latin typeface="Times New Roman" panose="02020603050405020304" pitchFamily="18" charset="0"/>
                <a:ea typeface="宋体" panose="02010600030101010101" pitchFamily="2" charset="-122"/>
              </a:rPr>
              <a:t>函数是一个单输入、单输出的模块，如果系统有多个输入或输出信号，则需要使用</a:t>
            </a:r>
            <a:r>
              <a:rPr lang="en-US" altLang="zh-CN" kern="1000" dirty="0">
                <a:solidFill>
                  <a:srgbClr val="000000"/>
                </a:solidFill>
                <a:latin typeface="Times New Roman" panose="02020603050405020304" pitchFamily="18" charset="0"/>
                <a:ea typeface="宋体" panose="02010600030101010101" pitchFamily="2" charset="-122"/>
              </a:rPr>
              <a:t>Mux</a:t>
            </a:r>
            <a:r>
              <a:rPr lang="zh-CN" altLang="zh-CN" kern="1000" dirty="0">
                <a:solidFill>
                  <a:srgbClr val="000000"/>
                </a:solidFill>
                <a:latin typeface="Times New Roman" panose="02020603050405020304" pitchFamily="18" charset="0"/>
                <a:ea typeface="宋体" panose="02010600030101010101" pitchFamily="2" charset="-122"/>
              </a:rPr>
              <a:t>和</a:t>
            </a:r>
            <a:r>
              <a:rPr lang="en-US" altLang="zh-CN" kern="1000" dirty="0" err="1">
                <a:solidFill>
                  <a:srgbClr val="000000"/>
                </a:solidFill>
                <a:latin typeface="Times New Roman" panose="02020603050405020304" pitchFamily="18" charset="0"/>
                <a:ea typeface="宋体" panose="02010600030101010101" pitchFamily="2" charset="-122"/>
              </a:rPr>
              <a:t>Demux</a:t>
            </a:r>
            <a:r>
              <a:rPr lang="zh-CN" altLang="zh-CN" kern="1000" dirty="0">
                <a:solidFill>
                  <a:srgbClr val="000000"/>
                </a:solidFill>
                <a:latin typeface="Times New Roman" panose="02020603050405020304" pitchFamily="18" charset="0"/>
                <a:ea typeface="宋体" panose="02010600030101010101" pitchFamily="2" charset="-122"/>
              </a:rPr>
              <a:t>模块将其组合成单个的输入或输出信号。</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en-US" altLang="zh-CN" smtClean="0"/>
              <a:t>6.8.5 S-</a:t>
            </a:r>
            <a:r>
              <a:rPr lang="zh-CN" altLang="en-US" smtClean="0"/>
              <a:t>函数举例</a:t>
            </a:r>
          </a:p>
        </p:txBody>
      </p:sp>
      <p:sp>
        <p:nvSpPr>
          <p:cNvPr id="80898" name="内容占位符 2"/>
          <p:cNvSpPr>
            <a:spLocks noGrp="1"/>
          </p:cNvSpPr>
          <p:nvPr>
            <p:ph idx="1"/>
          </p:nvPr>
        </p:nvSpPr>
        <p:spPr/>
        <p:txBody>
          <a:bodyPr/>
          <a:lstStyle/>
          <a:p>
            <a:r>
              <a:rPr lang="zh-CN" altLang="zh-CN" smtClean="0"/>
              <a:t>在本小节中，将通过修改标准模板，向读者介绍一些经典的实例，如含参</a:t>
            </a:r>
            <a:r>
              <a:rPr lang="en-US" altLang="zh-CN" smtClean="0"/>
              <a:t>S-</a:t>
            </a:r>
            <a:r>
              <a:rPr lang="zh-CN" altLang="zh-CN" smtClean="0"/>
              <a:t>函数、连续状态系统的</a:t>
            </a:r>
            <a:r>
              <a:rPr lang="en-US" altLang="zh-CN" smtClean="0"/>
              <a:t>S-</a:t>
            </a:r>
            <a:r>
              <a:rPr lang="zh-CN" altLang="zh-CN" smtClean="0"/>
              <a:t>函数描述、离散状态系统的</a:t>
            </a:r>
            <a:r>
              <a:rPr lang="en-US" altLang="zh-CN" smtClean="0"/>
              <a:t>S-</a:t>
            </a:r>
            <a:r>
              <a:rPr lang="zh-CN" altLang="zh-CN" smtClean="0"/>
              <a:t>函数描述等，通过这些实例向读者介绍</a:t>
            </a:r>
            <a:r>
              <a:rPr lang="en-US" altLang="zh-CN" smtClean="0"/>
              <a:t>M</a:t>
            </a:r>
            <a:r>
              <a:rPr lang="zh-CN" altLang="zh-CN" smtClean="0"/>
              <a:t>文件</a:t>
            </a:r>
            <a:r>
              <a:rPr lang="en-US" altLang="zh-CN" smtClean="0"/>
              <a:t>S-</a:t>
            </a:r>
            <a:r>
              <a:rPr lang="zh-CN" altLang="zh-CN" smtClean="0"/>
              <a:t>函数源代码的编写方法。事实上，含参数的</a:t>
            </a:r>
            <a:r>
              <a:rPr lang="en-US" altLang="zh-CN" smtClean="0"/>
              <a:t>S-</a:t>
            </a:r>
            <a:r>
              <a:rPr lang="zh-CN" altLang="zh-CN" smtClean="0"/>
              <a:t>函数创建在【例</a:t>
            </a:r>
            <a:r>
              <a:rPr lang="en-US" altLang="zh-CN" smtClean="0"/>
              <a:t>6-5</a:t>
            </a:r>
            <a:r>
              <a:rPr lang="zh-CN" altLang="zh-CN" smtClean="0"/>
              <a:t>】中已经介绍，下面主要介绍连续状态</a:t>
            </a:r>
            <a:r>
              <a:rPr lang="en-US" altLang="zh-CN" smtClean="0"/>
              <a:t>S-</a:t>
            </a:r>
            <a:r>
              <a:rPr lang="zh-CN" altLang="zh-CN" smtClean="0"/>
              <a:t>函数描述和离散状态</a:t>
            </a:r>
            <a:r>
              <a:rPr lang="en-US" altLang="zh-CN" smtClean="0"/>
              <a:t>S-</a:t>
            </a:r>
            <a:r>
              <a:rPr lang="zh-CN" altLang="zh-CN" smtClean="0"/>
              <a:t>函数描述。</a:t>
            </a:r>
          </a:p>
          <a:p>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 name="标题 1"/>
          <p:cNvSpPr>
            <a:spLocks noGrp="1"/>
          </p:cNvSpPr>
          <p:nvPr>
            <p:ph type="title"/>
          </p:nvPr>
        </p:nvSpPr>
        <p:spPr/>
        <p:txBody>
          <a:bodyPr/>
          <a:lstStyle/>
          <a:p>
            <a:r>
              <a:rPr lang="en-US" altLang="zh-CN" smtClean="0"/>
              <a:t>6.1.2 Simulink</a:t>
            </a:r>
            <a:r>
              <a:rPr lang="zh-CN" altLang="en-US" smtClean="0"/>
              <a:t>工作环境</a:t>
            </a:r>
          </a:p>
        </p:txBody>
      </p:sp>
      <p:sp>
        <p:nvSpPr>
          <p:cNvPr id="3106" name="内容占位符 2"/>
          <p:cNvSpPr>
            <a:spLocks noGrp="1"/>
          </p:cNvSpPr>
          <p:nvPr>
            <p:ph idx="1"/>
          </p:nvPr>
        </p:nvSpPr>
        <p:spPr>
          <a:xfrm>
            <a:off x="677863" y="1633538"/>
            <a:ext cx="8596312" cy="4572000"/>
          </a:xfrm>
        </p:spPr>
        <p:txBody>
          <a:bodyPr/>
          <a:lstStyle/>
          <a:p>
            <a:r>
              <a:rPr lang="zh-CN" altLang="en-US" smtClean="0"/>
              <a:t>按照</a:t>
            </a:r>
            <a:r>
              <a:rPr lang="en-US" altLang="zh-CN" smtClean="0"/>
              <a:t>6.1.1</a:t>
            </a:r>
            <a:r>
              <a:rPr lang="zh-CN" altLang="en-US" smtClean="0"/>
              <a:t>节所介绍的方法启动</a:t>
            </a:r>
            <a:r>
              <a:rPr lang="en-US" altLang="zh-CN" smtClean="0"/>
              <a:t>Simulink</a:t>
            </a:r>
            <a:r>
              <a:rPr lang="zh-CN" altLang="en-US" smtClean="0"/>
              <a:t>后就可以看到图</a:t>
            </a:r>
            <a:r>
              <a:rPr lang="en-US" altLang="zh-CN" smtClean="0"/>
              <a:t>6-4</a:t>
            </a:r>
            <a:r>
              <a:rPr lang="zh-CN" altLang="en-US" smtClean="0"/>
              <a:t>所示的</a:t>
            </a:r>
            <a:r>
              <a:rPr lang="en-US" altLang="zh-CN" smtClean="0"/>
              <a:t>Simulink</a:t>
            </a:r>
            <a:r>
              <a:rPr lang="zh-CN" altLang="en-US" smtClean="0"/>
              <a:t>模块库浏览器。由该浏览器可以看出</a:t>
            </a:r>
            <a:r>
              <a:rPr lang="en-US" altLang="zh-CN" smtClean="0"/>
              <a:t>Simulink</a:t>
            </a:r>
            <a:r>
              <a:rPr lang="zh-CN" altLang="en-US" smtClean="0"/>
              <a:t>模型库浏览器各部分的用途，包含公共模型库和专业模型库。如下图所示。</a:t>
            </a:r>
          </a:p>
        </p:txBody>
      </p:sp>
      <p:sp>
        <p:nvSpPr>
          <p:cNvPr id="3107" name="Rectangle 4"/>
          <p:cNvSpPr>
            <a:spLocks noChangeArrowheads="1"/>
          </p:cNvSpPr>
          <p:nvPr/>
        </p:nvSpPr>
        <p:spPr bwMode="auto">
          <a:xfrm>
            <a:off x="677863" y="90488"/>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03" name="Object 31"/>
          <p:cNvGraphicFramePr>
            <a:graphicFrameLocks noChangeAspect="1"/>
          </p:cNvGraphicFramePr>
          <p:nvPr/>
        </p:nvGraphicFramePr>
        <p:xfrm>
          <a:off x="255588" y="2698750"/>
          <a:ext cx="5105400" cy="4159250"/>
        </p:xfrm>
        <a:graphic>
          <a:graphicData uri="http://schemas.openxmlformats.org/presentationml/2006/ole">
            <p:oleObj spid="_x0000_s3103" r:id="rId3" imgW="6343610" imgH="4724917" progId="Visio.Drawing.11">
              <p:embed/>
            </p:oleObj>
          </a:graphicData>
        </a:graphic>
      </p:graphicFrame>
      <p:sp>
        <p:nvSpPr>
          <p:cNvPr id="3108"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04" name="Object 32"/>
          <p:cNvGraphicFramePr>
            <a:graphicFrameLocks noChangeAspect="1"/>
          </p:cNvGraphicFramePr>
          <p:nvPr/>
        </p:nvGraphicFramePr>
        <p:xfrm>
          <a:off x="4425950" y="3522663"/>
          <a:ext cx="4695825" cy="3290887"/>
        </p:xfrm>
        <a:graphic>
          <a:graphicData uri="http://schemas.openxmlformats.org/presentationml/2006/ole">
            <p:oleObj spid="_x0000_s3104" r:id="rId4" imgW="4970421" imgH="3058078" progId="Visio.Drawing.11">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r>
              <a:rPr lang="en-US" altLang="zh-CN" smtClean="0"/>
              <a:t>6.9 </a:t>
            </a:r>
            <a:r>
              <a:rPr lang="zh-CN" altLang="en-US" smtClean="0"/>
              <a:t>小结</a:t>
            </a:r>
          </a:p>
        </p:txBody>
      </p:sp>
      <p:sp>
        <p:nvSpPr>
          <p:cNvPr id="81922" name="内容占位符 2"/>
          <p:cNvSpPr>
            <a:spLocks noGrp="1"/>
          </p:cNvSpPr>
          <p:nvPr>
            <p:ph idx="1"/>
          </p:nvPr>
        </p:nvSpPr>
        <p:spPr/>
        <p:txBody>
          <a:bodyPr/>
          <a:lstStyle/>
          <a:p>
            <a:r>
              <a:rPr lang="fr-FR" altLang="zh-CN" smtClean="0"/>
              <a:t>Simulink</a:t>
            </a:r>
            <a:r>
              <a:rPr lang="zh-CN" altLang="zh-CN" smtClean="0"/>
              <a:t>是用于动态系统和嵌入式系统的多领域仿真和基于模型的设计工具。对各类系统，包括通信、控制、信号处理、视频处理和图像处理系统，</a:t>
            </a:r>
            <a:r>
              <a:rPr lang="fr-FR" altLang="zh-CN" smtClean="0"/>
              <a:t>Simulink</a:t>
            </a:r>
            <a:r>
              <a:rPr lang="zh-CN" altLang="zh-CN" smtClean="0"/>
              <a:t>提供了交互式图形化环境和可指定模块库来对其进行设计、仿真、执行和测试。通过本章的学习，掌握如何建模、如何设置仿真参数，如何实现仿真，是本章学习的重点；而子系统和</a:t>
            </a:r>
            <a:r>
              <a:rPr lang="fr-FR" altLang="zh-CN" smtClean="0"/>
              <a:t>S-</a:t>
            </a:r>
            <a:r>
              <a:rPr lang="zh-CN" altLang="zh-CN" smtClean="0"/>
              <a:t>函数的编写则是</a:t>
            </a:r>
            <a:r>
              <a:rPr lang="fr-FR" altLang="zh-CN" smtClean="0"/>
              <a:t>Simulink</a:t>
            </a:r>
            <a:r>
              <a:rPr lang="zh-CN" altLang="zh-CN" smtClean="0"/>
              <a:t>技术的提升，读者可采用</a:t>
            </a:r>
            <a:r>
              <a:rPr lang="fr-FR" altLang="zh-CN" smtClean="0"/>
              <a:t>S-</a:t>
            </a:r>
            <a:r>
              <a:rPr lang="zh-CN" altLang="zh-CN" smtClean="0"/>
              <a:t>函数定制自己的模块库，通过子系统的方式来实现复杂的建模仿真。</a:t>
            </a:r>
          </a:p>
          <a:p>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677863" y="609600"/>
            <a:ext cx="8596312" cy="787400"/>
          </a:xfrm>
        </p:spPr>
        <p:txBody>
          <a:bodyPr/>
          <a:lstStyle/>
          <a:p>
            <a:r>
              <a:rPr lang="en-US" altLang="zh-CN" smtClean="0"/>
              <a:t>6.10</a:t>
            </a:r>
            <a:r>
              <a:rPr lang="zh-CN" altLang="en-US" smtClean="0"/>
              <a:t>习题</a:t>
            </a:r>
          </a:p>
        </p:txBody>
      </p:sp>
      <p:sp>
        <p:nvSpPr>
          <p:cNvPr id="82946" name="内容占位符 2"/>
          <p:cNvSpPr>
            <a:spLocks noGrp="1"/>
          </p:cNvSpPr>
          <p:nvPr>
            <p:ph idx="1"/>
          </p:nvPr>
        </p:nvSpPr>
        <p:spPr>
          <a:xfrm>
            <a:off x="677863" y="1397000"/>
            <a:ext cx="8596312" cy="4645025"/>
          </a:xfrm>
        </p:spPr>
        <p:txBody>
          <a:bodyPr/>
          <a:lstStyle/>
          <a:p>
            <a:r>
              <a:rPr lang="zh-CN" altLang="zh-CN" smtClean="0"/>
              <a:t>有初始状态为</a:t>
            </a:r>
            <a:r>
              <a:rPr lang="en-US" altLang="zh-CN" smtClean="0"/>
              <a:t>0</a:t>
            </a:r>
            <a:r>
              <a:rPr lang="zh-CN" altLang="zh-CN" smtClean="0"/>
              <a:t>的二阶微分方程</a:t>
            </a:r>
            <a:r>
              <a:rPr lang="en-US" altLang="zh-CN" smtClean="0"/>
              <a:t>x"+0.2x'+0.4x=0.2u (t), </a:t>
            </a:r>
            <a:r>
              <a:rPr lang="zh-CN" altLang="zh-CN" smtClean="0"/>
              <a:t>其中</a:t>
            </a:r>
            <a:r>
              <a:rPr lang="en-US" altLang="zh-CN" smtClean="0"/>
              <a:t>u(t)</a:t>
            </a:r>
            <a:r>
              <a:rPr lang="zh-CN" altLang="zh-CN" smtClean="0"/>
              <a:t>是单位阶跃函数，试建立系统模型并仿真。</a:t>
            </a:r>
          </a:p>
          <a:p>
            <a:r>
              <a:rPr lang="zh-CN" altLang="zh-CN" smtClean="0"/>
              <a:t>新建一个</a:t>
            </a:r>
            <a:r>
              <a:rPr lang="en-US" altLang="zh-CN" smtClean="0"/>
              <a:t>SIMULINK</a:t>
            </a:r>
            <a:r>
              <a:rPr lang="zh-CN" altLang="zh-CN" smtClean="0"/>
              <a:t>的模型文件，试建立并调试一个模型，实现在一个示波器中同时观察正弦波信号和方波信号。</a:t>
            </a:r>
          </a:p>
          <a:p>
            <a:r>
              <a:rPr lang="zh-CN" altLang="zh-CN" smtClean="0"/>
              <a:t>食饵——捕食者模型：设食饵</a:t>
            </a:r>
            <a:r>
              <a:rPr lang="en-US" altLang="zh-CN" smtClean="0"/>
              <a:t>(</a:t>
            </a:r>
            <a:r>
              <a:rPr lang="zh-CN" altLang="zh-CN" smtClean="0"/>
              <a:t>如鱼，兔等</a:t>
            </a:r>
            <a:r>
              <a:rPr lang="en-US" altLang="zh-CN" smtClean="0"/>
              <a:t>)</a:t>
            </a:r>
            <a:r>
              <a:rPr lang="zh-CN" altLang="zh-CN" smtClean="0"/>
              <a:t>数量为</a:t>
            </a:r>
            <a:r>
              <a:rPr lang="en-US" altLang="zh-CN" smtClean="0"/>
              <a:t>x(t)</a:t>
            </a:r>
            <a:r>
              <a:rPr lang="zh-CN" altLang="zh-CN" smtClean="0"/>
              <a:t>，捕食者</a:t>
            </a:r>
            <a:r>
              <a:rPr lang="en-US" altLang="zh-CN" smtClean="0"/>
              <a:t>(</a:t>
            </a:r>
            <a:r>
              <a:rPr lang="zh-CN" altLang="zh-CN" smtClean="0"/>
              <a:t>如鲨鱼，狼等</a:t>
            </a:r>
            <a:r>
              <a:rPr lang="en-US" altLang="zh-CN" smtClean="0"/>
              <a:t>)</a:t>
            </a:r>
          </a:p>
          <a:p>
            <a:endParaRPr lang="en-US" altLang="zh-CN" smtClean="0"/>
          </a:p>
          <a:p>
            <a:endParaRPr lang="en-US" altLang="zh-CN" smtClean="0"/>
          </a:p>
          <a:p>
            <a:endParaRPr lang="en-US" altLang="zh-CN" smtClean="0"/>
          </a:p>
          <a:p>
            <a:endParaRPr lang="en-US" altLang="zh-CN" smtClean="0"/>
          </a:p>
          <a:p>
            <a:r>
              <a:rPr lang="en-US" altLang="zh-CN" smtClean="0"/>
              <a:t> a=0.1</a:t>
            </a:r>
            <a:r>
              <a:rPr lang="zh-CN" altLang="zh-CN" smtClean="0"/>
              <a:t>，</a:t>
            </a:r>
            <a:r>
              <a:rPr lang="en-US" altLang="zh-CN" smtClean="0"/>
              <a:t>b=0.02</a:t>
            </a:r>
            <a:r>
              <a:rPr lang="zh-CN" altLang="zh-CN" smtClean="0"/>
              <a:t>，</a:t>
            </a:r>
            <a:r>
              <a:rPr lang="en-US" altLang="zh-CN" smtClean="0"/>
              <a:t>x(0)=25</a:t>
            </a:r>
            <a:r>
              <a:rPr lang="zh-CN" altLang="zh-CN" smtClean="0"/>
              <a:t>，</a:t>
            </a:r>
            <a:r>
              <a:rPr lang="en-US" altLang="zh-CN" smtClean="0"/>
              <a:t>y(0)=2</a:t>
            </a:r>
            <a:r>
              <a:rPr lang="zh-CN" altLang="zh-CN" smtClean="0"/>
              <a:t>。求</a:t>
            </a:r>
            <a:r>
              <a:rPr lang="en-US" altLang="zh-CN" smtClean="0"/>
              <a:t>x(t)</a:t>
            </a:r>
            <a:r>
              <a:rPr lang="zh-CN" altLang="zh-CN" smtClean="0"/>
              <a:t>，</a:t>
            </a:r>
            <a:r>
              <a:rPr lang="en-US" altLang="zh-CN" smtClean="0"/>
              <a:t>y(t)</a:t>
            </a:r>
            <a:r>
              <a:rPr lang="zh-CN" altLang="zh-CN" smtClean="0"/>
              <a:t>和</a:t>
            </a:r>
            <a:r>
              <a:rPr lang="en-US" altLang="zh-CN" smtClean="0"/>
              <a:t>y(x)</a:t>
            </a:r>
            <a:r>
              <a:rPr lang="zh-CN" altLang="zh-CN" smtClean="0"/>
              <a:t>的图形。</a:t>
            </a:r>
            <a:endParaRPr lang="en-US" altLang="zh-CN" smtClean="0"/>
          </a:p>
          <a:p>
            <a:endParaRPr lang="zh-CN" altLang="en-US" smtClean="0"/>
          </a:p>
        </p:txBody>
      </p:sp>
      <p:pic>
        <p:nvPicPr>
          <p:cNvPr id="82947" name="Picture 2"/>
          <p:cNvPicPr>
            <a:picLocks noChangeAspect="1" noChangeArrowheads="1"/>
          </p:cNvPicPr>
          <p:nvPr/>
        </p:nvPicPr>
        <p:blipFill>
          <a:blip r:embed="rId2"/>
          <a:srcRect/>
          <a:stretch>
            <a:fillRect/>
          </a:stretch>
        </p:blipFill>
        <p:spPr bwMode="auto">
          <a:xfrm>
            <a:off x="3141663" y="3390900"/>
            <a:ext cx="1677987" cy="947738"/>
          </a:xfrm>
          <a:prstGeom prst="rect">
            <a:avLst/>
          </a:prstGeom>
          <a:noFill/>
          <a:ln w="9525">
            <a:noFill/>
            <a:miter lim="800000"/>
            <a:headEnd/>
            <a:tailEnd/>
          </a:ln>
        </p:spPr>
      </p:pic>
      <p:pic>
        <p:nvPicPr>
          <p:cNvPr id="82948" name="Picture 1"/>
          <p:cNvPicPr>
            <a:picLocks noChangeAspect="1" noChangeArrowheads="1"/>
          </p:cNvPicPr>
          <p:nvPr/>
        </p:nvPicPr>
        <p:blipFill>
          <a:blip r:embed="rId3"/>
          <a:srcRect/>
          <a:stretch>
            <a:fillRect/>
          </a:stretch>
        </p:blipFill>
        <p:spPr bwMode="auto">
          <a:xfrm>
            <a:off x="5456238" y="3487738"/>
            <a:ext cx="2422525" cy="755650"/>
          </a:xfrm>
          <a:prstGeom prst="rect">
            <a:avLst/>
          </a:prstGeom>
          <a:noFill/>
          <a:ln w="9525">
            <a:noFill/>
            <a:miter lim="800000"/>
            <a:headEnd/>
            <a:tailEnd/>
          </a:ln>
        </p:spPr>
      </p:pic>
      <p:sp>
        <p:nvSpPr>
          <p:cNvPr id="82949" name="Rectangle 3"/>
          <p:cNvSpPr>
            <a:spLocks noChangeArrowheads="1"/>
          </p:cNvSpPr>
          <p:nvPr/>
        </p:nvSpPr>
        <p:spPr bwMode="auto">
          <a:xfrm>
            <a:off x="1439863" y="3675063"/>
            <a:ext cx="12877800" cy="368300"/>
          </a:xfrm>
          <a:prstGeom prst="rect">
            <a:avLst/>
          </a:prstGeom>
          <a:noFill/>
          <a:ln w="9525">
            <a:noFill/>
            <a:miter lim="800000"/>
            <a:headEnd/>
            <a:tailEnd/>
          </a:ln>
        </p:spPr>
        <p:txBody>
          <a:bodyPr anchor="ctr">
            <a:spAutoFit/>
          </a:bodyPr>
          <a:lstStyle/>
          <a:p>
            <a:pPr eaLnBrk="0" hangingPunct="0"/>
            <a:r>
              <a:rPr lang="zh-CN" altLang="en-US">
                <a:solidFill>
                  <a:srgbClr val="000000"/>
                </a:solidFill>
                <a:latin typeface="宋体" charset="-122"/>
                <a:cs typeface="Times New Roman" pitchFamily="18" charset="0"/>
              </a:rPr>
              <a:t>数量为</a:t>
            </a:r>
            <a:r>
              <a:rPr lang="en-US" altLang="zh-CN">
                <a:solidFill>
                  <a:srgbClr val="000000"/>
                </a:solidFill>
                <a:latin typeface="Times New Roman" pitchFamily="18" charset="0"/>
                <a:cs typeface="Times New Roman" pitchFamily="18" charset="0"/>
              </a:rPr>
              <a:t>y(t)</a:t>
            </a:r>
            <a:r>
              <a:rPr lang="zh-CN" altLang="en-US">
                <a:solidFill>
                  <a:srgbClr val="000000"/>
                </a:solidFill>
                <a:latin typeface="宋体" charset="-122"/>
                <a:cs typeface="Times New Roman" pitchFamily="18" charset="0"/>
              </a:rPr>
              <a:t>，有</a:t>
            </a:r>
            <a:endParaRPr lang="zh-CN" altLang="en-US" sz="4000">
              <a:ea typeface="华文新魏" pitchFamily="2" charset="-122"/>
              <a:cs typeface="Times New Roman" pitchFamily="18" charset="0"/>
            </a:endParaRPr>
          </a:p>
        </p:txBody>
      </p:sp>
      <p:sp>
        <p:nvSpPr>
          <p:cNvPr id="82950" name="Rectangle 4"/>
          <p:cNvSpPr>
            <a:spLocks noChangeArrowheads="1"/>
          </p:cNvSpPr>
          <p:nvPr/>
        </p:nvSpPr>
        <p:spPr bwMode="auto">
          <a:xfrm>
            <a:off x="4924425" y="3640138"/>
            <a:ext cx="12507913" cy="368300"/>
          </a:xfrm>
          <a:prstGeom prst="rect">
            <a:avLst/>
          </a:prstGeom>
          <a:noFill/>
          <a:ln w="9525">
            <a:noFill/>
            <a:miter lim="800000"/>
            <a:headEnd/>
            <a:tailEnd/>
          </a:ln>
        </p:spPr>
        <p:txBody>
          <a:bodyPr anchor="ctr">
            <a:spAutoFit/>
          </a:bodyPr>
          <a:lstStyle/>
          <a:p>
            <a:pPr eaLnBrk="0" hangingPunct="0"/>
            <a:r>
              <a:rPr lang="zh-CN" altLang="en-US">
                <a:solidFill>
                  <a:srgbClr val="000000"/>
                </a:solidFill>
                <a:latin typeface="宋体" charset="-122"/>
                <a:cs typeface="Times New Roman" pitchFamily="18" charset="0"/>
              </a:rPr>
              <a:t>或</a:t>
            </a:r>
            <a:endParaRPr lang="zh-CN" altLang="en-US" sz="4000">
              <a:ea typeface="华文新魏" pitchFamily="2" charset="-122"/>
              <a:cs typeface="Times New Roman" pitchFamily="18" charset="0"/>
            </a:endParaRPr>
          </a:p>
        </p:txBody>
      </p:sp>
      <p:sp>
        <p:nvSpPr>
          <p:cNvPr id="82951" name="Rectangle 5"/>
          <p:cNvSpPr>
            <a:spLocks noChangeArrowheads="1"/>
          </p:cNvSpPr>
          <p:nvPr/>
        </p:nvSpPr>
        <p:spPr bwMode="auto">
          <a:xfrm>
            <a:off x="7864475" y="3740150"/>
            <a:ext cx="12490450" cy="338138"/>
          </a:xfrm>
          <a:prstGeom prst="rect">
            <a:avLst/>
          </a:prstGeom>
          <a:noFill/>
          <a:ln w="9525">
            <a:noFill/>
            <a:miter lim="800000"/>
            <a:headEnd/>
            <a:tailEnd/>
          </a:ln>
        </p:spPr>
        <p:txBody>
          <a:bodyPr anchor="ctr">
            <a:spAutoFit/>
          </a:bodyPr>
          <a:lstStyle/>
          <a:p>
            <a:pPr eaLnBrk="0" hangingPunct="0"/>
            <a:r>
              <a:rPr lang="zh-CN" altLang="en-US" sz="1000">
                <a:solidFill>
                  <a:srgbClr val="000000"/>
                </a:solidFill>
                <a:latin typeface="宋体" charset="-122"/>
                <a:cs typeface="Times New Roman" pitchFamily="18" charset="0"/>
              </a:rPr>
              <a:t>，</a:t>
            </a:r>
            <a:r>
              <a:rPr lang="zh-CN" altLang="en-US" sz="1600">
                <a:solidFill>
                  <a:srgbClr val="000000"/>
                </a:solidFill>
                <a:latin typeface="宋体" charset="-122"/>
                <a:cs typeface="Times New Roman" pitchFamily="18" charset="0"/>
              </a:rPr>
              <a:t>设</a:t>
            </a:r>
            <a:r>
              <a:rPr lang="en-US" altLang="zh-CN" sz="1600">
                <a:solidFill>
                  <a:srgbClr val="000000"/>
                </a:solidFill>
                <a:latin typeface="Times New Roman" pitchFamily="18" charset="0"/>
                <a:cs typeface="Times New Roman" pitchFamily="18" charset="0"/>
              </a:rPr>
              <a:t>r=1</a:t>
            </a:r>
            <a:r>
              <a:rPr lang="zh-CN" altLang="en-US" sz="1600">
                <a:solidFill>
                  <a:srgbClr val="000000"/>
                </a:solidFill>
                <a:latin typeface="宋体" charset="-122"/>
                <a:cs typeface="Times New Roman" pitchFamily="18" charset="0"/>
              </a:rPr>
              <a:t>，</a:t>
            </a:r>
            <a:r>
              <a:rPr lang="en-US" altLang="zh-CN" sz="1600">
                <a:solidFill>
                  <a:srgbClr val="000000"/>
                </a:solidFill>
                <a:latin typeface="Times New Roman" pitchFamily="18" charset="0"/>
                <a:cs typeface="Times New Roman" pitchFamily="18" charset="0"/>
              </a:rPr>
              <a:t>d=0.5</a:t>
            </a:r>
            <a:r>
              <a:rPr lang="zh-CN" altLang="en-US" sz="1000">
                <a:solidFill>
                  <a:srgbClr val="000000"/>
                </a:solidFill>
                <a:latin typeface="宋体" charset="-122"/>
                <a:cs typeface="Times New Roman" pitchFamily="18" charset="0"/>
              </a:rPr>
              <a:t>，</a:t>
            </a:r>
            <a:r>
              <a:rPr lang="zh-CN" altLang="en-US" sz="1100">
                <a:latin typeface="Trebuchet MS" pitchFamily="34" charset="0"/>
                <a:ea typeface="华文新魏" pitchFamily="2" charset="-122"/>
                <a:cs typeface="Times New Roman" pitchFamily="18" charset="0"/>
              </a:rPr>
              <a:t> </a:t>
            </a:r>
            <a:endParaRPr lang="zh-CN" altLang="en-US">
              <a:ea typeface="华文新魏"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en-US" altLang="zh-CN" smtClean="0"/>
              <a:t>6.1.3 Simulink</a:t>
            </a:r>
            <a:r>
              <a:rPr lang="zh-CN" altLang="en-US" smtClean="0"/>
              <a:t>工作原理</a:t>
            </a:r>
          </a:p>
        </p:txBody>
      </p:sp>
      <p:sp>
        <p:nvSpPr>
          <p:cNvPr id="25602" name="内容占位符 2"/>
          <p:cNvSpPr>
            <a:spLocks noGrp="1"/>
          </p:cNvSpPr>
          <p:nvPr>
            <p:ph idx="1"/>
          </p:nvPr>
        </p:nvSpPr>
        <p:spPr/>
        <p:txBody>
          <a:bodyPr/>
          <a:lstStyle/>
          <a:p>
            <a:r>
              <a:rPr lang="en-US" altLang="zh-CN" smtClean="0"/>
              <a:t>Simulink</a:t>
            </a:r>
            <a:r>
              <a:rPr lang="zh-CN" altLang="en-US" smtClean="0"/>
              <a:t>虽然提供了实现各种功能的模块，为用户屏蔽了许多繁琐的编程工作，但用户要想更加灵活高效的使用这个工具，就必须对其工作原理有一定的了解。</a:t>
            </a:r>
            <a:r>
              <a:rPr lang="en-US" altLang="zh-CN" smtClean="0"/>
              <a:t>Simulink</a:t>
            </a:r>
            <a:r>
              <a:rPr lang="zh-CN" altLang="en-US" smtClean="0"/>
              <a:t>建模大致可分为两步：创建模型图标和控制</a:t>
            </a:r>
            <a:r>
              <a:rPr lang="en-US" altLang="zh-CN" smtClean="0"/>
              <a:t>Simulink</a:t>
            </a:r>
            <a:r>
              <a:rPr lang="zh-CN" altLang="en-US" smtClean="0"/>
              <a:t>对其进行仿真。但这些图像化模型和现实系统之间到底存在着什么样的映射关系，以及</a:t>
            </a:r>
            <a:r>
              <a:rPr lang="en-US" altLang="zh-CN" smtClean="0"/>
              <a:t>Simulink</a:t>
            </a:r>
            <a:r>
              <a:rPr lang="zh-CN" altLang="en-US" smtClean="0"/>
              <a:t>是是如何对这些模型进行仿真的。下面就这两个问题予以说明。</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330200"/>
            <a:ext cx="8596312" cy="6161088"/>
          </a:xfrm>
        </p:spPr>
        <p:txBody>
          <a:bodyPr rtlCol="0">
            <a:normAutofit fontScale="92500" lnSpcReduction="20000"/>
          </a:bodyPr>
          <a:lstStyle/>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利用映射关系进行仿真</a:t>
            </a:r>
          </a:p>
          <a:p>
            <a:pPr fontAlgn="auto">
              <a:spcAft>
                <a:spcPts val="0"/>
              </a:spcAft>
              <a:buFont typeface="Wingdings 3" charset="2"/>
              <a:buChar char=""/>
              <a:defRPr/>
            </a:pPr>
            <a:r>
              <a:rPr lang="zh-CN" altLang="zh-CN" dirty="0">
                <a:solidFill>
                  <a:schemeClr val="tx1">
                    <a:lumMod val="75000"/>
                    <a:lumOff val="25000"/>
                  </a:schemeClr>
                </a:solidFill>
              </a:rPr>
              <a:t>在用户定义的时间段内根据模型提供的信息计算系统的状态和输出，并将计算结果予以显示和保存的的过程，即是</a:t>
            </a:r>
            <a:r>
              <a:rPr lang="en-US" altLang="zh-CN" dirty="0">
                <a:solidFill>
                  <a:schemeClr val="tx1">
                    <a:lumMod val="75000"/>
                    <a:lumOff val="25000"/>
                  </a:schemeClr>
                </a:solidFill>
              </a:rPr>
              <a:t>Simulink</a:t>
            </a:r>
            <a:r>
              <a:rPr lang="zh-CN" altLang="zh-CN" dirty="0">
                <a:solidFill>
                  <a:schemeClr val="tx1">
                    <a:lumMod val="75000"/>
                    <a:lumOff val="25000"/>
                  </a:schemeClr>
                </a:solidFill>
              </a:rPr>
              <a:t>对模型进行仿真的过程。</a:t>
            </a:r>
            <a:r>
              <a:rPr lang="en-US" altLang="zh-CN" dirty="0">
                <a:solidFill>
                  <a:schemeClr val="tx1">
                    <a:lumMod val="75000"/>
                    <a:lumOff val="25000"/>
                  </a:schemeClr>
                </a:solidFill>
              </a:rPr>
              <a:t>Simulink</a:t>
            </a:r>
            <a:r>
              <a:rPr lang="zh-CN" altLang="zh-CN" dirty="0">
                <a:solidFill>
                  <a:schemeClr val="tx1">
                    <a:lumMod val="75000"/>
                    <a:lumOff val="25000"/>
                  </a:schemeClr>
                </a:solidFill>
              </a:rPr>
              <a:t>的仿真过程包括如下几个阶段：</a:t>
            </a:r>
          </a:p>
          <a:p>
            <a:pPr fontAlgn="auto">
              <a:spcAft>
                <a:spcPts val="0"/>
              </a:spcAft>
              <a:buFont typeface="Wingdings 3" charset="2"/>
              <a:buChar char=""/>
              <a:defRPr/>
            </a:pPr>
            <a:r>
              <a:rPr lang="zh-CN" altLang="zh-CN" dirty="0">
                <a:solidFill>
                  <a:schemeClr val="tx1">
                    <a:lumMod val="75000"/>
                    <a:lumOff val="25000"/>
                  </a:schemeClr>
                </a:solidFill>
              </a:rPr>
              <a:t>模型编译阶段</a:t>
            </a:r>
          </a:p>
          <a:p>
            <a:pPr fontAlgn="auto">
              <a:spcAft>
                <a:spcPts val="0"/>
              </a:spcAft>
              <a:buFont typeface="Wingdings 3" charset="2"/>
              <a:buChar char=""/>
              <a:defRPr/>
            </a:pPr>
            <a:r>
              <a:rPr lang="zh-CN" altLang="zh-CN" dirty="0">
                <a:solidFill>
                  <a:schemeClr val="tx1">
                    <a:lumMod val="75000"/>
                    <a:lumOff val="25000"/>
                  </a:schemeClr>
                </a:solidFill>
              </a:rPr>
              <a:t>连接阶段</a:t>
            </a:r>
          </a:p>
          <a:p>
            <a:pPr fontAlgn="auto">
              <a:spcAft>
                <a:spcPts val="0"/>
              </a:spcAft>
              <a:buFont typeface="Wingdings 3" charset="2"/>
              <a:buChar char=""/>
              <a:defRPr/>
            </a:pPr>
            <a:r>
              <a:rPr lang="zh-CN" altLang="zh-CN" dirty="0">
                <a:solidFill>
                  <a:schemeClr val="tx1">
                    <a:lumMod val="75000"/>
                    <a:lumOff val="25000"/>
                  </a:schemeClr>
                </a:solidFill>
              </a:rPr>
              <a:t>仿真环阶段</a:t>
            </a:r>
          </a:p>
          <a:p>
            <a:pPr fontAlgn="auto">
              <a:spcAft>
                <a:spcPts val="0"/>
              </a:spcAft>
              <a:buFont typeface="Wingdings 3" charset="2"/>
              <a:buChar char=""/>
              <a:defRPr/>
            </a:pPr>
            <a:r>
              <a:rPr lang="en-US" altLang="zh-CN" dirty="0">
                <a:solidFill>
                  <a:schemeClr val="tx1">
                    <a:lumMod val="75000"/>
                    <a:lumOff val="25000"/>
                  </a:schemeClr>
                </a:solidFill>
              </a:rPr>
              <a:t>(1) </a:t>
            </a:r>
            <a:r>
              <a:rPr lang="zh-CN" altLang="zh-CN" dirty="0">
                <a:solidFill>
                  <a:schemeClr val="tx1">
                    <a:lumMod val="75000"/>
                    <a:lumOff val="25000"/>
                  </a:schemeClr>
                </a:solidFill>
              </a:rPr>
              <a:t>模型编译阶段</a:t>
            </a:r>
          </a:p>
          <a:p>
            <a:pPr fontAlgn="auto">
              <a:spcAft>
                <a:spcPts val="0"/>
              </a:spcAft>
              <a:buFont typeface="Wingdings 3" charset="2"/>
              <a:buChar char=""/>
              <a:defRPr/>
            </a:pPr>
            <a:r>
              <a:rPr lang="en-US" altLang="zh-CN" dirty="0">
                <a:solidFill>
                  <a:schemeClr val="tx1">
                    <a:lumMod val="75000"/>
                    <a:lumOff val="25000"/>
                  </a:schemeClr>
                </a:solidFill>
              </a:rPr>
              <a:t>Simulink</a:t>
            </a:r>
            <a:r>
              <a:rPr lang="zh-CN" altLang="zh-CN" dirty="0">
                <a:solidFill>
                  <a:schemeClr val="tx1">
                    <a:lumMod val="75000"/>
                    <a:lumOff val="25000"/>
                  </a:schemeClr>
                </a:solidFill>
              </a:rPr>
              <a:t>引擎调用模型编译器，将模型编译成可执行文件。编译器完成以下任务：计算模块参数的表达式以确定它们的值；确定信号属性</a:t>
            </a:r>
            <a:r>
              <a:rPr lang="en-US" altLang="zh-CN" dirty="0">
                <a:solidFill>
                  <a:schemeClr val="tx1">
                    <a:lumMod val="75000"/>
                    <a:lumOff val="25000"/>
                  </a:schemeClr>
                </a:solidFill>
              </a:rPr>
              <a:t>(</a:t>
            </a:r>
            <a:r>
              <a:rPr lang="zh-CN" altLang="zh-CN" dirty="0">
                <a:solidFill>
                  <a:schemeClr val="tx1">
                    <a:lumMod val="75000"/>
                    <a:lumOff val="25000"/>
                  </a:schemeClr>
                </a:solidFill>
              </a:rPr>
              <a:t>名字、数据类型等</a:t>
            </a:r>
            <a:r>
              <a:rPr lang="en-US" altLang="zh-CN" dirty="0">
                <a:solidFill>
                  <a:schemeClr val="tx1">
                    <a:lumMod val="75000"/>
                    <a:lumOff val="25000"/>
                  </a:schemeClr>
                </a:solidFill>
              </a:rPr>
              <a:t>)</a:t>
            </a:r>
            <a:r>
              <a:rPr lang="zh-CN" altLang="zh-CN" dirty="0">
                <a:solidFill>
                  <a:schemeClr val="tx1">
                    <a:lumMod val="75000"/>
                    <a:lumOff val="25000"/>
                  </a:schemeClr>
                </a:solidFill>
              </a:rPr>
              <a:t>；传递信号属性以确定未定义信号的属性；优化模块；展开模型的继承关系</a:t>
            </a:r>
            <a:r>
              <a:rPr lang="en-US" altLang="zh-CN" dirty="0">
                <a:solidFill>
                  <a:schemeClr val="tx1">
                    <a:lumMod val="75000"/>
                    <a:lumOff val="25000"/>
                  </a:schemeClr>
                </a:solidFill>
              </a:rPr>
              <a:t>(</a:t>
            </a:r>
            <a:r>
              <a:rPr lang="zh-CN" altLang="zh-CN" dirty="0">
                <a:solidFill>
                  <a:schemeClr val="tx1">
                    <a:lumMod val="75000"/>
                    <a:lumOff val="25000"/>
                  </a:schemeClr>
                </a:solidFill>
              </a:rPr>
              <a:t>如子系统</a:t>
            </a:r>
            <a:r>
              <a:rPr lang="en-US" altLang="zh-CN" dirty="0">
                <a:solidFill>
                  <a:schemeClr val="tx1">
                    <a:lumMod val="75000"/>
                    <a:lumOff val="25000"/>
                  </a:schemeClr>
                </a:solidFill>
              </a:rPr>
              <a:t>)</a:t>
            </a:r>
            <a:r>
              <a:rPr lang="zh-CN" altLang="zh-CN" dirty="0">
                <a:solidFill>
                  <a:schemeClr val="tx1">
                    <a:lumMod val="75000"/>
                    <a:lumOff val="25000"/>
                  </a:schemeClr>
                </a:solidFill>
              </a:rPr>
              <a:t>；确定模块运行的优先级；确定模块的采样时间。</a:t>
            </a:r>
          </a:p>
          <a:p>
            <a:pPr fontAlgn="auto">
              <a:spcAft>
                <a:spcPts val="0"/>
              </a:spcAft>
              <a:buFont typeface="Wingdings 3" charset="2"/>
              <a:buChar char=""/>
              <a:defRPr/>
            </a:pPr>
            <a:r>
              <a:rPr lang="en-US" altLang="zh-CN" dirty="0">
                <a:solidFill>
                  <a:schemeClr val="tx1">
                    <a:lumMod val="75000"/>
                    <a:lumOff val="25000"/>
                  </a:schemeClr>
                </a:solidFill>
              </a:rPr>
              <a:t>(2) </a:t>
            </a:r>
            <a:r>
              <a:rPr lang="zh-CN" altLang="zh-CN" dirty="0">
                <a:solidFill>
                  <a:schemeClr val="tx1">
                    <a:lumMod val="75000"/>
                    <a:lumOff val="25000"/>
                  </a:schemeClr>
                </a:solidFill>
              </a:rPr>
              <a:t>连接阶段</a:t>
            </a:r>
          </a:p>
          <a:p>
            <a:pPr fontAlgn="auto">
              <a:spcAft>
                <a:spcPts val="0"/>
              </a:spcAft>
              <a:buFont typeface="Wingdings 3" charset="2"/>
              <a:buChar char=""/>
              <a:defRPr/>
            </a:pPr>
            <a:r>
              <a:rPr lang="en-US" altLang="zh-CN" dirty="0">
                <a:solidFill>
                  <a:schemeClr val="tx1">
                    <a:lumMod val="75000"/>
                    <a:lumOff val="25000"/>
                  </a:schemeClr>
                </a:solidFill>
              </a:rPr>
              <a:t>Simulink</a:t>
            </a:r>
            <a:r>
              <a:rPr lang="zh-CN" altLang="zh-CN" dirty="0">
                <a:solidFill>
                  <a:schemeClr val="tx1">
                    <a:lumMod val="75000"/>
                    <a:lumOff val="25000"/>
                  </a:schemeClr>
                </a:solidFill>
              </a:rPr>
              <a:t>引擎创建按执行次序排列的运行列表，同时定位和初始化存储每个模块的运行信息。</a:t>
            </a:r>
          </a:p>
          <a:p>
            <a:pPr fontAlgn="auto">
              <a:spcAft>
                <a:spcPts val="0"/>
              </a:spcAft>
              <a:buFont typeface="Wingdings 3" charset="2"/>
              <a:buChar char=""/>
              <a:defRPr/>
            </a:pPr>
            <a:r>
              <a:rPr lang="en-US" altLang="zh-CN" dirty="0">
                <a:solidFill>
                  <a:schemeClr val="tx1">
                    <a:lumMod val="75000"/>
                    <a:lumOff val="25000"/>
                  </a:schemeClr>
                </a:solidFill>
              </a:rPr>
              <a:t>(3)</a:t>
            </a:r>
            <a:r>
              <a:rPr lang="zh-CN" altLang="zh-CN" dirty="0">
                <a:solidFill>
                  <a:schemeClr val="tx1">
                    <a:lumMod val="75000"/>
                    <a:lumOff val="25000"/>
                  </a:schemeClr>
                </a:solidFill>
              </a:rPr>
              <a:t>仿真环阶段</a:t>
            </a:r>
          </a:p>
          <a:p>
            <a:pPr fontAlgn="auto">
              <a:spcAft>
                <a:spcPts val="0"/>
              </a:spcAft>
              <a:buFont typeface="Wingdings 3" charset="2"/>
              <a:buChar char=""/>
              <a:defRPr/>
            </a:pPr>
            <a:r>
              <a:rPr lang="en-US" altLang="zh-CN" dirty="0">
                <a:solidFill>
                  <a:schemeClr val="tx1">
                    <a:lumMod val="75000"/>
                    <a:lumOff val="25000"/>
                  </a:schemeClr>
                </a:solidFill>
              </a:rPr>
              <a:t>Simulink</a:t>
            </a:r>
            <a:r>
              <a:rPr lang="zh-CN" altLang="zh-CN" dirty="0">
                <a:solidFill>
                  <a:schemeClr val="tx1">
                    <a:lumMod val="75000"/>
                    <a:lumOff val="25000"/>
                  </a:schemeClr>
                </a:solidFill>
              </a:rPr>
              <a:t>引擎从仿真的开始到结束，在每个采样点按运行列表计算各个模块的状态和输出。仿真环阶段又可分为两个子阶段：一个是初始化阶段：此阶段只运行一次，用于初始化系统的状态和输出；第二个阶段为迭代阶段：该阶段在定义的时间段内按照采样点间的步长重复执行，用于在每个时间步计算模型的新的输入、状态和输出，并更新模型使之能反映系统最新的计算值。在仿真结束时，模型能反映系统最终的输入、状态和输出值。</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en-US" altLang="zh-CN" b="1" smtClean="0"/>
              <a:t>6.2 Simulink</a:t>
            </a:r>
            <a:r>
              <a:rPr lang="zh-CN" altLang="zh-CN" b="1" smtClean="0"/>
              <a:t>常用模块</a:t>
            </a:r>
            <a:br>
              <a:rPr lang="zh-CN" altLang="zh-CN" b="1" smtClean="0"/>
            </a:br>
            <a:endParaRPr lang="zh-CN" altLang="en-US" smtClean="0"/>
          </a:p>
        </p:txBody>
      </p:sp>
      <p:sp>
        <p:nvSpPr>
          <p:cNvPr id="27650" name="内容占位符 2"/>
          <p:cNvSpPr>
            <a:spLocks noGrp="1"/>
          </p:cNvSpPr>
          <p:nvPr>
            <p:ph idx="1"/>
          </p:nvPr>
        </p:nvSpPr>
        <p:spPr/>
        <p:txBody>
          <a:bodyPr/>
          <a:lstStyle/>
          <a:p>
            <a:r>
              <a:rPr lang="en-US" altLang="zh-CN" smtClean="0"/>
              <a:t>Simulink</a:t>
            </a:r>
            <a:r>
              <a:rPr lang="zh-CN" altLang="zh-CN" smtClean="0"/>
              <a:t>库浏览器窗口呈现一种树状结构，在其中列出了</a:t>
            </a:r>
            <a:r>
              <a:rPr lang="en-US" altLang="zh-CN" smtClean="0"/>
              <a:t>Simulink</a:t>
            </a:r>
            <a:r>
              <a:rPr lang="zh-CN" altLang="zh-CN" smtClean="0"/>
              <a:t>中的所有模块库，大体分为公共库和专业库，如</a:t>
            </a:r>
            <a:r>
              <a:rPr lang="en-US" altLang="zh-CN" smtClean="0"/>
              <a:t>Simulink</a:t>
            </a:r>
            <a:r>
              <a:rPr lang="zh-CN" altLang="zh-CN" smtClean="0"/>
              <a:t>库、</a:t>
            </a:r>
            <a:r>
              <a:rPr lang="en-US" altLang="zh-CN" smtClean="0"/>
              <a:t>Aerospace Blockset</a:t>
            </a:r>
            <a:r>
              <a:rPr lang="zh-CN" altLang="zh-CN" smtClean="0"/>
              <a:t>库等，本节将介绍最常用的</a:t>
            </a:r>
            <a:r>
              <a:rPr lang="en-US" altLang="zh-CN" smtClean="0"/>
              <a:t>Simulink</a:t>
            </a:r>
            <a:r>
              <a:rPr lang="zh-CN" altLang="zh-CN" smtClean="0"/>
              <a:t>库中的一些子库，以便读者在阅读本书和学习中能够对所使用的模块有个初步的了解，下面主要介绍</a:t>
            </a:r>
            <a:r>
              <a:rPr lang="en-US" altLang="zh-CN" smtClean="0"/>
              <a:t>Simulink</a:t>
            </a:r>
            <a:r>
              <a:rPr lang="zh-CN" altLang="zh-CN" smtClean="0"/>
              <a:t>中常用子库中常用的模块的功能：</a:t>
            </a:r>
          </a:p>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TotalTime>
  <Words>10206</Words>
  <Application>Microsoft Office PowerPoint</Application>
  <PresentationFormat>自定义</PresentationFormat>
  <Paragraphs>497</Paragraphs>
  <Slides>61</Slides>
  <Notes>0</Notes>
  <HiddenSlides>0</HiddenSlides>
  <MMClips>0</MMClips>
  <ScaleCrop>false</ScaleCrop>
  <HeadingPairs>
    <vt:vector size="8" baseType="variant">
      <vt:variant>
        <vt:lpstr>已用的字体</vt:lpstr>
      </vt:variant>
      <vt:variant>
        <vt:i4>9</vt:i4>
      </vt:variant>
      <vt:variant>
        <vt:lpstr>演示文稿设计模板</vt:lpstr>
      </vt:variant>
      <vt:variant>
        <vt:i4>4</vt:i4>
      </vt:variant>
      <vt:variant>
        <vt:lpstr>嵌入 OLE 服务器</vt:lpstr>
      </vt:variant>
      <vt:variant>
        <vt:i4>2</vt:i4>
      </vt:variant>
      <vt:variant>
        <vt:lpstr>幻灯片标题</vt:lpstr>
      </vt:variant>
      <vt:variant>
        <vt:i4>61</vt:i4>
      </vt:variant>
    </vt:vector>
  </HeadingPairs>
  <TitlesOfParts>
    <vt:vector size="76" baseType="lpstr">
      <vt:lpstr>Trebuchet MS</vt:lpstr>
      <vt:lpstr>华文新魏</vt:lpstr>
      <vt:lpstr>Arial</vt:lpstr>
      <vt:lpstr>方正姚体</vt:lpstr>
      <vt:lpstr>Wingdings 3</vt:lpstr>
      <vt:lpstr>Calibri</vt:lpstr>
      <vt:lpstr>宋体</vt:lpstr>
      <vt:lpstr>Times New Roman</vt:lpstr>
      <vt:lpstr>黑体</vt:lpstr>
      <vt:lpstr>平面</vt:lpstr>
      <vt:lpstr>平面</vt:lpstr>
      <vt:lpstr>平面</vt:lpstr>
      <vt:lpstr>平面</vt:lpstr>
      <vt:lpstr>Microsoft Visio 绘图</vt:lpstr>
      <vt:lpstr>公式</vt:lpstr>
      <vt:lpstr>第6章 Simulink仿真</vt:lpstr>
      <vt:lpstr>6.1 Simulink介绍 </vt:lpstr>
      <vt:lpstr>6.1.1 Simulink概述</vt:lpstr>
      <vt:lpstr>幻灯片 4</vt:lpstr>
      <vt:lpstr>幻灯片 5</vt:lpstr>
      <vt:lpstr>6.1.2 Simulink工作环境</vt:lpstr>
      <vt:lpstr>6.1.3 Simulink工作原理</vt:lpstr>
      <vt:lpstr>幻灯片 8</vt:lpstr>
      <vt:lpstr>6.2 Simulink常用模块 </vt:lpstr>
      <vt:lpstr>6.2.2 连续模块</vt:lpstr>
      <vt:lpstr>6.2.6 查找表模块</vt:lpstr>
      <vt:lpstr>6.3 Simulink其他模块 </vt:lpstr>
      <vt:lpstr>6.4 Simulink模型创建 </vt:lpstr>
      <vt:lpstr>6.4.1 模块操作</vt:lpstr>
      <vt:lpstr>幻灯片 15</vt:lpstr>
      <vt:lpstr>幻灯片 16</vt:lpstr>
      <vt:lpstr>幻灯片 17</vt:lpstr>
      <vt:lpstr>幻灯片 18</vt:lpstr>
      <vt:lpstr>幻灯片 19</vt:lpstr>
      <vt:lpstr>幻灯片 20</vt:lpstr>
      <vt:lpstr>幻灯片 21</vt:lpstr>
      <vt:lpstr>幻灯片 22</vt:lpstr>
      <vt:lpstr>幻灯片 23</vt:lpstr>
      <vt:lpstr>6.4.2 基本步骤</vt:lpstr>
      <vt:lpstr>6.4.3 Simulink简单建模仿真示例</vt:lpstr>
      <vt:lpstr>6.5 子系统及其封装</vt:lpstr>
      <vt:lpstr>6.5.1 子系统的创建</vt:lpstr>
      <vt:lpstr>6.5.2 子系统的封装</vt:lpstr>
      <vt:lpstr>幻灯片 29</vt:lpstr>
      <vt:lpstr>幻灯片 30</vt:lpstr>
      <vt:lpstr>幻灯片 31</vt:lpstr>
      <vt:lpstr>幻灯片 32</vt:lpstr>
      <vt:lpstr>幻灯片 33</vt:lpstr>
      <vt:lpstr>幻灯片 34</vt:lpstr>
      <vt:lpstr>6.6 运行仿真</vt:lpstr>
      <vt:lpstr>6.6.1 过零检测和代数环</vt:lpstr>
      <vt:lpstr>幻灯片 37</vt:lpstr>
      <vt:lpstr>幻灯片 38</vt:lpstr>
      <vt:lpstr>幻灯片 39</vt:lpstr>
      <vt:lpstr>6.6.2 仿真的运行</vt:lpstr>
      <vt:lpstr>幻灯片 41</vt:lpstr>
      <vt:lpstr>6.7 模型调试</vt:lpstr>
      <vt:lpstr>幻灯片 43</vt:lpstr>
      <vt:lpstr>幻灯片 44</vt:lpstr>
      <vt:lpstr>幻灯片 45</vt:lpstr>
      <vt:lpstr>6.8 S-函数 </vt:lpstr>
      <vt:lpstr>6.8.1 S-函数的概念</vt:lpstr>
      <vt:lpstr>幻灯片 48</vt:lpstr>
      <vt:lpstr>幻灯片 49</vt:lpstr>
      <vt:lpstr>幻灯片 50</vt:lpstr>
      <vt:lpstr>6.8.2 S-函数的工作原理</vt:lpstr>
      <vt:lpstr>幻灯片 52</vt:lpstr>
      <vt:lpstr>幻灯片 53</vt:lpstr>
      <vt:lpstr>幻灯片 54</vt:lpstr>
      <vt:lpstr>6.8.3 S-函数模板</vt:lpstr>
      <vt:lpstr>6.8.4 S-函数的使用</vt:lpstr>
      <vt:lpstr>幻灯片 57</vt:lpstr>
      <vt:lpstr>幻灯片 58</vt:lpstr>
      <vt:lpstr>6.8.5 S-函数举例</vt:lpstr>
      <vt:lpstr>6.9 小结</vt:lpstr>
      <vt:lpstr>6.10习题</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雨林木风</cp:lastModifiedBy>
  <cp:revision>21</cp:revision>
  <dcterms:created xsi:type="dcterms:W3CDTF">2014-04-09T04:17:59Z</dcterms:created>
  <dcterms:modified xsi:type="dcterms:W3CDTF">2014-11-23T08:16:35Z</dcterms:modified>
</cp:coreProperties>
</file>