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1" r:id="rId19"/>
    <p:sldId id="291" r:id="rId20"/>
    <p:sldId id="284" r:id="rId21"/>
    <p:sldId id="285" r:id="rId22"/>
    <p:sldId id="299" r:id="rId23"/>
    <p:sldId id="286" r:id="rId24"/>
    <p:sldId id="287" r:id="rId25"/>
    <p:sldId id="288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89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8" r:id="rId50"/>
    <p:sldId id="329" r:id="rId51"/>
    <p:sldId id="330" r:id="rId52"/>
    <p:sldId id="331" r:id="rId53"/>
    <p:sldId id="332" r:id="rId54"/>
    <p:sldId id="333" r:id="rId5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1DBE1-FE00-459E-A935-6D352F8A8D4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0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AC655-E6E4-4940-A699-4AA75DBFB63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6288" y="609600"/>
            <a:ext cx="2147887" cy="5432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863" y="609600"/>
            <a:ext cx="6296025" cy="5432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8F44A-6073-48DB-9D58-FF1C72319FA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4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7CF5D-8ACE-49EA-96A2-AB09EF031FE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F61B7-AF82-44AA-A87A-E0230181644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7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863" y="2160588"/>
            <a:ext cx="4221162" cy="3881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51425" y="2160588"/>
            <a:ext cx="4222750" cy="3881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5CC10-BA69-41E4-8C03-0C928150EE3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4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AFF50-1226-4EAA-8BD5-4BC683E8A71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7736E-6963-4FDE-B013-64B1BBA950C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8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483FE-F1A5-4441-AD53-47DDA9FE00F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1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9DB84-CAA3-4E64-BA5A-54CA740BF45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3B046-AE69-4BDB-9206-BBEE579E133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5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3175"/>
            <a:ext cx="12192000" cy="6861175"/>
            <a:chOff x="0" y="0"/>
            <a:chExt cx="12192000" cy="6866467"/>
          </a:xfrm>
        </p:grpSpPr>
        <p:sp>
          <p:nvSpPr>
            <p:cNvPr id="1027" name="Straight Connector 19"/>
            <p:cNvSpPr>
              <a:spLocks noChangeShapeType="1"/>
            </p:cNvSpPr>
            <p:nvPr/>
          </p:nvSpPr>
          <p:spPr bwMode="auto">
            <a:xfrm>
              <a:off x="9371012" y="8467"/>
              <a:ext cx="1219200" cy="6858000"/>
            </a:xfrm>
            <a:prstGeom prst="line">
              <a:avLst/>
            </a:prstGeom>
            <a:noFill/>
            <a:ln w="9525" cap="rnd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" name="Straight Connector 20"/>
            <p:cNvSpPr>
              <a:spLocks noChangeShapeType="1"/>
            </p:cNvSpPr>
            <p:nvPr/>
          </p:nvSpPr>
          <p:spPr bwMode="auto">
            <a:xfrm flipH="1">
              <a:off x="7425267" y="3689880"/>
              <a:ext cx="4763558" cy="3176587"/>
            </a:xfrm>
            <a:prstGeom prst="line">
              <a:avLst/>
            </a:prstGeom>
            <a:noFill/>
            <a:ln w="9525" cap="rnd" cmpd="sng">
              <a:solidFill>
                <a:srgbClr val="D8D8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" name="Rectangle 23"/>
            <p:cNvSpPr>
              <a:spLocks/>
            </p:cNvSpPr>
            <p:nvPr/>
          </p:nvSpPr>
          <p:spPr bwMode="auto">
            <a:xfrm>
              <a:off x="9181476" y="0"/>
              <a:ext cx="3007349" cy="6866467"/>
            </a:xfrm>
            <a:custGeom>
              <a:avLst/>
              <a:gdLst>
                <a:gd name="T0" fmla="*/ 2045532 w 3007349"/>
                <a:gd name="T1" fmla="*/ 0 h 6866467"/>
                <a:gd name="T2" fmla="*/ 3007349 w 3007349"/>
                <a:gd name="T3" fmla="*/ 0 h 6866467"/>
                <a:gd name="T4" fmla="*/ 3007349 w 3007349"/>
                <a:gd name="T5" fmla="*/ 6866467 h 6866467"/>
                <a:gd name="T6" fmla="*/ 0 w 3007349"/>
                <a:gd name="T7" fmla="*/ 6866467 h 6866467"/>
                <a:gd name="T8" fmla="*/ 2045532 w 3007349"/>
                <a:gd name="T9" fmla="*/ 0 h 6866467"/>
                <a:gd name="T10" fmla="*/ 0 w 3007349"/>
                <a:gd name="T11" fmla="*/ 0 h 6866467"/>
                <a:gd name="T12" fmla="*/ 3007349 w 3007349"/>
                <a:gd name="T13" fmla="*/ 6866467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Rectangle 25"/>
            <p:cNvSpPr>
              <a:spLocks/>
            </p:cNvSpPr>
            <p:nvPr/>
          </p:nvSpPr>
          <p:spPr bwMode="auto">
            <a:xfrm>
              <a:off x="9603442" y="0"/>
              <a:ext cx="2588558" cy="6866467"/>
            </a:xfrm>
            <a:custGeom>
              <a:avLst/>
              <a:gdLst>
                <a:gd name="T0" fmla="*/ 0 w 2573311"/>
                <a:gd name="T1" fmla="*/ 0 h 6866467"/>
                <a:gd name="T2" fmla="*/ 2573311 w 2573311"/>
                <a:gd name="T3" fmla="*/ 0 h 6866467"/>
                <a:gd name="T4" fmla="*/ 2573311 w 2573311"/>
                <a:gd name="T5" fmla="*/ 6866467 h 6866467"/>
                <a:gd name="T6" fmla="*/ 1202336 w 2573311"/>
                <a:gd name="T7" fmla="*/ 6866467 h 6866467"/>
                <a:gd name="T8" fmla="*/ 0 w 2573311"/>
                <a:gd name="T9" fmla="*/ 0 h 6866467"/>
                <a:gd name="T10" fmla="*/ 0 w 2573311"/>
                <a:gd name="T11" fmla="*/ 0 h 6866467"/>
                <a:gd name="T12" fmla="*/ 2573311 w 2573311"/>
                <a:gd name="T13" fmla="*/ 6866467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Isosceles Triangle 23"/>
            <p:cNvSpPr>
              <a:spLocks noChangeArrowheads="1"/>
            </p:cNvSpPr>
            <p:nvPr/>
          </p:nvSpPr>
          <p:spPr bwMode="auto">
            <a:xfrm>
              <a:off x="8932333" y="3056467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1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Rectangle 27"/>
            <p:cNvSpPr>
              <a:spLocks/>
            </p:cNvSpPr>
            <p:nvPr/>
          </p:nvSpPr>
          <p:spPr bwMode="auto">
            <a:xfrm>
              <a:off x="9334500" y="0"/>
              <a:ext cx="2854326" cy="6866467"/>
            </a:xfrm>
            <a:custGeom>
              <a:avLst/>
              <a:gdLst>
                <a:gd name="T0" fmla="*/ 0 w 2858013"/>
                <a:gd name="T1" fmla="*/ 0 h 6866467"/>
                <a:gd name="T2" fmla="*/ 2858013 w 2858013"/>
                <a:gd name="T3" fmla="*/ 0 h 6866467"/>
                <a:gd name="T4" fmla="*/ 2858013 w 2858013"/>
                <a:gd name="T5" fmla="*/ 6866467 h 6866467"/>
                <a:gd name="T6" fmla="*/ 2473942 w 2858013"/>
                <a:gd name="T7" fmla="*/ 6866467 h 6866467"/>
                <a:gd name="T8" fmla="*/ 0 w 2858013"/>
                <a:gd name="T9" fmla="*/ 0 h 6866467"/>
                <a:gd name="T10" fmla="*/ 0 w 2858013"/>
                <a:gd name="T11" fmla="*/ 0 h 6866467"/>
                <a:gd name="T12" fmla="*/ 2858013 w 2858013"/>
                <a:gd name="T13" fmla="*/ 6866467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Rectangle 28"/>
            <p:cNvSpPr>
              <a:spLocks/>
            </p:cNvSpPr>
            <p:nvPr/>
          </p:nvSpPr>
          <p:spPr bwMode="auto">
            <a:xfrm>
              <a:off x="10898730" y="0"/>
              <a:ext cx="1290094" cy="6866467"/>
            </a:xfrm>
            <a:custGeom>
              <a:avLst/>
              <a:gdLst>
                <a:gd name="T0" fmla="*/ 1019735 w 1290094"/>
                <a:gd name="T1" fmla="*/ 0 h 6858000"/>
                <a:gd name="T2" fmla="*/ 1290094 w 1290094"/>
                <a:gd name="T3" fmla="*/ 0 h 6858000"/>
                <a:gd name="T4" fmla="*/ 1290094 w 1290094"/>
                <a:gd name="T5" fmla="*/ 6858000 h 6858000"/>
                <a:gd name="T6" fmla="*/ 0 w 1290094"/>
                <a:gd name="T7" fmla="*/ 6858000 h 6858000"/>
                <a:gd name="T8" fmla="*/ 1019735 w 1290094"/>
                <a:gd name="T9" fmla="*/ 0 h 6858000"/>
                <a:gd name="T10" fmla="*/ 0 w 1290094"/>
                <a:gd name="T11" fmla="*/ 0 h 6858000"/>
                <a:gd name="T12" fmla="*/ 1290094 w 1290094"/>
                <a:gd name="T13" fmla="*/ 685800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8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Rectangle 29"/>
            <p:cNvSpPr>
              <a:spLocks/>
            </p:cNvSpPr>
            <p:nvPr/>
          </p:nvSpPr>
          <p:spPr bwMode="auto">
            <a:xfrm>
              <a:off x="10938999" y="0"/>
              <a:ext cx="1249825" cy="6866467"/>
            </a:xfrm>
            <a:custGeom>
              <a:avLst/>
              <a:gdLst>
                <a:gd name="T0" fmla="*/ 0 w 1249825"/>
                <a:gd name="T1" fmla="*/ 0 h 6858000"/>
                <a:gd name="T2" fmla="*/ 1249825 w 1249825"/>
                <a:gd name="T3" fmla="*/ 0 h 6858000"/>
                <a:gd name="T4" fmla="*/ 1249825 w 1249825"/>
                <a:gd name="T5" fmla="*/ 6858000 h 6858000"/>
                <a:gd name="T6" fmla="*/ 1109382 w 1249825"/>
                <a:gd name="T7" fmla="*/ 6858000 h 6858000"/>
                <a:gd name="T8" fmla="*/ 0 w 1249825"/>
                <a:gd name="T9" fmla="*/ 0 h 6858000"/>
                <a:gd name="T10" fmla="*/ 0 w 1249825"/>
                <a:gd name="T11" fmla="*/ 0 h 6858000"/>
                <a:gd name="T12" fmla="*/ 1249825 w 1249825"/>
                <a:gd name="T13" fmla="*/ 685800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Isosceles Triangle 27"/>
            <p:cNvSpPr>
              <a:spLocks noChangeArrowheads="1"/>
            </p:cNvSpPr>
            <p:nvPr/>
          </p:nvSpPr>
          <p:spPr bwMode="auto">
            <a:xfrm>
              <a:off x="10371666" y="3598334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Isosceles Triangle 28"/>
            <p:cNvSpPr>
              <a:spLocks noChangeArrowheads="1"/>
            </p:cNvSpPr>
            <p:nvPr/>
          </p:nvSpPr>
          <p:spPr bwMode="auto">
            <a:xfrm>
              <a:off x="0" y="4021667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rebuchet MS" panose="020B0603020202020204" pitchFamily="34" charset="0"/>
              </a:rPr>
              <a:t>单击此处编辑母版标题样式</a:t>
            </a:r>
          </a:p>
        </p:txBody>
      </p:sp>
      <p:sp>
        <p:nvSpPr>
          <p:cNvPr id="103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rebuchet MS" panose="020B060302020202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rebuchet MS" panose="020B0603020202020204" pitchFamily="34" charset="0"/>
              </a:rPr>
              <a:t>第二级</a:t>
            </a:r>
          </a:p>
          <a:p>
            <a:pPr lvl="2"/>
            <a:r>
              <a:rPr lang="zh-CN" smtClean="0">
                <a:sym typeface="Trebuchet MS" panose="020B0603020202020204" pitchFamily="34" charset="0"/>
              </a:rPr>
              <a:t>第三级</a:t>
            </a:r>
          </a:p>
          <a:p>
            <a:pPr lvl="3"/>
            <a:r>
              <a:rPr lang="zh-CN" smtClean="0">
                <a:sym typeface="Trebuchet MS" panose="020B0603020202020204" pitchFamily="34" charset="0"/>
              </a:rPr>
              <a:t>第四级</a:t>
            </a:r>
          </a:p>
          <a:p>
            <a:pPr lvl="4"/>
            <a:r>
              <a:rPr lang="zh-CN" smtClean="0">
                <a:sym typeface="Trebuchet MS" panose="020B0603020202020204" pitchFamily="34" charset="0"/>
              </a:rPr>
              <a:t>第五级</a:t>
            </a:r>
          </a:p>
        </p:txBody>
      </p:sp>
      <p:sp>
        <p:nvSpPr>
          <p:cNvPr id="1039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5663" y="6042025"/>
            <a:ext cx="911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74929952-31FB-4623-B16A-341FCF5F30CE}" type="datetime1">
              <a:rPr lang="zh-CN" altLang="en-US"/>
              <a:pPr/>
              <a:t>2015/1/11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7863" y="6042025"/>
            <a:ext cx="6297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41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1550" y="6042025"/>
            <a:ext cx="682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7C6700-F6AE-41F6-ADE1-7D70AB8DFF5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marL="457200" indent="-457200" algn="l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  <a:lvl2pPr marL="457200" indent="-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sym typeface="Trebuchet MS" panose="020B0603020202020204" pitchFamily="34" charset="0"/>
        </a:defRPr>
      </a:lvl2pPr>
      <a:lvl3pPr marL="457200" indent="-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sym typeface="Trebuchet MS" panose="020B0603020202020204" pitchFamily="34" charset="0"/>
        </a:defRPr>
      </a:lvl3pPr>
      <a:lvl4pPr marL="457200" indent="-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sym typeface="Trebuchet MS" panose="020B0603020202020204" pitchFamily="34" charset="0"/>
        </a:defRPr>
      </a:lvl4pPr>
      <a:lvl5pPr marL="457200" indent="-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sym typeface="Trebuchet MS" panose="020B060302020202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sym typeface="Trebuchet MS" panose="020B0603020202020204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sym typeface="Trebuchet MS" panose="020B0603020202020204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sym typeface="Trebuchet MS" panose="020B0603020202020204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  <a:sym typeface="Trebuchet MS" panose="020B0603020202020204" pitchFamily="34" charset="0"/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3F3F3F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3F3F3F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3F3F3F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3F3F3F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3F3F3F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-3175"/>
            <a:ext cx="12192000" cy="6861175"/>
            <a:chOff x="0" y="0"/>
            <a:chExt cx="12192000" cy="6866467"/>
          </a:xfrm>
        </p:grpSpPr>
        <p:sp>
          <p:nvSpPr>
            <p:cNvPr id="3075" name="Straight Connector 31"/>
            <p:cNvSpPr>
              <a:spLocks noChangeShapeType="1"/>
            </p:cNvSpPr>
            <p:nvPr/>
          </p:nvSpPr>
          <p:spPr bwMode="auto">
            <a:xfrm>
              <a:off x="9371012" y="8467"/>
              <a:ext cx="1219200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Straight Connector 20"/>
            <p:cNvSpPr>
              <a:spLocks noChangeShapeType="1"/>
            </p:cNvSpPr>
            <p:nvPr/>
          </p:nvSpPr>
          <p:spPr bwMode="auto">
            <a:xfrm flipH="1">
              <a:off x="7425267" y="3689880"/>
              <a:ext cx="4763558" cy="3176587"/>
            </a:xfrm>
            <a:prstGeom prst="line">
              <a:avLst/>
            </a:prstGeom>
            <a:noFill/>
            <a:ln w="9525" cap="rnd">
              <a:solidFill>
                <a:srgbClr val="D8D8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Rectangle 23"/>
            <p:cNvSpPr>
              <a:spLocks/>
            </p:cNvSpPr>
            <p:nvPr/>
          </p:nvSpPr>
          <p:spPr bwMode="auto">
            <a:xfrm>
              <a:off x="9181476" y="0"/>
              <a:ext cx="3007349" cy="6866467"/>
            </a:xfrm>
            <a:custGeom>
              <a:avLst/>
              <a:gdLst>
                <a:gd name="T0" fmla="*/ 2045532 w 3007349"/>
                <a:gd name="T1" fmla="*/ 0 h 6866467"/>
                <a:gd name="T2" fmla="*/ 3007349 w 3007349"/>
                <a:gd name="T3" fmla="*/ 0 h 6866467"/>
                <a:gd name="T4" fmla="*/ 3007349 w 3007349"/>
                <a:gd name="T5" fmla="*/ 6866467 h 6866467"/>
                <a:gd name="T6" fmla="*/ 0 w 3007349"/>
                <a:gd name="T7" fmla="*/ 6866467 h 6866467"/>
                <a:gd name="T8" fmla="*/ 2045532 w 3007349"/>
                <a:gd name="T9" fmla="*/ 0 h 6866467"/>
                <a:gd name="T10" fmla="*/ 0 w 3007349"/>
                <a:gd name="T11" fmla="*/ 0 h 6866467"/>
                <a:gd name="T12" fmla="*/ 3007349 w 3007349"/>
                <a:gd name="T13" fmla="*/ 6866467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Rectangle 25"/>
            <p:cNvSpPr>
              <a:spLocks/>
            </p:cNvSpPr>
            <p:nvPr/>
          </p:nvSpPr>
          <p:spPr bwMode="auto">
            <a:xfrm>
              <a:off x="9603442" y="0"/>
              <a:ext cx="2588558" cy="6866467"/>
            </a:xfrm>
            <a:custGeom>
              <a:avLst/>
              <a:gdLst>
                <a:gd name="T0" fmla="*/ 0 w 2573311"/>
                <a:gd name="T1" fmla="*/ 0 h 6866467"/>
                <a:gd name="T2" fmla="*/ 2573311 w 2573311"/>
                <a:gd name="T3" fmla="*/ 0 h 6866467"/>
                <a:gd name="T4" fmla="*/ 2573311 w 2573311"/>
                <a:gd name="T5" fmla="*/ 6866467 h 6866467"/>
                <a:gd name="T6" fmla="*/ 1202336 w 2573311"/>
                <a:gd name="T7" fmla="*/ 6866467 h 6866467"/>
                <a:gd name="T8" fmla="*/ 0 w 2573311"/>
                <a:gd name="T9" fmla="*/ 0 h 6866467"/>
                <a:gd name="T10" fmla="*/ 0 w 2573311"/>
                <a:gd name="T11" fmla="*/ 0 h 6866467"/>
                <a:gd name="T12" fmla="*/ 2573311 w 2573311"/>
                <a:gd name="T13" fmla="*/ 6866467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Isosceles Triangle 26"/>
            <p:cNvSpPr>
              <a:spLocks noChangeArrowheads="1"/>
            </p:cNvSpPr>
            <p:nvPr/>
          </p:nvSpPr>
          <p:spPr bwMode="auto">
            <a:xfrm>
              <a:off x="8932333" y="3056467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1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Rectangle 27"/>
            <p:cNvSpPr>
              <a:spLocks/>
            </p:cNvSpPr>
            <p:nvPr/>
          </p:nvSpPr>
          <p:spPr bwMode="auto">
            <a:xfrm>
              <a:off x="9334500" y="0"/>
              <a:ext cx="2854326" cy="6866467"/>
            </a:xfrm>
            <a:custGeom>
              <a:avLst/>
              <a:gdLst>
                <a:gd name="T0" fmla="*/ 0 w 2858013"/>
                <a:gd name="T1" fmla="*/ 0 h 6866467"/>
                <a:gd name="T2" fmla="*/ 2858013 w 2858013"/>
                <a:gd name="T3" fmla="*/ 0 h 6866467"/>
                <a:gd name="T4" fmla="*/ 2858013 w 2858013"/>
                <a:gd name="T5" fmla="*/ 6866467 h 6866467"/>
                <a:gd name="T6" fmla="*/ 2473942 w 2858013"/>
                <a:gd name="T7" fmla="*/ 6866467 h 6866467"/>
                <a:gd name="T8" fmla="*/ 0 w 2858013"/>
                <a:gd name="T9" fmla="*/ 0 h 6866467"/>
                <a:gd name="T10" fmla="*/ 0 w 2858013"/>
                <a:gd name="T11" fmla="*/ 0 h 6866467"/>
                <a:gd name="T12" fmla="*/ 2858013 w 2858013"/>
                <a:gd name="T13" fmla="*/ 6866467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Rectangle 28"/>
            <p:cNvSpPr>
              <a:spLocks/>
            </p:cNvSpPr>
            <p:nvPr/>
          </p:nvSpPr>
          <p:spPr bwMode="auto">
            <a:xfrm>
              <a:off x="10898730" y="0"/>
              <a:ext cx="1290094" cy="6866467"/>
            </a:xfrm>
            <a:custGeom>
              <a:avLst/>
              <a:gdLst>
                <a:gd name="T0" fmla="*/ 1019735 w 1290094"/>
                <a:gd name="T1" fmla="*/ 0 h 6858000"/>
                <a:gd name="T2" fmla="*/ 1290094 w 1290094"/>
                <a:gd name="T3" fmla="*/ 0 h 6858000"/>
                <a:gd name="T4" fmla="*/ 1290094 w 1290094"/>
                <a:gd name="T5" fmla="*/ 6858000 h 6858000"/>
                <a:gd name="T6" fmla="*/ 0 w 1290094"/>
                <a:gd name="T7" fmla="*/ 6858000 h 6858000"/>
                <a:gd name="T8" fmla="*/ 1019735 w 1290094"/>
                <a:gd name="T9" fmla="*/ 0 h 6858000"/>
                <a:gd name="T10" fmla="*/ 0 w 1290094"/>
                <a:gd name="T11" fmla="*/ 0 h 6858000"/>
                <a:gd name="T12" fmla="*/ 1290094 w 1290094"/>
                <a:gd name="T13" fmla="*/ 685800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8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Rectangle 29"/>
            <p:cNvSpPr>
              <a:spLocks/>
            </p:cNvSpPr>
            <p:nvPr/>
          </p:nvSpPr>
          <p:spPr bwMode="auto">
            <a:xfrm>
              <a:off x="10938999" y="0"/>
              <a:ext cx="1249825" cy="6866467"/>
            </a:xfrm>
            <a:custGeom>
              <a:avLst/>
              <a:gdLst>
                <a:gd name="T0" fmla="*/ 0 w 1249825"/>
                <a:gd name="T1" fmla="*/ 0 h 6858000"/>
                <a:gd name="T2" fmla="*/ 1249825 w 1249825"/>
                <a:gd name="T3" fmla="*/ 0 h 6858000"/>
                <a:gd name="T4" fmla="*/ 1249825 w 1249825"/>
                <a:gd name="T5" fmla="*/ 6858000 h 6858000"/>
                <a:gd name="T6" fmla="*/ 1109382 w 1249825"/>
                <a:gd name="T7" fmla="*/ 6858000 h 6858000"/>
                <a:gd name="T8" fmla="*/ 0 w 1249825"/>
                <a:gd name="T9" fmla="*/ 0 h 6858000"/>
                <a:gd name="T10" fmla="*/ 0 w 1249825"/>
                <a:gd name="T11" fmla="*/ 0 h 6858000"/>
                <a:gd name="T12" fmla="*/ 1249825 w 1249825"/>
                <a:gd name="T13" fmla="*/ 685800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Isosceles Triangle 30"/>
            <p:cNvSpPr>
              <a:spLocks noChangeArrowheads="1"/>
            </p:cNvSpPr>
            <p:nvPr/>
          </p:nvSpPr>
          <p:spPr bwMode="auto">
            <a:xfrm>
              <a:off x="10371666" y="3598334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Isosceles Triangle 18"/>
            <p:cNvSpPr>
              <a:spLocks noChangeArrowheads="1"/>
            </p:cNvSpPr>
            <p:nvPr/>
          </p:nvSpPr>
          <p:spPr bwMode="auto">
            <a:xfrm rot="10800000">
              <a:off x="0" y="8467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6538" y="1541463"/>
            <a:ext cx="7767637" cy="1646237"/>
          </a:xfrm>
          <a:ln/>
        </p:spPr>
        <p:txBody>
          <a:bodyPr anchor="b"/>
          <a:lstStyle/>
          <a:p>
            <a:pPr marL="0" indent="0" algn="r"/>
            <a:r>
              <a:rPr lang="zh-CN" altLang="en-US" sz="5400"/>
              <a:t>第</a:t>
            </a:r>
            <a:r>
              <a:rPr lang="en-US" altLang="zh-CN" sz="5400"/>
              <a:t>7</a:t>
            </a:r>
            <a:r>
              <a:rPr lang="zh-CN" altLang="en-US" sz="5400"/>
              <a:t>章  </a:t>
            </a:r>
            <a:r>
              <a:rPr lang="en-US" altLang="zh-CN" sz="5400"/>
              <a:t>MATLAB</a:t>
            </a:r>
            <a:r>
              <a:rPr lang="zh-CN" altLang="en-US" sz="5400"/>
              <a:t>科学计算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134938"/>
            <a:ext cx="8596312" cy="6589712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7-5】</a:t>
            </a:r>
            <a:r>
              <a:rPr lang="zh-CN" altLang="en-US" sz="1800"/>
              <a:t>使用伪逆矩阵的方法求解奇异矩阵的线性方程的解。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在命令窗口中输入如下语句：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A=[1 3 7;-1 4 4;1 10 18];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B=[5;2;12];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X=pinv(A)*B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C=A*X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命令窗口中的输出结果如下所示：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 =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0.3850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-0.1103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0.7066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C =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5.0000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2.0000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</a:t>
            </a:r>
            <a:r>
              <a:rPr lang="en-US" altLang="zh-CN" sz="1800"/>
              <a:t>12.0000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从上面的结果可以看出，通过使用伪逆矩阵的方法，可以求解得到数值解，同时该数值解可以精确地满足结果。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11150"/>
            <a:ext cx="8596312" cy="6870700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上面都是介绍如何计算特解，下面介绍如何计算线性方程组的所有解。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7-6】</a:t>
            </a:r>
            <a:r>
              <a:rPr lang="zh-CN" altLang="en-US" sz="1800"/>
              <a:t>使用求逆法计算线性方程组的所有解。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在命令窗口中输入如下语句：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A=[1 2 3 4;5 6 7 8;9 10 11 12];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B=[1;1;2];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X1=null(A)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X2=pinv(A)*B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命令窗口中的输出结果如下所示：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X1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0.5135    0.1906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</a:t>
            </a:r>
            <a:r>
              <a:rPr lang="en-US" altLang="zh-CN" sz="1800"/>
              <a:t>-0.8267    0.1287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0.1129   -0.8290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0.2003    0.5098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X2 =</a:t>
            </a:r>
            <a:r>
              <a:rPr lang="zh-CN" altLang="en-US" sz="1800"/>
              <a:t>　　　 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             </a:t>
            </a:r>
            <a:r>
              <a:rPr lang="en-US" altLang="zh-CN" sz="1800"/>
              <a:t>-0.1250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</a:t>
            </a:r>
            <a:r>
              <a:rPr lang="en-US" altLang="zh-CN" sz="1800"/>
              <a:t>-0.0208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0.0833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0.1875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此时线性方程组的所有解为</a:t>
            </a:r>
            <a:r>
              <a:rPr lang="en-US" altLang="zh-CN" sz="1800"/>
              <a:t>X=a*X1(:,1)+b*X1(:,2)+X2</a:t>
            </a:r>
            <a:r>
              <a:rPr lang="zh-CN" altLang="en-US" sz="1800"/>
              <a:t>，其中</a:t>
            </a:r>
            <a:r>
              <a:rPr lang="en-US" altLang="zh-CN" sz="1800"/>
              <a:t>a</a:t>
            </a:r>
            <a:r>
              <a:rPr lang="zh-CN" altLang="en-US" sz="1800"/>
              <a:t>、</a:t>
            </a:r>
            <a:r>
              <a:rPr lang="en-US" altLang="zh-CN" sz="1800"/>
              <a:t>b</a:t>
            </a:r>
            <a:r>
              <a:rPr lang="zh-CN" altLang="en-US" sz="1800"/>
              <a:t>为任意实数。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11150"/>
            <a:ext cx="8596312" cy="5730875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4.</a:t>
            </a:r>
            <a:r>
              <a:rPr lang="zh-CN" sz="1800"/>
              <a:t>矩阵分解的解法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(1)LU</a:t>
            </a:r>
            <a:r>
              <a:rPr lang="zh-CN" sz="1800"/>
              <a:t>分解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LU</a:t>
            </a:r>
            <a:r>
              <a:rPr lang="zh-CN" sz="1800"/>
              <a:t>分解又可称为</a:t>
            </a:r>
            <a:r>
              <a:rPr lang="zh-CN" altLang="zh-CN" sz="1800"/>
              <a:t>Gauss(</a:t>
            </a:r>
            <a:r>
              <a:rPr lang="zh-CN" sz="1800"/>
              <a:t>高斯</a:t>
            </a:r>
            <a:r>
              <a:rPr lang="zh-CN" altLang="zh-CN" sz="1800"/>
              <a:t>)</a:t>
            </a:r>
            <a:r>
              <a:rPr lang="zh-CN" sz="1800"/>
              <a:t>消去法。若系数矩阵为方阵，它可以表示为下三角矩阵和上三角矩阵的乘积，即</a:t>
            </a:r>
            <a:r>
              <a:rPr lang="zh-CN" altLang="zh-CN" sz="1800"/>
              <a:t>A=LU</a:t>
            </a:r>
            <a:r>
              <a:rPr lang="zh-CN" sz="1800"/>
              <a:t>，其中</a:t>
            </a:r>
            <a:r>
              <a:rPr lang="zh-CN" altLang="zh-CN" sz="1800"/>
              <a:t>L</a:t>
            </a:r>
            <a:r>
              <a:rPr lang="zh-CN" sz="1800"/>
              <a:t>为下三角阵，</a:t>
            </a:r>
            <a:r>
              <a:rPr lang="zh-CN" altLang="zh-CN" sz="1800"/>
              <a:t>U</a:t>
            </a:r>
            <a:r>
              <a:rPr lang="zh-CN" sz="1800"/>
              <a:t>为上三角阵。在</a:t>
            </a:r>
            <a:r>
              <a:rPr lang="zh-CN" altLang="zh-CN" sz="1800"/>
              <a:t>MATLAB</a:t>
            </a:r>
            <a:r>
              <a:rPr lang="zh-CN" sz="1800"/>
              <a:t>中通过</a:t>
            </a:r>
            <a:r>
              <a:rPr lang="zh-CN" altLang="zh-CN" sz="1800"/>
              <a:t>lu</a:t>
            </a:r>
            <a:r>
              <a:rPr lang="zh-CN" sz="1800"/>
              <a:t>函数可实现</a:t>
            </a:r>
            <a:r>
              <a:rPr lang="zh-CN" altLang="zh-CN" sz="1800"/>
              <a:t>LU</a:t>
            </a:r>
            <a:r>
              <a:rPr lang="zh-CN" sz="1800"/>
              <a:t>分解。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针对</a:t>
            </a:r>
            <a:r>
              <a:rPr lang="zh-CN" altLang="zh-CN" sz="1800"/>
              <a:t>LU</a:t>
            </a:r>
            <a:r>
              <a:rPr lang="zh-CN" sz="1800"/>
              <a:t>分解，线性方程组</a:t>
            </a:r>
            <a:r>
              <a:rPr lang="zh-CN" altLang="zh-CN" sz="1800"/>
              <a:t>AX=B</a:t>
            </a:r>
            <a:r>
              <a:rPr lang="zh-CN" sz="1800"/>
              <a:t>可以表示为</a:t>
            </a:r>
            <a:r>
              <a:rPr lang="zh-CN" altLang="zh-CN" sz="1800"/>
              <a:t>LUX=B</a:t>
            </a:r>
            <a:r>
              <a:rPr lang="zh-CN" sz="1800"/>
              <a:t>，由于</a:t>
            </a:r>
            <a:r>
              <a:rPr lang="zh-CN" altLang="zh-CN" sz="1800"/>
              <a:t>L</a:t>
            </a:r>
            <a:r>
              <a:rPr lang="zh-CN" sz="1800"/>
              <a:t>和</a:t>
            </a:r>
            <a:r>
              <a:rPr lang="zh-CN" altLang="zh-CN" sz="1800"/>
              <a:t>U</a:t>
            </a:r>
            <a:r>
              <a:rPr lang="zh-CN" sz="1800"/>
              <a:t>的特殊性，通过</a:t>
            </a:r>
            <a:r>
              <a:rPr lang="zh-CN" altLang="zh-CN" sz="1800"/>
              <a:t>X=U/(L/B)</a:t>
            </a:r>
            <a:r>
              <a:rPr lang="zh-CN" sz="1800"/>
              <a:t>求解可以大大提高运算速度。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LU</a:t>
            </a:r>
            <a:r>
              <a:rPr lang="zh-CN" sz="1800"/>
              <a:t>函数的具体语法形式如下：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[L,U]=lu(X)</a:t>
            </a:r>
            <a:r>
              <a:rPr lang="zh-CN" sz="1800"/>
              <a:t>：</a:t>
            </a:r>
            <a:r>
              <a:rPr lang="zh-CN" altLang="zh-CN" sz="1800"/>
              <a:t>X</a:t>
            </a:r>
            <a:r>
              <a:rPr lang="zh-CN" sz="1800"/>
              <a:t>是任意方阵，</a:t>
            </a:r>
            <a:r>
              <a:rPr lang="zh-CN" altLang="zh-CN" sz="1800"/>
              <a:t>L</a:t>
            </a:r>
            <a:r>
              <a:rPr lang="zh-CN" sz="1800"/>
              <a:t>是下三角阵，</a:t>
            </a:r>
            <a:r>
              <a:rPr lang="zh-CN" altLang="zh-CN" sz="1800"/>
              <a:t>U</a:t>
            </a:r>
            <a:r>
              <a:rPr lang="zh-CN" sz="1800"/>
              <a:t>是上三角阵，这三个变量满足的条件式为</a:t>
            </a:r>
            <a:r>
              <a:rPr lang="zh-CN" altLang="zh-CN" sz="1800"/>
              <a:t>X=LU</a:t>
            </a:r>
            <a:r>
              <a:rPr lang="zh-CN" sz="1800"/>
              <a:t>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[L,U,P]=lu(X)</a:t>
            </a:r>
            <a:r>
              <a:rPr lang="zh-CN" sz="1800"/>
              <a:t>：</a:t>
            </a:r>
            <a:r>
              <a:rPr lang="zh-CN" altLang="zh-CN" sz="1800"/>
              <a:t>X</a:t>
            </a:r>
            <a:r>
              <a:rPr lang="zh-CN" sz="1800"/>
              <a:t>是任意方阵，</a:t>
            </a:r>
            <a:r>
              <a:rPr lang="zh-CN" altLang="zh-CN" sz="1800"/>
              <a:t>L</a:t>
            </a:r>
            <a:r>
              <a:rPr lang="zh-CN" sz="1800"/>
              <a:t>是下三角阵，</a:t>
            </a:r>
            <a:r>
              <a:rPr lang="zh-CN" altLang="zh-CN" sz="1800"/>
              <a:t>U</a:t>
            </a:r>
            <a:r>
              <a:rPr lang="zh-CN" sz="1800"/>
              <a:t>是上三角阵，</a:t>
            </a:r>
            <a:r>
              <a:rPr lang="zh-CN" altLang="zh-CN" sz="1800"/>
              <a:t>P</a:t>
            </a:r>
            <a:r>
              <a:rPr lang="zh-CN" sz="1800"/>
              <a:t>是置换矩阵，满足的条件式为</a:t>
            </a:r>
            <a:r>
              <a:rPr lang="zh-CN" altLang="zh-CN" sz="1800"/>
              <a:t>PX=LU</a:t>
            </a:r>
            <a:r>
              <a:rPr lang="zh-CN" sz="1800"/>
              <a:t>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Y=lu(X)</a:t>
            </a:r>
            <a:r>
              <a:rPr lang="zh-CN" sz="1800"/>
              <a:t>：</a:t>
            </a:r>
            <a:r>
              <a:rPr lang="zh-CN" altLang="zh-CN" sz="1800"/>
              <a:t>X</a:t>
            </a:r>
            <a:r>
              <a:rPr lang="zh-CN" sz="1800"/>
              <a:t>是任意方阵，把上三角矩阵和下三角矩阵合并在矩阵</a:t>
            </a:r>
            <a:r>
              <a:rPr lang="zh-CN" altLang="zh-CN" sz="1800"/>
              <a:t>Y</a:t>
            </a:r>
            <a:r>
              <a:rPr lang="zh-CN" sz="1800"/>
              <a:t>中给出，满足的条件式为</a:t>
            </a:r>
            <a:r>
              <a:rPr lang="zh-CN" altLang="zh-CN" sz="1800"/>
              <a:t>Y=L+U-I</a:t>
            </a:r>
            <a:r>
              <a:rPr lang="zh-CN" sz="1800"/>
              <a:t>，但是将损失置换矩阵</a:t>
            </a:r>
            <a:r>
              <a:rPr lang="zh-CN" altLang="zh-CN" sz="1800"/>
              <a:t>P</a:t>
            </a:r>
            <a:r>
              <a:rPr lang="zh-CN" sz="1800"/>
              <a:t>的信息。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11150"/>
            <a:ext cx="8596312" cy="701992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7-7】</a:t>
            </a:r>
            <a:r>
              <a:rPr lang="zh-CN" altLang="en-US" sz="1800"/>
              <a:t>使用</a:t>
            </a:r>
            <a:r>
              <a:rPr lang="en-US" altLang="zh-CN" sz="1800"/>
              <a:t>LU</a:t>
            </a:r>
            <a:r>
              <a:rPr lang="zh-CN" altLang="en-US" sz="1800"/>
              <a:t>分解法求解线性方程组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在命令窗口中输入如下语句：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A=[2 1 1;1 -2 3;6 -5 1];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B=[1;5;7];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C=det(A)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[L,U]=lu(A)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X=U\(L\B)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命令窗口中的输出结果如下所示：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C =                                                              0        0    3.1250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50                                                           X =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L =                                                                        0.3600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0.3333    1.0000         0                                    -0.7600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0.1667   -0.4375     1.0000                         </a:t>
            </a:r>
            <a:r>
              <a:rPr lang="zh-CN" altLang="en-US" sz="1800"/>
              <a:t>　   </a:t>
            </a:r>
            <a:r>
              <a:rPr lang="en-US" altLang="zh-CN" sz="1800"/>
              <a:t>-0.7600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1.0000         0         0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U =</a:t>
            </a:r>
            <a:r>
              <a:rPr lang="zh-CN" altLang="en-US" sz="1800"/>
              <a:t>　　　  </a:t>
            </a:r>
            <a:r>
              <a:rPr lang="en-US" altLang="zh-CN" sz="1800"/>
              <a:t>6.0000   -5.0000    1.0000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    </a:t>
            </a:r>
            <a:r>
              <a:rPr lang="en-US" altLang="zh-CN" sz="1800"/>
              <a:t>0   2.6667    0.6667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 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216525" y="-7938"/>
          <a:ext cx="2397125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3" imgW="1385218" imgH="711826" progId="Equation.3">
                  <p:embed/>
                </p:oleObj>
              </mc:Choice>
              <mc:Fallback>
                <p:oleObj r:id="rId3" imgW="1385218" imgH="7118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-7938"/>
                        <a:ext cx="2397125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11150"/>
            <a:ext cx="8596312" cy="5730875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(2)Cholesky</a:t>
            </a:r>
            <a:r>
              <a:rPr lang="zh-CN" sz="1800"/>
              <a:t>分解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若系数矩阵为对称正定矩阵，可以表示为上三角矩阵和其转置的乘积，即</a:t>
            </a:r>
            <a:r>
              <a:rPr lang="zh-CN" altLang="zh-CN" sz="1800"/>
              <a:t>A=R’R</a:t>
            </a:r>
            <a:r>
              <a:rPr lang="zh-CN" sz="1800"/>
              <a:t>，其中</a:t>
            </a:r>
            <a:r>
              <a:rPr lang="zh-CN" altLang="zh-CN" sz="1800"/>
              <a:t>R</a:t>
            </a:r>
            <a:r>
              <a:rPr lang="zh-CN" sz="1800"/>
              <a:t>为上三角矩阵，</a:t>
            </a:r>
            <a:r>
              <a:rPr lang="zh-CN" altLang="zh-CN" sz="1800"/>
              <a:t>R’</a:t>
            </a:r>
            <a:r>
              <a:rPr lang="zh-CN" sz="1800"/>
              <a:t>为下三角矩阵。在</a:t>
            </a:r>
            <a:r>
              <a:rPr lang="zh-CN" altLang="zh-CN" sz="1800"/>
              <a:t>MATLAB</a:t>
            </a:r>
            <a:r>
              <a:rPr lang="zh-CN" sz="1800"/>
              <a:t>中通过</a:t>
            </a:r>
            <a:r>
              <a:rPr lang="zh-CN" altLang="zh-CN" sz="1800"/>
              <a:t>chol</a:t>
            </a:r>
            <a:r>
              <a:rPr lang="zh-CN" sz="1800"/>
              <a:t>函数可以实现</a:t>
            </a:r>
            <a:r>
              <a:rPr lang="zh-CN" altLang="zh-CN" sz="1800"/>
              <a:t>Cholesky</a:t>
            </a:r>
            <a:r>
              <a:rPr lang="zh-CN" sz="1800"/>
              <a:t>分解。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从理论角度来讲，并不是所有的对称矩阵都可以进行</a:t>
            </a:r>
            <a:r>
              <a:rPr lang="zh-CN" altLang="zh-CN" sz="1800"/>
              <a:t>Cholesky</a:t>
            </a:r>
            <a:r>
              <a:rPr lang="zh-CN" sz="1800"/>
              <a:t>分解，可以进行</a:t>
            </a:r>
            <a:r>
              <a:rPr lang="zh-CN" altLang="zh-CN" sz="1800"/>
              <a:t>Cholesky</a:t>
            </a:r>
            <a:r>
              <a:rPr lang="zh-CN" sz="1800"/>
              <a:t>分解的矩阵必须是正定的。针对</a:t>
            </a:r>
            <a:r>
              <a:rPr lang="zh-CN" altLang="zh-CN" sz="1800"/>
              <a:t>Cholesky</a:t>
            </a:r>
            <a:r>
              <a:rPr lang="zh-CN" sz="1800"/>
              <a:t>分解，线性方程组</a:t>
            </a:r>
            <a:r>
              <a:rPr lang="zh-CN" altLang="zh-CN" sz="1800"/>
              <a:t>AX=B</a:t>
            </a:r>
            <a:r>
              <a:rPr lang="zh-CN" sz="1800"/>
              <a:t>可以表示为</a:t>
            </a:r>
            <a:r>
              <a:rPr lang="zh-CN" altLang="zh-CN" sz="1800"/>
              <a:t>R’RX=B,</a:t>
            </a:r>
            <a:r>
              <a:rPr lang="zh-CN" sz="1800"/>
              <a:t>由于</a:t>
            </a:r>
            <a:r>
              <a:rPr lang="zh-CN" altLang="zh-CN" sz="1800"/>
              <a:t>R</a:t>
            </a:r>
            <a:r>
              <a:rPr lang="zh-CN" sz="1800"/>
              <a:t>的特殊性，通过</a:t>
            </a:r>
            <a:r>
              <a:rPr lang="zh-CN" altLang="zh-CN" sz="1800"/>
              <a:t>X=R/(R’/B’)</a:t>
            </a:r>
            <a:r>
              <a:rPr lang="zh-CN" sz="1800"/>
              <a:t>求解可以大大提高运算速度。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Chol</a:t>
            </a:r>
            <a:r>
              <a:rPr lang="zh-CN" sz="1800"/>
              <a:t>函数的具体语法形式如下。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R=chol(X)</a:t>
            </a:r>
            <a:r>
              <a:rPr lang="zh-CN" sz="1800"/>
              <a:t>：</a:t>
            </a:r>
            <a:r>
              <a:rPr lang="zh-CN" altLang="zh-CN" sz="1800"/>
              <a:t>X</a:t>
            </a:r>
            <a:r>
              <a:rPr lang="zh-CN" sz="1800"/>
              <a:t>是对称的正定矩阵，</a:t>
            </a:r>
            <a:r>
              <a:rPr lang="zh-CN" altLang="zh-CN" sz="1800"/>
              <a:t>R</a:t>
            </a:r>
            <a:r>
              <a:rPr lang="zh-CN" sz="1800"/>
              <a:t>是上三角矩阵，使得</a:t>
            </a:r>
            <a:r>
              <a:rPr lang="zh-CN" altLang="zh-CN" sz="1800"/>
              <a:t>X=R’R</a:t>
            </a:r>
            <a:r>
              <a:rPr lang="zh-CN" sz="1800"/>
              <a:t>。如果矩阵</a:t>
            </a:r>
            <a:r>
              <a:rPr lang="zh-CN" altLang="zh-CN" sz="1800"/>
              <a:t>X</a:t>
            </a:r>
            <a:r>
              <a:rPr lang="zh-CN" sz="1800"/>
              <a:t>是非正定矩阵，该命令会返回错误信息。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[R,p]=chol(X)</a:t>
            </a:r>
            <a:r>
              <a:rPr lang="zh-CN" sz="1800"/>
              <a:t>：该命令返回两个参数，并不返回错误信息。当</a:t>
            </a:r>
            <a:r>
              <a:rPr lang="zh-CN" altLang="zh-CN" sz="1800"/>
              <a:t>X</a:t>
            </a:r>
            <a:r>
              <a:rPr lang="zh-CN" sz="1800"/>
              <a:t>是正定矩阵时，返回的矩阵</a:t>
            </a:r>
            <a:r>
              <a:rPr lang="zh-CN" altLang="zh-CN" sz="1800"/>
              <a:t>R</a:t>
            </a:r>
            <a:r>
              <a:rPr lang="zh-CN" sz="1800"/>
              <a:t>是上三角矩阵，而且满足</a:t>
            </a:r>
            <a:r>
              <a:rPr lang="zh-CN" altLang="zh-CN" sz="1800"/>
              <a:t>X=R’R</a:t>
            </a:r>
            <a:r>
              <a:rPr lang="zh-CN" sz="1800"/>
              <a:t>，同时返回参数</a:t>
            </a:r>
            <a:r>
              <a:rPr lang="zh-CN" altLang="zh-CN" sz="1800"/>
              <a:t>p=0</a:t>
            </a:r>
            <a:r>
              <a:rPr lang="zh-CN" sz="1800"/>
              <a:t>；当</a:t>
            </a:r>
            <a:r>
              <a:rPr lang="zh-CN" altLang="zh-CN" sz="1800"/>
              <a:t>X</a:t>
            </a:r>
            <a:r>
              <a:rPr lang="zh-CN" sz="1800"/>
              <a:t>不是正定矩阵时，返回的参数</a:t>
            </a:r>
            <a:r>
              <a:rPr lang="zh-CN" altLang="zh-CN" sz="1800"/>
              <a:t>p</a:t>
            </a:r>
            <a:r>
              <a:rPr lang="zh-CN" sz="1800"/>
              <a:t>是正整数，</a:t>
            </a:r>
            <a:r>
              <a:rPr lang="zh-CN" altLang="zh-CN" sz="1800"/>
              <a:t>R</a:t>
            </a:r>
            <a:r>
              <a:rPr lang="zh-CN" sz="1800"/>
              <a:t>是三角矩阵，矩阵阶数是</a:t>
            </a:r>
            <a:r>
              <a:rPr lang="zh-CN" altLang="zh-CN" sz="1800"/>
              <a:t>p-1</a:t>
            </a:r>
            <a:r>
              <a:rPr lang="zh-CN" sz="1800"/>
              <a:t>，并且满足</a:t>
            </a:r>
            <a:r>
              <a:rPr lang="zh-CN" altLang="zh-CN" sz="1800"/>
              <a:t>X=X(1:p-1,1:p-1)=R’R</a:t>
            </a:r>
            <a:r>
              <a:rPr lang="zh-CN" sz="1800"/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11150"/>
            <a:ext cx="8596312" cy="6654800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7-9】</a:t>
            </a:r>
            <a:r>
              <a:rPr lang="zh-CN" altLang="en-US" sz="1800"/>
              <a:t>使用</a:t>
            </a:r>
            <a:r>
              <a:rPr lang="en-US" altLang="zh-CN" sz="1800"/>
              <a:t>Cholesky</a:t>
            </a:r>
            <a:r>
              <a:rPr lang="zh-CN" altLang="en-US" sz="1800"/>
              <a:t>分解法求解线性方程组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在命令窗口中输入如下语句：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A=[2 1 3;1 5 4;3 4 6];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B=[1;3;5];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C=det(A)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R=chol(A)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TR=R'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X=R\(TR\B)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命令窗口中的输出结果如下所示：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C =                                                            X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</a:t>
            </a:r>
            <a:r>
              <a:rPr lang="en-US" altLang="zh-CN" sz="1800"/>
              <a:t>1                                                </a:t>
            </a:r>
            <a:r>
              <a:rPr lang="zh-CN" altLang="en-US" sz="1800"/>
              <a:t>　　　       </a:t>
            </a:r>
            <a:r>
              <a:rPr lang="en-US" altLang="zh-CN" sz="1800"/>
              <a:t>-23.0000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R =                                        </a:t>
            </a:r>
            <a:r>
              <a:rPr lang="zh-CN" altLang="en-US" sz="1800"/>
              <a:t>　　　                 </a:t>
            </a:r>
            <a:r>
              <a:rPr lang="en-US" altLang="zh-CN" sz="1800"/>
              <a:t>-10.0000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1.4142    0.7071    2.1213                              -10.0000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    </a:t>
            </a:r>
            <a:r>
              <a:rPr lang="en-US" altLang="zh-CN" sz="1800"/>
              <a:t>0    2.1213    1.1785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    </a:t>
            </a:r>
            <a:r>
              <a:rPr lang="en-US" altLang="zh-CN" sz="1800"/>
              <a:t>0         0    0.3333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TR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1.4142         0         0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0.7071    2.1213         0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2.1213    1.1785    0.3333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875338" y="-22225"/>
          <a:ext cx="274796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3" imgW="1460183" imgH="711208" progId="Equation.3">
                  <p:embed/>
                </p:oleObj>
              </mc:Choice>
              <mc:Fallback>
                <p:oleObj r:id="rId3" imgW="1460183" imgH="7112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-22225"/>
                        <a:ext cx="274796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1306513"/>
            <a:ext cx="8596312" cy="4735512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(3)QR</a:t>
            </a:r>
            <a:r>
              <a:rPr lang="zh-CN" sz="1800"/>
              <a:t>分解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对于任何系数矩阵，可以表示为正交矩阵和上三角矩阵的乘积，即</a:t>
            </a:r>
            <a:r>
              <a:rPr lang="zh-CN" altLang="zh-CN" sz="1800"/>
              <a:t>A=QR</a:t>
            </a:r>
            <a:r>
              <a:rPr lang="zh-CN" sz="1800"/>
              <a:t>，其中</a:t>
            </a:r>
            <a:r>
              <a:rPr lang="zh-CN" altLang="zh-CN" sz="1800"/>
              <a:t>Q</a:t>
            </a:r>
            <a:r>
              <a:rPr lang="zh-CN" sz="1800"/>
              <a:t>为正交矩阵，</a:t>
            </a:r>
            <a:r>
              <a:rPr lang="zh-CN" altLang="zh-CN" sz="1800"/>
              <a:t>R</a:t>
            </a:r>
            <a:r>
              <a:rPr lang="zh-CN" sz="1800"/>
              <a:t>为上三角矩阵。在</a:t>
            </a:r>
            <a:r>
              <a:rPr lang="zh-CN" altLang="zh-CN" sz="1800"/>
              <a:t>MATLAB</a:t>
            </a:r>
            <a:r>
              <a:rPr lang="zh-CN" sz="1800"/>
              <a:t>中通过</a:t>
            </a:r>
            <a:r>
              <a:rPr lang="zh-CN" altLang="zh-CN" sz="1800"/>
              <a:t>qr</a:t>
            </a:r>
            <a:r>
              <a:rPr lang="zh-CN" sz="1800"/>
              <a:t>函数可以实现</a:t>
            </a:r>
            <a:r>
              <a:rPr lang="zh-CN" altLang="zh-CN" sz="1800"/>
              <a:t>QR</a:t>
            </a:r>
            <a:r>
              <a:rPr lang="zh-CN" sz="1800"/>
              <a:t>分解。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针对</a:t>
            </a:r>
            <a:r>
              <a:rPr lang="zh-CN" altLang="zh-CN" sz="1800"/>
              <a:t>QR</a:t>
            </a:r>
            <a:r>
              <a:rPr lang="zh-CN" sz="1800"/>
              <a:t>分解，线性方程组</a:t>
            </a:r>
            <a:r>
              <a:rPr lang="zh-CN" altLang="zh-CN" sz="1800"/>
              <a:t>AX=B</a:t>
            </a:r>
            <a:r>
              <a:rPr lang="zh-CN" sz="1800"/>
              <a:t>可以表示为</a:t>
            </a:r>
            <a:r>
              <a:rPr lang="zh-CN" altLang="zh-CN" sz="1800"/>
              <a:t>QRX=B</a:t>
            </a:r>
            <a:r>
              <a:rPr lang="zh-CN" sz="1800"/>
              <a:t>，由于</a:t>
            </a:r>
            <a:r>
              <a:rPr lang="zh-CN" altLang="zh-CN" sz="1800"/>
              <a:t>Q</a:t>
            </a:r>
            <a:r>
              <a:rPr lang="zh-CN" sz="1800"/>
              <a:t>和</a:t>
            </a:r>
            <a:r>
              <a:rPr lang="zh-CN" altLang="zh-CN" sz="1800"/>
              <a:t>R</a:t>
            </a:r>
            <a:r>
              <a:rPr lang="zh-CN" sz="1800"/>
              <a:t>的特殊性，通过</a:t>
            </a:r>
            <a:r>
              <a:rPr lang="zh-CN" altLang="zh-CN" sz="1800"/>
              <a:t>X=R/(Q/B)</a:t>
            </a:r>
            <a:r>
              <a:rPr lang="zh-CN" sz="1800"/>
              <a:t>求解可以大大提高运算速度。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Qr</a:t>
            </a:r>
            <a:r>
              <a:rPr lang="zh-CN" sz="1800"/>
              <a:t>函数的具体语法形式如下：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[Q,R]=qr(A)</a:t>
            </a:r>
            <a:r>
              <a:rPr lang="zh-CN" sz="1800"/>
              <a:t>：矩阵</a:t>
            </a:r>
            <a:r>
              <a:rPr lang="zh-CN" altLang="zh-CN" sz="1800"/>
              <a:t>R</a:t>
            </a:r>
            <a:r>
              <a:rPr lang="zh-CN" sz="1800"/>
              <a:t>和矩阵</a:t>
            </a:r>
            <a:r>
              <a:rPr lang="zh-CN" altLang="zh-CN" sz="1800"/>
              <a:t>A</a:t>
            </a:r>
            <a:r>
              <a:rPr lang="zh-CN" sz="1800"/>
              <a:t>的大小相同，</a:t>
            </a:r>
            <a:r>
              <a:rPr lang="zh-CN" altLang="zh-CN" sz="1800"/>
              <a:t>Q</a:t>
            </a:r>
            <a:r>
              <a:rPr lang="zh-CN" sz="1800"/>
              <a:t>是正交矩阵，满足</a:t>
            </a:r>
            <a:r>
              <a:rPr lang="zh-CN" altLang="zh-CN" sz="1800"/>
              <a:t>A=QR</a:t>
            </a:r>
            <a:r>
              <a:rPr lang="zh-CN" sz="1800"/>
              <a:t>，该调用方式适合于满矩阵和稀疏矩阵。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562100"/>
            <a:ext cx="8597900" cy="3605213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5.</a:t>
            </a:r>
            <a:r>
              <a:rPr lang="zh-CN" sz="1800"/>
              <a:t>共轭梯度的解法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MATLAB</a:t>
            </a:r>
            <a:r>
              <a:rPr lang="zh-CN" sz="1800"/>
              <a:t>还提供了一系列的线性方程组</a:t>
            </a:r>
            <a:r>
              <a:rPr lang="zh-CN" altLang="zh-CN" sz="1800"/>
              <a:t>AX=B</a:t>
            </a:r>
            <a:r>
              <a:rPr lang="zh-CN" sz="1800"/>
              <a:t>的共轭梯度解法，这里主要介绍双共轭梯度法，它可由</a:t>
            </a:r>
            <a:r>
              <a:rPr lang="zh-CN" altLang="zh-CN" sz="1800"/>
              <a:t>bicg</a:t>
            </a:r>
            <a:r>
              <a:rPr lang="zh-CN" sz="1800"/>
              <a:t>函数实现。</a:t>
            </a:r>
            <a:r>
              <a:rPr lang="zh-CN" altLang="zh-CN" sz="1800"/>
              <a:t>bicg</a:t>
            </a:r>
            <a:r>
              <a:rPr lang="zh-CN" sz="1800"/>
              <a:t>函数要求系数矩阵</a:t>
            </a:r>
            <a:r>
              <a:rPr lang="zh-CN" altLang="zh-CN" sz="1800"/>
              <a:t>A</a:t>
            </a:r>
            <a:r>
              <a:rPr lang="zh-CN" sz="1800"/>
              <a:t>必须为方阵。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11150"/>
            <a:ext cx="8596312" cy="6559550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400"/>
              <a:t>【</a:t>
            </a:r>
            <a:r>
              <a:rPr lang="zh-CN" altLang="en-US" sz="1400"/>
              <a:t>例</a:t>
            </a:r>
            <a:r>
              <a:rPr lang="en-US" altLang="zh-CN" sz="1400"/>
              <a:t>7-12】</a:t>
            </a:r>
            <a:r>
              <a:rPr lang="zh-CN" altLang="en-US" sz="1400"/>
              <a:t>使用共轭梯度法求解线性方程组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在命令窗口中输入如下语句：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</a:t>
            </a:r>
            <a:r>
              <a:rPr lang="en-US" altLang="zh-CN" sz="1400"/>
              <a:t>A=[3 1 1;2 -1 5;8 -4 0];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</a:t>
            </a:r>
            <a:r>
              <a:rPr lang="en-US" altLang="zh-CN" sz="1400"/>
              <a:t>B=[2;4;1];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</a:t>
            </a:r>
            <a:r>
              <a:rPr lang="en-US" altLang="zh-CN" sz="1400"/>
              <a:t>[X, flag,relres,iter,resvec]=bicg(A,B)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命令窗口中的输出结果如下所示：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</a:t>
            </a:r>
            <a:r>
              <a:rPr lang="en-US" altLang="zh-CN" sz="1400"/>
              <a:t>X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    </a:t>
            </a:r>
            <a:r>
              <a:rPr lang="en-US" altLang="zh-CN" sz="1400"/>
              <a:t>0.3000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    </a:t>
            </a:r>
            <a:r>
              <a:rPr lang="en-US" altLang="zh-CN" sz="1400"/>
              <a:t>0.3500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    </a:t>
            </a:r>
            <a:r>
              <a:rPr lang="en-US" altLang="zh-CN" sz="1400"/>
              <a:t>0.7500                                              </a:t>
            </a:r>
            <a:r>
              <a:rPr lang="zh-CN" altLang="en-US" sz="1400"/>
              <a:t>其中，</a:t>
            </a:r>
            <a:r>
              <a:rPr lang="en-US" altLang="zh-CN" sz="1400"/>
              <a:t>flag</a:t>
            </a:r>
            <a:r>
              <a:rPr lang="zh-CN" altLang="en-US" sz="1400"/>
              <a:t>表示在默认迭代次数内收敛，</a:t>
            </a:r>
            <a:r>
              <a:rPr lang="en-US" altLang="zh-CN" sz="1400"/>
              <a:t>relres</a:t>
            </a:r>
            <a:r>
              <a:rPr lang="zh-CN" altLang="en-US" sz="1400"/>
              <a:t>表示相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</a:t>
            </a:r>
            <a:r>
              <a:rPr lang="en-US" altLang="zh-CN" sz="1400"/>
              <a:t>flag =                                                    </a:t>
            </a:r>
            <a:r>
              <a:rPr lang="zh-CN" altLang="en-US" sz="1400"/>
              <a:t>对残差</a:t>
            </a:r>
            <a:r>
              <a:rPr lang="en-US" altLang="zh-CN" sz="1400"/>
              <a:t>norm(B-A*x)/norm(B)</a:t>
            </a:r>
            <a:r>
              <a:rPr lang="zh-CN" altLang="en-US" sz="1400"/>
              <a:t>，</a:t>
            </a:r>
            <a:r>
              <a:rPr lang="en-US" altLang="zh-CN" sz="1400"/>
              <a:t>iter</a:t>
            </a:r>
            <a:r>
              <a:rPr lang="zh-CN" altLang="en-US" sz="1400"/>
              <a:t>表示终止的迭代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     </a:t>
            </a:r>
            <a:r>
              <a:rPr lang="en-US" altLang="zh-CN" sz="1400"/>
              <a:t>0                                                      </a:t>
            </a:r>
            <a:r>
              <a:rPr lang="zh-CN" altLang="en-US" sz="1400"/>
              <a:t>次数，</a:t>
            </a:r>
            <a:r>
              <a:rPr lang="en-US" altLang="zh-CN" sz="1400"/>
              <a:t>resvec</a:t>
            </a:r>
            <a:r>
              <a:rPr lang="zh-CN" altLang="en-US" sz="1400"/>
              <a:t>表示每次迭代的残差。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</a:t>
            </a:r>
            <a:r>
              <a:rPr lang="en-US" altLang="zh-CN" sz="1400"/>
              <a:t>relres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400"/>
              <a:t>  5.4820e-016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</a:t>
            </a:r>
            <a:r>
              <a:rPr lang="en-US" altLang="zh-CN" sz="1400"/>
              <a:t>iter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     </a:t>
            </a:r>
            <a:r>
              <a:rPr lang="en-US" altLang="zh-CN" sz="1400"/>
              <a:t>3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</a:t>
            </a:r>
            <a:r>
              <a:rPr lang="en-US" altLang="zh-CN" sz="1400"/>
              <a:t>resvec =</a:t>
            </a:r>
            <a:r>
              <a:rPr lang="zh-CN" altLang="en-US" sz="1400"/>
              <a:t>　　　　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               　  </a:t>
            </a:r>
            <a:r>
              <a:rPr lang="en-US" altLang="zh-CN" sz="1400"/>
              <a:t>4.5826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　　    </a:t>
            </a:r>
            <a:r>
              <a:rPr lang="en-US" altLang="zh-CN" sz="1400"/>
              <a:t>3.9370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　　    </a:t>
            </a:r>
            <a:r>
              <a:rPr lang="en-US" altLang="zh-CN" sz="1400"/>
              <a:t>6.6052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400"/>
              <a:t>　　　　　    </a:t>
            </a:r>
            <a:r>
              <a:rPr lang="en-US" altLang="zh-CN" sz="1400"/>
              <a:t>0.0000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endParaRPr lang="en-US" altLang="zh-CN" sz="1400"/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endParaRPr lang="zh-CN" altLang="en-US" sz="140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495925" y="12700"/>
          <a:ext cx="24939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3" imgW="1460183" imgH="711208" progId="Equation.3">
                  <p:embed/>
                </p:oleObj>
              </mc:Choice>
              <mc:Fallback>
                <p:oleObj r:id="rId3" imgW="1460183" imgH="7112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2700"/>
                        <a:ext cx="24939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7.1.2 </a:t>
            </a:r>
            <a:r>
              <a:rPr lang="zh-CN" altLang="en-US"/>
              <a:t>非线性方程</a:t>
            </a: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569913" y="1541463"/>
            <a:ext cx="8596312" cy="5249862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1.</a:t>
            </a:r>
            <a:r>
              <a:rPr lang="zh-CN" altLang="en-US" sz="1800"/>
              <a:t>函数的零点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对于任意函数，在求解范围内可能有零点，也可能没有；可能只有一个零点，也可能有多个甚至无数个零点。</a:t>
            </a:r>
            <a:r>
              <a:rPr lang="en-US" altLang="zh-CN" sz="1800"/>
              <a:t>MATLAB</a:t>
            </a:r>
            <a:r>
              <a:rPr lang="zh-CN" altLang="en-US" sz="1800"/>
              <a:t>没有可以求解所以函数零点的通用命令，本节将分别讨论一元函数和多元函数的零点求解问题。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(1)</a:t>
            </a:r>
            <a:r>
              <a:rPr lang="zh-CN" altLang="en-US" sz="1800"/>
              <a:t>一元函数的零点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在所有函数中，一元函数是最简单的，在</a:t>
            </a:r>
            <a:r>
              <a:rPr lang="en-US" altLang="zh-CN" sz="1800"/>
              <a:t>MATLAB</a:t>
            </a:r>
            <a:r>
              <a:rPr lang="zh-CN" altLang="en-US" sz="1800"/>
              <a:t>中可以使用</a:t>
            </a:r>
            <a:r>
              <a:rPr lang="en-US" altLang="zh-CN" sz="1800"/>
              <a:t>fzero</a:t>
            </a:r>
            <a:r>
              <a:rPr lang="zh-CN" altLang="en-US" sz="1800"/>
              <a:t>函数来计算一元函数的零点，它的具体使用方法如下：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x=fzero(fun,x0)</a:t>
            </a:r>
            <a:r>
              <a:rPr lang="zh-CN" altLang="en-US" sz="1800"/>
              <a:t>：在</a:t>
            </a:r>
            <a:r>
              <a:rPr lang="en-US" altLang="zh-CN" sz="1800"/>
              <a:t>x0</a:t>
            </a:r>
            <a:r>
              <a:rPr lang="zh-CN" altLang="en-US" sz="1800"/>
              <a:t>点附近寻找函数</a:t>
            </a:r>
            <a:r>
              <a:rPr lang="en-US" altLang="zh-CN" sz="1800"/>
              <a:t>fun</a:t>
            </a:r>
            <a:r>
              <a:rPr lang="zh-CN" altLang="en-US" sz="1800"/>
              <a:t>的零点。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x=fzero(fun,x0,options)</a:t>
            </a:r>
            <a:r>
              <a:rPr lang="zh-CN" altLang="en-US" sz="1800"/>
              <a:t>：使用</a:t>
            </a:r>
            <a:r>
              <a:rPr lang="en-US" altLang="zh-CN" sz="1800"/>
              <a:t>options</a:t>
            </a:r>
            <a:r>
              <a:rPr lang="zh-CN" altLang="en-US" sz="1800"/>
              <a:t>设定优化器参数。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x=fzero(fun,[x0,x1])</a:t>
            </a:r>
            <a:r>
              <a:rPr lang="zh-CN" altLang="en-US" sz="1800"/>
              <a:t>：在</a:t>
            </a:r>
            <a:r>
              <a:rPr lang="en-US" altLang="zh-CN" sz="1800"/>
              <a:t>[x0,x1]</a:t>
            </a:r>
            <a:r>
              <a:rPr lang="zh-CN" altLang="en-US" sz="1800"/>
              <a:t>区间寻找函数</a:t>
            </a:r>
            <a:r>
              <a:rPr lang="en-US" altLang="zh-CN" sz="1800"/>
              <a:t>fun</a:t>
            </a:r>
            <a:r>
              <a:rPr lang="zh-CN" altLang="en-US" sz="1800"/>
              <a:t>的零点。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7.1 </a:t>
            </a:r>
            <a:r>
              <a:rPr lang="zh-CN" altLang="en-US"/>
              <a:t>方程求解</a:t>
            </a: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本节将分别讨论线性方程组、非线性方程组和常微分方程三种常见方程的解法。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>
          <a:xfrm>
            <a:off x="381000" y="1171575"/>
            <a:ext cx="8596313" cy="5732463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(2)</a:t>
            </a:r>
            <a:r>
              <a:rPr lang="zh-CN" sz="1800"/>
              <a:t>多元函数的零点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多元函数的零点问题比一元函数的零点问题更难解决，但是当零点大致位置和性质比较好预测时，也可以使用数值方法来搜索精确的零点。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非线性方程组的标准形式为</a:t>
            </a:r>
            <a:r>
              <a:rPr lang="zh-CN" altLang="zh-CN" sz="1800"/>
              <a:t>F(x)=0</a:t>
            </a:r>
            <a:r>
              <a:rPr lang="zh-CN" sz="1800"/>
              <a:t>，其中</a:t>
            </a:r>
            <a:r>
              <a:rPr lang="zh-CN" altLang="zh-CN" sz="1800"/>
              <a:t>x</a:t>
            </a:r>
            <a:r>
              <a:rPr lang="zh-CN" sz="1800"/>
              <a:t>为向量，</a:t>
            </a:r>
            <a:r>
              <a:rPr lang="zh-CN" altLang="zh-CN" sz="1800"/>
              <a:t>F(x)</a:t>
            </a:r>
            <a:r>
              <a:rPr lang="zh-CN" sz="1800"/>
              <a:t>为函数向量。在</a:t>
            </a:r>
            <a:r>
              <a:rPr lang="zh-CN" altLang="zh-CN" sz="1800"/>
              <a:t>MATLAB</a:t>
            </a:r>
            <a:r>
              <a:rPr lang="zh-CN" sz="1800"/>
              <a:t>中，求解多元函数的命令是</a:t>
            </a:r>
            <a:r>
              <a:rPr lang="zh-CN" altLang="zh-CN" sz="1800"/>
              <a:t>fsolve,</a:t>
            </a:r>
            <a:r>
              <a:rPr lang="zh-CN" sz="1800"/>
              <a:t>它的具体使用方法如下：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X=fsolve(fun,x0)</a:t>
            </a:r>
            <a:r>
              <a:rPr lang="zh-CN" sz="1800"/>
              <a:t>：在向量</a:t>
            </a:r>
            <a:r>
              <a:rPr lang="zh-CN" altLang="zh-CN" sz="1800"/>
              <a:t>x0</a:t>
            </a:r>
            <a:r>
              <a:rPr lang="zh-CN" sz="1800"/>
              <a:t>附近寻找函数</a:t>
            </a:r>
            <a:r>
              <a:rPr lang="zh-CN" altLang="zh-CN" sz="1800"/>
              <a:t>fun</a:t>
            </a:r>
            <a:r>
              <a:rPr lang="zh-CN" sz="1800"/>
              <a:t>的解。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X=fsolve(fun,x0,options)</a:t>
            </a:r>
            <a:r>
              <a:rPr lang="zh-CN" sz="1800"/>
              <a:t>：使用</a:t>
            </a:r>
            <a:r>
              <a:rPr lang="zh-CN" altLang="zh-CN" sz="1800"/>
              <a:t>options</a:t>
            </a:r>
            <a:r>
              <a:rPr lang="zh-CN" sz="1800"/>
              <a:t>设定优化器参数。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其中</a:t>
            </a:r>
            <a:r>
              <a:rPr lang="zh-CN" altLang="zh-CN" sz="1800"/>
              <a:t>options</a:t>
            </a:r>
            <a:r>
              <a:rPr lang="zh-CN" sz="1800"/>
              <a:t>设定优化器参数的方法同前。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11150"/>
            <a:ext cx="8596312" cy="6438900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2.</a:t>
            </a:r>
            <a:r>
              <a:rPr lang="zh-CN" altLang="en-US" sz="1800"/>
              <a:t>非线性方程组的解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求非线性方程组的解的问题，也就是求多元函数的零点的问题。在</a:t>
            </a:r>
            <a:r>
              <a:rPr lang="en-US" altLang="zh-CN" sz="1800"/>
              <a:t>MATLAB</a:t>
            </a:r>
            <a:r>
              <a:rPr lang="zh-CN" altLang="en-US" sz="1800"/>
              <a:t>中使用</a:t>
            </a:r>
            <a:r>
              <a:rPr lang="en-US" altLang="zh-CN" sz="1800"/>
              <a:t>fsolve</a:t>
            </a:r>
            <a:r>
              <a:rPr lang="zh-CN" altLang="en-US" sz="1800"/>
              <a:t>函数计算非线性方程组的解，使用方法见上一小节。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7-15】</a:t>
            </a:r>
            <a:r>
              <a:rPr lang="zh-CN" altLang="en-US" sz="1800"/>
              <a:t>求解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首先对非线性方程组进行函数描述，并保存为</a:t>
            </a:r>
            <a:r>
              <a:rPr lang="en-US" altLang="zh-CN" sz="1800"/>
              <a:t>myfun7_15.m</a:t>
            </a:r>
            <a:r>
              <a:rPr lang="zh-CN" altLang="en-US" sz="1800"/>
              <a:t>，其内容如下所示：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function T=myfun7_15(x)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T=x^4-[1,7;-11,9];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其次对非线性方程组进行求解，在命令窗口中输入如下语句：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x0=[3 1;2 1];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options=optimset('Display','off');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X=fsolve(@myfun7_15,x0,options)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命令窗口中的输出结果如下所示：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 =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1.4693    0.3875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</a:t>
            </a:r>
            <a:r>
              <a:rPr lang="en-US" altLang="zh-CN" sz="1800"/>
              <a:t>-0.6089    1.9121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endParaRPr lang="zh-CN" altLang="en-US" sz="180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832100" y="1389063"/>
          <a:ext cx="21272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r:id="rId3" imgW="991347" imgH="457716" progId="Equation.3">
                  <p:embed/>
                </p:oleObj>
              </mc:Choice>
              <mc:Fallback>
                <p:oleObj r:id="rId3" imgW="991347" imgH="45771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1389063"/>
                        <a:ext cx="21272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7.1.3 </a:t>
            </a:r>
            <a:r>
              <a:rPr lang="zh-CN" altLang="en-US"/>
              <a:t>常微分方程</a:t>
            </a: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690563" y="1755775"/>
            <a:ext cx="8596312" cy="3881438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1.</a:t>
            </a:r>
            <a:r>
              <a:rPr lang="zh-CN" altLang="en-US" sz="1800"/>
              <a:t>求解常微分方程的函数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</a:t>
            </a:r>
            <a:r>
              <a:rPr lang="en-US" altLang="zh-CN" sz="1800"/>
              <a:t>MATLAB</a:t>
            </a:r>
            <a:r>
              <a:rPr lang="zh-CN" altLang="en-US" sz="1800"/>
              <a:t>中使用</a:t>
            </a:r>
            <a:r>
              <a:rPr lang="en-US" altLang="zh-CN" sz="1800"/>
              <a:t>ode45</a:t>
            </a:r>
            <a:r>
              <a:rPr lang="zh-CN" altLang="en-US" sz="1800"/>
              <a:t>、 </a:t>
            </a:r>
            <a:r>
              <a:rPr lang="en-US" altLang="zh-CN" sz="1800"/>
              <a:t>ode23</a:t>
            </a:r>
            <a:r>
              <a:rPr lang="zh-CN" altLang="en-US" sz="1800"/>
              <a:t>、</a:t>
            </a:r>
            <a:r>
              <a:rPr lang="en-US" altLang="zh-CN" sz="1800"/>
              <a:t>ode113</a:t>
            </a:r>
            <a:r>
              <a:rPr lang="zh-CN" altLang="en-US" sz="1800"/>
              <a:t>、</a:t>
            </a:r>
            <a:r>
              <a:rPr lang="en-US" altLang="zh-CN" sz="1800"/>
              <a:t>ode15s</a:t>
            </a:r>
            <a:r>
              <a:rPr lang="zh-CN" altLang="en-US" sz="1800"/>
              <a:t>、</a:t>
            </a:r>
            <a:r>
              <a:rPr lang="en-US" altLang="zh-CN" sz="1800"/>
              <a:t>ode23s</a:t>
            </a:r>
            <a:r>
              <a:rPr lang="zh-CN" altLang="en-US" sz="1800"/>
              <a:t>、</a:t>
            </a:r>
            <a:r>
              <a:rPr lang="en-US" altLang="zh-CN" sz="1800"/>
              <a:t>ode23t</a:t>
            </a:r>
            <a:r>
              <a:rPr lang="zh-CN" altLang="en-US" sz="1800"/>
              <a:t>、</a:t>
            </a:r>
            <a:r>
              <a:rPr lang="en-US" altLang="zh-CN" sz="1800"/>
              <a:t>ode23tb</a:t>
            </a:r>
            <a:r>
              <a:rPr lang="zh-CN" altLang="en-US" sz="1800"/>
              <a:t>等函数求常微分方程</a:t>
            </a:r>
            <a:r>
              <a:rPr lang="en-US" altLang="zh-CN" sz="1800"/>
              <a:t>(ODE)</a:t>
            </a:r>
            <a:r>
              <a:rPr lang="zh-CN" altLang="en-US" sz="1800"/>
              <a:t>的数值解，这些函数的介绍如表</a:t>
            </a:r>
            <a:r>
              <a:rPr lang="en-US" altLang="zh-CN" sz="1800"/>
              <a:t>7-2</a:t>
            </a:r>
            <a:r>
              <a:rPr lang="zh-CN" altLang="en-US" sz="1800"/>
              <a:t>所示。它们的具体使用方法类似，为了方便后面的描述，这里用</a:t>
            </a:r>
            <a:r>
              <a:rPr lang="en-US" altLang="zh-CN" sz="1800"/>
              <a:t>solver</a:t>
            </a:r>
            <a:r>
              <a:rPr lang="zh-CN" altLang="en-US" sz="1800"/>
              <a:t>统一代替它们。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在介绍具体用法之前，首先介绍其涉及的参数，如表</a:t>
            </a:r>
            <a:r>
              <a:rPr lang="en-US" altLang="zh-CN" sz="1800"/>
              <a:t>7-3</a:t>
            </a:r>
            <a:r>
              <a:rPr lang="zh-CN" altLang="en-US" sz="1800"/>
              <a:t>所示。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其次介绍它们的具体用法，如下所述：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[T,Y]=solver(odefun,tspan,y0)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在区间</a:t>
            </a:r>
            <a:r>
              <a:rPr lang="en-US" altLang="zh-CN" sz="1800"/>
              <a:t>tspan=[t0,tf]</a:t>
            </a:r>
            <a:r>
              <a:rPr lang="zh-CN" altLang="en-US" sz="1800"/>
              <a:t>上，使用初始条件 </a:t>
            </a:r>
            <a:r>
              <a:rPr lang="en-US" altLang="zh-CN" sz="1800"/>
              <a:t>y0</a:t>
            </a:r>
            <a:r>
              <a:rPr lang="zh-CN" altLang="en-US" sz="1800"/>
              <a:t>求解常微分方程。常微分方程 </a:t>
            </a:r>
            <a:r>
              <a:rPr lang="en-US" altLang="zh-CN" sz="1800"/>
              <a:t>odefun</a:t>
            </a:r>
            <a:r>
              <a:rPr lang="zh-CN" altLang="en-US" sz="1800"/>
              <a:t>解向量 </a:t>
            </a:r>
            <a:r>
              <a:rPr lang="en-US" altLang="zh-CN" sz="1800"/>
              <a:t>Y</a:t>
            </a:r>
            <a:r>
              <a:rPr lang="zh-CN" altLang="en-US" sz="1800"/>
              <a:t>中的每行结果对应于时间向量</a:t>
            </a:r>
            <a:r>
              <a:rPr lang="en-US" altLang="zh-CN" sz="1800"/>
              <a:t>T</a:t>
            </a:r>
            <a:r>
              <a:rPr lang="zh-CN" altLang="en-US" sz="1800"/>
              <a:t>中每个时间点。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11150"/>
            <a:ext cx="8596312" cy="5730875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                      表7-2 常微分方程的求解算法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</p:txBody>
      </p:sp>
      <p:graphicFrame>
        <p:nvGraphicFramePr>
          <p:cNvPr id="25603" name="Group 3"/>
          <p:cNvGraphicFramePr>
            <a:graphicFrameLocks noGrp="1"/>
          </p:cNvGraphicFramePr>
          <p:nvPr/>
        </p:nvGraphicFramePr>
        <p:xfrm>
          <a:off x="673100" y="911225"/>
          <a:ext cx="11372850" cy="4348163"/>
        </p:xfrm>
        <a:graphic>
          <a:graphicData uri="http://schemas.openxmlformats.org/drawingml/2006/table">
            <a:tbl>
              <a:tblPr/>
              <a:tblGrid>
                <a:gridCol w="1503363"/>
                <a:gridCol w="2541587"/>
                <a:gridCol w="4186238"/>
                <a:gridCol w="3141662"/>
              </a:tblGrid>
              <a:tr h="579438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算法名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特点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ode23  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普通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2-3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阶法非刚性解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一步法：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阶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Runge-Kutta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方程；累计截断误差达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适用于精度较低的情形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ode23s 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低阶法解刚性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一步法：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阶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Rosebrock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算法；低精度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当精度较低时，计算时间比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ode15s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短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ode23t 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解适度刚性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梯形算法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适用于刚性情形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ode23tb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低阶法解刚性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梯形算法：低精度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当精度较低时，计算时间比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ode15s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短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ode45 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普通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4-5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阶法非刚性解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一步算法：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阶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Runge-Kutta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方程；累计截断误差达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大部分场合的首选算法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ode15s 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变阶法解刚性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多步法：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’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Gear’s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反向数值微分；精度中等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ode45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失效，可尝试使用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ode113 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普通变阶法非刚性解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多步法：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Adams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算法；高低精度均可达到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计算时间比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ode45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短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712" name="Picture 1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4271963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13" name="Picture 1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5" y="17526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458788" y="1684338"/>
          <a:ext cx="11114087" cy="2011362"/>
        </p:xfrm>
        <a:graphic>
          <a:graphicData uri="http://schemas.openxmlformats.org/drawingml/2006/table">
            <a:tbl>
              <a:tblPr/>
              <a:tblGrid>
                <a:gridCol w="2493962"/>
                <a:gridCol w="8620125"/>
              </a:tblGrid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参数名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功能描述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odefun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表示常微分方程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tspan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表示求解区间或求解时刻，通常为tspan=[t0,tf]或tspan=[t0,t1,t2,…,tf](要求单调)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y0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表示初始条件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options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表示使用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odeset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函数所设置的可选参数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p1,p2 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表示传递给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odefun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的参数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3057525" y="915988"/>
            <a:ext cx="50800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表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7-3  solver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中的参数</a:t>
            </a:r>
            <a:endParaRPr lang="zh-CN" altLang="en-US" sz="1600"/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485775" y="4665663"/>
            <a:ext cx="100361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在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tspan=[t0,t1,t2,…,tf]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指定时间点上，使用初始条件</a:t>
            </a:r>
            <a:r>
              <a:rPr lang="en-US" altLang="zh-CN" sz="1600">
                <a:latin typeface="Times New Roman" panose="02020603050405020304" pitchFamily="18" charset="0"/>
                <a:sym typeface="Times New Roman" panose="02020603050405020304" pitchFamily="18" charset="0"/>
              </a:rPr>
              <a:t>y0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求解常微分方程。常微分方程</a:t>
            </a:r>
            <a:r>
              <a:rPr lang="en-US" altLang="zh-CN" sz="1600">
                <a:latin typeface="Times New Roman" panose="02020603050405020304" pitchFamily="18" charset="0"/>
                <a:sym typeface="Times New Roman" panose="02020603050405020304" pitchFamily="18" charset="0"/>
              </a:rPr>
              <a:t>odefun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解向量</a:t>
            </a:r>
            <a:r>
              <a:rPr lang="en-US" altLang="zh-CN" sz="1600">
                <a:latin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中的每行结果对应于时间向量</a:t>
            </a:r>
            <a:r>
              <a:rPr lang="en-US" altLang="zh-CN" sz="1600">
                <a:latin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zh-CN" altLang="en-US" sz="1600">
                <a:latin typeface="宋体" panose="02010600030101010101" pitchFamily="2" charset="-122"/>
                <a:sym typeface="宋体" panose="02010600030101010101" pitchFamily="2" charset="-122"/>
              </a:rPr>
              <a:t>中的每个时间点。</a:t>
            </a:r>
          </a:p>
          <a:p>
            <a:r>
              <a:rPr lang="en-US" altLang="zh-CN" sz="1600">
                <a:latin typeface="宋体" panose="02010600030101010101" pitchFamily="2" charset="-122"/>
                <a:sym typeface="宋体" panose="02010600030101010101" pitchFamily="2" charset="-122"/>
              </a:rPr>
              <a:t>[T,Y]=solver(odefun,tspan,y0,options)</a:t>
            </a:r>
            <a:endParaRPr lang="en-US" altLang="zh-CN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>
          <a:xfrm>
            <a:off x="569913" y="957263"/>
            <a:ext cx="8596312" cy="5730875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2.</a:t>
            </a:r>
            <a:r>
              <a:rPr lang="zh-CN" sz="1800"/>
              <a:t>求解常微分方程的类型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MATLAB</a:t>
            </a:r>
            <a:r>
              <a:rPr lang="zh-CN" sz="1800"/>
              <a:t>可以求解</a:t>
            </a:r>
            <a:r>
              <a:rPr lang="zh-CN" altLang="zh-CN" sz="1800"/>
              <a:t>3</a:t>
            </a:r>
            <a:r>
              <a:rPr lang="zh-CN" sz="1800"/>
              <a:t>种一阶常微分方程，即显式常微分方程、线性隐式常微分方程和完全隐式常微分方程。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显式常微分方程的形式如下：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线性隐式常微分方程的形式如下：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完全隐式常微分方程的形式如下：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对于高阶常微分方，可以将其转换成如下所示的一阶常微分方程组：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7.2 </a:t>
            </a:r>
            <a:r>
              <a:rPr lang="zh-CN" altLang="en-US"/>
              <a:t>数据处理统计</a:t>
            </a: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本节主要介绍MATLAB在数据统计处理方面的应用，包括最大值和最小值、求和和求积、平均值和中值、标准方差、相关系数以及排序等内容。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1.随机数的生成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可以通过随机数生成函数生成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2.数据分析基本函数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在MATLAB中提供了大量数据分析函数，在分类介绍这些函数之前，首先给出如下约定：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进行一维数据分析时，数据可以用行向量或者列向量来表示，无论哪种表示方法，函数的运算都是对整个向量进行的。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进行二维数据分析时，数据可以用多个向量或者二维矩阵来表示。对于二维矩阵，函数的运算总是按列进行的。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MATLAB提供了包括计算随机变量数字特征在内的大量数据分析函数，详见以下小节内容。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7.2.1 </a:t>
            </a:r>
            <a:r>
              <a:rPr lang="zh-CN" altLang="en-US"/>
              <a:t>最大值和最小值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</a:t>
            </a:r>
            <a:r>
              <a:rPr lang="en-US" altLang="zh-CN" sz="1800"/>
              <a:t>MATLAB</a:t>
            </a:r>
            <a:r>
              <a:rPr lang="zh-CN" altLang="en-US" sz="1800"/>
              <a:t>中计算最大值和最小值的函数分别是</a:t>
            </a:r>
            <a:r>
              <a:rPr lang="en-US" altLang="zh-CN" sz="1800"/>
              <a:t>max</a:t>
            </a:r>
            <a:r>
              <a:rPr lang="zh-CN" altLang="en-US" sz="1800"/>
              <a:t>和</a:t>
            </a:r>
            <a:r>
              <a:rPr lang="en-US" altLang="zh-CN" sz="1800"/>
              <a:t>min</a:t>
            </a:r>
            <a:r>
              <a:rPr lang="zh-CN" altLang="en-US" sz="1800"/>
              <a:t>，具体用法如下：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计算最大值函数：</a:t>
            </a:r>
            <a:r>
              <a:rPr lang="en-US" altLang="zh-CN" sz="1800"/>
              <a:t>C=max(A)</a:t>
            </a:r>
            <a:r>
              <a:rPr lang="zh-CN" altLang="en-US" sz="1800"/>
              <a:t>，如果</a:t>
            </a:r>
            <a:r>
              <a:rPr lang="en-US" altLang="zh-CN" sz="1800"/>
              <a:t>A</a:t>
            </a:r>
            <a:r>
              <a:rPr lang="zh-CN" altLang="en-US" sz="1800"/>
              <a:t>是向量，返回向量中的最大值；如果</a:t>
            </a:r>
            <a:r>
              <a:rPr lang="en-US" altLang="zh-CN" sz="1800"/>
              <a:t>A</a:t>
            </a:r>
            <a:r>
              <a:rPr lang="zh-CN" altLang="en-US" sz="1800"/>
              <a:t>是矩阵，返回一个包含各列最大值的行向量。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计算最小值函数：</a:t>
            </a:r>
            <a:r>
              <a:rPr lang="en-US" altLang="zh-CN" sz="1800"/>
              <a:t>C=max(A)</a:t>
            </a:r>
            <a:r>
              <a:rPr lang="zh-CN" altLang="en-US" sz="1800"/>
              <a:t>，</a:t>
            </a:r>
            <a:r>
              <a:rPr lang="en-US" altLang="zh-CN" sz="1800"/>
              <a:t>min</a:t>
            </a:r>
            <a:r>
              <a:rPr lang="zh-CN" altLang="en-US" sz="1800"/>
              <a:t>和</a:t>
            </a:r>
            <a:r>
              <a:rPr lang="en-US" altLang="zh-CN" sz="1800"/>
              <a:t>max</a:t>
            </a:r>
            <a:r>
              <a:rPr lang="zh-CN" altLang="en-US" sz="1800"/>
              <a:t>函数使用方法类似。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7.2.2 </a:t>
            </a:r>
            <a:r>
              <a:rPr lang="zh-CN" altLang="en-US"/>
              <a:t>求和和求积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596900" y="1366838"/>
            <a:ext cx="8596313" cy="5370512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</a:t>
            </a:r>
            <a:r>
              <a:rPr lang="en-US" altLang="zh-CN" sz="1800"/>
              <a:t>MATLAB</a:t>
            </a:r>
            <a:r>
              <a:rPr lang="zh-CN" altLang="en-US" sz="1800"/>
              <a:t>中求和和求积的函数分别为</a:t>
            </a:r>
            <a:r>
              <a:rPr lang="en-US" altLang="zh-CN" sz="1800"/>
              <a:t>sum</a:t>
            </a:r>
            <a:r>
              <a:rPr lang="zh-CN" altLang="en-US" sz="1800"/>
              <a:t>和</a:t>
            </a:r>
            <a:r>
              <a:rPr lang="en-US" altLang="zh-CN" sz="1800"/>
              <a:t>prod</a:t>
            </a:r>
            <a:r>
              <a:rPr lang="zh-CN" altLang="en-US" sz="1800"/>
              <a:t>，具体用法如下：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计算元素和：</a:t>
            </a:r>
            <a:r>
              <a:rPr lang="en-US" altLang="zh-CN" sz="1800"/>
              <a:t>B=sum(A)</a:t>
            </a:r>
            <a:r>
              <a:rPr lang="zh-CN" altLang="en-US" sz="1800"/>
              <a:t>，如果</a:t>
            </a:r>
            <a:r>
              <a:rPr lang="en-US" altLang="zh-CN" sz="1800"/>
              <a:t>A</a:t>
            </a:r>
            <a:r>
              <a:rPr lang="zh-CN" altLang="en-US" sz="1800"/>
              <a:t>是向量，返回向量</a:t>
            </a:r>
            <a:r>
              <a:rPr lang="en-US" altLang="zh-CN" sz="1800"/>
              <a:t>A</a:t>
            </a:r>
            <a:r>
              <a:rPr lang="zh-CN" altLang="en-US" sz="1800"/>
              <a:t>的各元素之和；如果</a:t>
            </a:r>
            <a:r>
              <a:rPr lang="en-US" altLang="zh-CN" sz="1800"/>
              <a:t>A</a:t>
            </a:r>
            <a:r>
              <a:rPr lang="zh-CN" altLang="en-US" sz="1800"/>
              <a:t>是矩阵，返回含有各列元素之和的行向量。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计算元素连乘积：</a:t>
            </a:r>
            <a:r>
              <a:rPr lang="en-US" altLang="zh-CN" sz="1800"/>
              <a:t>B=prod(A)</a:t>
            </a:r>
            <a:r>
              <a:rPr lang="zh-CN" altLang="en-US" sz="1800"/>
              <a:t>，如果</a:t>
            </a:r>
            <a:r>
              <a:rPr lang="en-US" altLang="zh-CN" sz="1800"/>
              <a:t>A</a:t>
            </a:r>
            <a:r>
              <a:rPr lang="zh-CN" altLang="en-US" sz="1800"/>
              <a:t>是向量，返回向量</a:t>
            </a:r>
            <a:r>
              <a:rPr lang="en-US" altLang="zh-CN" sz="1800"/>
              <a:t>A</a:t>
            </a:r>
            <a:r>
              <a:rPr lang="zh-CN" altLang="en-US" sz="1800"/>
              <a:t>的各元素连乘积；如果</a:t>
            </a:r>
            <a:r>
              <a:rPr lang="en-US" altLang="zh-CN" sz="1800"/>
              <a:t>A</a:t>
            </a:r>
            <a:r>
              <a:rPr lang="zh-CN" altLang="en-US" sz="1800"/>
              <a:t>是矩阵，返回含有各列元素连乘积的行向量。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7-21】</a:t>
            </a:r>
            <a:r>
              <a:rPr lang="zh-CN" altLang="en-US" sz="1800"/>
              <a:t>应用求和与求积的函数。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在命令窗口中输入如下语句：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x=1:20;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y=randn(1,20);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y_sum=sum(y)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y_prod=prod(y)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命令窗口中的输出结果如下所示：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y_sum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　   </a:t>
            </a:r>
            <a:r>
              <a:rPr lang="en-US" altLang="zh-CN" sz="1800"/>
              <a:t>-1.3643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y_prod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　　 </a:t>
            </a:r>
            <a:r>
              <a:rPr lang="en-US" altLang="zh-CN" sz="1800"/>
              <a:t>-1.6120e-005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7.2.3 </a:t>
            </a:r>
            <a:r>
              <a:rPr lang="zh-CN" altLang="en-US"/>
              <a:t>平均值和中值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258888"/>
            <a:ext cx="8597900" cy="55578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</a:t>
            </a:r>
            <a:r>
              <a:rPr lang="en-US" altLang="zh-CN" sz="1800"/>
              <a:t>MATLAB</a:t>
            </a:r>
            <a:r>
              <a:rPr lang="zh-CN" altLang="en-US" sz="1800"/>
              <a:t>中计算平均值和中值的函数分别为</a:t>
            </a:r>
            <a:r>
              <a:rPr lang="en-US" altLang="zh-CN" sz="1800"/>
              <a:t>mean</a:t>
            </a:r>
            <a:r>
              <a:rPr lang="zh-CN" altLang="en-US" sz="1800"/>
              <a:t>和</a:t>
            </a:r>
            <a:r>
              <a:rPr lang="en-US" altLang="zh-CN" sz="1800"/>
              <a:t>median</a:t>
            </a:r>
            <a:r>
              <a:rPr lang="zh-CN" altLang="en-US" sz="1800"/>
              <a:t>，具体用法如下：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计算均值也叫数学期望：</a:t>
            </a:r>
            <a:r>
              <a:rPr lang="en-US" altLang="zh-CN" sz="1800"/>
              <a:t>M=mean(A)</a:t>
            </a:r>
            <a:r>
              <a:rPr lang="zh-CN" altLang="en-US" sz="1800"/>
              <a:t>，如果</a:t>
            </a:r>
            <a:r>
              <a:rPr lang="en-US" altLang="zh-CN" sz="1800"/>
              <a:t>A</a:t>
            </a:r>
            <a:r>
              <a:rPr lang="zh-CN" altLang="en-US" sz="1800"/>
              <a:t>是向量，返回向量</a:t>
            </a:r>
            <a:r>
              <a:rPr lang="en-US" altLang="zh-CN" sz="1800"/>
              <a:t>A</a:t>
            </a:r>
            <a:r>
              <a:rPr lang="zh-CN" altLang="en-US" sz="1800"/>
              <a:t>的平均值；如果</a:t>
            </a:r>
            <a:r>
              <a:rPr lang="en-US" altLang="zh-CN" sz="1800"/>
              <a:t>A</a:t>
            </a:r>
            <a:r>
              <a:rPr lang="zh-CN" altLang="en-US" sz="1800"/>
              <a:t>是矩阵，返回含有各列平均值的行向量。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计算中值：</a:t>
            </a:r>
            <a:r>
              <a:rPr lang="en-US" altLang="zh-CN" sz="1800"/>
              <a:t>M=median(A)</a:t>
            </a:r>
            <a:r>
              <a:rPr lang="zh-CN" altLang="en-US" sz="1800"/>
              <a:t>，与</a:t>
            </a:r>
            <a:r>
              <a:rPr lang="en-US" altLang="zh-CN" sz="1800"/>
              <a:t>mean</a:t>
            </a:r>
            <a:r>
              <a:rPr lang="zh-CN" altLang="en-US" sz="1800"/>
              <a:t>函数使用方法类似。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7-22】</a:t>
            </a:r>
            <a:r>
              <a:rPr lang="zh-CN" altLang="en-US" sz="1800"/>
              <a:t>应用求平均值和中值的函数，在命令窗口中输入如下语句：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x=1:20;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y=randn(1,20);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y_mean=mean(y)              %</a:t>
            </a:r>
            <a:r>
              <a:rPr lang="zh-CN" altLang="en-US" sz="1800"/>
              <a:t>求向量平均值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y_median=median(y)           %</a:t>
            </a:r>
            <a:r>
              <a:rPr lang="zh-CN" altLang="en-US" sz="1800"/>
              <a:t>求向量中间值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命令窗口中的输出结果如下所示：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y_mean =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    </a:t>
            </a:r>
            <a:r>
              <a:rPr lang="en-US" altLang="zh-CN" sz="1800"/>
              <a:t>0.0283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y_median =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    </a:t>
            </a:r>
            <a:r>
              <a:rPr lang="en-US" altLang="zh-CN" sz="1800"/>
              <a:t>0.1461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7.1.1 </a:t>
            </a:r>
            <a:r>
              <a:rPr lang="zh-CN" altLang="en-US"/>
              <a:t>线性方程组</a:t>
            </a: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线性方程组是线性代数中的主要内容之一，也是理论发展最为完整的部分。在</a:t>
            </a:r>
            <a:r>
              <a:rPr lang="en-US" altLang="zh-CN" sz="1800"/>
              <a:t>MATLAB</a:t>
            </a:r>
            <a:r>
              <a:rPr lang="zh-CN" altLang="en-US" sz="1800"/>
              <a:t>中也包含多种处理线性方程组的命令，下面详细进行介绍。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7.2.4 </a:t>
            </a:r>
            <a:r>
              <a:rPr lang="zh-CN" altLang="en-US"/>
              <a:t>标准方差</a:t>
            </a:r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1320800"/>
            <a:ext cx="8596312" cy="5915025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在MATLAB中求标准方差的函数为std，具体用法如下：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s=std(A)：如果A是向量，返回向量的标准差；如果A是矩阵，返回含有各列标准差的行向量。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另外，MATLAB计算方差(即标准差的平方)的函数为var：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v=var(X)：如果A是向量，返回向量的方差；如果A是矩阵，返回含有各列方差的行向量。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向量的标准差定义如下： 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向量的方差是标准差的平方，即：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其中是向量的长度，       ，即平均值。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当较大时，取                       有时称此为样本方差，而称上式的为样本修正方差。</a:t>
            </a:r>
          </a:p>
        </p:txBody>
      </p:sp>
      <p:graphicFrame>
        <p:nvGraphicFramePr>
          <p:cNvPr id="32772" name="_x0000_s1122"/>
          <p:cNvGraphicFramePr>
            <a:graphicFrameLocks noChangeAspect="1"/>
          </p:cNvGraphicFramePr>
          <p:nvPr/>
        </p:nvGraphicFramePr>
        <p:xfrm>
          <a:off x="3705225" y="3611563"/>
          <a:ext cx="3003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r:id="rId3" imgW="1485572" imgH="444624" progId="">
                  <p:embed/>
                </p:oleObj>
              </mc:Choice>
              <mc:Fallback>
                <p:oleObj r:id="rId3" imgW="1485572" imgH="444624" progId="">
                  <p:embed/>
                  <p:pic>
                    <p:nvPicPr>
                      <p:cNvPr id="0" name="_x0000_s1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3611563"/>
                        <a:ext cx="3003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_x0000_s1124"/>
          <p:cNvGraphicFramePr>
            <a:graphicFrameLocks noChangeAspect="1"/>
          </p:cNvGraphicFramePr>
          <p:nvPr/>
        </p:nvGraphicFramePr>
        <p:xfrm>
          <a:off x="4824413" y="4378325"/>
          <a:ext cx="26812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r:id="rId5" imgW="1399747" imgH="432868" progId="">
                  <p:embed/>
                </p:oleObj>
              </mc:Choice>
              <mc:Fallback>
                <p:oleObj r:id="rId5" imgW="1399747" imgH="432868" progId="">
                  <p:embed/>
                  <p:pic>
                    <p:nvPicPr>
                      <p:cNvPr id="0" name="_x0000_s1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378325"/>
                        <a:ext cx="26812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_x0000_s1127"/>
          <p:cNvGraphicFramePr>
            <a:graphicFrameLocks noChangeAspect="1"/>
          </p:cNvGraphicFramePr>
          <p:nvPr/>
        </p:nvGraphicFramePr>
        <p:xfrm>
          <a:off x="3005138" y="5026025"/>
          <a:ext cx="742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r:id="rId7" imgW="776027" imgH="432680" progId="">
                  <p:embed/>
                </p:oleObj>
              </mc:Choice>
              <mc:Fallback>
                <p:oleObj r:id="rId7" imgW="776027" imgH="432680" progId="">
                  <p:embed/>
                  <p:pic>
                    <p:nvPicPr>
                      <p:cNvPr id="0" name="_x0000_s1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026025"/>
                        <a:ext cx="742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_x0000_s1129"/>
          <p:cNvGraphicFramePr>
            <a:graphicFrameLocks noChangeAspect="1"/>
          </p:cNvGraphicFramePr>
          <p:nvPr/>
        </p:nvGraphicFramePr>
        <p:xfrm>
          <a:off x="2411413" y="5551488"/>
          <a:ext cx="1738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r:id="rId9" imgW="1221107" imgH="432680" progId="">
                  <p:embed/>
                </p:oleObj>
              </mc:Choice>
              <mc:Fallback>
                <p:oleObj r:id="rId9" imgW="1221107" imgH="432680" progId="">
                  <p:embed/>
                  <p:pic>
                    <p:nvPicPr>
                      <p:cNvPr id="0" name="_x0000_s1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51488"/>
                        <a:ext cx="17383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7.2.5 </a:t>
            </a:r>
            <a:r>
              <a:rPr lang="zh-CN" altLang="en-US"/>
              <a:t>相关系数</a:t>
            </a: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MATLAB</a:t>
            </a:r>
            <a:r>
              <a:rPr lang="zh-CN" altLang="en-US" sz="1800"/>
              <a:t>提供了</a:t>
            </a:r>
            <a:r>
              <a:rPr lang="en-US" altLang="zh-CN" sz="1800"/>
              <a:t>corrcoef</a:t>
            </a:r>
            <a:r>
              <a:rPr lang="zh-CN" altLang="en-US" sz="1800"/>
              <a:t>函数计算相关系数，具体用法如下：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Corrcoef(X,Y)</a:t>
            </a:r>
            <a:r>
              <a:rPr lang="zh-CN" altLang="en-US" sz="1800"/>
              <a:t>：计算列向量</a:t>
            </a:r>
            <a:r>
              <a:rPr lang="en-US" altLang="zh-CN" sz="1800"/>
              <a:t>X,Y</a:t>
            </a:r>
            <a:r>
              <a:rPr lang="zh-CN" altLang="en-US" sz="1800"/>
              <a:t>的相关系数，等价于</a:t>
            </a:r>
            <a:r>
              <a:rPr lang="en-US" altLang="zh-CN" sz="1800"/>
              <a:t>corrcoef([X,Y]);corrcoef(A)</a:t>
            </a:r>
            <a:r>
              <a:rPr lang="zh-CN" altLang="en-US" sz="1800"/>
              <a:t>计算矩阵</a:t>
            </a:r>
            <a:r>
              <a:rPr lang="en-US" altLang="zh-CN" sz="1800"/>
              <a:t>A</a:t>
            </a:r>
            <a:r>
              <a:rPr lang="zh-CN" altLang="en-US" sz="1800"/>
              <a:t>的列向量的相关系数矩阵。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另外，</a:t>
            </a:r>
            <a:r>
              <a:rPr lang="en-US" altLang="zh-CN" sz="1800"/>
              <a:t>cov</a:t>
            </a:r>
            <a:r>
              <a:rPr lang="zh-CN" altLang="en-US" sz="1800"/>
              <a:t>函数用来计算协方差：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cov(X)</a:t>
            </a:r>
            <a:r>
              <a:rPr lang="zh-CN" altLang="en-US" sz="1800"/>
              <a:t>计算向量</a:t>
            </a:r>
            <a:r>
              <a:rPr lang="en-US" altLang="zh-CN" sz="1800"/>
              <a:t>X</a:t>
            </a:r>
            <a:r>
              <a:rPr lang="zh-CN" altLang="en-US" sz="1800"/>
              <a:t>的协方差；</a:t>
            </a:r>
            <a:r>
              <a:rPr lang="en-US" altLang="zh-CN" sz="1800"/>
              <a:t>cov(A)</a:t>
            </a:r>
            <a:r>
              <a:rPr lang="zh-CN" altLang="en-US" sz="1800"/>
              <a:t>计算矩阵</a:t>
            </a:r>
            <a:r>
              <a:rPr lang="en-US" altLang="zh-CN" sz="1800"/>
              <a:t>A</a:t>
            </a:r>
            <a:r>
              <a:rPr lang="zh-CN" altLang="en-US" sz="1800"/>
              <a:t>各列的协方差矩阵，该协方差矩阵的对角线元素是</a:t>
            </a:r>
            <a:r>
              <a:rPr lang="en-US" altLang="zh-CN" sz="1800"/>
              <a:t>A</a:t>
            </a:r>
            <a:r>
              <a:rPr lang="zh-CN" altLang="en-US" sz="1800"/>
              <a:t>的各列的方差；</a:t>
            </a:r>
            <a:r>
              <a:rPr lang="en-US" altLang="zh-CN" sz="1800"/>
              <a:t>cov(X,Y)</a:t>
            </a:r>
            <a:r>
              <a:rPr lang="zh-CN" altLang="en-US" sz="1800"/>
              <a:t>等价于</a:t>
            </a:r>
            <a:r>
              <a:rPr lang="en-US" altLang="zh-CN" sz="1800"/>
              <a:t>cov([X,Y])</a:t>
            </a:r>
            <a:r>
              <a:rPr lang="zh-CN" altLang="en-US" sz="1800"/>
              <a:t>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7.2.6 </a:t>
            </a:r>
            <a:r>
              <a:rPr lang="zh-CN" altLang="en-US"/>
              <a:t>排序</a:t>
            </a:r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</a:t>
            </a:r>
            <a:r>
              <a:rPr lang="en-US" altLang="zh-CN" sz="1800"/>
              <a:t>MATLAB</a:t>
            </a:r>
            <a:r>
              <a:rPr lang="zh-CN" altLang="en-US" sz="1800"/>
              <a:t>中用函数</a:t>
            </a:r>
            <a:r>
              <a:rPr lang="en-US" altLang="zh-CN" sz="1800"/>
              <a:t>sort()</a:t>
            </a:r>
            <a:r>
              <a:rPr lang="zh-CN" altLang="en-US" sz="1800"/>
              <a:t>来实现数值的排序，具体用法如下：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B=sort(A)</a:t>
            </a:r>
            <a:r>
              <a:rPr lang="zh-CN" altLang="en-US" sz="1800"/>
              <a:t>：如果</a:t>
            </a:r>
            <a:r>
              <a:rPr lang="en-US" altLang="zh-CN" sz="1800"/>
              <a:t>A</a:t>
            </a:r>
            <a:r>
              <a:rPr lang="zh-CN" altLang="en-US" sz="1800"/>
              <a:t>是向量，升序排列向量；如果</a:t>
            </a:r>
            <a:r>
              <a:rPr lang="en-US" altLang="zh-CN" sz="1800"/>
              <a:t>A</a:t>
            </a:r>
            <a:r>
              <a:rPr lang="zh-CN" altLang="en-US" sz="1800"/>
              <a:t>是矩阵，升序排列各个列。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B=sort(…,mode)</a:t>
            </a:r>
            <a:r>
              <a:rPr lang="zh-CN" altLang="en-US" sz="1800"/>
              <a:t>：用</a:t>
            </a:r>
            <a:r>
              <a:rPr lang="en-US" altLang="zh-CN" sz="1800"/>
              <a:t>mode</a:t>
            </a:r>
            <a:r>
              <a:rPr lang="zh-CN" altLang="en-US" sz="1800"/>
              <a:t>选择排序方式， ‘</a:t>
            </a:r>
            <a:r>
              <a:rPr lang="en-US" altLang="zh-CN" sz="1800"/>
              <a:t>ascend’</a:t>
            </a:r>
            <a:r>
              <a:rPr lang="zh-CN" altLang="en-US" sz="1800"/>
              <a:t>为升序， ‘</a:t>
            </a:r>
            <a:r>
              <a:rPr lang="en-US" altLang="zh-CN" sz="1800"/>
              <a:t>descend’</a:t>
            </a:r>
            <a:r>
              <a:rPr lang="zh-CN" altLang="en-US" sz="1800"/>
              <a:t>为降序。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7.3 </a:t>
            </a:r>
            <a:r>
              <a:rPr lang="zh-CN" altLang="en-US"/>
              <a:t>数据插值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插值是图像处理和信号处理等领域常用的方法。在已知的数据之间寻找估计值的过程即为插值。MATLAB2010中提供了大量用于获取数据时间复杂度、空间复杂度以及平滑度等的插值函数，这些函数保存在MATLAB2010安装目录下的ployfun工具箱中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7.3.1 </a:t>
            </a:r>
            <a:r>
              <a:rPr lang="zh-CN" altLang="en-US"/>
              <a:t>一维插值</a:t>
            </a: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对一维函数  进行插值即为一维插值。如图</a:t>
            </a:r>
            <a:r>
              <a:rPr lang="en-US" altLang="zh-CN" sz="1800"/>
              <a:t>7-7</a:t>
            </a:r>
            <a:r>
              <a:rPr lang="zh-CN" altLang="en-US" sz="1800"/>
              <a:t>所示，图中实心点表示已知数据点，空心点表示未知数据点，需要通过插值过程对横坐标</a:t>
            </a:r>
            <a:r>
              <a:rPr lang="en-US" altLang="zh-CN" sz="1800"/>
              <a:t>x</a:t>
            </a:r>
            <a:r>
              <a:rPr lang="zh-CN" altLang="en-US" sz="1800"/>
              <a:t>所对应的</a:t>
            </a:r>
            <a:r>
              <a:rPr lang="en-US" altLang="zh-CN" sz="1800"/>
              <a:t>y</a:t>
            </a:r>
            <a:r>
              <a:rPr lang="zh-CN" altLang="en-US" sz="1800"/>
              <a:t>值进行估计。在</a:t>
            </a:r>
            <a:r>
              <a:rPr lang="en-US" altLang="zh-CN" sz="1800"/>
              <a:t>MATLAB7</a:t>
            </a:r>
            <a:r>
              <a:rPr lang="zh-CN" altLang="en-US" sz="1800"/>
              <a:t>中存在两种类型的插值，即基于多项式的插值和基于傅立叶的插值。</a:t>
            </a:r>
          </a:p>
        </p:txBody>
      </p:sp>
      <p:pic>
        <p:nvPicPr>
          <p:cNvPr id="36868" name="图片框 1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167063"/>
            <a:ext cx="93916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679450" y="82550"/>
            <a:ext cx="11068050" cy="6737350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600"/>
              <a:t>一维多项式插值可以通过函数</a:t>
            </a:r>
            <a:r>
              <a:rPr lang="zh-CN" altLang="zh-CN" sz="1600"/>
              <a:t>interp1()</a:t>
            </a:r>
            <a:r>
              <a:rPr lang="zh-CN" sz="1600"/>
              <a:t>来实现，</a:t>
            </a:r>
            <a:r>
              <a:rPr lang="zh-CN" altLang="zh-CN" sz="1600"/>
              <a:t>interp1()</a:t>
            </a:r>
            <a:r>
              <a:rPr lang="zh-CN" sz="1600"/>
              <a:t>的格式如下：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600"/>
              <a:t>yi=interp1(x,y,xi,method),</a:t>
            </a:r>
            <a:r>
              <a:rPr lang="zh-CN" sz="1600"/>
              <a:t>其中</a:t>
            </a:r>
            <a:r>
              <a:rPr lang="zh-CN" altLang="zh-CN" sz="1600"/>
              <a:t>x</a:t>
            </a:r>
            <a:r>
              <a:rPr lang="zh-CN" sz="1600"/>
              <a:t>必须是矩阵，</a:t>
            </a:r>
            <a:r>
              <a:rPr lang="zh-CN" altLang="zh-CN" sz="1600"/>
              <a:t>y</a:t>
            </a:r>
            <a:r>
              <a:rPr lang="zh-CN" sz="1600"/>
              <a:t>可以是向量也可以是矩阵。若</a:t>
            </a:r>
            <a:r>
              <a:rPr lang="zh-CN" altLang="zh-CN" sz="1600"/>
              <a:t>y</a:t>
            </a:r>
            <a:r>
              <a:rPr lang="zh-CN" sz="1600"/>
              <a:t>是向量，则必须与</a:t>
            </a:r>
            <a:r>
              <a:rPr lang="zh-CN" altLang="zh-CN" sz="1600"/>
              <a:t>x</a:t>
            </a:r>
            <a:r>
              <a:rPr lang="zh-CN" sz="1600"/>
              <a:t>长度相同，此时</a:t>
            </a:r>
            <a:r>
              <a:rPr lang="zh-CN" altLang="zh-CN" sz="1600"/>
              <a:t>xi</a:t>
            </a:r>
            <a:r>
              <a:rPr lang="zh-CN" sz="1600"/>
              <a:t>可以是标量、向量或任意维矩阵，</a:t>
            </a:r>
            <a:r>
              <a:rPr lang="zh-CN" altLang="zh-CN" sz="1600"/>
              <a:t>yi</a:t>
            </a:r>
            <a:r>
              <a:rPr lang="zh-CN" sz="1600"/>
              <a:t>与</a:t>
            </a:r>
            <a:r>
              <a:rPr lang="zh-CN" altLang="zh-CN" sz="1600"/>
              <a:t>xi</a:t>
            </a:r>
            <a:r>
              <a:rPr lang="zh-CN" sz="1600"/>
              <a:t>大小相同；若</a:t>
            </a:r>
            <a:r>
              <a:rPr lang="zh-CN" altLang="zh-CN" sz="1600"/>
              <a:t>y</a:t>
            </a:r>
            <a:r>
              <a:rPr lang="zh-CN" sz="1600"/>
              <a:t>是矩阵，则其大小必须是</a:t>
            </a:r>
            <a:r>
              <a:rPr lang="zh-CN" altLang="zh-CN" sz="1600"/>
              <a:t>[n,d1,d2,…,dk]</a:t>
            </a:r>
            <a:r>
              <a:rPr lang="zh-CN" sz="1600"/>
              <a:t>，</a:t>
            </a:r>
            <a:r>
              <a:rPr lang="zh-CN" altLang="zh-CN" sz="1600"/>
              <a:t>n</a:t>
            </a:r>
            <a:r>
              <a:rPr lang="zh-CN" sz="1600"/>
              <a:t>为向量</a:t>
            </a:r>
            <a:r>
              <a:rPr lang="zh-CN" altLang="zh-CN" sz="1600"/>
              <a:t>x</a:t>
            </a:r>
            <a:r>
              <a:rPr lang="zh-CN" sz="1600"/>
              <a:t>的长度，函数对</a:t>
            </a:r>
            <a:r>
              <a:rPr lang="zh-CN" altLang="zh-CN" sz="1600"/>
              <a:t>d1*d2*…*dk</a:t>
            </a:r>
            <a:r>
              <a:rPr lang="zh-CN" sz="1600"/>
              <a:t>组</a:t>
            </a:r>
            <a:r>
              <a:rPr lang="zh-CN" altLang="zh-CN" sz="1600"/>
              <a:t>y</a:t>
            </a:r>
            <a:r>
              <a:rPr lang="zh-CN" sz="1600"/>
              <a:t>值都进行插值；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600"/>
              <a:t>yi=interp1(y,xi)</a:t>
            </a:r>
            <a:r>
              <a:rPr lang="zh-CN" sz="1600"/>
              <a:t>，默认</a:t>
            </a:r>
            <a:r>
              <a:rPr lang="zh-CN" altLang="zh-CN" sz="1600"/>
              <a:t>x</a:t>
            </a:r>
            <a:r>
              <a:rPr lang="zh-CN" sz="1600"/>
              <a:t>为</a:t>
            </a:r>
            <a:r>
              <a:rPr lang="zh-CN" altLang="zh-CN" sz="1600"/>
              <a:t>1:n</a:t>
            </a:r>
            <a:r>
              <a:rPr lang="zh-CN" sz="1600"/>
              <a:t>，其中</a:t>
            </a:r>
            <a:r>
              <a:rPr lang="zh-CN" altLang="zh-CN" sz="1600"/>
              <a:t>n</a:t>
            </a:r>
            <a:r>
              <a:rPr lang="zh-CN" sz="1600"/>
              <a:t>为向量</a:t>
            </a:r>
            <a:r>
              <a:rPr lang="zh-CN" altLang="zh-CN" sz="1600"/>
              <a:t>y</a:t>
            </a:r>
            <a:r>
              <a:rPr lang="zh-CN" sz="1600"/>
              <a:t>的长度；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600"/>
              <a:t>yi=interp1(x,y,xi,method)</a:t>
            </a:r>
            <a:r>
              <a:rPr lang="zh-CN" sz="1600"/>
              <a:t>，输入变量</a:t>
            </a:r>
            <a:r>
              <a:rPr lang="zh-CN" altLang="zh-CN" sz="1600"/>
              <a:t>method</a:t>
            </a:r>
            <a:r>
              <a:rPr lang="zh-CN" sz="1600"/>
              <a:t>用于指定插值的方法。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600"/>
              <a:t>yi=interp1(x,y,xi,method,’extrap’)</a:t>
            </a:r>
            <a:r>
              <a:rPr lang="zh-CN" sz="1600"/>
              <a:t>，对超出数据范围的插值数据指定外推方法；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600"/>
              <a:t>yi=interp1(x,y,xi,method,extrapval) </a:t>
            </a:r>
            <a:r>
              <a:rPr lang="zh-CN" sz="1600"/>
              <a:t>对超出数据范围的插值数据返回</a:t>
            </a:r>
            <a:r>
              <a:rPr lang="zh-CN" altLang="zh-CN" sz="1600"/>
              <a:t>extrapval</a:t>
            </a:r>
            <a:r>
              <a:rPr lang="zh-CN" sz="1600"/>
              <a:t>值，一般设为</a:t>
            </a:r>
            <a:r>
              <a:rPr lang="zh-CN" altLang="zh-CN" sz="1600"/>
              <a:t>NaN</a:t>
            </a:r>
            <a:r>
              <a:rPr lang="zh-CN" sz="1600"/>
              <a:t>或者</a:t>
            </a:r>
            <a:r>
              <a:rPr lang="zh-CN" altLang="zh-CN" sz="1600"/>
              <a:t>0</a:t>
            </a:r>
            <a:r>
              <a:rPr lang="zh-CN" sz="1600"/>
              <a:t>；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600"/>
              <a:t>yi=interp1(x,y,xi,’pp’)</a:t>
            </a:r>
            <a:r>
              <a:rPr lang="zh-CN" sz="1600"/>
              <a:t>，返回值</a:t>
            </a:r>
            <a:r>
              <a:rPr lang="zh-CN" altLang="zh-CN" sz="1600"/>
              <a:t>pp</a:t>
            </a:r>
            <a:r>
              <a:rPr lang="zh-CN" sz="1600"/>
              <a:t>为数据</a:t>
            </a:r>
            <a:r>
              <a:rPr lang="zh-CN" altLang="zh-CN" sz="1600"/>
              <a:t>y</a:t>
            </a:r>
            <a:r>
              <a:rPr lang="zh-CN" sz="1600"/>
              <a:t>的分段多项式形式。</a:t>
            </a:r>
            <a:r>
              <a:rPr lang="zh-CN" altLang="zh-CN" sz="1600"/>
              <a:t>method</a:t>
            </a:r>
            <a:r>
              <a:rPr lang="zh-CN" sz="1600"/>
              <a:t>指定产生分段多项式</a:t>
            </a:r>
            <a:r>
              <a:rPr lang="zh-CN" altLang="zh-CN" sz="1600"/>
              <a:t>pp</a:t>
            </a:r>
            <a:r>
              <a:rPr lang="zh-CN" sz="1600"/>
              <a:t>的方法，它可以是插值方法中除了的任何方法。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600"/>
              <a:t>一维插值可以指定的方法如下：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600"/>
              <a:t>最邻近插值</a:t>
            </a:r>
            <a:r>
              <a:rPr lang="zh-CN" altLang="zh-CN" sz="1600"/>
              <a:t>(method</a:t>
            </a:r>
            <a:r>
              <a:rPr lang="zh-CN" sz="1600"/>
              <a:t>取值为’</a:t>
            </a:r>
            <a:r>
              <a:rPr lang="zh-CN" altLang="zh-CN" sz="1600"/>
              <a:t>neaest’)</a:t>
            </a:r>
            <a:r>
              <a:rPr lang="zh-CN" sz="1600"/>
              <a:t>，这种插值方法在已知数据的最邻近点设置插值点，对插值点的数进行四舍五入。对超出范围的点将返回</a:t>
            </a:r>
            <a:r>
              <a:rPr lang="zh-CN" altLang="zh-CN" sz="1600"/>
              <a:t>NaN</a:t>
            </a:r>
            <a:r>
              <a:rPr lang="zh-CN" sz="1600"/>
              <a:t>。最邻近插值是最快的插值方法，但在数据平滑方面效果最差，得到的数据是不连续的。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600"/>
              <a:t>线性插值</a:t>
            </a:r>
            <a:r>
              <a:rPr lang="zh-CN" altLang="zh-CN" sz="1600"/>
              <a:t>(method</a:t>
            </a:r>
            <a:r>
              <a:rPr lang="zh-CN" sz="1600"/>
              <a:t>取值为’</a:t>
            </a:r>
            <a:r>
              <a:rPr lang="zh-CN" altLang="zh-CN" sz="1600"/>
              <a:t>linear’)</a:t>
            </a:r>
            <a:r>
              <a:rPr lang="zh-CN" sz="1600"/>
              <a:t>，该方法是未指定插值方法时所采用的方法，该方法直接连接相邻的两点，对超出范围的点将返回</a:t>
            </a:r>
            <a:r>
              <a:rPr lang="zh-CN" altLang="zh-CN" sz="1600"/>
              <a:t>NaN</a:t>
            </a:r>
            <a:r>
              <a:rPr lang="zh-CN" sz="1600"/>
              <a:t>。比最邻近插值占用更多的内存，执行速度也稍慢，但在数据平滑方面优于最邻近插值，且线性插值的数据变化是连续的。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600"/>
              <a:t>三次样条插值</a:t>
            </a:r>
            <a:r>
              <a:rPr lang="zh-CN" altLang="zh-CN" sz="1600"/>
              <a:t>(method</a:t>
            </a:r>
            <a:r>
              <a:rPr lang="zh-CN" sz="1600"/>
              <a:t>取值为’</a:t>
            </a:r>
            <a:r>
              <a:rPr lang="zh-CN" altLang="zh-CN" sz="1600"/>
              <a:t>spline’)</a:t>
            </a:r>
            <a:r>
              <a:rPr lang="zh-CN" sz="1600"/>
              <a:t>，该方法采用三次样条函数来获得插值点。在已知点为端点的情况下，插值函数至少具有相同的一阶和二阶导数。处理速度最慢，占用内存小于分段三次厄米多项式插值，可以产生最光滑的结果，但在输入数据分布不均匀或数据点间距过近时将产生错误。样条插值是非常有用的插值方法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zh-CN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1077913"/>
            <a:ext cx="8596312" cy="570388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分段三次厄米多项式插值</a:t>
            </a:r>
            <a:r>
              <a:rPr lang="zh-CN" altLang="zh-CN" sz="1800"/>
              <a:t>(method</a:t>
            </a:r>
            <a:r>
              <a:rPr lang="zh-CN" sz="1800"/>
              <a:t>取值为’</a:t>
            </a:r>
            <a:r>
              <a:rPr lang="zh-CN" altLang="zh-CN" sz="1800"/>
              <a:t>pchip’)</a:t>
            </a:r>
            <a:r>
              <a:rPr lang="zh-CN" sz="1800"/>
              <a:t>，该参数取值的特点可参考帮助文档。在处理速度和内存消耗方面比线性插值差，但插值得到的数据和一阶导数是连续的。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三次多项式插值</a:t>
            </a:r>
            <a:r>
              <a:rPr lang="zh-CN" altLang="zh-CN" sz="1800"/>
              <a:t>(method</a:t>
            </a:r>
            <a:r>
              <a:rPr lang="zh-CN" sz="1800"/>
              <a:t>取值为’</a:t>
            </a:r>
            <a:r>
              <a:rPr lang="zh-CN" altLang="zh-CN" sz="1800"/>
              <a:t>cublic’)</a:t>
            </a:r>
            <a:r>
              <a:rPr lang="zh-CN" sz="1800"/>
              <a:t>，该参数取值的特点可参考帮助文档。在处理速度和内存消耗方面比线性插值</a:t>
            </a:r>
            <a:r>
              <a:rPr lang="zh-CN" altLang="zh-CN" sz="1800"/>
              <a:t>)</a:t>
            </a:r>
            <a:r>
              <a:rPr lang="zh-CN" sz="1800"/>
              <a:t>，与分段三次厄米多项式插值相同。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三次多项式插值拟合已知数据</a:t>
            </a:r>
            <a:r>
              <a:rPr lang="zh-CN" altLang="zh-CN" sz="1800"/>
              <a:t>(method</a:t>
            </a:r>
            <a:r>
              <a:rPr lang="zh-CN" sz="1800"/>
              <a:t>取值为’ </a:t>
            </a:r>
            <a:r>
              <a:rPr lang="zh-CN" altLang="zh-CN" sz="1800"/>
              <a:t>v5cublic’)</a:t>
            </a:r>
            <a:r>
              <a:rPr lang="zh-CN" sz="1800"/>
              <a:t>，该参数取值的特点可参考帮助文档。在处理速度和内存消耗方面比线性插值</a:t>
            </a:r>
            <a:r>
              <a:rPr lang="zh-CN" altLang="zh-CN" sz="1800"/>
              <a:t>)</a:t>
            </a:r>
            <a:r>
              <a:rPr lang="zh-CN" sz="1800"/>
              <a:t>，该方法使用三次多项式函数对已知数据进行拟合。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上述方法的相对优劣不仅适用于一维插值，同样适用于二维或更高维度的情况。当选择一个插值方法时，应充分考虑其执行速度、内存占用以及数据平滑度等方面的优劣。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7.3.2 </a:t>
            </a:r>
            <a:r>
              <a:rPr lang="zh-CN" altLang="en-US"/>
              <a:t>二维插值</a:t>
            </a: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>
          <a:xfrm>
            <a:off x="623888" y="1258888"/>
            <a:ext cx="8596312" cy="5370512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二维插值主要应用于图像处理和数据可视化方面，其基本原理与一维插值一样，不同的是它是对两个变量的函数进行插值。</a:t>
            </a:r>
            <a:r>
              <a:rPr lang="en-US" altLang="zh-CN" sz="1800"/>
              <a:t>MATLAB</a:t>
            </a:r>
            <a:r>
              <a:rPr lang="zh-CN" altLang="en-US" sz="1800"/>
              <a:t>中二维插值的函数为</a:t>
            </a:r>
            <a:r>
              <a:rPr lang="en-US" altLang="zh-CN" sz="1800"/>
              <a:t>interp2()</a:t>
            </a:r>
            <a:r>
              <a:rPr lang="zh-CN" altLang="en-US" sz="1800"/>
              <a:t>，其调用格式如下：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zi=interp2(x,y,z,xi,yi),</a:t>
            </a:r>
            <a:r>
              <a:rPr lang="zh-CN" altLang="en-US" sz="1800"/>
              <a:t>原始数据</a:t>
            </a:r>
            <a:r>
              <a:rPr lang="en-US" altLang="zh-CN" sz="1800"/>
              <a:t>x</a:t>
            </a:r>
            <a:r>
              <a:rPr lang="zh-CN" altLang="en-US" sz="1800"/>
              <a:t>，</a:t>
            </a:r>
            <a:r>
              <a:rPr lang="en-US" altLang="zh-CN" sz="1800"/>
              <a:t>y</a:t>
            </a:r>
            <a:r>
              <a:rPr lang="zh-CN" altLang="en-US" sz="1800"/>
              <a:t>，</a:t>
            </a:r>
            <a:r>
              <a:rPr lang="en-US" altLang="zh-CN" sz="1800"/>
              <a:t>z</a:t>
            </a:r>
            <a:r>
              <a:rPr lang="zh-CN" altLang="en-US" sz="1800"/>
              <a:t>决定插值函数，返回值</a:t>
            </a:r>
            <a:r>
              <a:rPr lang="en-US" altLang="zh-CN" sz="1800"/>
              <a:t>zi</a:t>
            </a:r>
            <a:r>
              <a:rPr lang="zh-CN" altLang="en-US" sz="1800"/>
              <a:t>是</a:t>
            </a:r>
            <a:r>
              <a:rPr lang="en-US" altLang="zh-CN" sz="1800"/>
              <a:t>(xi</a:t>
            </a:r>
            <a:r>
              <a:rPr lang="zh-CN" altLang="en-US" sz="1800"/>
              <a:t>，</a:t>
            </a:r>
            <a:r>
              <a:rPr lang="en-US" altLang="zh-CN" sz="1800"/>
              <a:t>yi)</a:t>
            </a:r>
            <a:r>
              <a:rPr lang="zh-CN" altLang="en-US" sz="1800"/>
              <a:t>在函数</a:t>
            </a:r>
            <a:r>
              <a:rPr lang="en-US" altLang="zh-CN" sz="1800"/>
              <a:t>f(x</a:t>
            </a:r>
            <a:r>
              <a:rPr lang="zh-CN" altLang="en-US" sz="1800"/>
              <a:t>，</a:t>
            </a:r>
            <a:r>
              <a:rPr lang="en-US" altLang="zh-CN" sz="1800"/>
              <a:t>y)</a:t>
            </a:r>
            <a:r>
              <a:rPr lang="zh-CN" altLang="en-US" sz="1800"/>
              <a:t>上的值；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zi=interp2(z,xi,yi),</a:t>
            </a:r>
            <a:r>
              <a:rPr lang="zh-CN" altLang="en-US" sz="1800"/>
              <a:t>若，则</a:t>
            </a:r>
            <a:r>
              <a:rPr lang="en-US" altLang="zh-CN" sz="1800"/>
              <a:t>x=1 </a:t>
            </a:r>
            <a:r>
              <a:rPr lang="zh-CN" altLang="en-US" sz="1800"/>
              <a:t>，</a:t>
            </a:r>
            <a:r>
              <a:rPr lang="en-US" altLang="zh-CN" sz="1800"/>
              <a:t>y=1:m</a:t>
            </a:r>
            <a:r>
              <a:rPr lang="zh-CN" altLang="en-US" sz="1800"/>
              <a:t>；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zi=interp2(z,ntimes),</a:t>
            </a:r>
            <a:r>
              <a:rPr lang="zh-CN" altLang="en-US" sz="1800"/>
              <a:t>在两点之间递归地插值</a:t>
            </a:r>
            <a:r>
              <a:rPr lang="en-US" altLang="zh-CN" sz="1800"/>
              <a:t>ntimes</a:t>
            </a:r>
            <a:r>
              <a:rPr lang="zh-CN" altLang="en-US" sz="1800"/>
              <a:t>次；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zi=interp2(x,y,z,xi,yi,method),</a:t>
            </a:r>
            <a:r>
              <a:rPr lang="zh-CN" altLang="en-US" sz="1800"/>
              <a:t>可采用的不同的插值方法</a:t>
            </a:r>
            <a:r>
              <a:rPr lang="en-US" altLang="zh-CN" sz="1800"/>
              <a:t>method</a:t>
            </a:r>
            <a:r>
              <a:rPr lang="zh-CN" altLang="en-US" sz="1800"/>
              <a:t>；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zi=interp2(method,extrapval),</a:t>
            </a:r>
            <a:r>
              <a:rPr lang="zh-CN" altLang="en-US" sz="1800"/>
              <a:t>当数据超过原始数据范围时，用输入</a:t>
            </a:r>
            <a:r>
              <a:rPr lang="en-US" altLang="zh-CN" sz="1800"/>
              <a:t>extrapval</a:t>
            </a:r>
            <a:r>
              <a:rPr lang="zh-CN" altLang="en-US" sz="1800"/>
              <a:t>指定一种外推方法。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二维插值可采用的方法如下：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最近邻插值</a:t>
            </a:r>
            <a:r>
              <a:rPr lang="en-US" altLang="zh-CN" sz="1800"/>
              <a:t>(method=’nearest’)</a:t>
            </a:r>
            <a:r>
              <a:rPr lang="zh-CN" altLang="en-US" sz="1800"/>
              <a:t>，这种插值方法在已知数据的最近邻点设置插值点，对插值的数进行四舍五入。对超出范围的点将返回一个</a:t>
            </a:r>
            <a:r>
              <a:rPr lang="en-US" altLang="zh-CN" sz="1800"/>
              <a:t>NaN</a:t>
            </a:r>
            <a:r>
              <a:rPr lang="zh-CN" altLang="en-US" sz="1800"/>
              <a:t>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双线性插值</a:t>
            </a:r>
            <a:r>
              <a:rPr lang="en-US" altLang="zh-CN" sz="1800"/>
              <a:t>(method=’linear’)</a:t>
            </a:r>
            <a:r>
              <a:rPr lang="zh-CN" altLang="en-US" sz="1800"/>
              <a:t>，该方法是未指定插值方法时</a:t>
            </a:r>
            <a:r>
              <a:rPr lang="en-US" altLang="zh-CN" sz="1800"/>
              <a:t>MATLAB</a:t>
            </a:r>
            <a:r>
              <a:rPr lang="zh-CN" altLang="en-US" sz="1800"/>
              <a:t>默认采用的方法。插值点值取决于最近邻的四个点的值。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三次样条插值</a:t>
            </a:r>
            <a:r>
              <a:rPr lang="en-US" altLang="zh-CN" sz="1800"/>
              <a:t>(method=’spline’)</a:t>
            </a:r>
            <a:r>
              <a:rPr lang="zh-CN" altLang="en-US" sz="1800"/>
              <a:t>，该方法采用三次样条函数来获得插值数据。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双三次多项式插值</a:t>
            </a:r>
            <a:r>
              <a:rPr lang="en-US" altLang="zh-CN" sz="1800"/>
              <a:t>(method=’cublic’)</a:t>
            </a:r>
            <a:r>
              <a:rPr lang="zh-CN" altLang="en-US" sz="1800"/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7.3.3 </a:t>
            </a:r>
            <a:r>
              <a:rPr lang="zh-CN" altLang="en-US"/>
              <a:t>三维插值</a:t>
            </a: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三维插值的思想与一维、二维插值基本相同，区别在于它是对三维函数的插值。</a:t>
            </a:r>
            <a:r>
              <a:rPr lang="en-US" altLang="zh-CN" sz="1800"/>
              <a:t>MATLAB</a:t>
            </a:r>
            <a:r>
              <a:rPr lang="zh-CN" altLang="en-US" sz="1800"/>
              <a:t>提供了函数</a:t>
            </a:r>
            <a:r>
              <a:rPr lang="en-US" altLang="zh-CN" sz="1800"/>
              <a:t>interp3</a:t>
            </a:r>
            <a:r>
              <a:rPr lang="zh-CN" altLang="en-US" sz="1800"/>
              <a:t>实现三维插值，具体方法如下：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vi=interp3(x,y,z,v,xi,yi,zi)</a:t>
            </a:r>
            <a:r>
              <a:rPr lang="zh-CN" altLang="en-US" sz="1800"/>
              <a:t>，返回值</a:t>
            </a:r>
            <a:r>
              <a:rPr lang="en-US" altLang="zh-CN" sz="1800"/>
              <a:t>vi</a:t>
            </a:r>
            <a:r>
              <a:rPr lang="zh-CN" altLang="en-US" sz="1800"/>
              <a:t>是对于自变量</a:t>
            </a:r>
            <a:r>
              <a:rPr lang="en-US" altLang="zh-CN" sz="1800"/>
              <a:t>(xi,yi,zi)</a:t>
            </a:r>
            <a:r>
              <a:rPr lang="zh-CN" altLang="en-US" sz="1800"/>
              <a:t>的插值，需要说明的是</a:t>
            </a:r>
            <a:r>
              <a:rPr lang="en-US" altLang="zh-CN" sz="1800"/>
              <a:t>xi,yi,zi,vi</a:t>
            </a:r>
            <a:r>
              <a:rPr lang="zh-CN" altLang="en-US" sz="1800"/>
              <a:t>应为同维。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vi=interp3(x,y,z,v,xi,yi,zi,method)</a:t>
            </a:r>
            <a:r>
              <a:rPr lang="zh-CN" altLang="en-US" sz="1800"/>
              <a:t>，</a:t>
            </a:r>
            <a:r>
              <a:rPr lang="en-US" altLang="zh-CN" sz="1800"/>
              <a:t>method</a:t>
            </a:r>
            <a:r>
              <a:rPr lang="zh-CN" altLang="en-US" sz="1800"/>
              <a:t>用于指定插值方法，其取值及意义与二维插值的</a:t>
            </a:r>
            <a:r>
              <a:rPr lang="en-US" altLang="zh-CN" sz="1800"/>
              <a:t>method</a:t>
            </a:r>
            <a:r>
              <a:rPr lang="zh-CN" altLang="en-US" sz="1800"/>
              <a:t>方法相同。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vi=interp3(x,y,z,v,xi,yi,zi,method,extrapval)</a:t>
            </a:r>
            <a:r>
              <a:rPr lang="zh-CN" altLang="en-US" sz="1800"/>
              <a:t>，当数据超过原始数据范围时，输入</a:t>
            </a:r>
            <a:r>
              <a:rPr lang="en-US" altLang="zh-CN" sz="1800"/>
              <a:t>extrapval</a:t>
            </a:r>
            <a:r>
              <a:rPr lang="zh-CN" altLang="en-US" sz="1800"/>
              <a:t>指定一种外推方法。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7.4 </a:t>
            </a:r>
            <a:r>
              <a:rPr lang="zh-CN" altLang="en-US"/>
              <a:t>数值积分</a:t>
            </a:r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MATLAB 2010</a:t>
            </a:r>
            <a:r>
              <a:rPr lang="zh-CN" altLang="en-US" sz="1800"/>
              <a:t>提供的数值积分函数及其功能描述如表</a:t>
            </a:r>
            <a:r>
              <a:rPr lang="en-US" altLang="zh-CN" sz="1800"/>
              <a:t>7-7</a:t>
            </a:r>
            <a:r>
              <a:rPr lang="zh-CN" altLang="en-US" sz="1800"/>
              <a:t>所示。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754063" y="2835275"/>
          <a:ext cx="11129962" cy="2011363"/>
        </p:xfrm>
        <a:graphic>
          <a:graphicData uri="http://schemas.openxmlformats.org/drawingml/2006/table">
            <a:tbl>
              <a:tblPr/>
              <a:tblGrid>
                <a:gridCol w="4394200"/>
                <a:gridCol w="6735762"/>
              </a:tblGrid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参数名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功能描述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quad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一元函数的数值积分，采用自适应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Simpson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quadl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一元函数的数值积分，采用自适应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Lobatto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quadv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一元函数的矢量数值积分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dblquad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二重积分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triplequad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000">
                          <a:solidFill>
                            <a:srgbClr val="3F3F3F"/>
                          </a:solidFill>
                          <a:latin typeface="Trebuchet MS" panose="020B0603020202020204" pitchFamily="34" charset="0"/>
                          <a:ea typeface="华文新魏" panose="02010800040101010101" pitchFamily="2" charset="-122"/>
                          <a:sym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三重积分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23850"/>
            <a:ext cx="8596312" cy="5718175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1.</a:t>
            </a:r>
            <a:r>
              <a:rPr lang="zh-CN" sz="1800"/>
              <a:t>问题描述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在实际应用中，经常需要求解如下所示的两类线性方程组，其中第一种更常见。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AX=B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XA=B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按照数学的严格定义，并没有矩阵除法的概念，而</a:t>
            </a:r>
            <a:r>
              <a:rPr lang="zh-CN" altLang="zh-CN" sz="1800"/>
              <a:t>MATLAB</a:t>
            </a:r>
            <a:r>
              <a:rPr lang="zh-CN" sz="1800"/>
              <a:t>为了书写简便提供了用除号求解线性方程组解的方式，其具体用法如下：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X=A\B</a:t>
            </a:r>
            <a:r>
              <a:rPr lang="zh-CN" sz="1800"/>
              <a:t>：左除，计算方程组</a:t>
            </a:r>
            <a:r>
              <a:rPr lang="zh-CN" altLang="zh-CN" sz="1800"/>
              <a:t>AX=B</a:t>
            </a:r>
            <a:r>
              <a:rPr lang="zh-CN" sz="1800"/>
              <a:t>的解。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X=B/A</a:t>
            </a:r>
            <a:r>
              <a:rPr lang="zh-CN" sz="1800"/>
              <a:t>：右除，计算方程组</a:t>
            </a:r>
            <a:r>
              <a:rPr lang="zh-CN" altLang="zh-CN" sz="1800"/>
              <a:t>XA=B</a:t>
            </a:r>
            <a:r>
              <a:rPr lang="zh-CN" sz="1800"/>
              <a:t>的解。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下面针对</a:t>
            </a:r>
            <a:r>
              <a:rPr lang="zh-CN" altLang="zh-CN" sz="1800"/>
              <a:t>AX=B</a:t>
            </a:r>
            <a:r>
              <a:rPr lang="zh-CN" sz="1800"/>
              <a:t>的形式进行说明。系数矩阵</a:t>
            </a:r>
            <a:r>
              <a:rPr lang="zh-CN" altLang="zh-CN" sz="1800"/>
              <a:t>A</a:t>
            </a:r>
            <a:r>
              <a:rPr lang="zh-CN" sz="1800"/>
              <a:t>是</a:t>
            </a:r>
            <a:r>
              <a:rPr lang="zh-CN" altLang="zh-CN" sz="1800"/>
              <a:t>mn</a:t>
            </a:r>
            <a:r>
              <a:rPr lang="zh-CN" sz="1800"/>
              <a:t>的矩阵，根据其维数可以分为如下</a:t>
            </a:r>
            <a:r>
              <a:rPr lang="zh-CN" altLang="zh-CN" sz="1800"/>
              <a:t>3</a:t>
            </a:r>
            <a:r>
              <a:rPr lang="zh-CN" sz="1800"/>
              <a:t>种情况：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m=n</a:t>
            </a:r>
            <a:r>
              <a:rPr lang="zh-CN" sz="1800"/>
              <a:t>为恰定方程组，即方程数等于未知量数。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m&gt;n</a:t>
            </a:r>
            <a:r>
              <a:rPr lang="zh-CN" sz="1800"/>
              <a:t>为超定方程组，即方程数大于未知量数。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m&lt;n</a:t>
            </a:r>
            <a:r>
              <a:rPr lang="zh-CN" sz="1800"/>
              <a:t>为欠定方程组，即方程数小于未知量数。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7.4.1 </a:t>
            </a:r>
            <a:r>
              <a:rPr lang="zh-CN" altLang="en-US"/>
              <a:t>一元函数积分</a:t>
            </a:r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MATLAB 2010</a:t>
            </a:r>
            <a:r>
              <a:rPr lang="zh-CN" altLang="en-US" sz="1800"/>
              <a:t>提供了两个函数</a:t>
            </a:r>
            <a:r>
              <a:rPr lang="en-US" altLang="zh-CN" sz="1800"/>
              <a:t>quad()</a:t>
            </a:r>
            <a:r>
              <a:rPr lang="zh-CN" altLang="en-US" sz="1800"/>
              <a:t>和</a:t>
            </a:r>
            <a:r>
              <a:rPr lang="en-US" altLang="zh-CN" sz="1800"/>
              <a:t>quadl()</a:t>
            </a:r>
            <a:r>
              <a:rPr lang="zh-CN" altLang="en-US" sz="1800"/>
              <a:t>计算一元函数的积分。函数</a:t>
            </a:r>
            <a:r>
              <a:rPr lang="en-US" altLang="zh-CN" sz="1800"/>
              <a:t>quad()</a:t>
            </a:r>
            <a:r>
              <a:rPr lang="zh-CN" altLang="en-US" sz="1800"/>
              <a:t>采用低阶的自适应递归</a:t>
            </a:r>
            <a:r>
              <a:rPr lang="en-US" altLang="zh-CN" sz="1800"/>
              <a:t>Simpson</a:t>
            </a:r>
            <a:r>
              <a:rPr lang="zh-CN" altLang="en-US" sz="1800"/>
              <a:t>方法，函数</a:t>
            </a:r>
            <a:r>
              <a:rPr lang="en-US" altLang="zh-CN" sz="1800"/>
              <a:t>quadl()</a:t>
            </a:r>
            <a:r>
              <a:rPr lang="zh-CN" altLang="en-US" sz="1800"/>
              <a:t>则采用高阶的自适应</a:t>
            </a:r>
            <a:r>
              <a:rPr lang="en-US" altLang="zh-CN" sz="1800"/>
              <a:t>Lobatto</a:t>
            </a:r>
            <a:r>
              <a:rPr lang="zh-CN" altLang="en-US" sz="1800"/>
              <a:t>方法。函数</a:t>
            </a:r>
            <a:r>
              <a:rPr lang="en-US" altLang="zh-CN" sz="1800"/>
              <a:t>quad()</a:t>
            </a:r>
            <a:r>
              <a:rPr lang="zh-CN" altLang="en-US" sz="1800"/>
              <a:t>函数的调用格式如下：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q=quad(fun,a,b)</a:t>
            </a:r>
            <a:r>
              <a:rPr lang="zh-CN" altLang="en-US" sz="1800"/>
              <a:t>，计算函数</a:t>
            </a:r>
            <a:r>
              <a:rPr lang="en-US" altLang="zh-CN" sz="1800"/>
              <a:t>fun</a:t>
            </a:r>
            <a:r>
              <a:rPr lang="zh-CN" altLang="en-US" sz="1800"/>
              <a:t>在</a:t>
            </a:r>
            <a:r>
              <a:rPr lang="en-US" altLang="zh-CN" sz="1800"/>
              <a:t>[a b]</a:t>
            </a:r>
            <a:r>
              <a:rPr lang="zh-CN" altLang="en-US" sz="1800"/>
              <a:t>区间内的定积分。</a:t>
            </a:r>
            <a:r>
              <a:rPr lang="en-US" altLang="zh-CN" sz="1800"/>
              <a:t>fun</a:t>
            </a:r>
            <a:r>
              <a:rPr lang="zh-CN" altLang="en-US" sz="1800"/>
              <a:t>为函数句柄，</a:t>
            </a:r>
            <a:r>
              <a:rPr lang="en-US" altLang="zh-CN" sz="1800"/>
              <a:t>a</a:t>
            </a:r>
            <a:r>
              <a:rPr lang="zh-CN" altLang="en-US" sz="1800"/>
              <a:t>和</a:t>
            </a:r>
            <a:r>
              <a:rPr lang="en-US" altLang="zh-CN" sz="1800"/>
              <a:t>b</a:t>
            </a:r>
            <a:r>
              <a:rPr lang="zh-CN" altLang="en-US" sz="1800"/>
              <a:t>都是标量，它们分别是积分区间的下届和上届；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q=quad(fun,a,b,tol)</a:t>
            </a:r>
            <a:r>
              <a:rPr lang="zh-CN" altLang="en-US" sz="1800"/>
              <a:t>，以绝对误差容限</a:t>
            </a:r>
            <a:r>
              <a:rPr lang="en-US" altLang="zh-CN" sz="1800"/>
              <a:t>tol</a:t>
            </a:r>
            <a:r>
              <a:rPr lang="zh-CN" altLang="en-US" sz="1800"/>
              <a:t>计算函数</a:t>
            </a:r>
            <a:r>
              <a:rPr lang="en-US" altLang="zh-CN" sz="1800"/>
              <a:t>fun</a:t>
            </a:r>
            <a:r>
              <a:rPr lang="zh-CN" altLang="en-US" sz="1800"/>
              <a:t>在</a:t>
            </a:r>
            <a:r>
              <a:rPr lang="en-US" altLang="zh-CN" sz="1800"/>
              <a:t>[a b]</a:t>
            </a:r>
            <a:r>
              <a:rPr lang="zh-CN" altLang="en-US" sz="1800"/>
              <a:t>区间内的定积分，取代</a:t>
            </a:r>
            <a:r>
              <a:rPr lang="en-US" altLang="zh-CN" sz="1800"/>
              <a:t>MATLAB</a:t>
            </a:r>
            <a:r>
              <a:rPr lang="zh-CN" altLang="en-US" sz="1800"/>
              <a:t>中默认的绝对误差容限值；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q=quad(fun,a,b,tol,trace)</a:t>
            </a:r>
            <a:r>
              <a:rPr lang="zh-CN" altLang="en-US" sz="1800"/>
              <a:t>，当</a:t>
            </a:r>
            <a:r>
              <a:rPr lang="en-US" altLang="zh-CN" sz="1800"/>
              <a:t>trace</a:t>
            </a:r>
            <a:r>
              <a:rPr lang="zh-CN" altLang="en-US" sz="1800"/>
              <a:t>不为零时，显示计算定积分的迭代过程中向量</a:t>
            </a:r>
            <a:r>
              <a:rPr lang="en-US" altLang="zh-CN" sz="1800"/>
              <a:t>[fcnt a b-a Q]</a:t>
            </a:r>
            <a:r>
              <a:rPr lang="zh-CN" altLang="en-US" sz="1800"/>
              <a:t>；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q=quad(fun,a,b,...)</a:t>
            </a:r>
            <a:r>
              <a:rPr lang="zh-CN" altLang="en-US" sz="1800"/>
              <a:t>，多返回一个输出变量</a:t>
            </a:r>
            <a:r>
              <a:rPr lang="en-US" altLang="zh-CN" sz="1800"/>
              <a:t>fcnt</a:t>
            </a:r>
            <a:r>
              <a:rPr lang="zh-CN" altLang="en-US" sz="1800"/>
              <a:t>，表示计算定积分过程中计算函数值得次数。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7.4.2 </a:t>
            </a:r>
            <a:r>
              <a:rPr lang="zh-CN" altLang="en-US"/>
              <a:t>矢量积分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矢量积分相当于多个一元定积分，例如求                                                        ， 就可以用矢量积分，具体代码如下：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%quadv_exam.m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%求矢量积分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y=@(x,n)1./(sqrt(2*pi).*(1:n)).*exp(-x.^2./(2*(1:n).^2));  %归一化高斯函数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quadv(@(x)y(x,5),-1,1)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由上述语句得到的输出结果如下：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ans =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0.6827    0.3829    0.2611    0.1974    0.1585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矢量积分的结果是一个向量，其每一元素的值为一个一元函数定积分的值。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241925" y="1954213"/>
          <a:ext cx="37306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r:id="rId3" imgW="2323409" imgH="444624" progId="Equation.3">
                  <p:embed/>
                </p:oleObj>
              </mc:Choice>
              <mc:Fallback>
                <p:oleObj r:id="rId3" imgW="2323409" imgH="4446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1954213"/>
                        <a:ext cx="37306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7.4.3 </a:t>
            </a:r>
            <a:r>
              <a:rPr lang="zh-CN" altLang="en-US"/>
              <a:t>二元函数积分</a:t>
            </a:r>
          </a:p>
        </p:txBody>
      </p:sp>
      <p:sp>
        <p:nvSpPr>
          <p:cNvPr id="45059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2175"/>
            <a:ext cx="8596312" cy="435927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二元函数的积分形式如                                                    所示。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MATLAB2010中使用函数dblquad()来计算二重积分。该函数先计算内层积分值，然后利用内层积分的中间结果计算二重积分。根据dxdy的顺序，称x为内积分变量，y为外积分变量。函数dblquad()的基本格式如下：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q=dblquad(fun,xmin,xmax,ymin,ymax)，计算二元函数fun在矩形区域[xmin,xmax,ymin,ymax]上二重积分。fun为函数句柄，xmin、ymin、xmax和ymax都是标量，它们分别是积分区间的下限和上限；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q=dblquad(fun,xmin,xmax,ymin,ymax,tol)，其中tol参数用于指定绝对计算精度；</a:t>
            </a:r>
          </a:p>
          <a:p>
            <a:pPr marL="342900" indent="-342900" algn="l"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q=dblquad(fun,xmin,xmax,ymin,ymax,tol,method)，用method方法指定计算一维积分时采用的函数。Matalb默认采用函数quad()计算一维积分。用户还可以编写自己的一维积分函数，以用于计算二维积分，该函数的调用格式须与quad()一致。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449638" y="1914525"/>
          <a:ext cx="3286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r:id="rId3" imgW="1662574" imgH="355609" progId="Equation.3">
                  <p:embed/>
                </p:oleObj>
              </mc:Choice>
              <mc:Fallback>
                <p:oleObj r:id="rId3" imgW="1662574" imgH="3556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1914525"/>
                        <a:ext cx="3286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7.5 </a:t>
            </a:r>
            <a:r>
              <a:rPr lang="zh-CN" altLang="en-US"/>
              <a:t>最优化问题求解</a:t>
            </a: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最优化问题是工程中经常遇到的问题，下面从无约束非线性极小化、有约束极小化、二次规划和线性规划、线性最小二乘、非线性最小二乘和多目标寻优方法等方面进行介绍。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7.5.1 </a:t>
            </a:r>
            <a:r>
              <a:rPr lang="zh-CN" altLang="en-US"/>
              <a:t>无约束非线性极小化</a:t>
            </a:r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</a:t>
            </a:r>
            <a:r>
              <a:rPr lang="en-US" altLang="zh-CN" sz="1800"/>
              <a:t>MATLAB</a:t>
            </a:r>
            <a:r>
              <a:rPr lang="zh-CN" altLang="en-US" sz="1800"/>
              <a:t>中无约束非线性极小化问题的处理，使用的是</a:t>
            </a:r>
            <a:r>
              <a:rPr lang="en-US" altLang="zh-CN" sz="1800"/>
              <a:t>fminsearch</a:t>
            </a:r>
            <a:r>
              <a:rPr lang="zh-CN" altLang="en-US" sz="1800"/>
              <a:t>函数。具体方法如下：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x=fminsearch(fun,x0)</a:t>
            </a:r>
            <a:r>
              <a:rPr lang="zh-CN" altLang="en-US" sz="1800"/>
              <a:t>：</a:t>
            </a:r>
            <a:r>
              <a:rPr lang="en-US" altLang="zh-CN" sz="1800"/>
              <a:t>fun</a:t>
            </a:r>
            <a:r>
              <a:rPr lang="zh-CN" altLang="en-US" sz="1800"/>
              <a:t>代表目标函数，</a:t>
            </a:r>
            <a:r>
              <a:rPr lang="en-US" altLang="zh-CN" sz="1800"/>
              <a:t>x0</a:t>
            </a:r>
            <a:r>
              <a:rPr lang="zh-CN" altLang="en-US" sz="1800"/>
              <a:t>为初值，它可以是标量、向量或矩阵。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x=fminsearch(fun,x0,options)</a:t>
            </a:r>
            <a:r>
              <a:rPr lang="zh-CN" altLang="en-US" sz="1800"/>
              <a:t>：</a:t>
            </a:r>
            <a:r>
              <a:rPr lang="en-US" altLang="zh-CN" sz="1800"/>
              <a:t>options</a:t>
            </a:r>
            <a:r>
              <a:rPr lang="zh-CN" altLang="en-US" sz="1800"/>
              <a:t>为进行优化的各种属性，由参数</a:t>
            </a:r>
            <a:r>
              <a:rPr lang="en-US" altLang="zh-CN" sz="1800"/>
              <a:t>optimset</a:t>
            </a:r>
            <a:r>
              <a:rPr lang="zh-CN" altLang="en-US" sz="1800"/>
              <a:t>函数设置。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x=fminsearch(...)</a:t>
            </a:r>
            <a:r>
              <a:rPr lang="zh-CN" altLang="en-US" sz="1800"/>
              <a:t>：</a:t>
            </a:r>
            <a:r>
              <a:rPr lang="en-US" altLang="zh-CN" sz="1800"/>
              <a:t>x</a:t>
            </a:r>
            <a:r>
              <a:rPr lang="zh-CN" altLang="en-US" sz="1800"/>
              <a:t>代表极小值点，</a:t>
            </a:r>
            <a:r>
              <a:rPr lang="en-US" altLang="zh-CN" sz="1800"/>
              <a:t>fval</a:t>
            </a:r>
            <a:r>
              <a:rPr lang="zh-CN" altLang="en-US" sz="1800"/>
              <a:t>代表最小值。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此外，还有一个</a:t>
            </a:r>
            <a:r>
              <a:rPr lang="en-US" altLang="zh-CN" sz="1800"/>
              <a:t>fminunc</a:t>
            </a:r>
            <a:r>
              <a:rPr lang="zh-CN" altLang="en-US" sz="1800"/>
              <a:t>函数，也是解决无约束非线性极小化问题的函数，其用法与</a:t>
            </a:r>
            <a:r>
              <a:rPr lang="en-US" altLang="zh-CN" sz="1800"/>
              <a:t>fminsearch</a:t>
            </a:r>
            <a:r>
              <a:rPr lang="zh-CN" altLang="en-US" sz="1800"/>
              <a:t>函数类似，该函数求的是局部解。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7.5.2 </a:t>
            </a:r>
            <a:r>
              <a:rPr lang="zh-CN" altLang="en-US"/>
              <a:t>有约束极小化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有约束条件的极小化问题相比于无约束条件极小化情况复杂很多，种类也比较繁多，这里只简单介绍函数</a:t>
            </a:r>
            <a:r>
              <a:rPr lang="en-US" altLang="zh-CN" sz="1800"/>
              <a:t>fmincon</a:t>
            </a:r>
            <a:r>
              <a:rPr lang="zh-CN" altLang="en-US" sz="1800"/>
              <a:t>的使用。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fmincon</a:t>
            </a:r>
            <a:r>
              <a:rPr lang="zh-CN" altLang="en-US" sz="1800"/>
              <a:t>函数用于解决如下约束条件的极小化问题：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min F(X)  subject to: A*X &lt;= B, Aeq*X  = Beq  (</a:t>
            </a:r>
            <a:r>
              <a:rPr lang="zh-CN" altLang="en-US" sz="1800"/>
              <a:t>线性约束</a:t>
            </a:r>
            <a:r>
              <a:rPr lang="en-US" altLang="zh-CN" sz="1800"/>
              <a:t>)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						</a:t>
            </a:r>
            <a:r>
              <a:rPr lang="en-US" altLang="zh-CN" sz="1800"/>
              <a:t>C(X)&lt;= 0, Ceq(X) = 0  (</a:t>
            </a:r>
            <a:r>
              <a:rPr lang="zh-CN" altLang="en-US" sz="1800"/>
              <a:t>非线性约束</a:t>
            </a:r>
            <a:r>
              <a:rPr lang="en-US" altLang="zh-CN" sz="1800"/>
              <a:t>)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　　　						</a:t>
            </a:r>
            <a:r>
              <a:rPr lang="en-US" altLang="zh-CN" sz="1800"/>
              <a:t>LB &lt;= X &lt;= UB         (</a:t>
            </a:r>
            <a:r>
              <a:rPr lang="zh-CN" altLang="en-US" sz="1800"/>
              <a:t>边界</a:t>
            </a:r>
            <a:r>
              <a:rPr lang="en-US" altLang="zh-CN" sz="1800"/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endParaRPr lang="zh-CN" altLang="zh-CN"/>
          </a:p>
        </p:txBody>
      </p:sp>
      <p:sp>
        <p:nvSpPr>
          <p:cNvPr id="49155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fmincon</a:t>
            </a:r>
            <a:r>
              <a:rPr lang="zh-CN" sz="1800"/>
              <a:t>函数的具体用法如下：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x=fmincon(fun,x0,A,B)</a:t>
            </a:r>
            <a:r>
              <a:rPr lang="zh-CN" sz="1800"/>
              <a:t>：</a:t>
            </a:r>
            <a:r>
              <a:rPr lang="zh-CN" altLang="zh-CN" sz="1800"/>
              <a:t>fun</a:t>
            </a:r>
            <a:r>
              <a:rPr lang="zh-CN" sz="1800"/>
              <a:t>代表目标函数，</a:t>
            </a:r>
            <a:r>
              <a:rPr lang="zh-CN" altLang="zh-CN" sz="1800"/>
              <a:t>x0</a:t>
            </a:r>
            <a:r>
              <a:rPr lang="zh-CN" sz="1800"/>
              <a:t>为初值，它可以是标量，向量或矩阵，线性约束条件为</a:t>
            </a:r>
            <a:r>
              <a:rPr lang="zh-CN" altLang="zh-CN" sz="1800"/>
              <a:t>A*B &lt;= B</a:t>
            </a:r>
            <a:r>
              <a:rPr lang="zh-CN" sz="1800"/>
              <a:t>时，找到目标函数的极小值点。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x=fmincon(fun,x0,A,B,Aeq,Beq)</a:t>
            </a:r>
            <a:r>
              <a:rPr lang="zh-CN" sz="1800"/>
              <a:t>：线性约束条件为</a:t>
            </a:r>
            <a:r>
              <a:rPr lang="zh-CN" altLang="zh-CN" sz="1800"/>
              <a:t>A*X &lt;= B</a:t>
            </a:r>
            <a:r>
              <a:rPr lang="zh-CN" sz="1800"/>
              <a:t>和</a:t>
            </a:r>
            <a:r>
              <a:rPr lang="zh-CN" altLang="zh-CN" sz="1800"/>
              <a:t>Aeq*X = Beq</a:t>
            </a:r>
            <a:r>
              <a:rPr lang="zh-CN" sz="1800"/>
              <a:t>，无不等式存在时设</a:t>
            </a:r>
            <a:r>
              <a:rPr lang="zh-CN" altLang="zh-CN" sz="1800"/>
              <a:t>A=[]</a:t>
            </a:r>
            <a:r>
              <a:rPr lang="zh-CN" sz="1800"/>
              <a:t>，</a:t>
            </a:r>
            <a:r>
              <a:rPr lang="zh-CN" altLang="zh-CN" sz="1800"/>
              <a:t>B=[]</a:t>
            </a:r>
            <a:r>
              <a:rPr lang="zh-CN" sz="1800"/>
              <a:t>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x=fmincon(fun,x0,A,B,Aeq,Beq,LB,UB,nonlcon)</a:t>
            </a:r>
            <a:r>
              <a:rPr lang="zh-CN" sz="1800"/>
              <a:t>：计算非线性有约束条件</a:t>
            </a:r>
            <a:r>
              <a:rPr lang="zh-CN" altLang="zh-CN" sz="1800"/>
              <a:t>(C(x) &lt;= 0,Ceq(x) = 0)</a:t>
            </a:r>
            <a:r>
              <a:rPr lang="zh-CN" sz="1800"/>
              <a:t>下</a:t>
            </a:r>
            <a:r>
              <a:rPr lang="zh-CN" altLang="zh-CN" sz="1800"/>
              <a:t>fun</a:t>
            </a:r>
            <a:r>
              <a:rPr lang="zh-CN" sz="1800"/>
              <a:t>函数的极小值点，如果没有边界则设定</a:t>
            </a:r>
            <a:r>
              <a:rPr lang="zh-CN" altLang="zh-CN" sz="1800"/>
              <a:t>LB = [],UB = []</a:t>
            </a:r>
            <a:r>
              <a:rPr lang="zh-CN" sz="1800"/>
              <a:t>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7.5.3 </a:t>
            </a:r>
            <a:r>
              <a:rPr lang="zh-CN" altLang="en-US"/>
              <a:t>二次规划和线性规划</a:t>
            </a: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1.</a:t>
            </a:r>
            <a:r>
              <a:rPr lang="zh-CN" altLang="en-US" sz="1800"/>
              <a:t>二次规划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用下式对二次规划的标准问题进行描述，其中</a:t>
            </a:r>
            <a:r>
              <a:rPr lang="en-US" altLang="zh-CN" sz="1800"/>
              <a:t>X</a:t>
            </a:r>
            <a:r>
              <a:rPr lang="zh-CN" altLang="en-US" sz="1800"/>
              <a:t>、</a:t>
            </a:r>
            <a:r>
              <a:rPr lang="en-US" altLang="zh-CN" sz="1800"/>
              <a:t>b</a:t>
            </a:r>
            <a:r>
              <a:rPr lang="zh-CN" altLang="en-US" sz="1800"/>
              <a:t>、</a:t>
            </a:r>
            <a:r>
              <a:rPr lang="en-US" altLang="zh-CN" sz="1800"/>
              <a:t>beq</a:t>
            </a:r>
            <a:r>
              <a:rPr lang="zh-CN" altLang="en-US" sz="1800"/>
              <a:t>、</a:t>
            </a:r>
            <a:r>
              <a:rPr lang="en-US" altLang="zh-CN" sz="1800"/>
              <a:t>lb</a:t>
            </a:r>
            <a:r>
              <a:rPr lang="zh-CN" altLang="en-US" sz="1800"/>
              <a:t>和</a:t>
            </a:r>
            <a:r>
              <a:rPr lang="en-US" altLang="zh-CN" sz="1800"/>
              <a:t>ub</a:t>
            </a:r>
            <a:r>
              <a:rPr lang="zh-CN" altLang="en-US" sz="1800"/>
              <a:t>都为列向量，</a:t>
            </a:r>
            <a:r>
              <a:rPr lang="en-US" altLang="zh-CN" sz="1800"/>
              <a:t>A</a:t>
            </a:r>
            <a:r>
              <a:rPr lang="zh-CN" altLang="en-US" sz="1800"/>
              <a:t>、</a:t>
            </a:r>
            <a:r>
              <a:rPr lang="en-US" altLang="zh-CN" sz="1800"/>
              <a:t>Aeq</a:t>
            </a:r>
            <a:r>
              <a:rPr lang="zh-CN" altLang="en-US" sz="1800"/>
              <a:t>和</a:t>
            </a:r>
            <a:r>
              <a:rPr lang="en-US" altLang="zh-CN" sz="1800"/>
              <a:t>H</a:t>
            </a:r>
            <a:r>
              <a:rPr lang="zh-CN" altLang="en-US" sz="1800"/>
              <a:t>都为符合维数要求的矩阵。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函数</a:t>
            </a:r>
            <a:r>
              <a:rPr lang="en-US" altLang="zh-CN" sz="1800"/>
              <a:t>quadprog</a:t>
            </a:r>
            <a:r>
              <a:rPr lang="zh-CN" altLang="en-US" sz="1800"/>
              <a:t>用来处理二次规划问题，该函数的具体用法如下：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736850" y="3368675"/>
          <a:ext cx="38258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r:id="rId3" imgW="1461052" imgH="1041847" progId="Equation.3">
                  <p:embed/>
                </p:oleObj>
              </mc:Choice>
              <mc:Fallback>
                <p:oleObj r:id="rId3" imgW="1461052" imgH="10418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368675"/>
                        <a:ext cx="3825875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57175"/>
            <a:ext cx="8596312" cy="5784850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x=quadprog(H,f,A,b)：计算                                                   线性规划的最优解。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x=quadprog(H,f,A,b,Aeq,beq,lb,ub,x0,options)：由指定设置options和初值x0开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始计算                                             线性规划的最优解，其中options可以由函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数optimset设定。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[x,fval]=(H,f,A,b,Aeq,beq,lb,ub,x0,options)：附加返回最小值。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014788" y="203200"/>
          <a:ext cx="319246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r:id="rId3" imgW="1550007" imgH="635247" progId="Equation.3">
                  <p:embed/>
                </p:oleObj>
              </mc:Choice>
              <mc:Fallback>
                <p:oleObj r:id="rId3" imgW="1550007" imgH="6352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203200"/>
                        <a:ext cx="3192462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900238" y="2251075"/>
          <a:ext cx="278765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r:id="rId5" imgW="1651277" imgH="1041437" progId="Equation.3">
                  <p:embed/>
                </p:oleObj>
              </mc:Choice>
              <mc:Fallback>
                <p:oleObj r:id="rId5" imgW="1651277" imgH="104143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2251075"/>
                        <a:ext cx="2787650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5900"/>
            <a:ext cx="8596312" cy="6372225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2.线性规划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用下式对线性规划问题进行数学描述，其中X、f、b、beq、lb和ub都为列向量，A和Aeq都为符合维数要求的矩阵。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函数linprog用来处理线性规划问题，下面详细介绍该函数的具体用法：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x=linprog(f,A,b)：计算                   线性规划的最优解。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x=linprog(f,A,b,Aeq,beq)：计算                                  线性规划的最优解。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x=linprog(f,[],[],Aeq,beq)：计算                     线性规划的最优解。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x=linprog(f,A,b,Aeq,beq,lb,ub)：计算                               线性规划的最优解。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506663" y="1336675"/>
          <a:ext cx="3313112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r:id="rId3" imgW="1270537" imgH="737167" progId="Equation.3">
                  <p:embed/>
                </p:oleObj>
              </mc:Choice>
              <mc:Fallback>
                <p:oleObj r:id="rId3" imgW="1270537" imgH="73716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1336675"/>
                        <a:ext cx="3313112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597275" y="3248025"/>
          <a:ext cx="78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r:id="rId5" imgW="787947" imgH="482907" progId="Equation.3">
                  <p:embed/>
                </p:oleObj>
              </mc:Choice>
              <mc:Fallback>
                <p:oleObj r:id="rId5" imgW="787947" imgH="4829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248025"/>
                        <a:ext cx="78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419600" y="3802063"/>
          <a:ext cx="21685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r:id="rId7" imgW="1270537" imgH="508477" progId="Equation.3">
                  <p:embed/>
                </p:oleObj>
              </mc:Choice>
              <mc:Fallback>
                <p:oleObj r:id="rId7" imgW="1270537" imgH="50847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02063"/>
                        <a:ext cx="21685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4633913" y="4837113"/>
          <a:ext cx="11922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r:id="rId9" imgW="787947" imgH="508477" progId="Equation.3">
                  <p:embed/>
                </p:oleObj>
              </mc:Choice>
              <mc:Fallback>
                <p:oleObj r:id="rId9" imgW="787947" imgH="50847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4837113"/>
                        <a:ext cx="119221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5216525" y="5483225"/>
          <a:ext cx="17367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r:id="rId11" imgW="1270537" imgH="737167" progId="Equation.3">
                  <p:embed/>
                </p:oleObj>
              </mc:Choice>
              <mc:Fallback>
                <p:oleObj r:id="rId11" imgW="1270537" imgH="73716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5483225"/>
                        <a:ext cx="17367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663575" y="1173163"/>
            <a:ext cx="8597900" cy="4876800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线性方程组解的类型也可以分为</a:t>
            </a:r>
            <a:r>
              <a:rPr lang="zh-CN" altLang="zh-CN" sz="1800"/>
              <a:t>3</a:t>
            </a:r>
            <a:r>
              <a:rPr lang="zh-CN" sz="1800"/>
              <a:t>种情况：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rank(A)= rank([A, B])</a:t>
            </a:r>
            <a:r>
              <a:rPr lang="zh-CN" sz="1800"/>
              <a:t>且对应齐次方程组</a:t>
            </a:r>
            <a:r>
              <a:rPr lang="zh-CN" altLang="zh-CN" sz="1800"/>
              <a:t>AX=0</a:t>
            </a:r>
            <a:r>
              <a:rPr lang="zh-CN" sz="1800"/>
              <a:t>不存在非</a:t>
            </a:r>
            <a:r>
              <a:rPr lang="zh-CN" altLang="zh-CN" sz="1800"/>
              <a:t>0</a:t>
            </a:r>
            <a:r>
              <a:rPr lang="zh-CN" sz="1800"/>
              <a:t>解，则方程组有唯一解，如矩阵</a:t>
            </a:r>
            <a:r>
              <a:rPr lang="zh-CN" altLang="zh-CN" sz="1800"/>
              <a:t>A</a:t>
            </a:r>
            <a:r>
              <a:rPr lang="zh-CN" sz="1800"/>
              <a:t>可逆。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rank(A)= rank([A, B])</a:t>
            </a:r>
            <a:r>
              <a:rPr lang="zh-CN" sz="1800"/>
              <a:t>且对应齐次方程组</a:t>
            </a:r>
            <a:r>
              <a:rPr lang="zh-CN" altLang="zh-CN" sz="1800"/>
              <a:t>AX=0</a:t>
            </a:r>
            <a:r>
              <a:rPr lang="zh-CN" sz="1800"/>
              <a:t>存在非</a:t>
            </a:r>
            <a:r>
              <a:rPr lang="zh-CN" altLang="zh-CN" sz="1800"/>
              <a:t>0</a:t>
            </a:r>
            <a:r>
              <a:rPr lang="zh-CN" sz="1800"/>
              <a:t>解，则方程组有无穷解，如</a:t>
            </a:r>
            <a:r>
              <a:rPr lang="zh-CN" altLang="zh-CN" sz="1800"/>
              <a:t>rank(A)= rank([A, B])</a:t>
            </a:r>
            <a:r>
              <a:rPr lang="zh-CN" sz="1800"/>
              <a:t>且为欠定方程组。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rank(A)= rank([A, B])</a:t>
            </a:r>
            <a:r>
              <a:rPr lang="zh-CN" sz="1800"/>
              <a:t>，则方程组无解。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不难看出，线性方程组解的类型是由对应齐次方程组的解，对应系数矩阵和增广矩阵间的关系决定的。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404813"/>
            <a:ext cx="8596312" cy="5637212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x=linprog(f,A,b,Aeq,beq,lb,ub,x0)：由初值x0计算                           线性规划的最优解。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x=linprog(f,A,b,Aeq,beq,lb,ub,x0,options)：由指定设置options及初值x0开始计算                                  线性规划的最优解，其中options由函数optimset设置，                                   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参见MATLAB帮助。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[x,fval]=linprog(f,A,b,Aeq,beq,lb,ub,x0)：附加返回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6278563" y="95250"/>
          <a:ext cx="172878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r:id="rId3" imgW="1270537" imgH="737167" progId="Equation.3">
                  <p:embed/>
                </p:oleObj>
              </mc:Choice>
              <mc:Fallback>
                <p:oleObj r:id="rId3" imgW="1270537" imgH="73716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95250"/>
                        <a:ext cx="172878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603375" y="1320800"/>
          <a:ext cx="20066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r:id="rId5" imgW="1270537" imgH="737167" progId="Equation.3">
                  <p:embed/>
                </p:oleObj>
              </mc:Choice>
              <mc:Fallback>
                <p:oleObj r:id="rId5" imgW="1270537" imgH="73716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1320800"/>
                        <a:ext cx="20066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6467475" y="2886075"/>
          <a:ext cx="9556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r:id="rId6" imgW="355917" imgH="229097" progId="Equation.3">
                  <p:embed/>
                </p:oleObj>
              </mc:Choice>
              <mc:Fallback>
                <p:oleObj r:id="rId6" imgW="355917" imgH="22909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2886075"/>
                        <a:ext cx="9556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7.5.4 </a:t>
            </a:r>
            <a:r>
              <a:rPr lang="zh-CN" altLang="en-US"/>
              <a:t>线性最小二乘</a:t>
            </a:r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4710112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600"/>
              <a:t>利用左除(\)可以求解线性最小二乘问题。若A为矩阵()，且b为具有m个元素的列向量或具有多个此类问题向量的矩阵，则为等式的最小二乘意义上的解。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600"/>
              <a:t>1.非负线性最小二乘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600"/>
              <a:t>非负线性最小二乘问题的数学描述如下所示：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endParaRPr lang="zh-CN" altLang="en-US" sz="1600"/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endParaRPr lang="zh-CN" altLang="en-US" sz="1600"/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600"/>
              <a:t>其中，矩阵C和向量d为目标函数的系数。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600"/>
              <a:t>在MATLAB中用lsqnonneg函数求线性问题的非负最小二乘解，具体用法如下所示：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600"/>
              <a:t>x=lsqnonneg(C,d)：返回向量x，使得范数(C*x-d)最小化，约束条件为    。C和d必须为实数。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600"/>
              <a:t>x=lsqnonneg(C,d,x0)：若所有的      ，则使用x0为初值，否则使用默认值。默认的初值为原点(当       或只提供两个输入变量时也使用默认值)。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600"/>
              <a:t>x=lsqnonneg(C,d,x0,options)：用options结构指定的优化参数进行最小化。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600"/>
              <a:t>x=lsqnonneg(...)：返回残差的平方范数值                            。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047875" y="3168650"/>
          <a:ext cx="22367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r:id="rId3" imgW="1181582" imgH="432127" progId="Equation.3">
                  <p:embed/>
                </p:oleObj>
              </mc:Choice>
              <mc:Fallback>
                <p:oleObj r:id="rId3" imgW="1181582" imgH="43212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168650"/>
                        <a:ext cx="22367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5297488" y="3327400"/>
          <a:ext cx="15208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r:id="rId5" imgW="355917" imgH="177937" progId="Equation.3">
                  <p:embed/>
                </p:oleObj>
              </mc:Choice>
              <mc:Fallback>
                <p:oleObj r:id="rId5" imgW="355917" imgH="17793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3327400"/>
                        <a:ext cx="15208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7197725" y="4621213"/>
          <a:ext cx="509588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r:id="rId7" imgW="355917" imgH="177937" progId="Equation.3">
                  <p:embed/>
                </p:oleObj>
              </mc:Choice>
              <mc:Fallback>
                <p:oleObj r:id="rId7" imgW="355917" imgH="17793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25" y="4621213"/>
                        <a:ext cx="509588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948113" y="5173663"/>
          <a:ext cx="431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r:id="rId9" imgW="432297" imgH="177937" progId="Equation.3">
                  <p:embed/>
                </p:oleObj>
              </mc:Choice>
              <mc:Fallback>
                <p:oleObj r:id="rId9" imgW="432297" imgH="17793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5173663"/>
                        <a:ext cx="431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1738313" y="5362575"/>
          <a:ext cx="520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r:id="rId11" imgW="521287" imgH="203517" progId="Equation.3">
                  <p:embed/>
                </p:oleObj>
              </mc:Choice>
              <mc:Fallback>
                <p:oleObj r:id="rId11" imgW="521287" imgH="2035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5362575"/>
                        <a:ext cx="520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4837113" y="5927725"/>
          <a:ext cx="16843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r:id="rId13" imgW="1296107" imgH="203437" progId="Equation.3">
                  <p:embed/>
                </p:oleObj>
              </mc:Choice>
              <mc:Fallback>
                <p:oleObj r:id="rId13" imgW="1296107" imgH="20343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5927725"/>
                        <a:ext cx="168433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7.5.5 </a:t>
            </a:r>
            <a:r>
              <a:rPr lang="zh-CN" altLang="en-US"/>
              <a:t>非线性最小二乘</a:t>
            </a:r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2175"/>
            <a:ext cx="8596312" cy="4562475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非线性最小二乘问题的数学描述如下：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式中，</a:t>
            </a:r>
            <a:r>
              <a:rPr lang="en-US" altLang="zh-CN" sz="1800"/>
              <a:t>L</a:t>
            </a:r>
            <a:r>
              <a:rPr lang="zh-CN" altLang="en-US" sz="1800"/>
              <a:t>为常数。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</a:t>
            </a:r>
            <a:r>
              <a:rPr lang="en-US" altLang="zh-CN" sz="1800"/>
              <a:t>MATLAB</a:t>
            </a:r>
            <a:r>
              <a:rPr lang="zh-CN" altLang="en-US" sz="1800"/>
              <a:t>中，用</a:t>
            </a:r>
            <a:r>
              <a:rPr lang="en-US" altLang="zh-CN" sz="1800"/>
              <a:t>lsqnonlin</a:t>
            </a:r>
            <a:r>
              <a:rPr lang="zh-CN" altLang="en-US" sz="1800"/>
              <a:t>函数求解非线性最小二乘问题，具体用法如下：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x=lsqnonlin(fun,x0)</a:t>
            </a:r>
            <a:r>
              <a:rPr lang="zh-CN" altLang="en-US" sz="1800"/>
              <a:t>：初值为</a:t>
            </a:r>
            <a:r>
              <a:rPr lang="en-US" altLang="zh-CN" sz="1800"/>
              <a:t>x0</a:t>
            </a:r>
            <a:r>
              <a:rPr lang="zh-CN" altLang="en-US" sz="1800"/>
              <a:t>，求</a:t>
            </a:r>
            <a:r>
              <a:rPr lang="en-US" altLang="zh-CN" sz="1800"/>
              <a:t>fun</a:t>
            </a:r>
            <a:r>
              <a:rPr lang="zh-CN" altLang="en-US" sz="1800"/>
              <a:t>函数的最小平方和。</a:t>
            </a:r>
            <a:r>
              <a:rPr lang="en-US" altLang="zh-CN" sz="1800"/>
              <a:t>fun</a:t>
            </a:r>
            <a:r>
              <a:rPr lang="zh-CN" altLang="en-US" sz="1800"/>
              <a:t>函数将返回一个数值向量但不是值得平方。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x=lsqnonlin(fun,x0,lb,ub)</a:t>
            </a:r>
            <a:r>
              <a:rPr lang="zh-CN" altLang="en-US" sz="1800"/>
              <a:t>：定义一系列的下界</a:t>
            </a:r>
            <a:r>
              <a:rPr lang="en-US" altLang="zh-CN" sz="1800"/>
              <a:t>lb</a:t>
            </a:r>
            <a:r>
              <a:rPr lang="zh-CN" altLang="en-US" sz="1800"/>
              <a:t>和上界</a:t>
            </a:r>
            <a:r>
              <a:rPr lang="en-US" altLang="zh-CN" sz="1800"/>
              <a:t>ub</a:t>
            </a:r>
            <a:r>
              <a:rPr lang="zh-CN" altLang="en-US" sz="1800"/>
              <a:t>，使得总有。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x=lsqnonlin(fun,x0,lb,ub,options)</a:t>
            </a:r>
            <a:r>
              <a:rPr lang="zh-CN" altLang="en-US" sz="1800"/>
              <a:t>：用</a:t>
            </a:r>
            <a:r>
              <a:rPr lang="en-US" altLang="zh-CN" sz="1800"/>
              <a:t>options</a:t>
            </a:r>
            <a:r>
              <a:rPr lang="zh-CN" altLang="en-US" sz="1800"/>
              <a:t>结构指定的优化参数进行最小化。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x=lsqnonlin(fun,x0,lb,ub,options,P1,P2,...)</a:t>
            </a:r>
            <a:r>
              <a:rPr lang="zh-CN" altLang="en-US" sz="1800"/>
              <a:t>：将问题参数</a:t>
            </a:r>
            <a:r>
              <a:rPr lang="en-US" altLang="zh-CN" sz="1800"/>
              <a:t>P1</a:t>
            </a:r>
            <a:r>
              <a:rPr lang="zh-CN" altLang="en-US" sz="1800"/>
              <a:t>、</a:t>
            </a:r>
            <a:r>
              <a:rPr lang="en-US" altLang="zh-CN" sz="1800"/>
              <a:t>P2</a:t>
            </a:r>
            <a:r>
              <a:rPr lang="zh-CN" altLang="en-US" sz="1800"/>
              <a:t>等直接传递给</a:t>
            </a:r>
            <a:r>
              <a:rPr lang="en-US" altLang="zh-CN" sz="1800"/>
              <a:t>fun</a:t>
            </a:r>
            <a:r>
              <a:rPr lang="zh-CN" altLang="en-US" sz="1800"/>
              <a:t>函数，将空矩阵传递给</a:t>
            </a:r>
            <a:r>
              <a:rPr lang="en-US" altLang="zh-CN" sz="1800"/>
              <a:t>options</a:t>
            </a:r>
            <a:r>
              <a:rPr lang="zh-CN" altLang="en-US" sz="1800"/>
              <a:t>参数作为其默认值。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[x,resnorm]=lsqnonlin(...)</a:t>
            </a:r>
            <a:r>
              <a:rPr lang="zh-CN" altLang="en-US" sz="1800"/>
              <a:t>：返回</a:t>
            </a:r>
            <a:r>
              <a:rPr lang="en-US" altLang="zh-CN" sz="1800"/>
              <a:t>x</a:t>
            </a:r>
            <a:r>
              <a:rPr lang="zh-CN" altLang="en-US" sz="1800"/>
              <a:t>处残差的平方范数值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965325" y="2493963"/>
          <a:ext cx="52149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r:id="rId3" imgW="2705357" imgH="292277" progId="Equation.3">
                  <p:embed/>
                </p:oleObj>
              </mc:Choice>
              <mc:Fallback>
                <p:oleObj r:id="rId3" imgW="2705357" imgH="29227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2493963"/>
                        <a:ext cx="521493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6708775" y="5661025"/>
          <a:ext cx="2520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r:id="rId5" imgW="1003672" imgH="203437" progId="Equation.3">
                  <p:embed/>
                </p:oleObj>
              </mc:Choice>
              <mc:Fallback>
                <p:oleObj r:id="rId5" imgW="1003672" imgH="20343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5661025"/>
                        <a:ext cx="25209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7.6 </a:t>
            </a:r>
            <a:r>
              <a:rPr lang="zh-CN" altLang="en-US"/>
              <a:t>本章小结</a:t>
            </a:r>
          </a:p>
        </p:txBody>
      </p:sp>
      <p:sp>
        <p:nvSpPr>
          <p:cNvPr id="56323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本章主要介绍经常用到的</a:t>
            </a:r>
            <a:r>
              <a:rPr lang="en-US" altLang="zh-CN" sz="1800"/>
              <a:t>MATLAB</a:t>
            </a:r>
            <a:r>
              <a:rPr lang="zh-CN" altLang="en-US" sz="1800"/>
              <a:t>科学计算问题的求解方法。分别介绍了包括线性方程与非线性方程以及常微分方程的求解、数据统计处理、数据插值、数值积分以及优化问题求解等方面的内容。对每一类计算问题，分别通过对一些实例的详细分析，进而加深读者对求解方法的理解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7.7 </a:t>
            </a:r>
            <a:r>
              <a:rPr lang="zh-CN" altLang="en-US"/>
              <a:t>习题</a:t>
            </a:r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计算一元函数                                                在[-1,10]区间的零点。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计算积分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endParaRPr lang="zh-CN" altLang="en-US" sz="1800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451100" y="2157413"/>
          <a:ext cx="31940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r:id="rId3" imgW="1295717" imgH="228917" progId="Equation.3">
                  <p:embed/>
                </p:oleObj>
              </mc:Choice>
              <mc:Fallback>
                <p:oleObj r:id="rId3" imgW="1295717" imgH="2289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157413"/>
                        <a:ext cx="31940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238375" y="2587625"/>
          <a:ext cx="35956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r:id="rId5" imgW="1802935" imgH="431930" progId="Equation.3">
                  <p:embed/>
                </p:oleObj>
              </mc:Choice>
              <mc:Fallback>
                <p:oleObj r:id="rId5" imgW="1802935" imgH="4319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587625"/>
                        <a:ext cx="35956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>
          <a:xfrm>
            <a:off x="690563" y="1158875"/>
            <a:ext cx="8596312" cy="4876800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2.</a:t>
            </a:r>
            <a:r>
              <a:rPr lang="zh-CN" sz="1800"/>
              <a:t>解的形式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线性方程组</a:t>
            </a:r>
            <a:r>
              <a:rPr lang="zh-CN" altLang="zh-CN" sz="1800"/>
              <a:t>AX=B</a:t>
            </a:r>
            <a:r>
              <a:rPr lang="zh-CN" sz="1800"/>
              <a:t>解的形式可以如下描述：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首先可以使用</a:t>
            </a:r>
            <a:r>
              <a:rPr lang="zh-CN" altLang="zh-CN" sz="1800"/>
              <a:t>null</a:t>
            </a:r>
            <a:r>
              <a:rPr lang="zh-CN" sz="1800"/>
              <a:t>函数求解对应齐次方程组</a:t>
            </a:r>
            <a:r>
              <a:rPr lang="zh-CN" altLang="zh-CN" sz="1800"/>
              <a:t>AX=0</a:t>
            </a:r>
            <a:r>
              <a:rPr lang="zh-CN" sz="1800"/>
              <a:t>的基础解系，也可以称为通解，则</a:t>
            </a:r>
            <a:r>
              <a:rPr lang="zh-CN" altLang="zh-CN" sz="1800"/>
              <a:t>AX=B</a:t>
            </a:r>
            <a:r>
              <a:rPr lang="zh-CN" sz="1800"/>
              <a:t>的解都可以通过通解的线性组合表示。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其次求解非齐次线性方程组</a:t>
            </a:r>
            <a:r>
              <a:rPr lang="zh-CN" altLang="zh-CN" sz="1800"/>
              <a:t>AX=B</a:t>
            </a:r>
            <a:r>
              <a:rPr lang="zh-CN" sz="1800"/>
              <a:t>的特解。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最后非齐次线性方程组</a:t>
            </a:r>
            <a:r>
              <a:rPr lang="zh-CN" altLang="zh-CN" sz="1800"/>
              <a:t>AX=B</a:t>
            </a:r>
            <a:r>
              <a:rPr lang="zh-CN" sz="1800"/>
              <a:t>解的形式为通解的线性组合加上特解。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3.</a:t>
            </a:r>
            <a:r>
              <a:rPr lang="zh-CN" sz="1800"/>
              <a:t>除法及求逆的解法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zh-CN" sz="1800"/>
              <a:t>(1)</a:t>
            </a:r>
            <a:r>
              <a:rPr lang="zh-CN" sz="1800"/>
              <a:t>除法解法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sz="1800"/>
              <a:t>若线性方程组</a:t>
            </a:r>
            <a:r>
              <a:rPr lang="zh-CN" altLang="zh-CN" sz="1800"/>
              <a:t>AX=B</a:t>
            </a:r>
            <a:r>
              <a:rPr lang="zh-CN" sz="1800"/>
              <a:t>的系数矩阵可逆，则</a:t>
            </a:r>
            <a:r>
              <a:rPr lang="zh-CN" altLang="zh-CN" sz="1800"/>
              <a:t>A\B</a:t>
            </a:r>
            <a:r>
              <a:rPr lang="zh-CN" sz="1800"/>
              <a:t>给出方程组的唯一解。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0"/>
            <a:ext cx="8596312" cy="6859588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7-2】</a:t>
            </a:r>
            <a:r>
              <a:rPr lang="zh-CN" altLang="en-US" sz="1800"/>
              <a:t>使用除法求解系数矩阵不可逆的恰定线性方程组。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在命令窗口中输入如下语句：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A=[1 3 7;-1 4 4;1 10 18];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det_A=det(A)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B=[6;4;15]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X=A\B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det_A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</a:t>
            </a:r>
            <a:r>
              <a:rPr lang="en-US" altLang="zh-CN" sz="1800"/>
              <a:t>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B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</a:t>
            </a:r>
            <a:r>
              <a:rPr lang="en-US" altLang="zh-CN" sz="1800"/>
              <a:t>6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</a:t>
            </a:r>
            <a:r>
              <a:rPr lang="en-US" altLang="zh-CN" sz="1800"/>
              <a:t>4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15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Warning: Matrix is singular to working precision. 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</a:t>
            </a:r>
            <a:r>
              <a:rPr lang="en-US" altLang="zh-CN" sz="1800"/>
              <a:t>NaN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</a:t>
            </a:r>
            <a:r>
              <a:rPr lang="en-US" altLang="zh-CN" sz="1800"/>
              <a:t>Inf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</a:t>
            </a:r>
            <a:r>
              <a:rPr lang="en-US" altLang="zh-CN" sz="1800"/>
              <a:t>-Inf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从以上的结果可以看出，</a:t>
            </a:r>
            <a:r>
              <a:rPr lang="en-US" altLang="zh-CN" sz="1800"/>
              <a:t>MATLAB</a:t>
            </a:r>
            <a:r>
              <a:rPr lang="zh-CN" altLang="en-US" sz="1800"/>
              <a:t>会显示提示信息，表示该矩阵是奇异矩阵，因此无法得到精确的数值解。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311150"/>
            <a:ext cx="8596312" cy="5730875"/>
          </a:xfrm>
          <a:ln/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7-3】</a:t>
            </a:r>
            <a:r>
              <a:rPr lang="zh-CN" altLang="en-US" sz="1800"/>
              <a:t>使用除法求解欠定线性方程组。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在命令窗口中输入如下语句：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C=magic(4);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A=C(1:3,:)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B=[1;0;0];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X=A\B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命令窗口中的输出结果如下所示：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A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16     2     3    13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</a:t>
            </a:r>
            <a:r>
              <a:rPr lang="en-US" altLang="zh-CN" sz="1800"/>
              <a:t>5    11    10     8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</a:t>
            </a:r>
            <a:r>
              <a:rPr lang="en-US" altLang="zh-CN" sz="1800"/>
              <a:t>9     7     6    12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</a:t>
            </a:r>
            <a:r>
              <a:rPr lang="en-US" altLang="zh-CN" sz="1800"/>
              <a:t>X =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0.1863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</a:t>
            </a:r>
            <a:r>
              <a:rPr lang="en-US" altLang="zh-CN" sz="1800"/>
              <a:t>0.0294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      </a:t>
            </a:r>
            <a:r>
              <a:rPr lang="en-US" altLang="zh-CN" sz="1800"/>
              <a:t>0</a:t>
            </a:r>
          </a:p>
          <a:p>
            <a:pPr marL="342900" indent="-342900" algn="l">
              <a:lnSpc>
                <a:spcPct val="80000"/>
              </a:lnSpc>
              <a:buFont typeface="Wingdings 3" panose="05040102010807070707" pitchFamily="18" charset="2"/>
              <a:buChar char=""/>
            </a:pPr>
            <a:r>
              <a:rPr lang="zh-CN" altLang="en-US" sz="1800"/>
              <a:t>　　　   </a:t>
            </a:r>
            <a:r>
              <a:rPr lang="en-US" altLang="zh-CN" sz="1800"/>
              <a:t>-0.1569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677863" y="1455738"/>
            <a:ext cx="8596312" cy="4586287"/>
          </a:xfrm>
          <a:ln/>
        </p:spPr>
        <p:txBody>
          <a:bodyPr/>
          <a:lstStyle/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en-US" altLang="zh-CN" sz="1800"/>
              <a:t>(2)</a:t>
            </a:r>
            <a:r>
              <a:rPr lang="zh-CN" altLang="en-US" sz="1800"/>
              <a:t>求解逆法</a:t>
            </a:r>
          </a:p>
          <a:p>
            <a:pPr marL="342900" indent="-342900" algn="l">
              <a:buFont typeface="Wingdings 3" panose="05040102010807070707" pitchFamily="18" charset="2"/>
              <a:buChar char=""/>
            </a:pPr>
            <a:r>
              <a:rPr lang="zh-CN" altLang="en-US" sz="1800"/>
              <a:t>在例</a:t>
            </a:r>
            <a:r>
              <a:rPr lang="en-US" altLang="zh-CN" sz="1800"/>
              <a:t>7-1</a:t>
            </a:r>
            <a:r>
              <a:rPr lang="zh-CN" altLang="en-US" sz="1800"/>
              <a:t>中，已经介绍了通过求逆的方法求解方程组的解，这里着重介绍伪逆的用法。对于系数矩阵而言，它可能是方阵但不可逆，也可能不是方阵，上述情况都导致它的逆不存在或无定义，这就需要引入伪逆的概念。伪逆包含很多种形式</a:t>
            </a:r>
            <a:r>
              <a:rPr lang="en-US" altLang="zh-CN" sz="1800"/>
              <a:t>(</a:t>
            </a:r>
            <a:r>
              <a:rPr lang="zh-CN" altLang="en-US" sz="1800"/>
              <a:t>详见矩阵的有关书籍</a:t>
            </a:r>
            <a:r>
              <a:rPr lang="en-US" altLang="zh-CN" sz="1800"/>
              <a:t>)</a:t>
            </a:r>
            <a:r>
              <a:rPr lang="zh-CN" altLang="en-US" sz="1800"/>
              <a:t>，下面介绍最常用的基于最小二乘意义下的最优伪逆，在</a:t>
            </a:r>
            <a:r>
              <a:rPr lang="en-US" altLang="zh-CN" sz="1800"/>
              <a:t>MATLAB</a:t>
            </a:r>
            <a:r>
              <a:rPr lang="zh-CN" altLang="en-US" sz="1800"/>
              <a:t>中通过</a:t>
            </a:r>
            <a:r>
              <a:rPr lang="en-US" altLang="zh-CN" sz="1800"/>
              <a:t>pinv</a:t>
            </a:r>
            <a:r>
              <a:rPr lang="zh-CN" altLang="en-US" sz="1800"/>
              <a:t>函数可以实现，即可以使用矩阵</a:t>
            </a:r>
            <a:r>
              <a:rPr lang="en-US" altLang="zh-CN" sz="1800"/>
              <a:t>A</a:t>
            </a:r>
            <a:r>
              <a:rPr lang="zh-CN" altLang="en-US" sz="1800"/>
              <a:t>的伪逆矩阵</a:t>
            </a:r>
            <a:r>
              <a:rPr lang="en-US" altLang="zh-CN" sz="1800"/>
              <a:t>pinv(A)</a:t>
            </a:r>
            <a:r>
              <a:rPr lang="zh-CN" altLang="en-US" sz="1800"/>
              <a:t>来得到方程的一个解，其对应的数值解为</a:t>
            </a:r>
            <a:r>
              <a:rPr lang="en-US" altLang="zh-CN" sz="1800"/>
              <a:t>pinv(A)*B</a:t>
            </a:r>
            <a:r>
              <a:rPr lang="zh-CN" altLang="en-US" sz="1800"/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FFFFFF"/>
      </a:accent3>
      <a:accent4>
        <a:srgbClr val="000000"/>
      </a:accent4>
      <a:accent5>
        <a:srgbClr val="C6DDAC"/>
      </a:accent5>
      <a:accent6>
        <a:srgbClr val="4B911D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方正姚体"/>
        <a:cs typeface=""/>
      </a:majorFont>
      <a:minorFont>
        <a:latin typeface="Trebuchet MS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5856</Words>
  <Characters>0</Characters>
  <Application>Microsoft Office PowerPoint</Application>
  <DocSecurity>0</DocSecurity>
  <PresentationFormat>宽屏</PresentationFormat>
  <Lines>0</Lines>
  <Paragraphs>490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Arial</vt:lpstr>
      <vt:lpstr>宋体</vt:lpstr>
      <vt:lpstr>Wingdings</vt:lpstr>
      <vt:lpstr>Trebuchet MS</vt:lpstr>
      <vt:lpstr>方正姚体</vt:lpstr>
      <vt:lpstr>Wingdings 3</vt:lpstr>
      <vt:lpstr>华文新魏</vt:lpstr>
      <vt:lpstr>Times New Roman</vt:lpstr>
      <vt:lpstr>Symbol</vt:lpstr>
      <vt:lpstr>仿宋_GB2312</vt:lpstr>
      <vt:lpstr>仿宋</vt:lpstr>
      <vt:lpstr>黑体</vt:lpstr>
      <vt:lpstr>Calibri</vt:lpstr>
      <vt:lpstr>平面</vt:lpstr>
      <vt:lpstr>Microsoft 公式 3.0</vt:lpstr>
      <vt:lpstr>第7章  MATLAB科学计算</vt:lpstr>
      <vt:lpstr>7.1 方程求解</vt:lpstr>
      <vt:lpstr>7.1.1 线性方程组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7.1.2 非线性方程</vt:lpstr>
      <vt:lpstr>PowerPoint 演示文稿</vt:lpstr>
      <vt:lpstr>PowerPoint 演示文稿</vt:lpstr>
      <vt:lpstr>7.1.3 常微分方程</vt:lpstr>
      <vt:lpstr>PowerPoint 演示文稿</vt:lpstr>
      <vt:lpstr>PowerPoint 演示文稿</vt:lpstr>
      <vt:lpstr>PowerPoint 演示文稿</vt:lpstr>
      <vt:lpstr>7.2 数据处理统计</vt:lpstr>
      <vt:lpstr>7.2.1 最大值和最小值</vt:lpstr>
      <vt:lpstr>7.2.2 求和和求积</vt:lpstr>
      <vt:lpstr>7.2.3 平均值和中值</vt:lpstr>
      <vt:lpstr>7.2.4 标准方差</vt:lpstr>
      <vt:lpstr>7.2.5 相关系数</vt:lpstr>
      <vt:lpstr>7.2.6 排序</vt:lpstr>
      <vt:lpstr>7.3 数据插值</vt:lpstr>
      <vt:lpstr>7.3.1 一维插值</vt:lpstr>
      <vt:lpstr>PowerPoint 演示文稿</vt:lpstr>
      <vt:lpstr>PowerPoint 演示文稿</vt:lpstr>
      <vt:lpstr>7.3.2 二维插值</vt:lpstr>
      <vt:lpstr>7.3.3 三维插值</vt:lpstr>
      <vt:lpstr>7.4 数值积分</vt:lpstr>
      <vt:lpstr>7.4.1 一元函数积分</vt:lpstr>
      <vt:lpstr>7.4.2 矢量积分</vt:lpstr>
      <vt:lpstr>7.4.3 二元函数积分</vt:lpstr>
      <vt:lpstr>7.5 最优化问题求解</vt:lpstr>
      <vt:lpstr>7.5.1 无约束非线性极小化</vt:lpstr>
      <vt:lpstr>7.5.2 有约束极小化</vt:lpstr>
      <vt:lpstr>PowerPoint 演示文稿</vt:lpstr>
      <vt:lpstr>7.5.3 二次规划和线性规划</vt:lpstr>
      <vt:lpstr>PowerPoint 演示文稿</vt:lpstr>
      <vt:lpstr>PowerPoint 演示文稿</vt:lpstr>
      <vt:lpstr>PowerPoint 演示文稿</vt:lpstr>
      <vt:lpstr>7.5.4 线性最小二乘</vt:lpstr>
      <vt:lpstr>7.5.5 非线性最小二乘</vt:lpstr>
      <vt:lpstr>7.6 本章小结</vt:lpstr>
      <vt:lpstr>7.7 习题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田超雄</dc:creator>
  <cp:keywords/>
  <dc:description/>
  <cp:lastModifiedBy>hud heart</cp:lastModifiedBy>
  <cp:revision>3</cp:revision>
  <dcterms:created xsi:type="dcterms:W3CDTF">2014-04-08T20:17:00Z</dcterms:created>
  <dcterms:modified xsi:type="dcterms:W3CDTF">2015-01-11T06:52:29Z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