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301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12721" autoAdjust="0"/>
    <p:restoredTop sz="94660"/>
  </p:normalViewPr>
  <p:slideViewPr>
    <p:cSldViewPr snapToGrid="0">
      <p:cViewPr>
        <p:scale>
          <a:sx n="100" d="100"/>
          <a:sy n="100" d="100"/>
        </p:scale>
        <p:origin x="-72" y="-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5" name="Straight Connector 31"/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20"/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3"/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25"/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Isosceles Triangle 26"/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7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8"/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9"/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30"/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8"/>
            <p:cNvSpPr/>
            <p:nvPr/>
          </p:nvSpPr>
          <p:spPr>
            <a:xfrm rot="10800000">
              <a:off x="0" y="-528"/>
              <a:ext cx="842963" cy="566622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2C6A0-D995-4EC9-89F8-1AF51E784BA1}" type="datetimeFigureOut">
              <a:rPr lang="en-US"/>
              <a:pPr>
                <a:defRPr/>
              </a:pPr>
              <a:t>1/11/2015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53B05-A00E-4B09-8AB6-A937AAD3E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2FF6B-DF85-4F3E-961B-731F0AA0C7DD}" type="datetimeFigureOut">
              <a:rPr lang="en-US"/>
              <a:pPr>
                <a:defRPr/>
              </a:pPr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07C3A-0409-4F45-A04A-7552FC524D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"/>
          <p:cNvSpPr txBox="1"/>
          <p:nvPr/>
        </p:nvSpPr>
        <p:spPr>
          <a:xfrm>
            <a:off x="541338" y="790575"/>
            <a:ext cx="609600" cy="58420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n-ea"/>
              </a:rPr>
              <a:t>“</a:t>
            </a:r>
          </a:p>
        </p:txBody>
      </p:sp>
      <p:sp>
        <p:nvSpPr>
          <p:cNvPr id="6" name="TextBox 21"/>
          <p:cNvSpPr txBox="1"/>
          <p:nvPr/>
        </p:nvSpPr>
        <p:spPr>
          <a:xfrm>
            <a:off x="8893175" y="2886075"/>
            <a:ext cx="609600" cy="585788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n-ea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5A5DB-F5F9-45CD-895C-DD80444A8BCA}" type="datetimeFigureOut">
              <a:rPr lang="en-US"/>
              <a:pPr>
                <a:defRPr/>
              </a:pPr>
              <a:t>1/11/2015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72885-04E7-4938-8EA6-5EC7A8253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1BACA-4A75-41B4-99D6-154C42D8724C}" type="datetimeFigureOut">
              <a:rPr lang="en-US"/>
              <a:pPr>
                <a:defRPr/>
              </a:pPr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FEB18-3D90-4536-9389-9E62CC2A7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/>
          <p:nvPr/>
        </p:nvSpPr>
        <p:spPr>
          <a:xfrm>
            <a:off x="541338" y="790575"/>
            <a:ext cx="609600" cy="58420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n-ea"/>
              </a:rPr>
              <a:t>“</a:t>
            </a:r>
          </a:p>
        </p:txBody>
      </p:sp>
      <p:sp>
        <p:nvSpPr>
          <p:cNvPr id="6" name="TextBox 24"/>
          <p:cNvSpPr txBox="1"/>
          <p:nvPr/>
        </p:nvSpPr>
        <p:spPr>
          <a:xfrm>
            <a:off x="8893175" y="2886075"/>
            <a:ext cx="609600" cy="585788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n-ea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BC6DD-8DC5-4376-A9CE-E7292608AE4B}" type="datetimeFigureOut">
              <a:rPr lang="en-US"/>
              <a:pPr>
                <a:defRPr/>
              </a:pPr>
              <a:t>1/11/2015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15F9E-801D-462F-AFF0-749131C20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F7C93-59EA-4F01-9852-DFC2CBFCC85A}" type="datetimeFigureOut">
              <a:rPr lang="en-US"/>
              <a:pPr>
                <a:defRPr/>
              </a:pPr>
              <a:t>1/11/2015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3E0EB-C73E-4B7A-A7F4-7314E1716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E4C46-153E-4DA3-B3FB-C326474EFAE4}" type="datetimeFigureOut">
              <a:rPr lang="en-US"/>
              <a:pPr>
                <a:defRPr/>
              </a:pPr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38B72-B7D3-472B-95F8-37156D11C4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0F7B9-9FA4-40E2-9AC6-474842701CB1}" type="datetimeFigureOut">
              <a:rPr lang="en-US"/>
              <a:pPr>
                <a:defRPr/>
              </a:pPr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5D743-8E0E-462B-97CB-1646D1FEB7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4669E-81FD-4E5D-8B86-97EEAEF0E93E}" type="datetimeFigureOut">
              <a:rPr lang="en-US"/>
              <a:pPr>
                <a:defRPr/>
              </a:pPr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008AD-2F87-4D44-A1FC-620292DB5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2548B-7C01-43C3-A99B-CC1E1EC0930D}" type="datetimeFigureOut">
              <a:rPr lang="en-US"/>
              <a:pPr>
                <a:defRPr/>
              </a:pPr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4DE48-E133-43D6-8A28-46AFE50AE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C0EFA-9E7A-4388-8DF7-1CC62F52DA6B}" type="datetimeFigureOut">
              <a:rPr lang="en-US"/>
              <a:pPr>
                <a:defRPr/>
              </a:pPr>
              <a:t>1/11/2015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1C245-934D-4801-B62E-621432F3F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AC883-EF0B-4E75-A1D4-2101890FD77F}" type="datetimeFigureOut">
              <a:rPr lang="en-US"/>
              <a:pPr>
                <a:defRPr/>
              </a:pPr>
              <a:t>1/11/2015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35033-0DA5-4666-8195-82F3C26971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8D3FA-A440-490C-81FE-82ABCBD79BB7}" type="datetimeFigureOut">
              <a:rPr lang="en-US"/>
              <a:pPr>
                <a:defRPr/>
              </a:pPr>
              <a:t>1/11/2015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10C93-5287-46B4-A4E7-0D92109C2A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27B9F-D15E-4D15-92D7-674335FD3FFE}" type="datetimeFigureOut">
              <a:rPr lang="en-US"/>
              <a:pPr>
                <a:defRPr/>
              </a:pPr>
              <a:t>1/11/2015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330A9-67C1-41FC-8F81-544DA4E12C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C3C27-B1F9-49DC-B5A6-9DD158D260BA}" type="datetimeFigureOut">
              <a:rPr lang="en-US"/>
              <a:pPr>
                <a:defRPr/>
              </a:pPr>
              <a:t>1/11/2015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C304F-047F-4603-8FDC-C9CAD1216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A3D58-0CE8-4888-8390-56D1AFB061AA}" type="datetimeFigureOut">
              <a:rPr lang="en-US"/>
              <a:pPr>
                <a:defRPr/>
              </a:pPr>
              <a:t>1/11/2015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9DE70-5D96-4689-ABE9-07DB48A5E5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2981"/>
              <a:ext cx="449263" cy="2845019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77863" y="609600"/>
            <a:ext cx="8596312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863" y="2160588"/>
            <a:ext cx="8596312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663" y="6042025"/>
            <a:ext cx="911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67B239-8E3A-4AD3-B245-2F9A06BDA772}" type="datetimeFigureOut">
              <a:rPr lang="en-US"/>
              <a:pPr>
                <a:defRPr/>
              </a:pPr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863" y="6042025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963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10A7E8A-42BA-49BA-B8C2-F36A3DC90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66" r:id="rId11"/>
    <p:sldLayoutId id="2147483655" r:id="rId12"/>
    <p:sldLayoutId id="2147483667" r:id="rId13"/>
    <p:sldLayoutId id="2147483654" r:id="rId14"/>
    <p:sldLayoutId id="2147483653" r:id="rId15"/>
    <p:sldLayoutId id="2147483652" r:id="rId1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32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>
          <a:xfrm>
            <a:off x="690563" y="487363"/>
            <a:ext cx="8596312" cy="1320800"/>
          </a:xfrm>
        </p:spPr>
        <p:txBody>
          <a:bodyPr/>
          <a:lstStyle/>
          <a:p>
            <a:pPr eaLnBrk="1" hangingPunct="1"/>
            <a:r>
              <a:rPr lang="zh-CN" altLang="zh-CN" b="1" smtClean="0"/>
              <a:t>第</a:t>
            </a:r>
            <a:r>
              <a:rPr lang="en-US" altLang="zh-CN" b="1" smtClean="0"/>
              <a:t>9</a:t>
            </a:r>
            <a:r>
              <a:rPr lang="zh-CN" altLang="zh-CN" b="1" smtClean="0"/>
              <a:t>章</a:t>
            </a:r>
            <a:r>
              <a:rPr lang="en-US" altLang="zh-CN" b="1" smtClean="0"/>
              <a:t>  Matlab</a:t>
            </a:r>
            <a:r>
              <a:rPr lang="zh-CN" altLang="zh-CN" b="1" smtClean="0"/>
              <a:t>在线性代数中的应用</a:t>
            </a:r>
            <a:br>
              <a:rPr lang="zh-CN" altLang="zh-CN" b="1" smtClean="0"/>
            </a:br>
            <a:endParaRPr lang="zh-CN" altLang="en-US" smtClean="0"/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>
          <a:xfrm>
            <a:off x="525463" y="1558925"/>
            <a:ext cx="8596312" cy="5022850"/>
          </a:xfrm>
        </p:spPr>
        <p:txBody>
          <a:bodyPr/>
          <a:lstStyle/>
          <a:p>
            <a:pPr eaLnBrk="1" hangingPunct="1"/>
            <a:r>
              <a:rPr lang="en-US" altLang="zh-CN" sz="1800" b="1" smtClean="0"/>
              <a:t>9.1 </a:t>
            </a:r>
            <a:r>
              <a:rPr lang="zh-CN" altLang="zh-CN" sz="1800" b="1" smtClean="0"/>
              <a:t>矩阵的基本函数运算</a:t>
            </a:r>
          </a:p>
          <a:p>
            <a:pPr eaLnBrk="1" hangingPunct="1"/>
            <a:r>
              <a:rPr lang="en-US" altLang="zh-CN" sz="1800" b="1" smtClean="0"/>
              <a:t>9.2 </a:t>
            </a:r>
            <a:r>
              <a:rPr lang="zh-CN" altLang="zh-CN" sz="1800" b="1" smtClean="0"/>
              <a:t>秩与线性相关性</a:t>
            </a:r>
            <a:endParaRPr lang="en-US" altLang="zh-CN" sz="1800" b="1" smtClean="0"/>
          </a:p>
          <a:p>
            <a:pPr eaLnBrk="1" hangingPunct="1"/>
            <a:r>
              <a:rPr lang="en-US" altLang="zh-CN" sz="1800" b="1" smtClean="0"/>
              <a:t>9.3 </a:t>
            </a:r>
            <a:r>
              <a:rPr lang="zh-CN" altLang="zh-CN" sz="1800" b="1" smtClean="0"/>
              <a:t>线性方程组的求解</a:t>
            </a:r>
            <a:endParaRPr lang="en-US" altLang="zh-CN" sz="1800" b="1" smtClean="0"/>
          </a:p>
          <a:p>
            <a:pPr eaLnBrk="1" hangingPunct="1"/>
            <a:r>
              <a:rPr lang="en-US" altLang="zh-CN" sz="1800" b="1" smtClean="0"/>
              <a:t>9.4 </a:t>
            </a:r>
            <a:r>
              <a:rPr lang="zh-CN" altLang="en-US" sz="1800" b="1" smtClean="0"/>
              <a:t>特征值与二次型</a:t>
            </a:r>
            <a:endParaRPr lang="en-US" altLang="zh-CN" sz="1800" b="1" smtClean="0"/>
          </a:p>
          <a:p>
            <a:pPr eaLnBrk="1" hangingPunct="1"/>
            <a:r>
              <a:rPr lang="en-US" altLang="zh-CN" sz="1800" b="1" smtClean="0"/>
              <a:t>9.5 </a:t>
            </a:r>
            <a:r>
              <a:rPr lang="zh-CN" altLang="en-US" sz="1800" b="1" smtClean="0"/>
              <a:t>综合实例</a:t>
            </a:r>
            <a:endParaRPr lang="en-US" altLang="zh-CN" sz="1800" b="1" smtClean="0"/>
          </a:p>
          <a:p>
            <a:pPr eaLnBrk="1" hangingPunct="1"/>
            <a:r>
              <a:rPr lang="en-US" altLang="zh-CN" sz="1800" b="1" smtClean="0"/>
              <a:t>9.6 </a:t>
            </a:r>
            <a:r>
              <a:rPr lang="zh-CN" altLang="zh-CN" sz="1800" b="1" smtClean="0"/>
              <a:t>本章小结</a:t>
            </a:r>
            <a:endParaRPr lang="en-US" altLang="zh-CN" sz="1800" b="1" smtClean="0"/>
          </a:p>
          <a:p>
            <a:pPr eaLnBrk="1" hangingPunct="1"/>
            <a:r>
              <a:rPr lang="en-US" altLang="zh-CN" sz="1800" b="1" smtClean="0"/>
              <a:t>9.7 </a:t>
            </a:r>
            <a:r>
              <a:rPr lang="zh-CN" altLang="zh-CN" sz="1800" b="1" smtClean="0"/>
              <a:t>习题</a:t>
            </a:r>
          </a:p>
          <a:p>
            <a:pPr eaLnBrk="1" hangingPunct="1"/>
            <a:endParaRPr lang="en-US" altLang="zh-CN" sz="1800" b="1" smtClean="0"/>
          </a:p>
          <a:p>
            <a:pPr eaLnBrk="1" hangingPunct="1"/>
            <a:endParaRPr lang="zh-CN" altLang="zh-CN" sz="1800" b="1" smtClean="0"/>
          </a:p>
          <a:p>
            <a:pPr eaLnBrk="1" hangingPunct="1"/>
            <a:endParaRPr lang="zh-CN" altLang="en-US" sz="1800" smtClean="0"/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863" y="488950"/>
            <a:ext cx="8596312" cy="602773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zh-CN" altLang="zh-CN" sz="1700" b="1" smtClean="0"/>
              <a:t>【例</a:t>
            </a:r>
            <a:r>
              <a:rPr lang="en-US" altLang="zh-CN" sz="1700" b="1" smtClean="0"/>
              <a:t>9-19</a:t>
            </a:r>
            <a:r>
              <a:rPr lang="zh-CN" altLang="zh-CN" sz="1700" b="1" smtClean="0"/>
              <a:t>】</a:t>
            </a:r>
            <a:r>
              <a:rPr lang="zh-CN" altLang="zh-CN" sz="1700" smtClean="0"/>
              <a:t>求方程组的一个特解。</a:t>
            </a:r>
            <a:endParaRPr lang="en-US" altLang="zh-CN" sz="1700" smtClean="0"/>
          </a:p>
          <a:p>
            <a:pPr marL="0" indent="0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 smtClean="0"/>
              <a:t>   A=[1 1 -3 -1;3 -1 -3 4;1 5 -9 -9];</a:t>
            </a:r>
          </a:p>
          <a:p>
            <a:pPr marL="0" indent="0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 smtClean="0"/>
              <a:t>   b=[1 4 0]';</a:t>
            </a:r>
          </a:p>
          <a:p>
            <a:pPr marL="0" indent="0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 smtClean="0"/>
              <a:t>   [Q,R]=qr(A)</a:t>
            </a:r>
          </a:p>
          <a:p>
            <a:pPr marL="0" indent="0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 smtClean="0"/>
              <a:t>    Q = -0.3015    0.1421   -0.9429</a:t>
            </a:r>
          </a:p>
          <a:p>
            <a:pPr marL="0" indent="0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 smtClean="0"/>
              <a:t>          -0.9045   -0.3553    0.2357</a:t>
            </a:r>
          </a:p>
          <a:p>
            <a:pPr marL="0" indent="0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 smtClean="0"/>
              <a:t>          -0.3015    0.9239    0.2357</a:t>
            </a:r>
          </a:p>
          <a:p>
            <a:pPr marL="0" indent="0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 smtClean="0"/>
              <a:t>    R =-3.3166    -0.9045     6.3317    -0.9045</a:t>
            </a:r>
          </a:p>
          <a:p>
            <a:pPr marL="0" indent="0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 smtClean="0"/>
              <a:t>                   0    5.1169     -7.6752    -9.9544</a:t>
            </a:r>
          </a:p>
          <a:p>
            <a:pPr marL="0" indent="0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 smtClean="0"/>
              <a:t>                   0         0        -0.0000     -0.0000</a:t>
            </a:r>
          </a:p>
          <a:p>
            <a:pPr marL="0" indent="0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 smtClean="0"/>
              <a:t>     X=R\(Q\b)</a:t>
            </a:r>
          </a:p>
          <a:p>
            <a:pPr marL="0" indent="0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 smtClean="0"/>
              <a:t>     Warning: Rank deficient, rank = 2  tol =   9.9373e-015.</a:t>
            </a:r>
          </a:p>
          <a:p>
            <a:pPr marL="0" indent="0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 smtClean="0"/>
              <a:t>      X =         0</a:t>
            </a:r>
          </a:p>
          <a:p>
            <a:pPr marL="0" indent="0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 smtClean="0"/>
              <a:t>                    0</a:t>
            </a:r>
          </a:p>
          <a:p>
            <a:pPr marL="0" indent="0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 smtClean="0"/>
              <a:t>          -0.5333</a:t>
            </a:r>
          </a:p>
          <a:p>
            <a:pPr marL="0" indent="0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 smtClean="0"/>
              <a:t>           0.6000</a:t>
            </a:r>
          </a:p>
        </p:txBody>
      </p:sp>
      <p:sp>
        <p:nvSpPr>
          <p:cNvPr id="8206" name="Rectangle 2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4305300" y="488950"/>
          <a:ext cx="3003550" cy="1173163"/>
        </p:xfrm>
        <a:graphic>
          <a:graphicData uri="http://schemas.openxmlformats.org/presentationml/2006/ole">
            <p:oleObj spid="_x0000_s8204" name="公式" r:id="rId3" imgW="1905000" imgH="73660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863" y="322263"/>
            <a:ext cx="8596312" cy="59499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9.3.2 </a:t>
            </a:r>
            <a:r>
              <a:rPr lang="zh-CN" altLang="en-US" b="1" smtClean="0"/>
              <a:t>求线性齐次方程组的通解</a:t>
            </a:r>
            <a:endParaRPr lang="en-US" altLang="zh-CN" b="1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800" smtClean="0"/>
              <a:t>   【</a:t>
            </a:r>
            <a:r>
              <a:rPr lang="zh-CN" altLang="en-US" sz="1800" smtClean="0"/>
              <a:t>例</a:t>
            </a:r>
            <a:r>
              <a:rPr lang="en-US" altLang="zh-CN" sz="1800" smtClean="0"/>
              <a:t>9-19】</a:t>
            </a:r>
            <a:r>
              <a:rPr lang="zh-CN" altLang="en-US" sz="1800" smtClean="0"/>
              <a:t>求解方程组的通解。</a:t>
            </a:r>
            <a:endParaRPr lang="en-US" altLang="zh-CN" sz="180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endParaRPr lang="en-US" altLang="zh-CN" sz="180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endParaRPr lang="en-US" altLang="zh-CN" sz="180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endParaRPr lang="en-US" altLang="zh-CN" sz="180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800" smtClean="0"/>
              <a:t>   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800" smtClean="0"/>
              <a:t>     A=[1 2 2 1;2 1 -2 -2;1 -1 -4 -3];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800" smtClean="0"/>
              <a:t>     format rat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800" smtClean="0"/>
              <a:t>     B=null(A,'r')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800" smtClean="0"/>
              <a:t>     B =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800" smtClean="0"/>
              <a:t>              2           5/3    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800" smtClean="0"/>
              <a:t>             -2          -4/3    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800" smtClean="0"/>
              <a:t>              1            0     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800" smtClean="0"/>
              <a:t>              0            1 </a:t>
            </a:r>
            <a:endParaRPr lang="zh-CN" altLang="en-US" sz="180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800" smtClean="0"/>
              <a:t> </a:t>
            </a:r>
            <a:endParaRPr lang="zh-CN" altLang="en-US" sz="1800" smtClean="0"/>
          </a:p>
        </p:txBody>
      </p:sp>
      <p:sp>
        <p:nvSpPr>
          <p:cNvPr id="9229" name="Rectangle 3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1622425" y="1171575"/>
          <a:ext cx="2473325" cy="1111250"/>
        </p:xfrm>
        <a:graphic>
          <a:graphicData uri="http://schemas.openxmlformats.org/presentationml/2006/ole">
            <p:oleObj spid="_x0000_s9227" name="公式" r:id="rId3" imgW="1587500" imgH="71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863" y="398463"/>
            <a:ext cx="8596312" cy="6027737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写出通解：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syms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k1 k2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x=k1*B(:,1)+k2*B(:,2)                  %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写出方程组的通解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=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  2*k1+5/3*k2]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 -2*k1-4/3*k2]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           k1]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           k2]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pretty(x)                              %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让通解表达式更加精美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[2 k1 + 5/3 k2 ]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[                 ]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[-2 k1 - 4/3 k2]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[                 ]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[         k1      ]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[                 ]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[         k2      ]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863" y="347663"/>
            <a:ext cx="8596312" cy="56943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9.3.3 </a:t>
            </a:r>
            <a:r>
              <a:rPr lang="zh-CN" altLang="en-US" b="1" smtClean="0"/>
              <a:t>求非齐次线性方程组的通解 </a:t>
            </a:r>
            <a:endParaRPr lang="en-US" altLang="zh-CN" b="1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800" smtClean="0"/>
              <a:t>       </a:t>
            </a:r>
            <a:r>
              <a:rPr lang="zh-CN" altLang="zh-CN" sz="1800" smtClean="0"/>
              <a:t>非齐次线性方程组需要先判断方程组是否有解，若有解，再去求通解。</a:t>
            </a:r>
            <a:endParaRPr lang="en-US" altLang="zh-CN" sz="180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zh-CN" altLang="zh-CN" sz="1800" smtClean="0"/>
              <a:t>因此步骤为：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800" smtClean="0"/>
              <a:t>       </a:t>
            </a:r>
            <a:r>
              <a:rPr lang="zh-CN" altLang="zh-CN" sz="1800" smtClean="0"/>
              <a:t>第一步：判断</a:t>
            </a:r>
            <a:r>
              <a:rPr lang="en-US" altLang="zh-CN" sz="1800" smtClean="0"/>
              <a:t>AX = b</a:t>
            </a:r>
            <a:r>
              <a:rPr lang="zh-CN" altLang="zh-CN" sz="1800" smtClean="0"/>
              <a:t>是否有解，若有解则进行第二步；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800" smtClean="0"/>
              <a:t>       </a:t>
            </a:r>
            <a:r>
              <a:rPr lang="zh-CN" altLang="zh-CN" sz="1800" smtClean="0"/>
              <a:t>第二步：求</a:t>
            </a:r>
            <a:r>
              <a:rPr lang="en-US" altLang="zh-CN" sz="1800" smtClean="0"/>
              <a:t>AX = b</a:t>
            </a:r>
            <a:r>
              <a:rPr lang="zh-CN" altLang="zh-CN" sz="1800" smtClean="0"/>
              <a:t>的一个特解；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800" smtClean="0"/>
              <a:t>       </a:t>
            </a:r>
            <a:r>
              <a:rPr lang="zh-CN" altLang="zh-CN" sz="1800" smtClean="0"/>
              <a:t>第三步：求</a:t>
            </a:r>
            <a:r>
              <a:rPr lang="en-US" altLang="zh-CN" sz="1800" smtClean="0"/>
              <a:t>AX = 0</a:t>
            </a:r>
            <a:r>
              <a:rPr lang="zh-CN" altLang="zh-CN" sz="1800" smtClean="0"/>
              <a:t>的通解；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800" smtClean="0"/>
              <a:t>       </a:t>
            </a:r>
            <a:r>
              <a:rPr lang="zh-CN" altLang="zh-CN" sz="1800" smtClean="0"/>
              <a:t>第四步：</a:t>
            </a:r>
            <a:r>
              <a:rPr lang="en-US" altLang="zh-CN" sz="1800" smtClean="0"/>
              <a:t>AX = b</a:t>
            </a:r>
            <a:r>
              <a:rPr lang="zh-CN" altLang="zh-CN" sz="1800" smtClean="0"/>
              <a:t>的通解 </a:t>
            </a:r>
            <a:r>
              <a:rPr lang="en-US" altLang="zh-CN" sz="1800" smtClean="0"/>
              <a:t>= AX = 0</a:t>
            </a:r>
            <a:r>
              <a:rPr lang="zh-CN" altLang="zh-CN" sz="1800" smtClean="0"/>
              <a:t>的通解</a:t>
            </a:r>
            <a:r>
              <a:rPr lang="en-US" altLang="zh-CN" sz="1800" smtClean="0"/>
              <a:t>+AX = b</a:t>
            </a:r>
            <a:r>
              <a:rPr lang="zh-CN" altLang="zh-CN" sz="1800" smtClean="0"/>
              <a:t>的一个特解。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zh-CN" altLang="zh-CN" sz="1800" b="1" smtClean="0"/>
              <a:t>【例</a:t>
            </a:r>
            <a:r>
              <a:rPr lang="en-US" altLang="zh-CN" sz="1800" b="1" smtClean="0"/>
              <a:t>9-20</a:t>
            </a:r>
            <a:r>
              <a:rPr lang="zh-CN" altLang="zh-CN" sz="1800" b="1" smtClean="0"/>
              <a:t>】</a:t>
            </a:r>
            <a:r>
              <a:rPr lang="zh-CN" altLang="zh-CN" sz="1800" smtClean="0"/>
              <a:t> 求解方程组的解。</a:t>
            </a:r>
            <a:endParaRPr lang="en-US" altLang="zh-CN" sz="180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endParaRPr lang="en-US" altLang="zh-CN" sz="180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endParaRPr lang="en-US" altLang="zh-CN" sz="180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zh-CN" altLang="zh-CN" sz="1800" smtClean="0"/>
              <a:t>在</a:t>
            </a:r>
            <a:r>
              <a:rPr lang="en-US" altLang="zh-CN" sz="1800" smtClean="0"/>
              <a:t>Matlab</a:t>
            </a:r>
            <a:r>
              <a:rPr lang="zh-CN" altLang="zh-CN" sz="1800" smtClean="0"/>
              <a:t>编辑器中建立</a:t>
            </a:r>
            <a:r>
              <a:rPr lang="en-US" altLang="zh-CN" sz="1800" smtClean="0"/>
              <a:t>M</a:t>
            </a:r>
            <a:r>
              <a:rPr lang="zh-CN" altLang="zh-CN" sz="1800" smtClean="0"/>
              <a:t>文件：</a:t>
            </a:r>
            <a:r>
              <a:rPr lang="en-US" altLang="zh-CN" sz="1800" smtClean="0"/>
              <a:t>LX0601.m</a:t>
            </a:r>
            <a:endParaRPr lang="zh-CN" altLang="zh-CN" sz="180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pt-BR" altLang="zh-CN" sz="1800" smtClean="0"/>
              <a:t>A=[1 -2 3 -1;3 -1 5 -3;2 1 2 -2];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pt-BR" altLang="zh-CN" sz="1800" smtClean="0"/>
              <a:t>b=[1 2 3]';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pt-BR" altLang="zh-CN" sz="1800" smtClean="0"/>
              <a:t>B=[A b];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endParaRPr lang="zh-CN" altLang="zh-CN" sz="1800" smtClean="0"/>
          </a:p>
        </p:txBody>
      </p:sp>
      <p:sp>
        <p:nvSpPr>
          <p:cNvPr id="10252" name="Rectangle 2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1519238" y="3451225"/>
          <a:ext cx="2398712" cy="939800"/>
        </p:xfrm>
        <a:graphic>
          <a:graphicData uri="http://schemas.openxmlformats.org/presentationml/2006/ole">
            <p:oleObj spid="_x0000_s10250" name="公式" r:id="rId3" imgW="1892300" imgH="73660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863" y="180975"/>
            <a:ext cx="8596312" cy="6373813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n=4;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R_A=rank(A)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R_B=rank(B)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format rat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R_A==R_B&amp;R_A==n                      %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判断有唯一解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X=A\b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elseif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R_A==R_B&amp;R_A&lt;n                   %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判断有无穷解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X=A\b                                  %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求特解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C=null(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A,'r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')                         %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求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AX=0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的基础解系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else X='equation no solve'             %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判断无解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运行后结果显示：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R_A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=2      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R_B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=3      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equition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solve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说明该方程组无解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863" y="334963"/>
            <a:ext cx="8596312" cy="57070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smtClean="0"/>
              <a:t>9.4 </a:t>
            </a:r>
            <a:r>
              <a:rPr lang="zh-CN" altLang="en-US" b="1" smtClean="0"/>
              <a:t>特征值与二次型</a:t>
            </a:r>
            <a:endParaRPr lang="en-US" altLang="zh-CN" b="1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</a:t>
            </a:r>
            <a:r>
              <a:rPr lang="zh-CN" altLang="zh-CN" sz="1800" smtClean="0"/>
              <a:t>本节主要介绍矩阵的特征值和特征向量、正交向量组和正交矩阵、二次型和它的标准形以及正定二次型的判定。</a:t>
            </a:r>
            <a:endParaRPr lang="en-US" altLang="zh-CN" sz="1800" b="1" smtClean="0"/>
          </a:p>
          <a:p>
            <a:pPr eaLnBrk="1" hangingPunct="1"/>
            <a:r>
              <a:rPr lang="zh-CN" altLang="en-US" sz="1800" b="1" smtClean="0"/>
              <a:t> </a:t>
            </a:r>
            <a:r>
              <a:rPr lang="en-US" altLang="zh-CN" b="1" smtClean="0"/>
              <a:t>9.4.1 </a:t>
            </a:r>
            <a:r>
              <a:rPr lang="zh-CN" altLang="en-US" b="1" smtClean="0"/>
              <a:t>方阵的特征值与特征向量</a:t>
            </a:r>
            <a:endParaRPr lang="en-US" altLang="zh-CN" b="1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b="1" smtClean="0"/>
              <a:t>         </a:t>
            </a:r>
            <a:r>
              <a:rPr lang="en-US" altLang="zh-CN" sz="1800" smtClean="0"/>
              <a:t>A</a:t>
            </a:r>
            <a:r>
              <a:rPr lang="zh-CN" altLang="zh-CN" sz="1800" smtClean="0"/>
              <a:t>是</a:t>
            </a:r>
            <a:r>
              <a:rPr lang="en-US" altLang="zh-CN" sz="1800" smtClean="0"/>
              <a:t>          </a:t>
            </a:r>
            <a:r>
              <a:rPr lang="zh-CN" altLang="zh-CN" sz="1800" smtClean="0"/>
              <a:t>矩阵，如果</a:t>
            </a:r>
            <a:r>
              <a:rPr lang="en-US" altLang="zh-CN" sz="1800" smtClean="0"/>
              <a:t>    </a:t>
            </a:r>
            <a:r>
              <a:rPr lang="zh-CN" altLang="zh-CN" sz="1800" smtClean="0"/>
              <a:t>满足</a:t>
            </a:r>
            <a:r>
              <a:rPr lang="en-US" altLang="zh-CN" sz="1800" smtClean="0"/>
              <a:t>                 ,</a:t>
            </a:r>
            <a:r>
              <a:rPr lang="zh-CN" altLang="zh-CN" sz="1800" smtClean="0"/>
              <a:t>则称</a:t>
            </a:r>
            <a:r>
              <a:rPr lang="en-US" altLang="zh-CN" sz="1800" smtClean="0"/>
              <a:t>     </a:t>
            </a:r>
            <a:r>
              <a:rPr lang="zh-CN" altLang="en-US" sz="1800" smtClean="0"/>
              <a:t>是矩阵</a:t>
            </a:r>
            <a:r>
              <a:rPr lang="en-US" altLang="zh-CN" sz="1800" smtClean="0"/>
              <a:t>A</a:t>
            </a:r>
            <a:r>
              <a:rPr lang="zh-CN" altLang="en-US" sz="1800" smtClean="0"/>
              <a:t>的特征值，</a:t>
            </a:r>
            <a:r>
              <a:rPr lang="en-US" altLang="zh-CN" sz="1800" smtClean="0"/>
              <a:t>x</a:t>
            </a:r>
            <a:r>
              <a:rPr lang="zh-CN" altLang="en-US" sz="1800" smtClean="0"/>
              <a:t>是矩阵</a:t>
            </a:r>
            <a:r>
              <a:rPr lang="en-US" altLang="zh-CN" sz="1800" smtClean="0"/>
              <a:t>A </a:t>
            </a:r>
            <a:r>
              <a:rPr lang="zh-CN" altLang="en-US" sz="1800" smtClean="0"/>
              <a:t>的特征向量。如果</a:t>
            </a:r>
            <a:r>
              <a:rPr lang="en-US" altLang="zh-CN" sz="1800" smtClean="0"/>
              <a:t>A</a:t>
            </a:r>
            <a:r>
              <a:rPr lang="zh-CN" altLang="en-US" sz="1800" smtClean="0"/>
              <a:t>是实对称矩阵，则特征值为实数，否则特制值为复数。 </a:t>
            </a:r>
          </a:p>
          <a:p>
            <a:pPr eaLnBrk="1" hangingPunct="1">
              <a:buFont typeface="Wingdings 3" pitchFamily="18" charset="2"/>
              <a:buNone/>
            </a:pPr>
            <a:r>
              <a:rPr lang="zh-CN" altLang="en-US" sz="1800" smtClean="0"/>
              <a:t>由</a:t>
            </a:r>
            <a:r>
              <a:rPr lang="en-US" altLang="zh-CN" sz="1800" smtClean="0"/>
              <a:t>A</a:t>
            </a:r>
            <a:r>
              <a:rPr lang="zh-CN" altLang="en-US" sz="1800" smtClean="0"/>
              <a:t>的特征值构成的对角矩阵，以及由对应的特征向量构成矩阵</a:t>
            </a:r>
            <a:r>
              <a:rPr lang="en-US" altLang="zh-CN" sz="1800" smtClean="0"/>
              <a:t>V</a:t>
            </a:r>
            <a:r>
              <a:rPr lang="zh-CN" altLang="en-US" sz="1800" smtClean="0"/>
              <a:t>的各列，满足：</a:t>
            </a:r>
            <a:endParaRPr lang="en-US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   </a:t>
            </a:r>
            <a:r>
              <a:rPr lang="zh-CN" altLang="en-US" sz="1800" smtClean="0"/>
              <a:t>   </a:t>
            </a:r>
            <a:r>
              <a:rPr lang="en-US" altLang="zh-CN" sz="1800" smtClean="0"/>
              <a:t>AV=VD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</a:t>
            </a:r>
            <a:r>
              <a:rPr lang="zh-CN" altLang="zh-CN" sz="1800" smtClean="0"/>
              <a:t>如果</a:t>
            </a:r>
            <a:r>
              <a:rPr lang="en-US" altLang="zh-CN" sz="1800" smtClean="0"/>
              <a:t>V</a:t>
            </a:r>
            <a:r>
              <a:rPr lang="zh-CN" altLang="zh-CN" sz="1800" smtClean="0"/>
              <a:t>是非奇异的，则这就是矩阵</a:t>
            </a:r>
            <a:r>
              <a:rPr lang="en-US" altLang="zh-CN" sz="1800" smtClean="0"/>
              <a:t>A</a:t>
            </a:r>
            <a:r>
              <a:rPr lang="zh-CN" altLang="zh-CN" sz="1800" smtClean="0"/>
              <a:t>的特征值分解。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</a:t>
            </a:r>
            <a:r>
              <a:rPr lang="zh-CN" altLang="zh-CN" sz="1800" smtClean="0"/>
              <a:t>特征值分解的函数</a:t>
            </a:r>
            <a:r>
              <a:rPr lang="en-US" altLang="zh-CN" sz="1800" smtClean="0"/>
              <a:t>eig</a:t>
            </a:r>
            <a:r>
              <a:rPr lang="zh-CN" altLang="zh-CN" sz="1800" smtClean="0"/>
              <a:t>调用格式为：</a:t>
            </a:r>
            <a:endParaRPr lang="en-US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</a:t>
            </a:r>
            <a:endParaRPr lang="zh-CN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</a:t>
            </a:r>
            <a:r>
              <a:rPr lang="zh-CN" altLang="zh-CN" sz="1800" smtClean="0"/>
              <a:t>（</a:t>
            </a:r>
            <a:r>
              <a:rPr lang="en-US" altLang="zh-CN" sz="1800" smtClean="0"/>
              <a:t>1</a:t>
            </a:r>
            <a:r>
              <a:rPr lang="zh-CN" altLang="zh-CN" sz="1800" smtClean="0"/>
              <a:t>）</a:t>
            </a:r>
            <a:r>
              <a:rPr lang="en-US" altLang="zh-CN" sz="1800" smtClean="0"/>
              <a:t>D=eig(A)</a:t>
            </a:r>
            <a:r>
              <a:rPr lang="zh-CN" altLang="zh-CN" sz="1800" smtClean="0"/>
              <a:t>：返回矩阵</a:t>
            </a:r>
            <a:r>
              <a:rPr lang="en-US" altLang="zh-CN" sz="1800" smtClean="0"/>
              <a:t>A</a:t>
            </a:r>
            <a:r>
              <a:rPr lang="zh-CN" altLang="zh-CN" sz="1800" smtClean="0"/>
              <a:t>的特征值；</a:t>
            </a:r>
          </a:p>
        </p:txBody>
      </p:sp>
      <p:sp>
        <p:nvSpPr>
          <p:cNvPr id="11288" name="Rectangle 2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1762125" y="2270125"/>
          <a:ext cx="581025" cy="334963"/>
        </p:xfrm>
        <a:graphic>
          <a:graphicData uri="http://schemas.openxmlformats.org/presentationml/2006/ole">
            <p:oleObj spid="_x0000_s11284" r:id="rId3" imgW="317087" imgH="177569" progId="Equation.DSMT4">
              <p:embed/>
            </p:oleObj>
          </a:graphicData>
        </a:graphic>
      </p:graphicFrame>
      <p:pic>
        <p:nvPicPr>
          <p:cNvPr id="11289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8388" y="2155825"/>
            <a:ext cx="150812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90" name="Rectangle 5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4376738" y="2243138"/>
          <a:ext cx="1008062" cy="304800"/>
        </p:xfrm>
        <a:graphic>
          <a:graphicData uri="http://schemas.openxmlformats.org/presentationml/2006/ole">
            <p:oleObj spid="_x0000_s11285" r:id="rId5" imgW="596641" imgH="177723" progId="Equation.DSMT4">
              <p:embed/>
            </p:oleObj>
          </a:graphicData>
        </a:graphic>
      </p:graphicFrame>
      <p:sp>
        <p:nvSpPr>
          <p:cNvPr id="11291" name="Rectangle 7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graphicFrame>
        <p:nvGraphicFramePr>
          <p:cNvPr id="11286" name="Object 22"/>
          <p:cNvGraphicFramePr>
            <a:graphicFrameLocks noChangeAspect="1"/>
          </p:cNvGraphicFramePr>
          <p:nvPr/>
        </p:nvGraphicFramePr>
        <p:xfrm>
          <a:off x="6096000" y="2212975"/>
          <a:ext cx="265113" cy="334963"/>
        </p:xfrm>
        <a:graphic>
          <a:graphicData uri="http://schemas.openxmlformats.org/presentationml/2006/ole">
            <p:oleObj spid="_x0000_s11286" r:id="rId6" imgW="139579" imgH="177646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内容占位符 2"/>
          <p:cNvSpPr>
            <a:spLocks noGrp="1"/>
          </p:cNvSpPr>
          <p:nvPr>
            <p:ph idx="1"/>
          </p:nvPr>
        </p:nvSpPr>
        <p:spPr>
          <a:xfrm>
            <a:off x="677863" y="347663"/>
            <a:ext cx="8596312" cy="6103937"/>
          </a:xfrm>
        </p:spPr>
        <p:txBody>
          <a:bodyPr/>
          <a:lstStyle/>
          <a:p>
            <a:pPr marL="0" indent="0" eaLnBrk="1" hangingPunct="1">
              <a:buFont typeface="Wingdings 3" pitchFamily="18" charset="2"/>
              <a:buNone/>
            </a:pPr>
            <a:r>
              <a:rPr lang="zh-CN" altLang="zh-CN" sz="1800" smtClean="0"/>
              <a:t>（</a:t>
            </a:r>
            <a:r>
              <a:rPr lang="en-US" altLang="zh-CN" sz="1800" smtClean="0"/>
              <a:t>2</a:t>
            </a:r>
            <a:r>
              <a:rPr lang="zh-CN" altLang="zh-CN" sz="1800" smtClean="0"/>
              <a:t>）</a:t>
            </a:r>
            <a:r>
              <a:rPr lang="en-US" altLang="zh-CN" sz="1800" smtClean="0"/>
              <a:t>[V,D]=eig(A)</a:t>
            </a:r>
            <a:r>
              <a:rPr lang="zh-CN" altLang="zh-CN" sz="1800" smtClean="0"/>
              <a:t>；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zh-CN" altLang="zh-CN" sz="1800" smtClean="0"/>
              <a:t>生成特征值矩阵</a:t>
            </a:r>
            <a:r>
              <a:rPr lang="en-US" altLang="zh-CN" sz="1800" smtClean="0"/>
              <a:t>D</a:t>
            </a:r>
            <a:r>
              <a:rPr lang="zh-CN" altLang="zh-CN" sz="1800" smtClean="0"/>
              <a:t>和特征向量构成的矩阵</a:t>
            </a:r>
            <a:r>
              <a:rPr lang="en-US" altLang="zh-CN" sz="1800" smtClean="0"/>
              <a:t>V</a:t>
            </a:r>
            <a:r>
              <a:rPr lang="zh-CN" altLang="zh-CN" sz="1800" smtClean="0"/>
              <a:t>，使得</a:t>
            </a:r>
            <a:r>
              <a:rPr lang="en-US" altLang="zh-CN" sz="1800" smtClean="0"/>
              <a:t>                     </a:t>
            </a:r>
            <a:r>
              <a:rPr lang="zh-CN" altLang="zh-CN" sz="1800" smtClean="0"/>
              <a:t>。矩阵</a:t>
            </a:r>
            <a:r>
              <a:rPr lang="en-US" altLang="zh-CN" sz="1800" smtClean="0"/>
              <a:t>D</a:t>
            </a:r>
            <a:r>
              <a:rPr lang="zh-CN" altLang="zh-CN" sz="1800" smtClean="0"/>
              <a:t>由</a:t>
            </a:r>
            <a:r>
              <a:rPr lang="en-US" altLang="zh-CN" sz="1800" smtClean="0"/>
              <a:t>A</a:t>
            </a:r>
            <a:r>
              <a:rPr lang="zh-CN" altLang="zh-CN" sz="1800" smtClean="0"/>
              <a:t>的特征值在主对角线构成的对角矩阵。</a:t>
            </a:r>
            <a:r>
              <a:rPr lang="en-US" altLang="zh-CN" sz="1800" smtClean="0"/>
              <a:t>V</a:t>
            </a:r>
            <a:r>
              <a:rPr lang="zh-CN" altLang="zh-CN" sz="1800" smtClean="0"/>
              <a:t>是由</a:t>
            </a:r>
            <a:r>
              <a:rPr lang="en-US" altLang="zh-CN" sz="1800" smtClean="0"/>
              <a:t>A</a:t>
            </a:r>
            <a:r>
              <a:rPr lang="zh-CN" altLang="zh-CN" sz="1800" smtClean="0"/>
              <a:t>的特征向量按列构成的矩阵。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zh-CN" altLang="zh-CN" sz="1800" smtClean="0"/>
              <a:t>（</a:t>
            </a:r>
            <a:r>
              <a:rPr lang="en-US" altLang="zh-CN" sz="1800" smtClean="0"/>
              <a:t>3</a:t>
            </a:r>
            <a:r>
              <a:rPr lang="zh-CN" altLang="zh-CN" sz="1800" smtClean="0"/>
              <a:t>）</a:t>
            </a:r>
            <a:r>
              <a:rPr lang="en-US" altLang="zh-CN" sz="1800" smtClean="0"/>
              <a:t>[V,D]=eig(A,'nobalance')</a:t>
            </a:r>
            <a:r>
              <a:rPr lang="zh-CN" altLang="zh-CN" sz="1800" smtClean="0"/>
              <a:t>：计算矩阵的特征值和特征向量，而不采用预先平衡。通常，预先平衡增加了特征值和特征向量的计算精度。然而，如果一个矩阵包含由于舍入误差引入的小元素，平衡过程有可能将它们放大，使得它们和原始矩阵中的其它元素大致相当，从而导致错误的特征值。在这种情况下，使用“</a:t>
            </a:r>
            <a:r>
              <a:rPr lang="en-US" altLang="zh-CN" sz="1800" smtClean="0"/>
              <a:t>nobalance</a:t>
            </a:r>
            <a:r>
              <a:rPr lang="zh-CN" altLang="zh-CN" sz="1800" smtClean="0"/>
              <a:t>”选项。</a:t>
            </a:r>
            <a:endParaRPr lang="en-US" altLang="zh-CN" sz="1800" smtClean="0"/>
          </a:p>
          <a:p>
            <a:pPr marL="0" indent="0" eaLnBrk="1" hangingPunct="1">
              <a:buFont typeface="Wingdings 3" pitchFamily="18" charset="2"/>
              <a:buNone/>
            </a:pPr>
            <a:endParaRPr lang="en-US" altLang="zh-CN" sz="1800" smtClean="0"/>
          </a:p>
          <a:p>
            <a:pPr marL="0" indent="0" eaLnBrk="1" hangingPunct="1">
              <a:buFont typeface="Wingdings 3" pitchFamily="18" charset="2"/>
              <a:buNone/>
            </a:pPr>
            <a:endParaRPr lang="en-US" altLang="zh-CN" sz="1800" smtClean="0"/>
          </a:p>
          <a:p>
            <a:pPr marL="0" indent="0" eaLnBrk="1" hangingPunct="1">
              <a:buFont typeface="Wingdings 3" pitchFamily="18" charset="2"/>
              <a:buNone/>
            </a:pPr>
            <a:r>
              <a:rPr lang="zh-CN" altLang="zh-CN" sz="1800" b="1" smtClean="0"/>
              <a:t>【例</a:t>
            </a:r>
            <a:r>
              <a:rPr lang="en-US" altLang="zh-CN" sz="1800" b="1" smtClean="0"/>
              <a:t>9-23</a:t>
            </a:r>
            <a:r>
              <a:rPr lang="zh-CN" altLang="zh-CN" sz="1800" b="1" smtClean="0"/>
              <a:t>】</a:t>
            </a:r>
            <a:r>
              <a:rPr lang="zh-CN" altLang="zh-CN" sz="1800" smtClean="0"/>
              <a:t> 求行列式矩阵</a:t>
            </a:r>
            <a:r>
              <a:rPr lang="en-US" altLang="zh-CN" sz="1800" smtClean="0"/>
              <a:t>A</a:t>
            </a:r>
            <a:r>
              <a:rPr lang="en-US" altLang="zh-CN" sz="1800" b="1" smtClean="0"/>
              <a:t>=                 </a:t>
            </a:r>
            <a:r>
              <a:rPr lang="zh-CN" altLang="zh-CN" sz="1800" smtClean="0"/>
              <a:t>的特征向量矩阵，特征量矩阵。</a:t>
            </a:r>
          </a:p>
          <a:p>
            <a:pPr marL="0" indent="0" eaLnBrk="1" hangingPunct="1">
              <a:buFont typeface="Wingdings 3" pitchFamily="18" charset="2"/>
              <a:buNone/>
            </a:pPr>
            <a:endParaRPr lang="zh-CN" altLang="en-US" sz="1800" smtClean="0"/>
          </a:p>
        </p:txBody>
      </p:sp>
      <p:sp>
        <p:nvSpPr>
          <p:cNvPr id="13324" name="Rectangle 2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6194425" y="798513"/>
          <a:ext cx="1146175" cy="244475"/>
        </p:xfrm>
        <a:graphic>
          <a:graphicData uri="http://schemas.openxmlformats.org/presentationml/2006/ole">
            <p:oleObj spid="_x0000_s13321" r:id="rId3" imgW="850531" imgH="177723" progId="Equation.DSMT4">
              <p:embed/>
            </p:oleObj>
          </a:graphicData>
        </a:graphic>
      </p:graphicFrame>
      <p:sp>
        <p:nvSpPr>
          <p:cNvPr id="13325" name="Rectangle 4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3786188" y="3400425"/>
          <a:ext cx="1042987" cy="1071563"/>
        </p:xfrm>
        <a:graphic>
          <a:graphicData uri="http://schemas.openxmlformats.org/presentationml/2006/ole">
            <p:oleObj spid="_x0000_s13322" r:id="rId4" imgW="698500" imgH="711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内容占位符 2"/>
          <p:cNvSpPr>
            <a:spLocks noGrp="1"/>
          </p:cNvSpPr>
          <p:nvPr>
            <p:ph idx="1"/>
          </p:nvPr>
        </p:nvSpPr>
        <p:spPr>
          <a:xfrm>
            <a:off x="677863" y="282575"/>
            <a:ext cx="8596312" cy="6575425"/>
          </a:xfrm>
        </p:spPr>
        <p:txBody>
          <a:bodyPr/>
          <a:lstStyle/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【</a:t>
            </a:r>
            <a:r>
              <a:rPr lang="zh-CN" altLang="en-US" sz="1800" smtClean="0"/>
              <a:t>例</a:t>
            </a:r>
            <a:r>
              <a:rPr lang="en-US" altLang="zh-CN" sz="1800" smtClean="0"/>
              <a:t>9-24】  </a:t>
            </a:r>
            <a:r>
              <a:rPr lang="zh-CN" altLang="en-US" sz="1800" smtClean="0"/>
              <a:t>求矩阵 的特</a:t>
            </a:r>
            <a:r>
              <a:rPr lang="en-US" altLang="zh-CN" sz="1800" smtClean="0"/>
              <a:t>A=[1 2 3;4 5 6;7 9 9];</a:t>
            </a:r>
          </a:p>
          <a:p>
            <a:pPr marL="0" indent="0" eaLnBrk="1" hangingPunct="1">
              <a:buFont typeface="Wingdings 3" pitchFamily="18" charset="2"/>
              <a:buNone/>
            </a:pPr>
            <a:endParaRPr lang="en-US" altLang="zh-CN" sz="1800" smtClean="0"/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 [x,y]=eig(A)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x =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-0.2320   -0.7959    0.4092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-0.5253   -0.0969    -0.9165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-0.9197    0.6123    0.4092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y =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16.1169            0         0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        0    -1.1169         0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        0            0    -0.0000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zh-CN" altLang="en-US" sz="1800" smtClean="0"/>
              <a:t>其中</a:t>
            </a:r>
            <a:r>
              <a:rPr lang="en-US" altLang="zh-CN" sz="1800" smtClean="0"/>
              <a:t>x</a:t>
            </a:r>
            <a:r>
              <a:rPr lang="zh-CN" altLang="en-US" sz="1800" smtClean="0"/>
              <a:t>为特征向量矩阵，</a:t>
            </a:r>
            <a:r>
              <a:rPr lang="en-US" altLang="zh-CN" sz="1800" smtClean="0"/>
              <a:t>y</a:t>
            </a:r>
            <a:r>
              <a:rPr lang="zh-CN" altLang="en-US" sz="1800" smtClean="0"/>
              <a:t>为特征值矩阵。</a:t>
            </a:r>
            <a:endParaRPr lang="zh-CN" altLang="zh-CN" sz="1800" smtClean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863" y="425450"/>
            <a:ext cx="8596312" cy="5897563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征值和特征向量。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相应的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MATLAB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代码和计算结果为：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=[3-1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 3]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3    -1</a:t>
            </a:r>
            <a:endParaRPr lang="zh-CN" altLang="zh-CN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-1    3</a:t>
            </a:r>
            <a:endParaRPr lang="zh-CN" altLang="zh-CN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eig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     %A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的特征值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ans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[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X,D]=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eig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   %D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的对角线元素是特征值，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矩阵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X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-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0.7071    -0.7071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0.7071    -0.7071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D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0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2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863" y="488950"/>
            <a:ext cx="8596312" cy="58467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smtClean="0"/>
              <a:t>9.4.2 </a:t>
            </a:r>
            <a:r>
              <a:rPr lang="zh-CN" altLang="en-US" b="1" smtClean="0"/>
              <a:t>正交矩阵及二次型</a:t>
            </a:r>
            <a:endParaRPr lang="en-US" altLang="zh-CN" b="1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9.4.2.1 </a:t>
            </a:r>
            <a:r>
              <a:rPr lang="zh-CN" altLang="en-US" sz="1800" smtClean="0"/>
              <a:t>向量的长度（范数）</a:t>
            </a:r>
          </a:p>
          <a:p>
            <a:pPr eaLnBrk="1" hangingPunct="1">
              <a:buFont typeface="Wingdings 3" pitchFamily="18" charset="2"/>
              <a:buNone/>
            </a:pPr>
            <a:r>
              <a:rPr lang="zh-CN" altLang="en-US" sz="1800" smtClean="0"/>
              <a:t>     命令  </a:t>
            </a:r>
            <a:r>
              <a:rPr lang="en-US" altLang="zh-CN" sz="1800" smtClean="0"/>
              <a:t>norm</a:t>
            </a:r>
          </a:p>
          <a:p>
            <a:pPr eaLnBrk="1" hangingPunct="1">
              <a:buFont typeface="Wingdings 3" pitchFamily="18" charset="2"/>
              <a:buNone/>
            </a:pPr>
            <a:r>
              <a:rPr lang="zh-CN" altLang="en-US" sz="1800" smtClean="0"/>
              <a:t>     格式  </a:t>
            </a:r>
            <a:r>
              <a:rPr lang="en-US" altLang="zh-CN" sz="1800" smtClean="0"/>
              <a:t>norm (X)         %</a:t>
            </a:r>
            <a:r>
              <a:rPr lang="zh-CN" altLang="en-US" sz="1800" smtClean="0"/>
              <a:t>求</a:t>
            </a:r>
            <a:r>
              <a:rPr lang="en-US" altLang="zh-CN" sz="1800" smtClean="0"/>
              <a:t>X</a:t>
            </a:r>
            <a:r>
              <a:rPr lang="zh-CN" altLang="en-US" sz="1800" smtClean="0"/>
              <a:t>的范数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9.4.2.2  </a:t>
            </a:r>
            <a:r>
              <a:rPr lang="zh-CN" altLang="en-US" sz="1800" smtClean="0"/>
              <a:t>求矩阵的正交矩阵</a:t>
            </a:r>
          </a:p>
          <a:p>
            <a:pPr eaLnBrk="1" hangingPunct="1">
              <a:buFont typeface="Wingdings 3" pitchFamily="18" charset="2"/>
              <a:buNone/>
            </a:pPr>
            <a:r>
              <a:rPr lang="zh-CN" altLang="en-US" sz="1800" smtClean="0"/>
              <a:t>     命令  </a:t>
            </a:r>
            <a:r>
              <a:rPr lang="en-US" altLang="zh-CN" sz="1800" smtClean="0"/>
              <a:t>orth</a:t>
            </a:r>
          </a:p>
          <a:p>
            <a:pPr eaLnBrk="1" hangingPunct="1">
              <a:buFont typeface="Wingdings 3" pitchFamily="18" charset="2"/>
              <a:buNone/>
            </a:pPr>
            <a:r>
              <a:rPr lang="zh-CN" altLang="en-US" sz="1800" smtClean="0"/>
              <a:t>     格式  </a:t>
            </a:r>
            <a:r>
              <a:rPr lang="en-US" altLang="zh-CN" sz="1800" smtClean="0"/>
              <a:t>orth (A)          %</a:t>
            </a:r>
            <a:r>
              <a:rPr lang="zh-CN" altLang="en-US" sz="1800" smtClean="0"/>
              <a:t>将矩阵</a:t>
            </a:r>
            <a:r>
              <a:rPr lang="en-US" altLang="zh-CN" sz="1800" smtClean="0"/>
              <a:t>A</a:t>
            </a:r>
            <a:r>
              <a:rPr lang="zh-CN" altLang="en-US" sz="1800" smtClean="0"/>
              <a:t>正交规范化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【</a:t>
            </a:r>
            <a:r>
              <a:rPr lang="zh-CN" altLang="en-US" sz="1800" smtClean="0"/>
              <a:t>例</a:t>
            </a:r>
            <a:r>
              <a:rPr lang="en-US" altLang="zh-CN" sz="1800" smtClean="0"/>
              <a:t>9-27】 </a:t>
            </a:r>
            <a:r>
              <a:rPr lang="zh-CN" altLang="en-US" sz="1800" smtClean="0"/>
              <a:t>将矩阵</a:t>
            </a:r>
            <a:r>
              <a:rPr lang="en-US" altLang="zh-CN" sz="1800" smtClean="0"/>
              <a:t>A=                 </a:t>
            </a:r>
            <a:r>
              <a:rPr lang="zh-CN" altLang="en-US" sz="1800" smtClean="0"/>
              <a:t>正</a:t>
            </a:r>
            <a:r>
              <a:rPr lang="zh-CN" altLang="zh-CN" sz="1800" smtClean="0"/>
              <a:t>交化</a:t>
            </a:r>
            <a:endParaRPr lang="en-US" altLang="zh-CN" sz="1800" smtClean="0"/>
          </a:p>
          <a:p>
            <a:pPr eaLnBrk="1" hangingPunct="1"/>
            <a:endParaRPr lang="en-US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A=[4 0 0;0 3 1;0 1 3];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P=orth(A)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P =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         0         1         0     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-995/1393        0        -995/1393 </a:t>
            </a:r>
            <a:endParaRPr lang="zh-CN" altLang="en-US" sz="1800" smtClean="0"/>
          </a:p>
          <a:p>
            <a:pPr eaLnBrk="1" hangingPunct="1">
              <a:buFont typeface="Wingdings 3" pitchFamily="18" charset="2"/>
              <a:buNone/>
            </a:pPr>
            <a:endParaRPr lang="zh-CN" altLang="en-US" sz="1800" smtClean="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3271838" y="3225800"/>
          <a:ext cx="854075" cy="914400"/>
        </p:xfrm>
        <a:graphic>
          <a:graphicData uri="http://schemas.openxmlformats.org/presentationml/2006/ole">
            <p:oleObj spid="_x0000_s15366" r:id="rId3" imgW="685800" imgH="736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938" y="368300"/>
            <a:ext cx="8596312" cy="62388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smtClean="0"/>
              <a:t>9.1 </a:t>
            </a:r>
            <a:r>
              <a:rPr lang="zh-CN" altLang="zh-CN" b="1" smtClean="0"/>
              <a:t>矩阵的基本函数运算</a:t>
            </a:r>
            <a:endParaRPr lang="en-US" altLang="zh-CN" b="1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</a:t>
            </a:r>
            <a:r>
              <a:rPr lang="zh-CN" altLang="zh-CN" sz="1800" smtClean="0"/>
              <a:t>矩阵的函数运算是矩阵运算中最为实用的部分。它主要包括矩阵的逆运算、矩阵的行列式、特征值运算、矩阵秩、求正交矩阵运算和向量组的点乘内积等</a:t>
            </a:r>
            <a:endParaRPr lang="en-US" altLang="zh-CN" sz="1800" b="1" smtClean="0"/>
          </a:p>
          <a:p>
            <a:pPr eaLnBrk="1" hangingPunct="1"/>
            <a:r>
              <a:rPr lang="en-US" altLang="zh-CN" b="1" smtClean="0"/>
              <a:t>9.1.1 </a:t>
            </a:r>
            <a:r>
              <a:rPr lang="zh-CN" altLang="en-US" b="1" smtClean="0"/>
              <a:t>矩阵的逆运算</a:t>
            </a:r>
            <a:endParaRPr lang="en-US" altLang="zh-CN" b="1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</a:t>
            </a:r>
            <a:r>
              <a:rPr lang="zh-CN" altLang="zh-CN" sz="1800" smtClean="0"/>
              <a:t>矩阵的逆运算是矩阵运算中很重要的一种运算。它在线性代数及计算方法中都有很多的论述。而在</a:t>
            </a:r>
            <a:r>
              <a:rPr lang="en-US" altLang="zh-CN" sz="1800" smtClean="0"/>
              <a:t>Matlab</a:t>
            </a:r>
            <a:r>
              <a:rPr lang="zh-CN" altLang="zh-CN" sz="1800" smtClean="0"/>
              <a:t>中，众多的复杂理论只变成了一个简单的命令——</a:t>
            </a:r>
            <a:r>
              <a:rPr lang="en-US" altLang="zh-CN" sz="1800" smtClean="0"/>
              <a:t>inv</a:t>
            </a:r>
            <a:r>
              <a:rPr lang="zh-CN" altLang="zh-CN" sz="1800" smtClean="0"/>
              <a:t>或</a:t>
            </a:r>
            <a:r>
              <a:rPr lang="en-US" altLang="zh-CN" sz="1800" smtClean="0"/>
              <a:t>A^ (-1)</a:t>
            </a:r>
            <a:r>
              <a:rPr lang="zh-CN" altLang="zh-CN" sz="1800" smtClean="0"/>
              <a:t>。</a:t>
            </a:r>
            <a:endParaRPr lang="en-US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</a:t>
            </a:r>
            <a:r>
              <a:rPr lang="zh-CN" altLang="zh-CN" sz="1800" smtClean="0"/>
              <a:t>【例</a:t>
            </a:r>
            <a:r>
              <a:rPr lang="en-US" altLang="zh-CN" sz="1800" smtClean="0"/>
              <a:t>9-1</a:t>
            </a:r>
            <a:r>
              <a:rPr lang="zh-CN" altLang="zh-CN" sz="1800" smtClean="0"/>
              <a:t>】 求下列矩阵</a:t>
            </a:r>
            <a:r>
              <a:rPr lang="en-US" altLang="zh-CN" sz="1800" smtClean="0"/>
              <a:t>                   </a:t>
            </a:r>
            <a:r>
              <a:rPr lang="zh-CN" altLang="zh-CN" sz="1800" smtClean="0"/>
              <a:t>的逆。</a:t>
            </a:r>
            <a:endParaRPr lang="en-US" altLang="zh-CN" sz="1800" smtClean="0"/>
          </a:p>
          <a:p>
            <a:pPr eaLnBrk="1" hangingPunct="1">
              <a:buFont typeface="Wingdings 3" pitchFamily="18" charset="2"/>
              <a:buNone/>
            </a:pPr>
            <a:endParaRPr lang="en-US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a=[1 2;2 1]</a:t>
            </a:r>
            <a:r>
              <a:rPr lang="zh-CN" altLang="zh-CN" sz="1800" smtClean="0"/>
              <a:t>；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inv(a)   </a:t>
            </a:r>
            <a:endParaRPr lang="zh-CN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ans =</a:t>
            </a:r>
            <a:endParaRPr lang="zh-CN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    -0.3333    0.6667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      0.6667   -0.3333</a:t>
            </a:r>
            <a:endParaRPr lang="zh-CN" altLang="zh-CN" sz="1800" smtClean="0"/>
          </a:p>
          <a:p>
            <a:pPr eaLnBrk="1" hangingPunct="1">
              <a:buFont typeface="Wingdings 3" pitchFamily="18" charset="2"/>
              <a:buNone/>
            </a:pPr>
            <a:endParaRPr lang="en-US" altLang="zh-CN" sz="1800" b="1" smtClean="0"/>
          </a:p>
          <a:p>
            <a:pPr eaLnBrk="1" hangingPunct="1">
              <a:buFont typeface="Wingdings 3" pitchFamily="18" charset="2"/>
              <a:buNone/>
            </a:pPr>
            <a:endParaRPr lang="en-US" altLang="zh-CN" sz="1800" b="1" smtClean="0"/>
          </a:p>
        </p:txBody>
      </p:sp>
      <p:sp>
        <p:nvSpPr>
          <p:cNvPr id="2065" name="Rectangle 4"/>
          <p:cNvSpPr>
            <a:spLocks noChangeArrowheads="1"/>
          </p:cNvSpPr>
          <p:nvPr/>
        </p:nvSpPr>
        <p:spPr bwMode="auto">
          <a:xfrm>
            <a:off x="-103188" y="0"/>
            <a:ext cx="12192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2921000" y="2728913"/>
          <a:ext cx="1319213" cy="536575"/>
        </p:xfrm>
        <a:graphic>
          <a:graphicData uri="http://schemas.openxmlformats.org/presentationml/2006/ole">
            <p:oleObj spid="_x0000_s2063" r:id="rId3" imgW="711200" imgH="457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内容占位符 2"/>
          <p:cNvSpPr>
            <a:spLocks noGrp="1"/>
          </p:cNvSpPr>
          <p:nvPr>
            <p:ph idx="1"/>
          </p:nvPr>
        </p:nvSpPr>
        <p:spPr>
          <a:xfrm>
            <a:off x="677863" y="385763"/>
            <a:ext cx="8596312" cy="5656262"/>
          </a:xfrm>
        </p:spPr>
        <p:txBody>
          <a:bodyPr/>
          <a:lstStyle/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-995/1393        0         995/1393  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format short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P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P =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        0    1.0000          0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-0.7071         0     -0.7071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-0.7071         0     0.7071</a:t>
            </a:r>
          </a:p>
          <a:p>
            <a:pPr marL="0" indent="0" eaLnBrk="1" hangingPunct="1">
              <a:buFont typeface="Wingdings 3" pitchFamily="18" charset="2"/>
              <a:buNone/>
            </a:pPr>
            <a:endParaRPr lang="en-US" altLang="zh-CN" sz="1800" smtClean="0"/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Q=P'*P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Q =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1.0000         0    0.0000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        0    1.0000         0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0.0000         0    1.0000</a:t>
            </a:r>
            <a:endParaRPr lang="zh-CN" altLang="en-US" sz="18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863" y="360363"/>
            <a:ext cx="8596312" cy="56816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smtClean="0"/>
              <a:t>9.4.2.3 </a:t>
            </a:r>
            <a:r>
              <a:rPr lang="zh-CN" altLang="en-US" b="1" smtClean="0"/>
              <a:t>二次型</a:t>
            </a:r>
            <a:endParaRPr lang="en-US" altLang="zh-CN" b="1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【</a:t>
            </a:r>
            <a:r>
              <a:rPr lang="zh-CN" altLang="en-US" sz="1800" smtClean="0"/>
              <a:t>例</a:t>
            </a:r>
            <a:r>
              <a:rPr lang="en-US" altLang="zh-CN" sz="1800" smtClean="0"/>
              <a:t>9-32】 </a:t>
            </a:r>
            <a:r>
              <a:rPr lang="zh-CN" altLang="en-US" sz="1800" smtClean="0"/>
              <a:t>求一个正交变换</a:t>
            </a:r>
            <a:r>
              <a:rPr lang="en-US" altLang="zh-CN" sz="1800" smtClean="0"/>
              <a:t>X=PY</a:t>
            </a:r>
            <a:r>
              <a:rPr lang="zh-CN" altLang="en-US" sz="1800" smtClean="0"/>
              <a:t>，把二次型化成标准形。</a:t>
            </a:r>
          </a:p>
          <a:p>
            <a:pPr eaLnBrk="1" hangingPunct="1">
              <a:buFont typeface="Wingdings 3" pitchFamily="18" charset="2"/>
              <a:buNone/>
            </a:pPr>
            <a:r>
              <a:rPr lang="zh-CN" altLang="en-US" sz="1800" smtClean="0"/>
              <a:t>      解：先写出二次型的实对称矩阵</a:t>
            </a:r>
          </a:p>
          <a:p>
            <a:pPr eaLnBrk="1" hangingPunct="1">
              <a:buFont typeface="Wingdings 3" pitchFamily="18" charset="2"/>
              <a:buNone/>
            </a:pPr>
            <a:r>
              <a:rPr lang="zh-CN" altLang="en-US" sz="1800" smtClean="0"/>
              <a:t>      在</a:t>
            </a:r>
            <a:r>
              <a:rPr lang="en-US" altLang="zh-CN" sz="1800" smtClean="0"/>
              <a:t>Matlab</a:t>
            </a:r>
            <a:r>
              <a:rPr lang="zh-CN" altLang="en-US" sz="1800" smtClean="0"/>
              <a:t>编辑器中建立</a:t>
            </a:r>
            <a:r>
              <a:rPr lang="en-US" altLang="zh-CN" sz="1800" smtClean="0"/>
              <a:t>M</a:t>
            </a:r>
            <a:r>
              <a:rPr lang="zh-CN" altLang="en-US" sz="1800" smtClean="0"/>
              <a:t>文件如下：</a:t>
            </a:r>
            <a:endParaRPr lang="en-US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  A=[0 1 1 -1;1 0 -1 1;1 -1 0 1;-1 1 1 0];</a:t>
            </a:r>
            <a:endParaRPr lang="zh-CN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 [P,D]=schur(A)</a:t>
            </a:r>
            <a:endParaRPr lang="zh-CN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 syms y1 y2  y3 y4</a:t>
            </a:r>
            <a:endParaRPr lang="zh-CN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 y=[y1;y2;y3;y4]</a:t>
            </a:r>
            <a:r>
              <a:rPr lang="zh-CN" altLang="zh-CN" sz="1800" smtClean="0"/>
              <a:t>；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 X=vpa(P,2)*y         %vpa</a:t>
            </a:r>
            <a:r>
              <a:rPr lang="zh-CN" altLang="zh-CN" sz="1800" smtClean="0"/>
              <a:t>表示可变精度计算，这里取</a:t>
            </a:r>
            <a:r>
              <a:rPr lang="en-US" altLang="zh-CN" sz="1800" smtClean="0"/>
              <a:t>2</a:t>
            </a:r>
            <a:r>
              <a:rPr lang="zh-CN" altLang="zh-CN" sz="1800" smtClean="0"/>
              <a:t>位精度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 f=[y1 y2 y3 y4]*D*y</a:t>
            </a:r>
            <a:endParaRPr lang="zh-CN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 </a:t>
            </a:r>
            <a:r>
              <a:rPr lang="zh-CN" altLang="zh-CN" sz="1800" smtClean="0"/>
              <a:t>运行后结果显示如下：</a:t>
            </a:r>
            <a:r>
              <a:rPr lang="en-US" altLang="zh-CN" b="1" smtClean="0"/>
              <a:t> </a:t>
            </a:r>
            <a:endParaRPr lang="zh-CN" altLang="en-US" b="1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863" y="269875"/>
            <a:ext cx="8596312" cy="6400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s-ES" altLang="zh-CN" sz="1700" smtClean="0"/>
              <a:t>P =</a:t>
            </a:r>
          </a:p>
          <a:p>
            <a:pPr marL="0" indent="0"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s-ES" altLang="zh-CN" sz="1700" smtClean="0"/>
              <a:t>   790/999      790/3691       1/2       -390/1351 </a:t>
            </a:r>
          </a:p>
          <a:p>
            <a:pPr marL="0" indent="0"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s-ES" altLang="zh-CN" sz="1700" smtClean="0"/>
              <a:t>   790/3691     790/999       -1/2        390/1351 </a:t>
            </a:r>
          </a:p>
          <a:p>
            <a:pPr marL="0" indent="0"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s-ES" altLang="zh-CN" sz="1700" smtClean="0"/>
              <a:t>   790/1351    -790/1351      -1/2        390/1351 </a:t>
            </a:r>
          </a:p>
          <a:p>
            <a:pPr marL="0" indent="0"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s-ES" altLang="zh-CN" sz="1700" smtClean="0"/>
              <a:t>      0            0           1/2       1170/1351 </a:t>
            </a:r>
          </a:p>
          <a:p>
            <a:pPr marL="0" indent="0"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s-ES" altLang="zh-CN" sz="1700" smtClean="0"/>
              <a:t>D =</a:t>
            </a:r>
          </a:p>
          <a:p>
            <a:pPr marL="0" indent="0"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s-ES" altLang="zh-CN" sz="1700" smtClean="0"/>
              <a:t>      1            0            0            0     </a:t>
            </a:r>
          </a:p>
          <a:p>
            <a:pPr marL="0" indent="0"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s-ES" altLang="zh-CN" sz="1700" smtClean="0"/>
              <a:t>      0            1            0            0     </a:t>
            </a:r>
          </a:p>
          <a:p>
            <a:pPr marL="0" indent="0"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s-ES" altLang="zh-CN" sz="1700" smtClean="0"/>
              <a:t>      0            0           -3            0     </a:t>
            </a:r>
          </a:p>
          <a:p>
            <a:pPr marL="0" indent="0"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s-ES" altLang="zh-CN" sz="1700" smtClean="0"/>
              <a:t>      0            0            0            1     </a:t>
            </a:r>
          </a:p>
          <a:p>
            <a:pPr marL="0" indent="0"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s-ES" altLang="zh-CN" sz="1700" smtClean="0"/>
              <a:t>X =</a:t>
            </a:r>
          </a:p>
          <a:p>
            <a:pPr marL="0" indent="0"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s-ES" altLang="zh-CN" sz="1700" smtClean="0"/>
              <a:t>[ .79*y1+.21*y2+.50*y3-.29*y4]</a:t>
            </a:r>
          </a:p>
          <a:p>
            <a:pPr marL="0" indent="0"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s-ES" altLang="zh-CN" sz="1700" smtClean="0"/>
              <a:t>[ .21*y1+.79*y2-.50*y3+.29*y4]</a:t>
            </a:r>
          </a:p>
          <a:p>
            <a:pPr marL="0" indent="0"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s-ES" altLang="zh-CN" sz="1700" smtClean="0"/>
              <a:t>[ .56*y1-.56*y2-.50*y3+.29*y4]</a:t>
            </a:r>
          </a:p>
          <a:p>
            <a:pPr marL="0" indent="0"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s-ES" altLang="zh-CN" sz="1700" smtClean="0"/>
              <a:t>[             .50*y3+.95*y4]</a:t>
            </a:r>
          </a:p>
          <a:p>
            <a:pPr marL="0" indent="0"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s-ES" altLang="zh-CN" sz="1700" smtClean="0"/>
              <a:t>f =</a:t>
            </a:r>
          </a:p>
          <a:p>
            <a:pPr marL="0" indent="0"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s-ES" altLang="zh-CN" sz="1700" smtClean="0"/>
              <a:t>y1^2+y2^2-3*y3^2+y4^2</a:t>
            </a:r>
          </a:p>
          <a:p>
            <a:pPr marL="0" indent="0"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zh-CN" altLang="es-ES" sz="1700" smtClean="0"/>
              <a:t>即    </a:t>
            </a:r>
            <a:r>
              <a:rPr lang="es-ES" altLang="zh-CN" sz="1700" smtClean="0"/>
              <a:t>f = y1^2+y2^2-3*y3^2+y4^2</a:t>
            </a:r>
            <a:endParaRPr lang="zh-CN" altLang="en-US" sz="17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8663" y="369888"/>
            <a:ext cx="8596312" cy="60563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000" b="1" smtClean="0"/>
              <a:t>9.5 </a:t>
            </a:r>
            <a:r>
              <a:rPr lang="zh-CN" altLang="zh-CN" sz="3000" b="1" smtClean="0"/>
              <a:t>综合实例</a:t>
            </a:r>
            <a:endParaRPr lang="en-US" altLang="zh-CN" sz="3000" b="1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 smtClean="0"/>
              <a:t>MATLAB</a:t>
            </a:r>
            <a:r>
              <a:rPr lang="zh-CN" altLang="en-US" sz="1700" smtClean="0"/>
              <a:t>除了可以解决线性代数最基本的运算问题，也可以解决复杂的实际问题。例如：人流量问题，线性规划问题，生产决策问题。这些</a:t>
            </a:r>
            <a:r>
              <a:rPr lang="en-US" altLang="zh-CN" sz="1700" smtClean="0"/>
              <a:t>MATLAB</a:t>
            </a:r>
            <a:r>
              <a:rPr lang="zh-CN" altLang="en-US" sz="1700" smtClean="0"/>
              <a:t>都可以很好地求解，</a:t>
            </a:r>
            <a:r>
              <a:rPr lang="en-US" altLang="zh-CN" sz="1700" smtClean="0"/>
              <a:t>MATLAB</a:t>
            </a:r>
            <a:r>
              <a:rPr lang="zh-CN" altLang="en-US" sz="1700" smtClean="0"/>
              <a:t>让线性代数变得更加简单。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 smtClean="0"/>
              <a:t>【</a:t>
            </a:r>
            <a:r>
              <a:rPr lang="zh-CN" altLang="en-US" sz="1700" smtClean="0"/>
              <a:t>例</a:t>
            </a:r>
            <a:r>
              <a:rPr lang="en-US" altLang="zh-CN" sz="1700" smtClean="0"/>
              <a:t>9-34】 </a:t>
            </a:r>
            <a:r>
              <a:rPr lang="zh-CN" altLang="en-US" sz="1700" smtClean="0"/>
              <a:t>讨论线性方程组                                 </a:t>
            </a:r>
            <a:r>
              <a:rPr lang="zh-CN" altLang="zh-CN" sz="1700" smtClean="0"/>
              <a:t>解的情况，并在有无穷多解时求一般解。</a:t>
            </a:r>
            <a:endParaRPr lang="en-US" altLang="zh-CN" sz="170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endParaRPr lang="en-US" altLang="zh-CN" sz="170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endParaRPr lang="en-US" altLang="zh-CN" sz="170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zh-CN" altLang="zh-CN" sz="1700" b="1" smtClean="0"/>
              <a:t>解：</a:t>
            </a:r>
            <a:endParaRPr lang="zh-CN" altLang="zh-CN" sz="170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 smtClean="0"/>
              <a:t>clc;                             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 smtClean="0"/>
              <a:t>clear;                          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 smtClean="0"/>
              <a:t>syms p;                         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 smtClean="0"/>
              <a:t>A=[p,1,1;1,p,1;1,1,p];            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 smtClean="0"/>
              <a:t>b=[1;2;-3];                       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 smtClean="0"/>
              <a:t>d=det(A);                         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 smtClean="0"/>
              <a:t>s=solve(d)' ;                    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 smtClean="0"/>
              <a:t>T=eval(s) </a:t>
            </a:r>
            <a:endParaRPr lang="zh-CN" altLang="en-US" sz="170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endParaRPr lang="zh-CN" altLang="en-US" sz="1700" smtClean="0"/>
          </a:p>
        </p:txBody>
      </p:sp>
      <p:sp>
        <p:nvSpPr>
          <p:cNvPr id="16391" name="Rectangle 2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3722688" y="1803400"/>
          <a:ext cx="1993900" cy="1017588"/>
        </p:xfrm>
        <a:graphic>
          <a:graphicData uri="http://schemas.openxmlformats.org/presentationml/2006/ole">
            <p:oleObj spid="_x0000_s16389" r:id="rId3" imgW="1397607" imgH="711509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内容占位符 2"/>
          <p:cNvSpPr>
            <a:spLocks noGrp="1"/>
          </p:cNvSpPr>
          <p:nvPr>
            <p:ph idx="1"/>
          </p:nvPr>
        </p:nvSpPr>
        <p:spPr>
          <a:xfrm>
            <a:off x="677863" y="760413"/>
            <a:ext cx="8596312" cy="5859462"/>
          </a:xfrm>
        </p:spPr>
        <p:txBody>
          <a:bodyPr/>
          <a:lstStyle/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fprintf('</a:t>
            </a:r>
            <a:r>
              <a:rPr lang="zh-CN" altLang="en-US" sz="1800" smtClean="0"/>
              <a:t>当</a:t>
            </a:r>
            <a:r>
              <a:rPr lang="en-US" altLang="zh-CN" sz="1800" smtClean="0"/>
              <a:t>det(A)</a:t>
            </a:r>
            <a:r>
              <a:rPr lang="zh-CN" altLang="en-US" sz="1800" smtClean="0"/>
              <a:t>不等于</a:t>
            </a:r>
            <a:r>
              <a:rPr lang="en-US" altLang="zh-CN" sz="1800" smtClean="0"/>
              <a:t>0</a:t>
            </a:r>
            <a:r>
              <a:rPr lang="zh-CN" altLang="en-US" sz="1800" smtClean="0"/>
              <a:t>时，也就是</a:t>
            </a:r>
            <a:r>
              <a:rPr lang="en-US" altLang="zh-CN" sz="1800" smtClean="0"/>
              <a:t>')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for k=1:length(T) 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fprintf('</a:t>
            </a:r>
            <a:r>
              <a:rPr lang="zh-CN" altLang="en-US" sz="1800" smtClean="0"/>
              <a:t>当</a:t>
            </a:r>
            <a:r>
              <a:rPr lang="en-US" altLang="zh-CN" sz="1800" smtClean="0"/>
              <a:t>');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fprintf('p</a:t>
            </a:r>
            <a:r>
              <a:rPr lang="zh-CN" altLang="en-US" sz="1800" smtClean="0"/>
              <a:t>不等于</a:t>
            </a:r>
            <a:r>
              <a:rPr lang="en-US" altLang="zh-CN" sz="1800" smtClean="0"/>
              <a:t>%6.2f,</a:t>
            </a:r>
            <a:r>
              <a:rPr lang="zh-CN" altLang="en-US" sz="1800" smtClean="0"/>
              <a:t>且</a:t>
            </a:r>
            <a:r>
              <a:rPr lang="en-US" altLang="zh-CN" sz="1800" smtClean="0"/>
              <a:t>',T(k));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end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fprintf('\b\b</a:t>
            </a:r>
            <a:r>
              <a:rPr lang="zh-CN" altLang="en-US" sz="1800" smtClean="0"/>
              <a:t>时，原方程组有唯一解：</a:t>
            </a:r>
            <a:r>
              <a:rPr lang="en-US" altLang="zh-CN" sz="1800" smtClean="0"/>
              <a:t>\n')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x0=A\b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for l=1:length(T)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fprintf('</a:t>
            </a:r>
            <a:r>
              <a:rPr lang="zh-CN" altLang="en-US" sz="1800" smtClean="0"/>
              <a:t>当</a:t>
            </a:r>
            <a:r>
              <a:rPr lang="en-US" altLang="zh-CN" sz="1800" smtClean="0"/>
              <a:t>p=%6.2f</a:t>
            </a:r>
            <a:r>
              <a:rPr lang="zh-CN" altLang="en-US" sz="1800" smtClean="0"/>
              <a:t>时，</a:t>
            </a:r>
            <a:r>
              <a:rPr lang="en-US" altLang="zh-CN" sz="1800" smtClean="0"/>
              <a:t>',T(l));     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B=subs(A,{p},T(l))                     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r1=rank(B);                      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r2=rank([B,b]);                   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if r1 ~= r2                	</a:t>
            </a:r>
            <a:endParaRPr lang="zh-CN" altLang="en-US" sz="180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内容占位符 2"/>
          <p:cNvSpPr>
            <a:spLocks noGrp="1"/>
          </p:cNvSpPr>
          <p:nvPr>
            <p:ph idx="1"/>
          </p:nvPr>
        </p:nvSpPr>
        <p:spPr>
          <a:xfrm>
            <a:off x="677863" y="412750"/>
            <a:ext cx="8596312" cy="5629275"/>
          </a:xfrm>
        </p:spPr>
        <p:txBody>
          <a:bodyPr/>
          <a:lstStyle/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		   fprintf('</a:t>
            </a:r>
            <a:r>
              <a:rPr lang="zh-CN" altLang="en-US" sz="1800" smtClean="0"/>
              <a:t>系数矩阵的秩与增广矩阵的秩不等，所以</a:t>
            </a:r>
            <a:r>
              <a:rPr lang="en-US" altLang="zh-CN" sz="1800" smtClean="0"/>
              <a:t>')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   			   fprintf('</a:t>
            </a:r>
            <a:r>
              <a:rPr lang="zh-CN" altLang="en-US" sz="1800" smtClean="0"/>
              <a:t>方程组无解。</a:t>
            </a:r>
            <a:r>
              <a:rPr lang="en-US" altLang="zh-CN" sz="1800" smtClean="0"/>
              <a:t>\n')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           else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    		      fprintf('</a:t>
            </a:r>
            <a:r>
              <a:rPr lang="zh-CN" altLang="en-US" sz="1800" smtClean="0"/>
              <a:t>系数矩阵的秩与增广矩阵的秩相等，所以</a:t>
            </a:r>
            <a:r>
              <a:rPr lang="en-US" altLang="zh-CN" sz="1800" smtClean="0"/>
              <a:t>')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    			 fprintf('</a:t>
            </a:r>
            <a:r>
              <a:rPr lang="zh-CN" altLang="en-US" sz="1800" smtClean="0"/>
              <a:t>方程组有解。</a:t>
            </a:r>
            <a:r>
              <a:rPr lang="en-US" altLang="zh-CN" sz="1800" smtClean="0"/>
              <a:t>\n')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   			 fprintf('</a:t>
            </a:r>
            <a:r>
              <a:rPr lang="zh-CN" altLang="en-US" sz="1800" smtClean="0"/>
              <a:t>方程组的特解为：</a:t>
            </a:r>
            <a:r>
              <a:rPr lang="en-US" altLang="zh-CN" sz="1800" smtClean="0"/>
              <a:t>\n')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   				 R=rref([B,b]);  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   				 format rat     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   				 x0=R(:,end)     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   				 format         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    			fprintf('</a:t>
            </a:r>
            <a:r>
              <a:rPr lang="zh-CN" altLang="en-US" sz="1800" smtClean="0"/>
              <a:t>方程组对应齐次线性方程组的基础解系为：</a:t>
            </a:r>
            <a:r>
              <a:rPr lang="en-US" altLang="zh-CN" sz="1800" smtClean="0"/>
              <a:t>\n')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    			X=null(B,'r')           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					 end   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end		</a:t>
            </a:r>
          </a:p>
          <a:p>
            <a:pPr marL="0" indent="0" eaLnBrk="1" hangingPunct="1">
              <a:buFont typeface="Wingdings 3" pitchFamily="18" charset="2"/>
              <a:buNone/>
            </a:pPr>
            <a:endParaRPr lang="zh-CN" altLang="en-US" sz="180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863" y="398463"/>
            <a:ext cx="8596312" cy="56435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smtClean="0"/>
              <a:t>9.6 </a:t>
            </a:r>
            <a:r>
              <a:rPr lang="zh-CN" altLang="zh-CN" b="1" smtClean="0"/>
              <a:t>本章小结</a:t>
            </a:r>
            <a:endParaRPr lang="en-US" altLang="zh-CN" b="1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  </a:t>
            </a:r>
            <a:r>
              <a:rPr lang="zh-CN" altLang="zh-CN" sz="1800" smtClean="0"/>
              <a:t>线性代数方法是指使用线性观点看待问题，并用线性代数的语言描述它、解决它（必要时可使用矩阵运算）的方法。这是数学与工程学中最主要的应用之一。值运算是</a:t>
            </a:r>
            <a:r>
              <a:rPr lang="en-US" altLang="zh-CN" sz="1800" smtClean="0"/>
              <a:t>MATLAB</a:t>
            </a:r>
            <a:r>
              <a:rPr lang="zh-CN" altLang="zh-CN" sz="1800" smtClean="0"/>
              <a:t>最基本、最重要的功能，</a:t>
            </a:r>
            <a:r>
              <a:rPr lang="en-US" altLang="zh-CN" sz="1800" smtClean="0"/>
              <a:t>MATLAB</a:t>
            </a:r>
            <a:r>
              <a:rPr lang="zh-CN" altLang="zh-CN" sz="1800" smtClean="0"/>
              <a:t>能够成为世界上最优秀的数学软件之一，和它出色的数值运算能力是分不开的。</a:t>
            </a:r>
            <a:r>
              <a:rPr lang="en-US" altLang="zh-CN" sz="1800" smtClean="0"/>
              <a:t>MATLAB</a:t>
            </a:r>
            <a:r>
              <a:rPr lang="zh-CN" altLang="zh-CN" sz="1800" smtClean="0"/>
              <a:t>以矩阵作为基本的运算单元，向量和标量都作为特殊的矩阵来处理：向量看作只有一行或一列的矩阵；标量通常看作只有一个元素的矩阵，在一些特殊的情况下有一定的变化。</a:t>
            </a:r>
            <a:r>
              <a:rPr lang="en-US" altLang="zh-CN" sz="1800" smtClean="0"/>
              <a:t>  </a:t>
            </a:r>
            <a:endParaRPr lang="zh-CN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    </a:t>
            </a:r>
            <a:r>
              <a:rPr lang="zh-CN" altLang="zh-CN" sz="1800" smtClean="0"/>
              <a:t>通过本章我们学到：</a:t>
            </a:r>
            <a:endParaRPr lang="en-US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  </a:t>
            </a:r>
            <a:r>
              <a:rPr lang="zh-CN" altLang="zh-CN" sz="1800" smtClean="0"/>
              <a:t>（</a:t>
            </a:r>
            <a:r>
              <a:rPr lang="en-US" altLang="zh-CN" sz="1800" smtClean="0"/>
              <a:t>1</a:t>
            </a:r>
            <a:r>
              <a:rPr lang="zh-CN" altLang="zh-CN" sz="1800" smtClean="0"/>
              <a:t>）利用</a:t>
            </a:r>
            <a:r>
              <a:rPr lang="en-US" altLang="zh-CN" sz="1800" smtClean="0"/>
              <a:t>MATLAB</a:t>
            </a:r>
            <a:r>
              <a:rPr lang="zh-CN" altLang="zh-CN" sz="1800" smtClean="0"/>
              <a:t>求行列式；</a:t>
            </a:r>
            <a:endParaRPr lang="en-US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  </a:t>
            </a:r>
            <a:r>
              <a:rPr lang="zh-CN" altLang="zh-CN" sz="1800" smtClean="0"/>
              <a:t>（</a:t>
            </a:r>
            <a:r>
              <a:rPr lang="en-US" altLang="zh-CN" sz="1800" smtClean="0"/>
              <a:t>2</a:t>
            </a:r>
            <a:r>
              <a:rPr lang="zh-CN" altLang="zh-CN" sz="1800" smtClean="0"/>
              <a:t>）利用</a:t>
            </a:r>
            <a:r>
              <a:rPr lang="en-US" altLang="zh-CN" sz="1800" smtClean="0"/>
              <a:t>MATLAB</a:t>
            </a:r>
            <a:r>
              <a:rPr lang="zh-CN" altLang="zh-CN" sz="1800" smtClean="0"/>
              <a:t>进行矩阵运算。矩阵加减，矩阵装置，数乘矩阵，矩阵相乘。矩阵的秩，逆矩阵，矩阵相除；</a:t>
            </a:r>
            <a:endParaRPr lang="en-US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  </a:t>
            </a:r>
            <a:r>
              <a:rPr lang="zh-CN" altLang="zh-CN" sz="1800" smtClean="0"/>
              <a:t>（</a:t>
            </a:r>
            <a:r>
              <a:rPr lang="en-US" altLang="zh-CN" sz="1800" smtClean="0"/>
              <a:t>3</a:t>
            </a:r>
            <a:r>
              <a:rPr lang="zh-CN" altLang="zh-CN" sz="1800" smtClean="0"/>
              <a:t>）利用</a:t>
            </a:r>
            <a:r>
              <a:rPr lang="en-US" altLang="zh-CN" sz="1800" smtClean="0"/>
              <a:t>MATLAB</a:t>
            </a:r>
            <a:r>
              <a:rPr lang="zh-CN" altLang="zh-CN" sz="1800" smtClean="0"/>
              <a:t>求方程组的解；</a:t>
            </a:r>
            <a:endParaRPr lang="en-US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  </a:t>
            </a:r>
            <a:r>
              <a:rPr lang="zh-CN" altLang="zh-CN" sz="1800" smtClean="0"/>
              <a:t>（</a:t>
            </a:r>
            <a:r>
              <a:rPr lang="en-US" altLang="zh-CN" sz="1800" smtClean="0"/>
              <a:t>4</a:t>
            </a:r>
            <a:r>
              <a:rPr lang="zh-CN" altLang="zh-CN" sz="1800" smtClean="0"/>
              <a:t>）可以利用</a:t>
            </a:r>
            <a:r>
              <a:rPr lang="en-US" altLang="zh-CN" sz="1800" smtClean="0"/>
              <a:t>MATLAB</a:t>
            </a:r>
            <a:r>
              <a:rPr lang="zh-CN" altLang="zh-CN" sz="1800" smtClean="0"/>
              <a:t>解决一些线性代数的实际问题。</a:t>
            </a:r>
          </a:p>
          <a:p>
            <a:pPr eaLnBrk="1" hangingPunct="1">
              <a:buFont typeface="Wingdings 3" pitchFamily="18" charset="2"/>
              <a:buNone/>
            </a:pPr>
            <a:endParaRPr lang="zh-CN" altLang="en-US" sz="180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863" y="334963"/>
            <a:ext cx="8596312" cy="60277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smtClean="0"/>
              <a:t>9.7 </a:t>
            </a:r>
            <a:r>
              <a:rPr lang="zh-CN" altLang="zh-CN" b="1" smtClean="0"/>
              <a:t>习题</a:t>
            </a:r>
            <a:endParaRPr lang="en-US" altLang="zh-CN" b="1" smtClean="0"/>
          </a:p>
          <a:p>
            <a:pPr eaLnBrk="1" hangingPunct="1">
              <a:buFont typeface="Wingdings 3" pitchFamily="18" charset="2"/>
              <a:buNone/>
            </a:pPr>
            <a:endParaRPr lang="en-US" altLang="zh-CN" b="1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1</a:t>
            </a:r>
            <a:r>
              <a:rPr lang="zh-CN" altLang="zh-CN" sz="1800" smtClean="0"/>
              <a:t>．矩阵 </a:t>
            </a:r>
            <a:r>
              <a:rPr lang="en-US" altLang="zh-CN" sz="1800" b="1" smtClean="0"/>
              <a:t>A </a:t>
            </a:r>
            <a:r>
              <a:rPr lang="zh-CN" altLang="zh-CN" sz="1800" smtClean="0"/>
              <a:t>是一个 </a:t>
            </a:r>
            <a:r>
              <a:rPr lang="en-US" altLang="zh-CN" sz="1800" smtClean="0"/>
              <a:t>upper triangular matrix, </a:t>
            </a:r>
            <a:r>
              <a:rPr lang="zh-CN" altLang="zh-CN" sz="1800" smtClean="0"/>
              <a:t>主对角线上的元素不为零</a:t>
            </a:r>
            <a:r>
              <a:rPr lang="zh-CN" altLang="zh-CN" sz="1800" b="1" smtClean="0"/>
              <a:t>。</a:t>
            </a:r>
            <a:endParaRPr lang="zh-CN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2</a:t>
            </a:r>
            <a:r>
              <a:rPr lang="zh-CN" altLang="zh-CN" sz="1800" smtClean="0"/>
              <a:t>．利用</a:t>
            </a:r>
            <a:r>
              <a:rPr lang="en-US" altLang="zh-CN" sz="1800" smtClean="0"/>
              <a:t>RREF</a:t>
            </a:r>
            <a:r>
              <a:rPr lang="zh-CN" altLang="zh-CN" sz="1800" smtClean="0"/>
              <a:t>判断下列线性系统</a:t>
            </a:r>
            <a:r>
              <a:rPr lang="en-US" altLang="zh-CN" sz="1800" smtClean="0"/>
              <a:t>(linear system) Ax=b</a:t>
            </a:r>
            <a:r>
              <a:rPr lang="zh-CN" altLang="zh-CN" sz="1800" smtClean="0"/>
              <a:t>是否有解 </a:t>
            </a:r>
            <a:r>
              <a:rPr lang="en-US" altLang="zh-CN" sz="1800" smtClean="0"/>
              <a:t>? </a:t>
            </a:r>
            <a:r>
              <a:rPr lang="zh-CN" altLang="zh-CN" sz="1800" smtClean="0"/>
              <a:t>若此系统有解</a:t>
            </a:r>
            <a:r>
              <a:rPr lang="en-US" altLang="zh-CN" sz="1800" smtClean="0"/>
              <a:t>, </a:t>
            </a:r>
            <a:r>
              <a:rPr lang="zh-CN" altLang="zh-CN" sz="1800" smtClean="0"/>
              <a:t>请利用两种方法求解。</a:t>
            </a:r>
          </a:p>
          <a:p>
            <a:pPr eaLnBrk="1" hangingPunct="1">
              <a:buFont typeface="Wingdings 3" pitchFamily="18" charset="2"/>
              <a:buNone/>
            </a:pPr>
            <a:r>
              <a:rPr lang="pl-PL" altLang="zh-CN" sz="1800" smtClean="0"/>
              <a:t> (1) A=[1+i  2i  1; 2-3i  4+i  0; 4  3-i  i]</a:t>
            </a:r>
            <a:r>
              <a:rPr lang="zh-CN" altLang="pl-PL" sz="1800" smtClean="0"/>
              <a:t>；</a:t>
            </a:r>
          </a:p>
          <a:p>
            <a:pPr eaLnBrk="1" hangingPunct="1">
              <a:buFont typeface="Wingdings 3" pitchFamily="18" charset="2"/>
              <a:buNone/>
            </a:pPr>
            <a:r>
              <a:rPr lang="zh-CN" altLang="pl-PL" sz="1800" smtClean="0"/>
              <a:t>   </a:t>
            </a:r>
            <a:r>
              <a:rPr lang="pl-PL" altLang="zh-CN" sz="1800" smtClean="0"/>
              <a:t>b=[2-4i  -7-3i  -2-2i]'</a:t>
            </a:r>
            <a:r>
              <a:rPr lang="zh-CN" altLang="pl-PL" sz="1800" smtClean="0"/>
              <a:t>； </a:t>
            </a:r>
          </a:p>
          <a:p>
            <a:pPr eaLnBrk="1" hangingPunct="1">
              <a:buFont typeface="Wingdings 3" pitchFamily="18" charset="2"/>
              <a:buNone/>
            </a:pPr>
            <a:r>
              <a:rPr lang="zh-CN" altLang="pl-PL" sz="1800" smtClean="0"/>
              <a:t>  </a:t>
            </a:r>
            <a:r>
              <a:rPr lang="pl-PL" altLang="zh-CN" sz="1800" smtClean="0"/>
              <a:t>(2) A=[1  -1  1; 1  0  2; -1  1  -1; 2  -2  2]</a:t>
            </a:r>
            <a:r>
              <a:rPr lang="zh-CN" altLang="pl-PL" sz="1800" smtClean="0"/>
              <a:t>；</a:t>
            </a:r>
          </a:p>
          <a:p>
            <a:pPr eaLnBrk="1" hangingPunct="1">
              <a:buFont typeface="Wingdings 3" pitchFamily="18" charset="2"/>
              <a:buNone/>
            </a:pPr>
            <a:r>
              <a:rPr lang="zh-CN" altLang="pl-PL" sz="1800" smtClean="0"/>
              <a:t>   </a:t>
            </a:r>
            <a:r>
              <a:rPr lang="pl-PL" altLang="zh-CN" sz="1800" smtClean="0"/>
              <a:t>b=[-1 1 0 -1]'</a:t>
            </a:r>
            <a:r>
              <a:rPr lang="zh-CN" altLang="pl-PL" sz="1800" smtClean="0"/>
              <a:t>； 	</a:t>
            </a:r>
            <a:endParaRPr lang="en-US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3.  </a:t>
            </a:r>
            <a:r>
              <a:rPr lang="zh-CN" altLang="zh-CN" sz="1800" smtClean="0"/>
              <a:t>试决定一个通过下列</a:t>
            </a:r>
            <a:r>
              <a:rPr lang="en-US" altLang="zh-CN" sz="1800" smtClean="0"/>
              <a:t>A</a:t>
            </a:r>
            <a:r>
              <a:rPr lang="zh-CN" altLang="zh-CN" sz="1800" smtClean="0"/>
              <a:t>、</a:t>
            </a:r>
            <a:r>
              <a:rPr lang="en-US" altLang="zh-CN" sz="1800" smtClean="0"/>
              <a:t>B</a:t>
            </a:r>
            <a:r>
              <a:rPr lang="zh-CN" altLang="zh-CN" sz="1800" smtClean="0"/>
              <a:t>、</a:t>
            </a:r>
            <a:r>
              <a:rPr lang="en-US" altLang="zh-CN" sz="1800" smtClean="0"/>
              <a:t>C</a:t>
            </a:r>
            <a:r>
              <a:rPr lang="zh-CN" altLang="zh-CN" sz="1800" smtClean="0"/>
              <a:t>、</a:t>
            </a:r>
            <a:r>
              <a:rPr lang="en-US" altLang="zh-CN" sz="1800" smtClean="0"/>
              <a:t>D</a:t>
            </a:r>
            <a:r>
              <a:rPr lang="zh-CN" altLang="zh-CN" sz="1800" smtClean="0"/>
              <a:t>四点的三次多项式，并在直角座标平面上，画出此多项式的图形：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            A</a:t>
            </a:r>
            <a:r>
              <a:rPr lang="zh-CN" altLang="zh-CN" sz="1800" smtClean="0"/>
              <a:t>：</a:t>
            </a:r>
            <a:r>
              <a:rPr lang="en-US" altLang="zh-CN" sz="1800" smtClean="0"/>
              <a:t>(-2,0)</a:t>
            </a:r>
            <a:r>
              <a:rPr lang="zh-CN" altLang="zh-CN" sz="1800" smtClean="0"/>
              <a:t>；</a:t>
            </a:r>
            <a:r>
              <a:rPr lang="en-US" altLang="zh-CN" sz="1800" smtClean="0"/>
              <a:t>B</a:t>
            </a:r>
            <a:r>
              <a:rPr lang="zh-CN" altLang="zh-CN" sz="1800" smtClean="0"/>
              <a:t>：</a:t>
            </a:r>
            <a:r>
              <a:rPr lang="en-US" altLang="zh-CN" sz="1800" smtClean="0"/>
              <a:t>(-1,1)</a:t>
            </a:r>
            <a:r>
              <a:rPr lang="zh-CN" altLang="zh-CN" sz="1800" smtClean="0"/>
              <a:t>；</a:t>
            </a:r>
            <a:r>
              <a:rPr lang="en-US" altLang="zh-CN" sz="1800" smtClean="0"/>
              <a:t>C</a:t>
            </a:r>
            <a:r>
              <a:rPr lang="zh-CN" altLang="zh-CN" sz="1800" smtClean="0"/>
              <a:t>：</a:t>
            </a:r>
            <a:r>
              <a:rPr lang="en-US" altLang="zh-CN" sz="1800" smtClean="0"/>
              <a:t>(0,0)</a:t>
            </a:r>
            <a:r>
              <a:rPr lang="zh-CN" altLang="zh-CN" sz="1800" smtClean="0"/>
              <a:t>；</a:t>
            </a:r>
            <a:r>
              <a:rPr lang="en-US" altLang="zh-CN" sz="1800" smtClean="0"/>
              <a:t>D</a:t>
            </a:r>
            <a:r>
              <a:rPr lang="zh-CN" altLang="zh-CN" sz="1800" smtClean="0"/>
              <a:t>：</a:t>
            </a:r>
            <a:r>
              <a:rPr lang="en-US" altLang="zh-CN" sz="1800" smtClean="0"/>
              <a:t>(1,0)</a:t>
            </a:r>
            <a:endParaRPr lang="zh-CN" altLang="zh-CN" sz="180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6" name="内容占位符 2"/>
          <p:cNvSpPr>
            <a:spLocks noGrp="1"/>
          </p:cNvSpPr>
          <p:nvPr>
            <p:ph idx="1"/>
          </p:nvPr>
        </p:nvSpPr>
        <p:spPr>
          <a:xfrm>
            <a:off x="677863" y="309563"/>
            <a:ext cx="14070012" cy="18672175"/>
          </a:xfrm>
        </p:spPr>
        <p:txBody>
          <a:bodyPr/>
          <a:lstStyle/>
          <a:p>
            <a:pPr marL="0" indent="0" eaLnBrk="1" hangingPunct="1">
              <a:buFont typeface="Wingdings 3" pitchFamily="18" charset="2"/>
              <a:buNone/>
            </a:pPr>
            <a:r>
              <a:rPr lang="zh-CN" altLang="zh-CN" sz="1800" smtClean="0"/>
              <a:t>目标函数：</a:t>
            </a:r>
            <a:endParaRPr lang="en-US" altLang="zh-CN" sz="1800" smtClean="0"/>
          </a:p>
          <a:p>
            <a:pPr marL="0" indent="0" eaLnBrk="1" hangingPunct="1">
              <a:buFont typeface="Wingdings 3" pitchFamily="18" charset="2"/>
              <a:buNone/>
            </a:pPr>
            <a:endParaRPr lang="en-US" altLang="zh-CN" sz="1800" smtClean="0"/>
          </a:p>
          <a:p>
            <a:pPr marL="0" indent="0" eaLnBrk="1" hangingPunct="1">
              <a:buFont typeface="Wingdings 3" pitchFamily="18" charset="2"/>
              <a:buNone/>
            </a:pPr>
            <a:endParaRPr lang="en-US" altLang="zh-CN" sz="1800" smtClean="0"/>
          </a:p>
          <a:p>
            <a:pPr marL="0" indent="0" eaLnBrk="1" hangingPunct="1">
              <a:buFont typeface="Wingdings 3" pitchFamily="18" charset="2"/>
              <a:buNone/>
            </a:pPr>
            <a:r>
              <a:rPr lang="zh-CN" altLang="zh-CN" sz="1800" smtClean="0"/>
              <a:t>约束条件：</a:t>
            </a:r>
            <a:endParaRPr lang="en-US" altLang="zh-CN" sz="1800" smtClean="0"/>
          </a:p>
          <a:p>
            <a:pPr marL="0" indent="0" eaLnBrk="1" hangingPunct="1">
              <a:buFont typeface="Wingdings 3" pitchFamily="18" charset="2"/>
              <a:buNone/>
            </a:pPr>
            <a:endParaRPr lang="en-US" altLang="zh-CN" sz="1800" smtClean="0"/>
          </a:p>
          <a:p>
            <a:pPr marL="0" indent="0" eaLnBrk="1" hangingPunct="1">
              <a:buFont typeface="Wingdings 3" pitchFamily="18" charset="2"/>
              <a:buNone/>
            </a:pPr>
            <a:endParaRPr lang="en-US" altLang="zh-CN" sz="1800" smtClean="0"/>
          </a:p>
          <a:p>
            <a:pPr marL="0" indent="0" eaLnBrk="1" hangingPunct="1">
              <a:buFont typeface="Wingdings 3" pitchFamily="18" charset="2"/>
              <a:buNone/>
            </a:pPr>
            <a:endParaRPr lang="en-US" altLang="zh-CN" sz="1800" smtClean="0"/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4</a:t>
            </a:r>
            <a:r>
              <a:rPr lang="zh-CN" altLang="zh-CN" sz="1800" smtClean="0"/>
              <a:t>．求解下列方程组</a:t>
            </a:r>
            <a:endParaRPr lang="en-US" altLang="zh-CN" sz="1800" smtClean="0"/>
          </a:p>
          <a:p>
            <a:pPr marL="0" indent="0" eaLnBrk="1" hangingPunct="1">
              <a:buFont typeface="Wingdings 3" pitchFamily="18" charset="2"/>
              <a:buNone/>
            </a:pPr>
            <a:r>
              <a:rPr lang="zh-CN" altLang="zh-CN" sz="1800" smtClean="0"/>
              <a:t>（</a:t>
            </a:r>
            <a:r>
              <a:rPr lang="en-US" altLang="zh-CN" sz="1800" smtClean="0"/>
              <a:t>1</a:t>
            </a:r>
            <a:r>
              <a:rPr lang="zh-CN" altLang="zh-CN" sz="1800" smtClean="0"/>
              <a:t>）求非齐次线性方程组</a:t>
            </a:r>
            <a:r>
              <a:rPr lang="en-US" altLang="zh-CN" sz="1800" smtClean="0"/>
              <a:t>                                                 </a:t>
            </a:r>
            <a:r>
              <a:rPr lang="zh-CN" altLang="zh-CN" sz="1800" smtClean="0"/>
              <a:t>的唯一解</a:t>
            </a:r>
            <a:endParaRPr lang="en-US" altLang="zh-CN" sz="1800" smtClean="0"/>
          </a:p>
          <a:p>
            <a:pPr marL="0" indent="0" eaLnBrk="1" hangingPunct="1">
              <a:buFont typeface="Wingdings 3" pitchFamily="18" charset="2"/>
              <a:buNone/>
            </a:pPr>
            <a:endParaRPr lang="en-US" altLang="zh-CN" sz="1800" smtClean="0"/>
          </a:p>
          <a:p>
            <a:pPr marL="0" indent="0" eaLnBrk="1" hangingPunct="1">
              <a:buFont typeface="Wingdings 3" pitchFamily="18" charset="2"/>
              <a:buNone/>
            </a:pPr>
            <a:endParaRPr lang="en-US" altLang="zh-CN" sz="1800" smtClean="0"/>
          </a:p>
          <a:p>
            <a:pPr marL="0" indent="0" eaLnBrk="1" hangingPunct="1">
              <a:buFont typeface="Wingdings 3" pitchFamily="18" charset="2"/>
              <a:buNone/>
            </a:pPr>
            <a:endParaRPr lang="en-US" altLang="zh-CN" sz="1800" smtClean="0"/>
          </a:p>
          <a:p>
            <a:pPr marL="0" indent="0" eaLnBrk="1" hangingPunct="1">
              <a:buFont typeface="Wingdings 3" pitchFamily="18" charset="2"/>
              <a:buNone/>
            </a:pPr>
            <a:r>
              <a:rPr lang="zh-CN" altLang="zh-CN" sz="1800" smtClean="0"/>
              <a:t>（</a:t>
            </a:r>
            <a:r>
              <a:rPr lang="en-US" altLang="zh-CN" sz="1800" smtClean="0"/>
              <a:t>2</a:t>
            </a:r>
            <a:r>
              <a:rPr lang="zh-CN" altLang="zh-CN" sz="1800" smtClean="0"/>
              <a:t>）求非齐次线性方程组</a:t>
            </a:r>
            <a:r>
              <a:rPr lang="en-US" altLang="zh-CN" sz="1800" smtClean="0"/>
              <a:t>                                                          </a:t>
            </a:r>
            <a:r>
              <a:rPr lang="zh-CN" altLang="zh-CN" sz="1800" smtClean="0"/>
              <a:t>的通解。</a:t>
            </a:r>
            <a:endParaRPr lang="en-US" altLang="zh-CN" sz="1800" smtClean="0"/>
          </a:p>
          <a:p>
            <a:pPr marL="0" indent="0" eaLnBrk="1" hangingPunct="1">
              <a:buFont typeface="Wingdings 3" pitchFamily="18" charset="2"/>
              <a:buNone/>
            </a:pPr>
            <a:endParaRPr lang="zh-CN" altLang="zh-CN" sz="1800" smtClean="0"/>
          </a:p>
          <a:p>
            <a:pPr marL="0" indent="0" eaLnBrk="1" hangingPunct="1">
              <a:buFont typeface="Wingdings 3" pitchFamily="18" charset="2"/>
              <a:buNone/>
            </a:pPr>
            <a:endParaRPr lang="zh-CN" altLang="zh-CN" sz="1800" smtClean="0"/>
          </a:p>
          <a:p>
            <a:pPr marL="0" indent="0" eaLnBrk="1" hangingPunct="1">
              <a:buFont typeface="Wingdings 3" pitchFamily="18" charset="2"/>
              <a:buNone/>
            </a:pPr>
            <a:endParaRPr lang="zh-CN" altLang="en-US" sz="1800" smtClean="0"/>
          </a:p>
        </p:txBody>
      </p:sp>
      <p:sp>
        <p:nvSpPr>
          <p:cNvPr id="17427" name="Rectangle 2"/>
          <p:cNvSpPr>
            <a:spLocks noChangeArrowheads="1"/>
          </p:cNvSpPr>
          <p:nvPr/>
        </p:nvSpPr>
        <p:spPr bwMode="auto">
          <a:xfrm>
            <a:off x="0" y="-160338"/>
            <a:ext cx="19954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1603375" y="688975"/>
          <a:ext cx="2266950" cy="525463"/>
        </p:xfrm>
        <a:graphic>
          <a:graphicData uri="http://schemas.openxmlformats.org/presentationml/2006/ole">
            <p:oleObj spid="_x0000_s17422" name="公式" r:id="rId3" imgW="901309" imgH="203112" progId="Equation.3">
              <p:embed/>
            </p:oleObj>
          </a:graphicData>
        </a:graphic>
      </p:graphicFrame>
      <p:sp>
        <p:nvSpPr>
          <p:cNvPr id="17428" name="Rectangle 5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1603375" y="2093913"/>
          <a:ext cx="2605088" cy="406400"/>
        </p:xfrm>
        <a:graphic>
          <a:graphicData uri="http://schemas.openxmlformats.org/presentationml/2006/ole">
            <p:oleObj spid="_x0000_s17423" name="公式" r:id="rId4" imgW="1346200" imgH="203200" progId="Equation.3">
              <p:embed/>
            </p:oleObj>
          </a:graphicData>
        </a:graphic>
      </p:graphicFrame>
      <p:sp>
        <p:nvSpPr>
          <p:cNvPr id="17429" name="Rectangle 7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3630613" y="2998788"/>
          <a:ext cx="2859087" cy="1395412"/>
        </p:xfrm>
        <a:graphic>
          <a:graphicData uri="http://schemas.openxmlformats.org/presentationml/2006/ole">
            <p:oleObj spid="_x0000_s17424" r:id="rId5" imgW="1586811" imgH="774364" progId="Equation.DSMT4">
              <p:embed/>
            </p:oleObj>
          </a:graphicData>
        </a:graphic>
      </p:graphicFrame>
      <p:sp>
        <p:nvSpPr>
          <p:cNvPr id="17430" name="Rectangle 9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3471863" y="4511675"/>
          <a:ext cx="3670300" cy="1555750"/>
        </p:xfrm>
        <a:graphic>
          <a:graphicData uri="http://schemas.openxmlformats.org/presentationml/2006/ole">
            <p:oleObj spid="_x0000_s17425" r:id="rId6" imgW="1815312" imgH="774364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7" name="内容占位符 2"/>
          <p:cNvSpPr>
            <a:spLocks noGrp="1"/>
          </p:cNvSpPr>
          <p:nvPr>
            <p:ph idx="1"/>
          </p:nvPr>
        </p:nvSpPr>
        <p:spPr>
          <a:xfrm>
            <a:off x="533400" y="554038"/>
            <a:ext cx="9577388" cy="6197600"/>
          </a:xfrm>
        </p:spPr>
        <p:txBody>
          <a:bodyPr/>
          <a:lstStyle/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5</a:t>
            </a:r>
            <a:r>
              <a:rPr lang="zh-CN" altLang="zh-CN" sz="1800" smtClean="0"/>
              <a:t>．分析向量组</a:t>
            </a:r>
            <a:r>
              <a:rPr lang="en-US" altLang="zh-CN" sz="1800" smtClean="0"/>
              <a:t>                   </a:t>
            </a:r>
            <a:r>
              <a:rPr lang="zh-CN" altLang="en-US" sz="1800" smtClean="0"/>
              <a:t>，               ，                  ，                   ，</a:t>
            </a:r>
            <a:r>
              <a:rPr lang="zh-CN" altLang="zh-CN" sz="1800" smtClean="0"/>
              <a:t>的线性相关性，找出它们的最大无关组，并将其余向量表示成最大无关组的线性组合。</a:t>
            </a:r>
            <a:r>
              <a:rPr lang="en-US" altLang="zh-CN" sz="1800" smtClean="0"/>
              <a:t> </a:t>
            </a:r>
            <a:endParaRPr lang="zh-CN" altLang="zh-CN" sz="1800" smtClean="0"/>
          </a:p>
          <a:p>
            <a:pPr marL="0" indent="0" eaLnBrk="1" hangingPunct="1">
              <a:buFont typeface="Wingdings 3" pitchFamily="18" charset="2"/>
              <a:buNone/>
            </a:pPr>
            <a:endParaRPr lang="en-US" altLang="zh-CN" sz="1800" smtClean="0"/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6</a:t>
            </a:r>
            <a:r>
              <a:rPr lang="zh-CN" altLang="zh-CN" sz="1800" smtClean="0"/>
              <a:t>．矩阵</a:t>
            </a:r>
            <a:r>
              <a:rPr lang="en-US" altLang="zh-CN" sz="1800" smtClean="0"/>
              <a:t>A=                     </a:t>
            </a:r>
            <a:r>
              <a:rPr lang="zh-CN" altLang="zh-CN" sz="1800" smtClean="0"/>
              <a:t>，求正交矩阵</a:t>
            </a:r>
            <a:r>
              <a:rPr lang="en-US" altLang="zh-CN" sz="1800" smtClean="0"/>
              <a:t>P</a:t>
            </a:r>
            <a:r>
              <a:rPr lang="zh-CN" altLang="zh-CN" sz="1800" smtClean="0"/>
              <a:t>及对角形矩阵</a:t>
            </a:r>
            <a:r>
              <a:rPr lang="en-US" altLang="zh-CN" sz="1800" smtClean="0"/>
              <a:t>B</a:t>
            </a:r>
            <a:r>
              <a:rPr lang="zh-CN" altLang="zh-CN" sz="1800" smtClean="0"/>
              <a:t>，使</a:t>
            </a:r>
            <a:r>
              <a:rPr lang="en-US" altLang="zh-CN" sz="1800" smtClean="0"/>
              <a:t>                       </a:t>
            </a:r>
            <a:r>
              <a:rPr lang="zh-CN" altLang="en-US" sz="1800" smtClean="0"/>
              <a:t>。</a:t>
            </a:r>
            <a:endParaRPr lang="en-US" altLang="zh-CN" sz="1800" smtClean="0"/>
          </a:p>
        </p:txBody>
      </p:sp>
      <p:sp>
        <p:nvSpPr>
          <p:cNvPr id="18458" name="Rectangle 2"/>
          <p:cNvSpPr>
            <a:spLocks noChangeArrowheads="1"/>
          </p:cNvSpPr>
          <p:nvPr/>
        </p:nvSpPr>
        <p:spPr bwMode="auto">
          <a:xfrm>
            <a:off x="0" y="-160338"/>
            <a:ext cx="1217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2317750" y="569913"/>
          <a:ext cx="1133475" cy="322262"/>
        </p:xfrm>
        <a:graphic>
          <a:graphicData uri="http://schemas.openxmlformats.org/presentationml/2006/ole">
            <p:oleObj spid="_x0000_s18451" r:id="rId3" imgW="838200" imgH="241300" progId="Equation.DSMT4">
              <p:embed/>
            </p:oleObj>
          </a:graphicData>
        </a:graphic>
      </p:graphicFrame>
      <p:sp>
        <p:nvSpPr>
          <p:cNvPr id="18459" name="Rectangle 4"/>
          <p:cNvSpPr>
            <a:spLocks noChangeArrowheads="1"/>
          </p:cNvSpPr>
          <p:nvPr/>
        </p:nvSpPr>
        <p:spPr bwMode="auto">
          <a:xfrm>
            <a:off x="-153988" y="-114300"/>
            <a:ext cx="13520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graphicFrame>
        <p:nvGraphicFramePr>
          <p:cNvPr id="18452" name="Object 20"/>
          <p:cNvGraphicFramePr>
            <a:graphicFrameLocks noChangeAspect="1"/>
          </p:cNvGraphicFramePr>
          <p:nvPr/>
        </p:nvGraphicFramePr>
        <p:xfrm>
          <a:off x="3600450" y="569913"/>
          <a:ext cx="1146175" cy="322262"/>
        </p:xfrm>
        <a:graphic>
          <a:graphicData uri="http://schemas.openxmlformats.org/presentationml/2006/ole">
            <p:oleObj spid="_x0000_s18452" r:id="rId4" imgW="850531" imgH="241195" progId="Equation.DSMT4">
              <p:embed/>
            </p:oleObj>
          </a:graphicData>
        </a:graphic>
      </p:graphicFrame>
      <p:sp>
        <p:nvSpPr>
          <p:cNvPr id="18460" name="Rectangle 6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graphicFrame>
        <p:nvGraphicFramePr>
          <p:cNvPr id="18453" name="Object 21"/>
          <p:cNvGraphicFramePr>
            <a:graphicFrameLocks noChangeAspect="1"/>
          </p:cNvGraphicFramePr>
          <p:nvPr/>
        </p:nvGraphicFramePr>
        <p:xfrm>
          <a:off x="5008563" y="554038"/>
          <a:ext cx="1101725" cy="295275"/>
        </p:xfrm>
        <a:graphic>
          <a:graphicData uri="http://schemas.openxmlformats.org/presentationml/2006/ole">
            <p:oleObj spid="_x0000_s18453" r:id="rId5" imgW="888614" imgH="241195" progId="Equation.DSMT4">
              <p:embed/>
            </p:oleObj>
          </a:graphicData>
        </a:graphic>
      </p:graphicFrame>
      <p:sp>
        <p:nvSpPr>
          <p:cNvPr id="18461" name="Rectangle 8"/>
          <p:cNvSpPr>
            <a:spLocks noChangeArrowheads="1"/>
          </p:cNvSpPr>
          <p:nvPr/>
        </p:nvSpPr>
        <p:spPr bwMode="auto">
          <a:xfrm>
            <a:off x="-15875" y="-160338"/>
            <a:ext cx="12265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graphicFrame>
        <p:nvGraphicFramePr>
          <p:cNvPr id="18454" name="Object 22"/>
          <p:cNvGraphicFramePr>
            <a:graphicFrameLocks noChangeAspect="1"/>
          </p:cNvGraphicFramePr>
          <p:nvPr/>
        </p:nvGraphicFramePr>
        <p:xfrm>
          <a:off x="6302375" y="546100"/>
          <a:ext cx="1230313" cy="346075"/>
        </p:xfrm>
        <a:graphic>
          <a:graphicData uri="http://schemas.openxmlformats.org/presentationml/2006/ole">
            <p:oleObj spid="_x0000_s18454" r:id="rId6" imgW="850531" imgH="241195" progId="Equation.DSMT4">
              <p:embed/>
            </p:oleObj>
          </a:graphicData>
        </a:graphic>
      </p:graphicFrame>
      <p:sp>
        <p:nvSpPr>
          <p:cNvPr id="18462" name="Rectangle 10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graphicFrame>
        <p:nvGraphicFramePr>
          <p:cNvPr id="18455" name="Object 23"/>
          <p:cNvGraphicFramePr>
            <a:graphicFrameLocks noChangeAspect="1"/>
          </p:cNvGraphicFramePr>
          <p:nvPr/>
        </p:nvGraphicFramePr>
        <p:xfrm>
          <a:off x="1709738" y="1228725"/>
          <a:ext cx="1217612" cy="952500"/>
        </p:xfrm>
        <a:graphic>
          <a:graphicData uri="http://schemas.openxmlformats.org/presentationml/2006/ole">
            <p:oleObj spid="_x0000_s18455" r:id="rId7" imgW="914400" imgH="711200" progId="Equation.DSMT4">
              <p:embed/>
            </p:oleObj>
          </a:graphicData>
        </a:graphic>
      </p:graphicFrame>
      <p:sp>
        <p:nvSpPr>
          <p:cNvPr id="18463" name="Rectangle 12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graphicFrame>
        <p:nvGraphicFramePr>
          <p:cNvPr id="18456" name="Object 24"/>
          <p:cNvGraphicFramePr>
            <a:graphicFrameLocks noChangeAspect="1"/>
          </p:cNvGraphicFramePr>
          <p:nvPr/>
        </p:nvGraphicFramePr>
        <p:xfrm>
          <a:off x="6813550" y="1544638"/>
          <a:ext cx="1174750" cy="320675"/>
        </p:xfrm>
        <a:graphic>
          <a:graphicData uri="http://schemas.openxmlformats.org/presentationml/2006/ole">
            <p:oleObj spid="_x0000_s18456" r:id="rId8" imgW="698500" imgH="1905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188" y="296863"/>
            <a:ext cx="8596312" cy="60658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1800" smtClean="0"/>
              <a:t>9.1.2 </a:t>
            </a:r>
            <a:r>
              <a:rPr lang="zh-CN" altLang="en-US" sz="1800" smtClean="0"/>
              <a:t>矩阵的行列式运算</a:t>
            </a:r>
            <a:endParaRPr lang="en-US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</a:t>
            </a:r>
            <a:r>
              <a:rPr lang="zh-CN" altLang="zh-CN" sz="1800" smtClean="0"/>
              <a:t>矩阵的行列式的值可由</a:t>
            </a:r>
            <a:r>
              <a:rPr lang="en-US" altLang="zh-CN" sz="1800" smtClean="0"/>
              <a:t>det</a:t>
            </a:r>
            <a:r>
              <a:rPr lang="zh-CN" altLang="zh-CN" sz="1800" smtClean="0"/>
              <a:t>函数计算得出。</a:t>
            </a:r>
            <a:endParaRPr lang="en-US" altLang="zh-CN" sz="1800" smtClean="0"/>
          </a:p>
          <a:p>
            <a:pPr eaLnBrk="1" hangingPunct="1">
              <a:buFont typeface="Wingdings 3" pitchFamily="18" charset="2"/>
              <a:buNone/>
            </a:pPr>
            <a:endParaRPr lang="en-US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b="1" smtClean="0"/>
              <a:t>       </a:t>
            </a:r>
            <a:r>
              <a:rPr lang="zh-CN" altLang="zh-CN" sz="1800" b="1" smtClean="0"/>
              <a:t>【例</a:t>
            </a:r>
            <a:r>
              <a:rPr lang="en-US" altLang="zh-CN" sz="1800" b="1" smtClean="0"/>
              <a:t>9-3</a:t>
            </a:r>
            <a:r>
              <a:rPr lang="zh-CN" altLang="zh-CN" sz="1800" b="1" smtClean="0"/>
              <a:t>】</a:t>
            </a:r>
            <a:r>
              <a:rPr lang="zh-CN" altLang="zh-CN" sz="1800" smtClean="0"/>
              <a:t>计算行列式</a:t>
            </a:r>
            <a:r>
              <a:rPr lang="en-US" altLang="zh-CN" sz="1800" smtClean="0"/>
              <a:t>                      </a:t>
            </a:r>
            <a:r>
              <a:rPr lang="zh-CN" altLang="zh-CN" sz="1800" smtClean="0"/>
              <a:t>值，相应的</a:t>
            </a:r>
            <a:r>
              <a:rPr lang="en-US" altLang="zh-CN" sz="1800" smtClean="0"/>
              <a:t>MATLAB</a:t>
            </a:r>
            <a:r>
              <a:rPr lang="zh-CN" altLang="zh-CN" sz="1800" smtClean="0"/>
              <a:t>代码为</a:t>
            </a:r>
            <a:endParaRPr lang="en-US" altLang="zh-CN" sz="1800" smtClean="0"/>
          </a:p>
          <a:p>
            <a:pPr eaLnBrk="1" hangingPunct="1">
              <a:buFont typeface="Wingdings 3" pitchFamily="18" charset="2"/>
              <a:buNone/>
            </a:pPr>
            <a:endParaRPr lang="en-US" altLang="zh-CN" sz="1800" smtClean="0"/>
          </a:p>
          <a:p>
            <a:pPr eaLnBrk="1" hangingPunct="1">
              <a:buFont typeface="Wingdings 3" pitchFamily="18" charset="2"/>
              <a:buNone/>
            </a:pPr>
            <a:endParaRPr lang="en-US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    &gt;&gt;D=[3 1 -1 2;-5 1 3 -4;2 01 -1;1 -5 3 -3];</a:t>
            </a:r>
            <a:endParaRPr lang="zh-CN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    &gt;&gt;det(D)</a:t>
            </a:r>
            <a:endParaRPr lang="zh-CN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    </a:t>
            </a:r>
            <a:r>
              <a:rPr lang="zh-CN" altLang="zh-CN" sz="1800" smtClean="0"/>
              <a:t>算得</a:t>
            </a:r>
            <a:r>
              <a:rPr lang="en-US" altLang="zh-CN" sz="1800" smtClean="0"/>
              <a:t>D=40</a:t>
            </a:r>
            <a:r>
              <a:rPr lang="zh-CN" altLang="zh-CN" sz="1800" smtClean="0"/>
              <a:t>，如果用</a:t>
            </a:r>
            <a:r>
              <a:rPr lang="en-US" altLang="zh-CN" sz="1800" smtClean="0"/>
              <a:t>determ</a:t>
            </a:r>
            <a:r>
              <a:rPr lang="zh-CN" altLang="zh-CN" sz="1800" smtClean="0"/>
              <a:t>命令，相应的</a:t>
            </a:r>
            <a:r>
              <a:rPr lang="en-US" altLang="zh-CN" sz="1800" smtClean="0"/>
              <a:t>MATLAB</a:t>
            </a:r>
            <a:r>
              <a:rPr lang="zh-CN" altLang="zh-CN" sz="1800" smtClean="0"/>
              <a:t>代码为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     &gt;&gt;D=[3 1 -1 2;-5 1 3 -4;2 01 -1;1 -5 3 -3];</a:t>
            </a:r>
            <a:endParaRPr lang="zh-CN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     &gt;&gt;determ(D)</a:t>
            </a:r>
            <a:endParaRPr lang="zh-CN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    </a:t>
            </a:r>
            <a:r>
              <a:rPr lang="zh-CN" altLang="zh-CN" sz="1800" smtClean="0"/>
              <a:t>算得</a:t>
            </a:r>
            <a:r>
              <a:rPr lang="en-US" altLang="zh-CN" sz="1800" smtClean="0"/>
              <a:t>D=40</a:t>
            </a:r>
            <a:r>
              <a:rPr lang="zh-CN" altLang="zh-CN" sz="1800" smtClean="0"/>
              <a:t>。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zh-CN" sz="1800" smtClean="0"/>
          </a:p>
          <a:p>
            <a:pPr eaLnBrk="1" hangingPunct="1">
              <a:buFont typeface="Wingdings 3" pitchFamily="18" charset="2"/>
              <a:buNone/>
            </a:pPr>
            <a:endParaRPr lang="zh-CN" altLang="en-US" sz="1800" smtClean="0"/>
          </a:p>
        </p:txBody>
      </p:sp>
      <p:sp>
        <p:nvSpPr>
          <p:cNvPr id="3086" name="Rectangle 2"/>
          <p:cNvSpPr>
            <a:spLocks noChangeArrowheads="1"/>
          </p:cNvSpPr>
          <p:nvPr/>
        </p:nvSpPr>
        <p:spPr bwMode="auto">
          <a:xfrm>
            <a:off x="-269875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3370263" y="1247775"/>
          <a:ext cx="1219200" cy="942975"/>
        </p:xfrm>
        <a:graphic>
          <a:graphicData uri="http://schemas.openxmlformats.org/presentationml/2006/ole">
            <p:oleObj spid="_x0000_s3084" r:id="rId3" imgW="1219200" imgH="939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4675" y="257175"/>
            <a:ext cx="8596313" cy="56943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smtClean="0"/>
              <a:t>9.1.3 </a:t>
            </a:r>
            <a:r>
              <a:rPr lang="zh-CN" altLang="en-US" b="1" smtClean="0"/>
              <a:t>向量的点乘（内积）</a:t>
            </a:r>
            <a:endParaRPr lang="en-US" altLang="zh-CN" b="1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</a:t>
            </a:r>
            <a:r>
              <a:rPr lang="zh-CN" altLang="zh-CN" sz="1800" smtClean="0"/>
              <a:t>点乘：也叫向量的内积、数量积。顾名思义，求下来的结果是一个数。维数相同的两个向量的点乘可由函数</a:t>
            </a:r>
            <a:r>
              <a:rPr lang="en-US" altLang="zh-CN" sz="1800" smtClean="0"/>
              <a:t>dot</a:t>
            </a:r>
            <a:r>
              <a:rPr lang="zh-CN" altLang="zh-CN" sz="1800" smtClean="0"/>
              <a:t>得出。</a:t>
            </a:r>
            <a:endParaRPr lang="en-US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</a:t>
            </a:r>
            <a:r>
              <a:rPr lang="zh-CN" altLang="zh-CN" sz="1800" b="1" smtClean="0"/>
              <a:t>【例</a:t>
            </a:r>
            <a:r>
              <a:rPr lang="en-US" altLang="zh-CN" sz="1800" b="1" smtClean="0"/>
              <a:t>9-6</a:t>
            </a:r>
            <a:r>
              <a:rPr lang="zh-CN" altLang="zh-CN" sz="1800" b="1" smtClean="0"/>
              <a:t>】 </a:t>
            </a:r>
            <a:r>
              <a:rPr lang="zh-CN" altLang="zh-CN" sz="1800" smtClean="0"/>
              <a:t>求向量</a:t>
            </a:r>
            <a:r>
              <a:rPr lang="en-US" altLang="zh-CN" sz="1800" smtClean="0"/>
              <a:t>X=                </a:t>
            </a:r>
            <a:r>
              <a:rPr lang="zh-CN" altLang="zh-CN" sz="1800" smtClean="0"/>
              <a:t>与向量</a:t>
            </a:r>
            <a:r>
              <a:rPr lang="en-US" altLang="zh-CN" sz="1800" smtClean="0"/>
              <a:t>Y=                </a:t>
            </a:r>
            <a:r>
              <a:rPr lang="zh-CN" altLang="zh-CN" sz="1800" smtClean="0"/>
              <a:t>的点乘。</a:t>
            </a:r>
            <a:endParaRPr lang="en-US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b="1" smtClean="0"/>
              <a:t>             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b="1" smtClean="0"/>
              <a:t>              </a:t>
            </a:r>
            <a:r>
              <a:rPr lang="en-US" altLang="zh-CN" sz="1800" smtClean="0"/>
              <a:t>X=[-1 0 2];</a:t>
            </a:r>
            <a:endParaRPr lang="zh-CN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      Y=[-2 -1 1];</a:t>
            </a:r>
            <a:endParaRPr lang="zh-CN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      Z=dot(X,Y)</a:t>
            </a:r>
            <a:endParaRPr lang="zh-CN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      Z = 4</a:t>
            </a:r>
            <a:endParaRPr lang="zh-CN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     </a:t>
            </a:r>
            <a:r>
              <a:rPr lang="zh-CN" altLang="zh-CN" sz="1800" smtClean="0"/>
              <a:t>还可用另一种算法：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      sum(X.*Y)</a:t>
            </a:r>
            <a:endParaRPr lang="zh-CN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      ans = 4</a:t>
            </a:r>
            <a:endParaRPr lang="zh-CN" altLang="zh-CN" sz="1800" smtClean="0"/>
          </a:p>
          <a:p>
            <a:pPr eaLnBrk="1" hangingPunct="1">
              <a:buFont typeface="Wingdings 3" pitchFamily="18" charset="2"/>
              <a:buNone/>
            </a:pPr>
            <a:endParaRPr lang="zh-CN" altLang="en-US" sz="1800" b="1" smtClean="0"/>
          </a:p>
        </p:txBody>
      </p:sp>
      <p:sp>
        <p:nvSpPr>
          <p:cNvPr id="412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graphicFrame>
        <p:nvGraphicFramePr>
          <p:cNvPr id="4123" name="Object 27"/>
          <p:cNvGraphicFramePr>
            <a:graphicFrameLocks noChangeAspect="1"/>
          </p:cNvGraphicFramePr>
          <p:nvPr/>
        </p:nvGraphicFramePr>
        <p:xfrm>
          <a:off x="3271838" y="1289050"/>
          <a:ext cx="1136650" cy="515938"/>
        </p:xfrm>
        <a:graphic>
          <a:graphicData uri="http://schemas.openxmlformats.org/presentationml/2006/ole">
            <p:oleObj spid="_x0000_s4123" r:id="rId3" imgW="609600" imgH="279400" progId="Equation.DSMT4">
              <p:embed/>
            </p:oleObj>
          </a:graphicData>
        </a:graphic>
      </p:graphicFrame>
      <p:sp>
        <p:nvSpPr>
          <p:cNvPr id="4127" name="Rectangle 10"/>
          <p:cNvSpPr>
            <a:spLocks noChangeArrowheads="1"/>
          </p:cNvSpPr>
          <p:nvPr/>
        </p:nvSpPr>
        <p:spPr bwMode="auto">
          <a:xfrm>
            <a:off x="-90488" y="0"/>
            <a:ext cx="12192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graphicFrame>
        <p:nvGraphicFramePr>
          <p:cNvPr id="4124" name="Object 28"/>
          <p:cNvGraphicFramePr>
            <a:graphicFrameLocks noChangeAspect="1"/>
          </p:cNvGraphicFramePr>
          <p:nvPr/>
        </p:nvGraphicFramePr>
        <p:xfrm>
          <a:off x="5310188" y="1330325"/>
          <a:ext cx="1063625" cy="433388"/>
        </p:xfrm>
        <a:graphic>
          <a:graphicData uri="http://schemas.openxmlformats.org/presentationml/2006/ole">
            <p:oleObj spid="_x0000_s4124" r:id="rId4" imgW="672808" imgH="279279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863" y="153988"/>
            <a:ext cx="8596312" cy="67040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1800" smtClean="0"/>
              <a:t>9.1.4 </a:t>
            </a:r>
            <a:r>
              <a:rPr lang="zh-CN" altLang="en-US" sz="1800" smtClean="0"/>
              <a:t>混合积</a:t>
            </a:r>
            <a:endParaRPr lang="en-US" altLang="zh-CN" sz="180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800" smtClean="0"/>
              <a:t>    </a:t>
            </a:r>
            <a:r>
              <a:rPr lang="zh-CN" altLang="zh-CN" sz="1800" smtClean="0"/>
              <a:t>定义：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800" smtClean="0"/>
              <a:t>    </a:t>
            </a:r>
            <a:r>
              <a:rPr lang="zh-CN" altLang="zh-CN" sz="1800" smtClean="0"/>
              <a:t>三个向量 </a:t>
            </a:r>
            <a:r>
              <a:rPr lang="en-US" altLang="zh-CN" sz="1800" smtClean="0"/>
              <a:t>a </a:t>
            </a:r>
            <a:r>
              <a:rPr lang="zh-CN" altLang="zh-CN" sz="1800" smtClean="0"/>
              <a:t>， </a:t>
            </a:r>
            <a:r>
              <a:rPr lang="en-US" altLang="zh-CN" sz="1800" smtClean="0"/>
              <a:t>b </a:t>
            </a:r>
            <a:r>
              <a:rPr lang="zh-CN" altLang="zh-CN" sz="1800" smtClean="0"/>
              <a:t>， </a:t>
            </a:r>
            <a:r>
              <a:rPr lang="en-US" altLang="zh-CN" sz="1800" smtClean="0"/>
              <a:t>c </a:t>
            </a:r>
            <a:r>
              <a:rPr lang="zh-CN" altLang="zh-CN" sz="1800" smtClean="0"/>
              <a:t>共面的充分必要条件是 </a:t>
            </a:r>
            <a:r>
              <a:rPr lang="en-US" altLang="zh-CN" sz="1800" smtClean="0"/>
              <a:t>(a,b,c)=0</a:t>
            </a:r>
            <a:r>
              <a:rPr lang="zh-CN" altLang="zh-CN" sz="1800" smtClean="0"/>
              <a:t>。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800" smtClean="0"/>
              <a:t>    </a:t>
            </a:r>
            <a:r>
              <a:rPr lang="zh-CN" altLang="zh-CN" sz="1800" smtClean="0"/>
              <a:t>混合积的性质：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800" smtClean="0"/>
              <a:t>    (1) (a,b,c) = (b,c,a) = (c,a,b) = - (b,a,c) = - (a,c,b) = - (c,b,a)</a:t>
            </a:r>
            <a:r>
              <a:rPr lang="zh-CN" altLang="zh-CN" sz="1800" smtClean="0"/>
              <a:t>。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800" smtClean="0"/>
              <a:t>    (2) (a×b)c=a(b×c)</a:t>
            </a:r>
            <a:r>
              <a:rPr lang="zh-CN" altLang="zh-CN" sz="1800" smtClean="0"/>
              <a:t>。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800" smtClean="0"/>
              <a:t>    </a:t>
            </a:r>
            <a:r>
              <a:rPr lang="zh-CN" altLang="zh-CN" sz="1800" smtClean="0"/>
              <a:t>定义：设 </a:t>
            </a:r>
            <a:r>
              <a:rPr lang="en-US" altLang="zh-CN" sz="1800" smtClean="0"/>
              <a:t>a </a:t>
            </a:r>
            <a:r>
              <a:rPr lang="zh-CN" altLang="zh-CN" sz="1800" smtClean="0"/>
              <a:t>，</a:t>
            </a:r>
            <a:r>
              <a:rPr lang="en-US" altLang="zh-CN" sz="1800" smtClean="0"/>
              <a:t>b </a:t>
            </a:r>
            <a:r>
              <a:rPr lang="zh-CN" altLang="zh-CN" sz="1800" smtClean="0"/>
              <a:t>，</a:t>
            </a:r>
            <a:r>
              <a:rPr lang="en-US" altLang="zh-CN" sz="1800" smtClean="0"/>
              <a:t>c </a:t>
            </a:r>
            <a:r>
              <a:rPr lang="zh-CN" altLang="zh-CN" sz="1800" smtClean="0"/>
              <a:t>是空间中三个向量，则 </a:t>
            </a:r>
            <a:r>
              <a:rPr lang="en-US" altLang="zh-CN" sz="1800" smtClean="0"/>
              <a:t>(a*b)*c </a:t>
            </a:r>
            <a:r>
              <a:rPr lang="zh-CN" altLang="zh-CN" sz="1800" smtClean="0"/>
              <a:t>称为三个向量 </a:t>
            </a:r>
            <a:r>
              <a:rPr lang="en-US" altLang="zh-CN" sz="1800" smtClean="0"/>
              <a:t>a </a:t>
            </a:r>
            <a:r>
              <a:rPr lang="zh-CN" altLang="zh-CN" sz="1800" smtClean="0"/>
              <a:t>，</a:t>
            </a:r>
            <a:r>
              <a:rPr lang="en-US" altLang="zh-CN" sz="1800" smtClean="0"/>
              <a:t>b </a:t>
            </a:r>
            <a:r>
              <a:rPr lang="zh-CN" altLang="zh-CN" sz="1800" smtClean="0"/>
              <a:t>，</a:t>
            </a:r>
            <a:r>
              <a:rPr lang="en-US" altLang="zh-CN" sz="1800" smtClean="0"/>
              <a:t>c </a:t>
            </a:r>
            <a:r>
              <a:rPr lang="zh-CN" altLang="zh-CN" sz="1800" smtClean="0"/>
              <a:t>的</a:t>
            </a:r>
            <a:endParaRPr lang="en-US" altLang="zh-CN" sz="180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800" smtClean="0"/>
              <a:t>    </a:t>
            </a:r>
            <a:r>
              <a:rPr lang="zh-CN" altLang="zh-CN" sz="1800" smtClean="0"/>
              <a:t>混合积，记作</a:t>
            </a:r>
            <a:r>
              <a:rPr lang="en-US" altLang="zh-CN" sz="1800" smtClean="0"/>
              <a:t>[a b c] </a:t>
            </a:r>
            <a:r>
              <a:rPr lang="zh-CN" altLang="zh-CN" sz="1800" smtClean="0"/>
              <a:t>或 </a:t>
            </a:r>
            <a:r>
              <a:rPr lang="en-US" altLang="zh-CN" sz="1800" smtClean="0"/>
              <a:t>(a,b,c) </a:t>
            </a:r>
            <a:r>
              <a:rPr lang="zh-CN" altLang="zh-CN" sz="1800" smtClean="0"/>
              <a:t>或 </a:t>
            </a:r>
            <a:r>
              <a:rPr lang="en-US" altLang="zh-CN" sz="1800" smtClean="0"/>
              <a:t>(abc)</a:t>
            </a:r>
            <a:r>
              <a:rPr lang="zh-CN" altLang="zh-CN" sz="1800" smtClean="0"/>
              <a:t>。</a:t>
            </a:r>
            <a:endParaRPr lang="en-US" altLang="zh-CN" sz="180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zh-CN" altLang="zh-CN" sz="1800" b="1" smtClean="0"/>
              <a:t>【例</a:t>
            </a:r>
            <a:r>
              <a:rPr lang="en-US" altLang="zh-CN" sz="1800" b="1" smtClean="0"/>
              <a:t>9-9</a:t>
            </a:r>
            <a:r>
              <a:rPr lang="zh-CN" altLang="zh-CN" sz="1800" b="1" smtClean="0"/>
              <a:t>】</a:t>
            </a:r>
            <a:r>
              <a:rPr lang="zh-CN" altLang="zh-CN" sz="1800" smtClean="0"/>
              <a:t> 向量</a:t>
            </a:r>
            <a:r>
              <a:rPr lang="en-US" altLang="zh-CN" sz="1800" smtClean="0"/>
              <a:t>a=(1,2,3),b=(2,3,4),c=(5,2,1),</a:t>
            </a:r>
            <a:r>
              <a:rPr lang="zh-CN" altLang="zh-CN" sz="1800" smtClean="0"/>
              <a:t>求</a:t>
            </a:r>
            <a:r>
              <a:rPr lang="en-US" altLang="zh-CN" sz="1800" smtClean="0"/>
              <a:t>a</a:t>
            </a:r>
            <a:r>
              <a:rPr lang="zh-CN" altLang="zh-CN" sz="1800" smtClean="0"/>
              <a:t>·</a:t>
            </a:r>
            <a:r>
              <a:rPr lang="en-US" altLang="zh-CN" sz="1800" smtClean="0"/>
              <a:t>(b</a:t>
            </a:r>
            <a:r>
              <a:rPr lang="zh-CN" altLang="zh-CN" sz="1800" smtClean="0"/>
              <a:t>×</a:t>
            </a:r>
            <a:r>
              <a:rPr lang="en-US" altLang="zh-CN" sz="1800" smtClean="0"/>
              <a:t>c)</a:t>
            </a:r>
            <a:r>
              <a:rPr lang="zh-CN" altLang="zh-CN" sz="1800" smtClean="0"/>
              <a:t>的混合积。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800" smtClean="0"/>
              <a:t>                       a=[1 2 3]</a:t>
            </a:r>
            <a:endParaRPr lang="zh-CN" altLang="zh-CN" sz="180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800" smtClean="0"/>
              <a:t>                       a = 1     2     3</a:t>
            </a:r>
            <a:endParaRPr lang="zh-CN" altLang="zh-CN" sz="180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800" smtClean="0"/>
              <a:t>                       &gt;&gt; b=[2 3 4]</a:t>
            </a:r>
            <a:endParaRPr lang="zh-CN" altLang="zh-CN" sz="180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800" smtClean="0"/>
              <a:t>                       b = 2     3     4</a:t>
            </a:r>
            <a:endParaRPr lang="zh-CN" altLang="zh-CN" sz="180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800" smtClean="0"/>
              <a:t>                       &gt;&gt; c=[5 2 1]</a:t>
            </a:r>
            <a:endParaRPr lang="zh-CN" altLang="zh-CN" sz="180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800" smtClean="0"/>
              <a:t>                       c =5     2     1</a:t>
            </a:r>
            <a:endParaRPr lang="zh-CN" altLang="zh-CN" sz="180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800" smtClean="0"/>
              <a:t>                       &gt;&gt; v=dot(a,cross(b,c))       </a:t>
            </a:r>
            <a:endParaRPr lang="zh-CN" altLang="zh-CN" sz="180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800" smtClean="0"/>
              <a:t>                        v = -2</a:t>
            </a:r>
            <a:endParaRPr lang="zh-CN" altLang="zh-CN" sz="18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内容占位符 2"/>
          <p:cNvSpPr>
            <a:spLocks noGrp="1"/>
          </p:cNvSpPr>
          <p:nvPr>
            <p:ph idx="1"/>
          </p:nvPr>
        </p:nvSpPr>
        <p:spPr>
          <a:xfrm>
            <a:off x="677863" y="309563"/>
            <a:ext cx="8596312" cy="61420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3000" b="1" smtClean="0"/>
              <a:t>9.2 </a:t>
            </a:r>
            <a:r>
              <a:rPr lang="zh-CN" altLang="en-US" sz="3000" b="1" smtClean="0"/>
              <a:t>秩与线性相关性</a:t>
            </a:r>
            <a:endParaRPr lang="en-US" altLang="zh-CN" sz="3000" b="1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700" smtClean="0"/>
              <a:t>       </a:t>
            </a:r>
            <a:r>
              <a:rPr lang="zh-CN" altLang="zh-CN" sz="1700" smtClean="0"/>
              <a:t>通过本节我们可以了解到如何使用</a:t>
            </a:r>
            <a:r>
              <a:rPr lang="en-US" altLang="zh-CN" sz="1700" smtClean="0"/>
              <a:t>Matlab</a:t>
            </a:r>
            <a:r>
              <a:rPr lang="zh-CN" altLang="zh-CN" sz="1700" smtClean="0"/>
              <a:t>软件构作已知矩阵对应的行（列）向量组、求矩阵的秩，对矩阵进行初等行变换，求向量组的的秩与最大线性无关组。</a:t>
            </a:r>
            <a:endParaRPr lang="en-US" altLang="zh-CN" sz="1700" b="1" smtClean="0"/>
          </a:p>
          <a:p>
            <a:pPr eaLnBrk="1" hangingPunct="1">
              <a:lnSpc>
                <a:spcPct val="80000"/>
              </a:lnSpc>
            </a:pPr>
            <a:r>
              <a:rPr lang="en-US" altLang="zh-CN" b="1" smtClean="0"/>
              <a:t>9.2.1 </a:t>
            </a:r>
            <a:r>
              <a:rPr lang="zh-CN" altLang="en-US" b="1" smtClean="0"/>
              <a:t>矩阵和向量组的秩以及线性相关性</a:t>
            </a:r>
            <a:endParaRPr lang="en-US" altLang="zh-CN" b="1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700" smtClean="0"/>
              <a:t>    </a:t>
            </a:r>
            <a:r>
              <a:rPr lang="zh-CN" altLang="zh-CN" sz="1700" smtClean="0"/>
              <a:t>矩阵的秩是矩阵</a:t>
            </a:r>
            <a:r>
              <a:rPr lang="en-US" altLang="zh-CN" sz="1700" smtClean="0"/>
              <a:t>A</a:t>
            </a:r>
            <a:r>
              <a:rPr lang="zh-CN" altLang="zh-CN" sz="1700" smtClean="0"/>
              <a:t>中最高阶非零子式的阶数，向量组的秩通常由该向量组构成的矩</a:t>
            </a:r>
            <a:r>
              <a:rPr lang="en-US" altLang="zh-CN" sz="1700" smtClean="0"/>
              <a:t>     </a:t>
            </a:r>
            <a:r>
              <a:rPr lang="zh-CN" altLang="zh-CN" sz="1700" smtClean="0"/>
              <a:t>阵来计算。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700" smtClean="0"/>
              <a:t>     rank (A)             A</a:t>
            </a:r>
            <a:r>
              <a:rPr lang="zh-CN" altLang="zh-CN" sz="1700" smtClean="0"/>
              <a:t>为矩阵，</a:t>
            </a:r>
            <a:r>
              <a:rPr lang="en-US" altLang="zh-CN" sz="1700" smtClean="0"/>
              <a:t>rank</a:t>
            </a:r>
            <a:r>
              <a:rPr lang="zh-CN" altLang="zh-CN" sz="1700" smtClean="0"/>
              <a:t>为矩阵求秩函数。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700" smtClean="0"/>
              <a:t>    </a:t>
            </a:r>
            <a:r>
              <a:rPr lang="zh-CN" altLang="zh-CN" sz="1700" smtClean="0"/>
              <a:t>向量组的线性相关性定义：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700" smtClean="0"/>
              <a:t>    </a:t>
            </a:r>
            <a:r>
              <a:rPr lang="zh-CN" altLang="zh-CN" sz="1700" smtClean="0"/>
              <a:t>给定向量组 </a:t>
            </a:r>
            <a:r>
              <a:rPr lang="en-US" altLang="zh-CN" sz="1700" smtClean="0"/>
              <a:t>A</a:t>
            </a:r>
            <a:r>
              <a:rPr lang="zh-CN" altLang="zh-CN" sz="1700" smtClean="0"/>
              <a:t>：</a:t>
            </a:r>
            <a:r>
              <a:rPr lang="en-US" altLang="zh-CN" sz="1700" smtClean="0"/>
              <a:t>a</a:t>
            </a:r>
            <a:r>
              <a:rPr lang="en-US" altLang="zh-CN" sz="1700" baseline="-25000" smtClean="0"/>
              <a:t>1</a:t>
            </a:r>
            <a:r>
              <a:rPr lang="en-US" altLang="zh-CN" sz="1700" smtClean="0"/>
              <a:t>, a</a:t>
            </a:r>
            <a:r>
              <a:rPr lang="en-US" altLang="zh-CN" sz="1700" baseline="-25000" smtClean="0"/>
              <a:t>2</a:t>
            </a:r>
            <a:r>
              <a:rPr lang="en-US" altLang="zh-CN" sz="1700" smtClean="0"/>
              <a:t>, </a:t>
            </a:r>
            <a:r>
              <a:rPr lang="zh-CN" altLang="zh-CN" sz="1700" smtClean="0"/>
              <a:t>…</a:t>
            </a:r>
            <a:r>
              <a:rPr lang="en-US" altLang="zh-CN" sz="1700" smtClean="0"/>
              <a:t>, a</a:t>
            </a:r>
            <a:r>
              <a:rPr lang="en-US" altLang="zh-CN" sz="1700" baseline="-25000" smtClean="0"/>
              <a:t>m</a:t>
            </a:r>
            <a:r>
              <a:rPr lang="en-US" altLang="zh-CN" sz="1700" smtClean="0"/>
              <a:t> </a:t>
            </a:r>
            <a:r>
              <a:rPr lang="zh-CN" altLang="zh-CN" sz="1700" smtClean="0"/>
              <a:t>， 对于任何一组实数</a:t>
            </a:r>
            <a:r>
              <a:rPr lang="en-US" altLang="zh-CN" sz="1700" smtClean="0"/>
              <a:t>k</a:t>
            </a:r>
            <a:r>
              <a:rPr lang="en-US" altLang="zh-CN" sz="1700" baseline="-25000" smtClean="0"/>
              <a:t>1</a:t>
            </a:r>
            <a:r>
              <a:rPr lang="en-US" altLang="zh-CN" sz="1700" smtClean="0"/>
              <a:t>, k</a:t>
            </a:r>
            <a:r>
              <a:rPr lang="en-US" altLang="zh-CN" sz="1700" baseline="-25000" smtClean="0"/>
              <a:t>2</a:t>
            </a:r>
            <a:r>
              <a:rPr lang="en-US" altLang="zh-CN" sz="1700" smtClean="0"/>
              <a:t>, </a:t>
            </a:r>
            <a:r>
              <a:rPr lang="zh-CN" altLang="zh-CN" sz="1700" smtClean="0"/>
              <a:t>…</a:t>
            </a:r>
            <a:r>
              <a:rPr lang="en-US" altLang="zh-CN" sz="1700" smtClean="0"/>
              <a:t>, k</a:t>
            </a:r>
            <a:r>
              <a:rPr lang="en-US" altLang="zh-CN" sz="1700" baseline="-25000" smtClean="0"/>
              <a:t>m</a:t>
            </a:r>
            <a:r>
              <a:rPr lang="en-US" altLang="zh-CN" sz="1700" smtClean="0"/>
              <a:t> </a:t>
            </a:r>
            <a:r>
              <a:rPr lang="zh-CN" altLang="zh-CN" sz="1700" smtClean="0"/>
              <a:t>，表达式：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700" smtClean="0"/>
              <a:t>      k</a:t>
            </a:r>
            <a:r>
              <a:rPr lang="en-US" altLang="zh-CN" sz="1700" baseline="-25000" smtClean="0"/>
              <a:t>1</a:t>
            </a:r>
            <a:r>
              <a:rPr lang="en-US" altLang="zh-CN" sz="1700" smtClean="0"/>
              <a:t>a</a:t>
            </a:r>
            <a:r>
              <a:rPr lang="en-US" altLang="zh-CN" sz="1700" baseline="-25000" smtClean="0"/>
              <a:t>1</a:t>
            </a:r>
            <a:r>
              <a:rPr lang="en-US" altLang="zh-CN" sz="1700" smtClean="0"/>
              <a:t> + k</a:t>
            </a:r>
            <a:r>
              <a:rPr lang="en-US" altLang="zh-CN" sz="1700" baseline="-25000" smtClean="0"/>
              <a:t>2</a:t>
            </a:r>
            <a:r>
              <a:rPr lang="en-US" altLang="zh-CN" sz="1700" smtClean="0"/>
              <a:t>a</a:t>
            </a:r>
            <a:r>
              <a:rPr lang="en-US" altLang="zh-CN" sz="1700" baseline="-25000" smtClean="0"/>
              <a:t>2</a:t>
            </a:r>
            <a:r>
              <a:rPr lang="en-US" altLang="zh-CN" sz="1700" smtClean="0"/>
              <a:t> + … + k</a:t>
            </a:r>
            <a:r>
              <a:rPr lang="en-US" altLang="zh-CN" sz="1700" baseline="-25000" smtClean="0"/>
              <a:t>m</a:t>
            </a:r>
            <a:r>
              <a:rPr lang="en-US" altLang="zh-CN" sz="1700" smtClean="0"/>
              <a:t>a</a:t>
            </a:r>
            <a:r>
              <a:rPr lang="en-US" altLang="zh-CN" sz="1700" baseline="-25000" smtClean="0"/>
              <a:t>m</a:t>
            </a:r>
            <a:endParaRPr lang="zh-CN" altLang="zh-CN" sz="170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700" smtClean="0"/>
              <a:t>     </a:t>
            </a:r>
            <a:r>
              <a:rPr lang="zh-CN" altLang="zh-CN" sz="1700" smtClean="0"/>
              <a:t>称为向量组 </a:t>
            </a:r>
            <a:r>
              <a:rPr lang="en-US" altLang="zh-CN" sz="1700" smtClean="0"/>
              <a:t>A </a:t>
            </a:r>
            <a:r>
              <a:rPr lang="zh-CN" altLang="zh-CN" sz="1700" smtClean="0"/>
              <a:t>的一个线性组合。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700" smtClean="0"/>
              <a:t>      k</a:t>
            </a:r>
            <a:r>
              <a:rPr lang="en-US" altLang="zh-CN" sz="1700" baseline="-25000" smtClean="0"/>
              <a:t>1</a:t>
            </a:r>
            <a:r>
              <a:rPr lang="en-US" altLang="zh-CN" sz="1700" smtClean="0"/>
              <a:t>, k</a:t>
            </a:r>
            <a:r>
              <a:rPr lang="en-US" altLang="zh-CN" sz="1700" baseline="-25000" smtClean="0"/>
              <a:t>2</a:t>
            </a:r>
            <a:r>
              <a:rPr lang="en-US" altLang="zh-CN" sz="1700" smtClean="0"/>
              <a:t>, </a:t>
            </a:r>
            <a:r>
              <a:rPr lang="zh-CN" altLang="zh-CN" sz="1700" smtClean="0"/>
              <a:t>…</a:t>
            </a:r>
            <a:r>
              <a:rPr lang="en-US" altLang="zh-CN" sz="1700" smtClean="0"/>
              <a:t>, k</a:t>
            </a:r>
            <a:r>
              <a:rPr lang="en-US" altLang="zh-CN" sz="1700" baseline="-25000" smtClean="0"/>
              <a:t>m</a:t>
            </a:r>
            <a:r>
              <a:rPr lang="en-US" altLang="zh-CN" sz="1700" smtClean="0"/>
              <a:t> </a:t>
            </a:r>
            <a:r>
              <a:rPr lang="zh-CN" altLang="zh-CN" sz="1700" smtClean="0"/>
              <a:t>称为这个线性组合的系数。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700" smtClean="0"/>
              <a:t>     </a:t>
            </a:r>
            <a:r>
              <a:rPr lang="zh-CN" altLang="zh-CN" sz="1700" smtClean="0"/>
              <a:t>定义：给定向量组 </a:t>
            </a:r>
            <a:r>
              <a:rPr lang="en-US" altLang="zh-CN" sz="1700" smtClean="0"/>
              <a:t>A</a:t>
            </a:r>
            <a:r>
              <a:rPr lang="zh-CN" altLang="zh-CN" sz="1700" smtClean="0"/>
              <a:t>：</a:t>
            </a:r>
            <a:r>
              <a:rPr lang="en-US" altLang="zh-CN" sz="1700" smtClean="0"/>
              <a:t>a</a:t>
            </a:r>
            <a:r>
              <a:rPr lang="en-US" altLang="zh-CN" sz="1700" baseline="-25000" smtClean="0"/>
              <a:t>1</a:t>
            </a:r>
            <a:r>
              <a:rPr lang="en-US" altLang="zh-CN" sz="1700" smtClean="0"/>
              <a:t>, a</a:t>
            </a:r>
            <a:r>
              <a:rPr lang="en-US" altLang="zh-CN" sz="1700" baseline="-25000" smtClean="0"/>
              <a:t>2</a:t>
            </a:r>
            <a:r>
              <a:rPr lang="en-US" altLang="zh-CN" sz="1700" smtClean="0"/>
              <a:t>, </a:t>
            </a:r>
            <a:r>
              <a:rPr lang="zh-CN" altLang="zh-CN" sz="1700" smtClean="0"/>
              <a:t>…</a:t>
            </a:r>
            <a:r>
              <a:rPr lang="en-US" altLang="zh-CN" sz="1700" smtClean="0"/>
              <a:t>, a</a:t>
            </a:r>
            <a:r>
              <a:rPr lang="en-US" altLang="zh-CN" sz="1700" baseline="-25000" smtClean="0"/>
              <a:t>m</a:t>
            </a:r>
            <a:r>
              <a:rPr lang="en-US" altLang="zh-CN" sz="1700" smtClean="0"/>
              <a:t> </a:t>
            </a:r>
            <a:r>
              <a:rPr lang="zh-CN" altLang="zh-CN" sz="1700" smtClean="0"/>
              <a:t>和向量 </a:t>
            </a:r>
            <a:r>
              <a:rPr lang="en-US" altLang="zh-CN" sz="1700" smtClean="0"/>
              <a:t>b</a:t>
            </a:r>
            <a:r>
              <a:rPr lang="zh-CN" altLang="zh-CN" sz="1700" smtClean="0"/>
              <a:t>，如果存在一组实数 </a:t>
            </a:r>
            <a:r>
              <a:rPr lang="en-US" altLang="zh-CN" sz="1700" smtClean="0"/>
              <a:t>l1, l2, </a:t>
            </a:r>
            <a:r>
              <a:rPr lang="zh-CN" altLang="zh-CN" sz="1700" smtClean="0"/>
              <a:t>…</a:t>
            </a:r>
            <a:r>
              <a:rPr lang="en-US" altLang="zh-CN" sz="1700" smtClean="0"/>
              <a:t>,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700" smtClean="0"/>
              <a:t>     lm </a:t>
            </a:r>
            <a:r>
              <a:rPr lang="zh-CN" altLang="zh-CN" sz="1700" smtClean="0"/>
              <a:t>，使得</a:t>
            </a:r>
            <a:r>
              <a:rPr lang="en-US" altLang="zh-CN" sz="1700" smtClean="0"/>
              <a:t>b = l1a1 + l2a2 + … + lmam</a:t>
            </a:r>
            <a:r>
              <a:rPr lang="zh-CN" altLang="zh-CN" sz="1700" smtClean="0"/>
              <a:t>。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700" smtClean="0"/>
              <a:t>     </a:t>
            </a:r>
            <a:r>
              <a:rPr lang="zh-CN" altLang="zh-CN" sz="1700" smtClean="0"/>
              <a:t>则向量 </a:t>
            </a:r>
            <a:r>
              <a:rPr lang="en-US" altLang="zh-CN" sz="1700" smtClean="0"/>
              <a:t>b </a:t>
            </a:r>
            <a:r>
              <a:rPr lang="zh-CN" altLang="zh-CN" sz="1700" smtClean="0"/>
              <a:t>是向量组 </a:t>
            </a:r>
            <a:r>
              <a:rPr lang="en-US" altLang="zh-CN" sz="1700" smtClean="0"/>
              <a:t>A </a:t>
            </a:r>
            <a:r>
              <a:rPr lang="zh-CN" altLang="zh-CN" sz="1700" smtClean="0"/>
              <a:t>的线性组合，这时称向量 </a:t>
            </a:r>
            <a:r>
              <a:rPr lang="en-US" altLang="zh-CN" sz="1700" smtClean="0"/>
              <a:t>b </a:t>
            </a:r>
            <a:r>
              <a:rPr lang="zh-CN" altLang="zh-CN" sz="1700" smtClean="0"/>
              <a:t>能由向量组</a:t>
            </a:r>
            <a:r>
              <a:rPr lang="en-US" altLang="zh-CN" sz="1700" smtClean="0"/>
              <a:t>A </a:t>
            </a:r>
            <a:r>
              <a:rPr lang="zh-CN" altLang="zh-CN" sz="1700" smtClean="0"/>
              <a:t>的线性表示。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700" smtClean="0"/>
              <a:t>     </a:t>
            </a:r>
            <a:r>
              <a:rPr lang="zh-CN" altLang="zh-CN" sz="1700" smtClean="0"/>
              <a:t>在进行科学运算时，常常要用到矩阵的特征参数，如矩阵的行列式、秩、迹、</a:t>
            </a:r>
            <a:endParaRPr lang="en-US" altLang="zh-CN" sz="170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700" smtClean="0"/>
              <a:t>     </a:t>
            </a:r>
            <a:r>
              <a:rPr lang="zh-CN" altLang="zh-CN" sz="1700" smtClean="0"/>
              <a:t>条件数等，在</a:t>
            </a:r>
            <a:r>
              <a:rPr lang="en-US" altLang="zh-CN" sz="1700" smtClean="0"/>
              <a:t>Matlab</a:t>
            </a:r>
            <a:r>
              <a:rPr lang="zh-CN" altLang="zh-CN" sz="1700" smtClean="0"/>
              <a:t>可以用命令轻松地进行这些运算。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zh-CN" sz="170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zh-CN" altLang="zh-CN" sz="17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内容占位符 2"/>
          <p:cNvSpPr>
            <a:spLocks noGrp="1"/>
          </p:cNvSpPr>
          <p:nvPr>
            <p:ph idx="1"/>
          </p:nvPr>
        </p:nvSpPr>
        <p:spPr>
          <a:xfrm>
            <a:off x="677863" y="290513"/>
            <a:ext cx="8596312" cy="6130925"/>
          </a:xfrm>
        </p:spPr>
        <p:txBody>
          <a:bodyPr/>
          <a:lstStyle/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b="1" smtClean="0"/>
              <a:t>     </a:t>
            </a:r>
            <a:r>
              <a:rPr lang="zh-CN" altLang="zh-CN" sz="1800" b="1" smtClean="0"/>
              <a:t>【例</a:t>
            </a:r>
            <a:r>
              <a:rPr lang="en-US" altLang="zh-CN" sz="1800" b="1" smtClean="0"/>
              <a:t>9-9</a:t>
            </a:r>
            <a:r>
              <a:rPr lang="zh-CN" altLang="zh-CN" sz="1800" b="1" smtClean="0"/>
              <a:t>】 </a:t>
            </a:r>
            <a:r>
              <a:rPr lang="zh-CN" altLang="zh-CN" sz="1800" smtClean="0"/>
              <a:t>求向量组</a:t>
            </a:r>
            <a:r>
              <a:rPr lang="en-US" altLang="zh-CN" sz="1800" smtClean="0"/>
              <a:t>a1= (1,-2,2,3), a2 = (-2,4,-1,3), a3 = (-1,2,0,3),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   a4 = (0,6,2,3)</a:t>
            </a:r>
            <a:r>
              <a:rPr lang="zh-CN" altLang="zh-CN" sz="1800" smtClean="0"/>
              <a:t>的秩，并判断其线性相关性。</a:t>
            </a:r>
            <a:r>
              <a:rPr lang="en-US" altLang="zh-CN" sz="1800" smtClean="0"/>
              <a:t>  </a:t>
            </a:r>
            <a:endParaRPr lang="zh-CN" altLang="zh-CN" sz="1800" smtClean="0"/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      A=[1 -2 2 3;-2 4 -1 3;-1 2 0 3;0 6 2 3];</a:t>
            </a:r>
            <a:endParaRPr lang="zh-CN" altLang="zh-CN" sz="1800" smtClean="0"/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      rank(A)</a:t>
            </a:r>
            <a:endParaRPr lang="zh-CN" altLang="zh-CN" sz="1800" smtClean="0"/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      ans =  3</a:t>
            </a:r>
            <a:endParaRPr lang="zh-CN" altLang="zh-CN" sz="1800" smtClean="0"/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      </a:t>
            </a:r>
            <a:r>
              <a:rPr lang="zh-CN" altLang="zh-CN" sz="1800" smtClean="0"/>
              <a:t>由于秩为</a:t>
            </a:r>
            <a:r>
              <a:rPr lang="en-US" altLang="zh-CN" sz="1800" smtClean="0"/>
              <a:t>3&lt; </a:t>
            </a:r>
            <a:r>
              <a:rPr lang="zh-CN" altLang="zh-CN" sz="1800" smtClean="0"/>
              <a:t>向量的个数，因此向量组线性相关。</a:t>
            </a:r>
            <a:endParaRPr lang="en-US" altLang="zh-CN" sz="1800" smtClean="0"/>
          </a:p>
          <a:p>
            <a:pPr marL="0" indent="0" eaLnBrk="1" hangingPunct="1">
              <a:buFont typeface="Wingdings 3" pitchFamily="18" charset="2"/>
              <a:buNone/>
            </a:pPr>
            <a:endParaRPr lang="en-US" altLang="zh-CN" sz="1800" smtClean="0"/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b="1" smtClean="0"/>
              <a:t>      </a:t>
            </a:r>
            <a:r>
              <a:rPr lang="zh-CN" altLang="zh-CN" sz="1800" b="1" smtClean="0"/>
              <a:t>【例</a:t>
            </a:r>
            <a:r>
              <a:rPr lang="en-US" altLang="zh-CN" sz="1800" b="1" smtClean="0"/>
              <a:t>9-10</a:t>
            </a:r>
            <a:r>
              <a:rPr lang="zh-CN" altLang="zh-CN" sz="1800" b="1" smtClean="0"/>
              <a:t>】</a:t>
            </a:r>
            <a:r>
              <a:rPr lang="zh-CN" altLang="zh-CN" sz="1800" smtClean="0"/>
              <a:t> 设</a:t>
            </a:r>
            <a:r>
              <a:rPr lang="en-US" altLang="zh-CN" sz="1800" smtClean="0"/>
              <a:t>M=                       </a:t>
            </a:r>
            <a:r>
              <a:rPr lang="zh-CN" altLang="zh-CN" sz="1800" smtClean="0"/>
              <a:t>，求矩阵</a:t>
            </a:r>
            <a:r>
              <a:rPr lang="en-US" altLang="zh-CN" sz="1800" smtClean="0"/>
              <a:t>M</a:t>
            </a:r>
            <a:r>
              <a:rPr lang="zh-CN" altLang="zh-CN" sz="1800" smtClean="0"/>
              <a:t>的秩</a:t>
            </a:r>
            <a:r>
              <a:rPr lang="zh-CN" altLang="en-US" sz="1800" smtClean="0"/>
              <a:t>。</a:t>
            </a:r>
            <a:endParaRPr lang="en-US" altLang="zh-CN" sz="1800" smtClean="0"/>
          </a:p>
          <a:p>
            <a:pPr marL="0" indent="0" eaLnBrk="1" hangingPunct="1">
              <a:buFont typeface="Wingdings 3" pitchFamily="18" charset="2"/>
              <a:buNone/>
            </a:pPr>
            <a:endParaRPr lang="en-US" altLang="zh-CN" sz="1800" smtClean="0"/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           M=[3</a:t>
            </a:r>
            <a:r>
              <a:rPr lang="zh-CN" altLang="zh-CN" sz="1800" smtClean="0"/>
              <a:t>，</a:t>
            </a:r>
            <a:r>
              <a:rPr lang="en-US" altLang="zh-CN" sz="1800" smtClean="0"/>
              <a:t>2</a:t>
            </a:r>
            <a:r>
              <a:rPr lang="zh-CN" altLang="zh-CN" sz="1800" smtClean="0"/>
              <a:t>，</a:t>
            </a:r>
            <a:r>
              <a:rPr lang="en-US" altLang="zh-CN" sz="1800" smtClean="0"/>
              <a:t>-1</a:t>
            </a:r>
            <a:r>
              <a:rPr lang="zh-CN" altLang="zh-CN" sz="1800" smtClean="0"/>
              <a:t>，</a:t>
            </a:r>
            <a:r>
              <a:rPr lang="en-US" altLang="zh-CN" sz="1800" smtClean="0"/>
              <a:t>-3</a:t>
            </a:r>
            <a:r>
              <a:rPr lang="zh-CN" altLang="zh-CN" sz="1800" smtClean="0"/>
              <a:t>，</a:t>
            </a:r>
            <a:r>
              <a:rPr lang="en-US" altLang="zh-CN" sz="1800" smtClean="0"/>
              <a:t>-2</a:t>
            </a:r>
            <a:r>
              <a:rPr lang="zh-CN" altLang="zh-CN" sz="1800" smtClean="0"/>
              <a:t>；</a:t>
            </a:r>
            <a:r>
              <a:rPr lang="en-US" altLang="zh-CN" sz="1800" smtClean="0"/>
              <a:t>2</a:t>
            </a:r>
            <a:r>
              <a:rPr lang="zh-CN" altLang="zh-CN" sz="1800" smtClean="0"/>
              <a:t>，</a:t>
            </a:r>
            <a:r>
              <a:rPr lang="en-US" altLang="zh-CN" sz="1800" smtClean="0"/>
              <a:t>-1,3,1</a:t>
            </a:r>
            <a:r>
              <a:rPr lang="zh-CN" altLang="zh-CN" sz="1800" smtClean="0"/>
              <a:t>，</a:t>
            </a:r>
            <a:r>
              <a:rPr lang="en-US" altLang="zh-CN" sz="1800" smtClean="0"/>
              <a:t>-3</a:t>
            </a:r>
            <a:r>
              <a:rPr lang="zh-CN" altLang="zh-CN" sz="1800" smtClean="0"/>
              <a:t>；</a:t>
            </a:r>
            <a:r>
              <a:rPr lang="en-US" altLang="zh-CN" sz="1800" smtClean="0"/>
              <a:t>7,0,5</a:t>
            </a:r>
            <a:r>
              <a:rPr lang="zh-CN" altLang="zh-CN" sz="1800" smtClean="0"/>
              <a:t>，</a:t>
            </a:r>
            <a:r>
              <a:rPr lang="en-US" altLang="zh-CN" sz="1800" smtClean="0"/>
              <a:t>-1</a:t>
            </a:r>
            <a:r>
              <a:rPr lang="zh-CN" altLang="zh-CN" sz="1800" smtClean="0"/>
              <a:t>，</a:t>
            </a:r>
            <a:r>
              <a:rPr lang="en-US" altLang="zh-CN" sz="1800" smtClean="0"/>
              <a:t>-9 ]</a:t>
            </a:r>
            <a:r>
              <a:rPr lang="zh-CN" altLang="zh-CN" sz="1800" smtClean="0"/>
              <a:t>；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	    Rank(M);</a:t>
            </a:r>
            <a:endParaRPr lang="zh-CN" altLang="zh-CN" sz="1800" smtClean="0"/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sz="1800" smtClean="0"/>
              <a:t>	     ans=2	</a:t>
            </a:r>
            <a:endParaRPr lang="zh-CN" altLang="zh-CN" sz="1800" smtClean="0"/>
          </a:p>
          <a:p>
            <a:pPr marL="0" indent="0" eaLnBrk="1" hangingPunct="1">
              <a:buFont typeface="Wingdings 3" pitchFamily="18" charset="2"/>
              <a:buNone/>
            </a:pPr>
            <a:endParaRPr lang="zh-CN" altLang="en-US" sz="1800" smtClean="0"/>
          </a:p>
        </p:txBody>
      </p:sp>
      <p:sp>
        <p:nvSpPr>
          <p:cNvPr id="513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3074988" y="2989263"/>
          <a:ext cx="1457325" cy="733425"/>
        </p:xfrm>
        <a:graphic>
          <a:graphicData uri="http://schemas.openxmlformats.org/presentationml/2006/ole">
            <p:oleObj spid="_x0000_s5131" r:id="rId3" imgW="1460500" imgH="736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863" y="311150"/>
            <a:ext cx="8596312" cy="65468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b="1" smtClean="0"/>
              <a:t>9.2.2 </a:t>
            </a:r>
            <a:r>
              <a:rPr lang="zh-CN" altLang="en-US" b="1" smtClean="0"/>
              <a:t>向量组的最大无关组</a:t>
            </a:r>
            <a:endParaRPr lang="en-US" altLang="zh-CN" b="1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700" smtClean="0"/>
              <a:t>       </a:t>
            </a:r>
            <a:r>
              <a:rPr lang="zh-CN" altLang="zh-CN" sz="1700" smtClean="0"/>
              <a:t>矩阵可以通过初等行变换化成行最简形，从而找出列向量组的最大无关组，</a:t>
            </a:r>
            <a:r>
              <a:rPr lang="en-US" altLang="zh-CN" sz="1700" smtClean="0"/>
              <a:t>Matlab</a:t>
            </a:r>
            <a:r>
              <a:rPr lang="zh-CN" altLang="zh-CN" sz="1700" smtClean="0"/>
              <a:t>将矩阵化成行最简形的命令是：</a:t>
            </a:r>
            <a:r>
              <a:rPr lang="en-US" altLang="zh-CN" sz="1700" smtClean="0"/>
              <a:t>rref</a:t>
            </a:r>
            <a:r>
              <a:rPr lang="zh-CN" altLang="zh-CN" sz="1700" smtClean="0"/>
              <a:t>。</a:t>
            </a:r>
            <a:r>
              <a:rPr lang="en-US" altLang="zh-CN" sz="1700" smtClean="0"/>
              <a:t>   </a:t>
            </a:r>
            <a:r>
              <a:rPr lang="zh-CN" altLang="zh-CN" sz="1700" smtClean="0"/>
              <a:t>格式：</a:t>
            </a:r>
            <a:r>
              <a:rPr lang="en-US" altLang="zh-CN" sz="1700" smtClean="0"/>
              <a:t>rref (A)    A</a:t>
            </a:r>
            <a:r>
              <a:rPr lang="zh-CN" altLang="zh-CN" sz="1700" smtClean="0"/>
              <a:t>为矩阵。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700" smtClean="0"/>
              <a:t>       </a:t>
            </a:r>
            <a:r>
              <a:rPr lang="zh-CN" altLang="zh-CN" sz="1700" smtClean="0"/>
              <a:t>求一个向量组最大无关组的方法</a:t>
            </a:r>
            <a:r>
              <a:rPr lang="en-US" altLang="zh-CN" sz="1700" smtClean="0"/>
              <a:t>,</a:t>
            </a:r>
            <a:r>
              <a:rPr lang="zh-CN" altLang="zh-CN" sz="1700" smtClean="0"/>
              <a:t>大致可归纳为</a:t>
            </a:r>
            <a:r>
              <a:rPr lang="en-US" altLang="zh-CN" sz="1700" smtClean="0"/>
              <a:t>:</a:t>
            </a:r>
            <a:r>
              <a:rPr lang="zh-CN" altLang="zh-CN" sz="1700" smtClean="0"/>
              <a:t>定义法、解线性方程组方法和矩阵法。其中矩阵法又可分为两种：第一种方法是借助矩阵的子行列式；第二种方法是借助矩阵的初等变换。用矩阵初等变换求最大无关组是一个简便实用的方法。</a:t>
            </a:r>
            <a:endParaRPr lang="en-US" altLang="zh-CN" sz="170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zh-CN" altLang="zh-CN" sz="170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700" b="1" smtClean="0"/>
              <a:t>     </a:t>
            </a:r>
            <a:r>
              <a:rPr lang="zh-CN" altLang="zh-CN" sz="1700" b="1" smtClean="0"/>
              <a:t>【例</a:t>
            </a:r>
            <a:r>
              <a:rPr lang="en-US" altLang="zh-CN" sz="1700" b="1" smtClean="0"/>
              <a:t>9-13</a:t>
            </a:r>
            <a:r>
              <a:rPr lang="zh-CN" altLang="zh-CN" sz="1700" b="1" smtClean="0"/>
              <a:t>】</a:t>
            </a:r>
            <a:r>
              <a:rPr lang="zh-CN" altLang="zh-CN" sz="1700" smtClean="0"/>
              <a:t> 求下列矩阵列向量组</a:t>
            </a:r>
            <a:r>
              <a:rPr lang="en-US" altLang="zh-CN" sz="1700" smtClean="0"/>
              <a:t>a=                          </a:t>
            </a:r>
            <a:r>
              <a:rPr lang="zh-CN" altLang="zh-CN" sz="1700" smtClean="0"/>
              <a:t>的一个最大无关组。</a:t>
            </a:r>
            <a:endParaRPr lang="en-US" altLang="zh-CN" sz="170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zh-CN" sz="1700" b="1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zh-CN" altLang="zh-CN" sz="1700" smtClean="0"/>
              <a:t>解</a:t>
            </a:r>
            <a:r>
              <a:rPr lang="en-US" altLang="zh-CN" sz="1700" smtClean="0"/>
              <a:t>  </a:t>
            </a:r>
            <a:r>
              <a:rPr lang="zh-CN" altLang="zh-CN" sz="1700" smtClean="0"/>
              <a:t>编写</a:t>
            </a:r>
            <a:r>
              <a:rPr lang="en-US" altLang="zh-CN" sz="1700" smtClean="0"/>
              <a:t>M</a:t>
            </a:r>
            <a:r>
              <a:rPr lang="zh-CN" altLang="zh-CN" sz="1700" smtClean="0"/>
              <a:t>文件</a:t>
            </a:r>
            <a:r>
              <a:rPr lang="en-US" altLang="zh-CN" sz="1700" smtClean="0"/>
              <a:t>ex1.m</a:t>
            </a:r>
            <a:r>
              <a:rPr lang="zh-CN" altLang="zh-CN" sz="1700" smtClean="0"/>
              <a:t>如下：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700" smtClean="0"/>
              <a:t>format rat</a:t>
            </a:r>
            <a:endParaRPr lang="zh-CN" altLang="zh-CN" sz="170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700" smtClean="0"/>
              <a:t>a=[1,-2,-1,0,2;-2,4,2,6,-6;2,-1,0,2,3;3,3,3,3,4];</a:t>
            </a:r>
            <a:endParaRPr lang="zh-CN" altLang="zh-CN" sz="170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700" smtClean="0"/>
              <a:t>b=rref(a)</a:t>
            </a:r>
            <a:endParaRPr lang="zh-CN" altLang="zh-CN" sz="170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zh-CN" altLang="zh-CN" sz="1700" smtClean="0"/>
              <a:t>求得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700" smtClean="0"/>
              <a:t>b = 1   0   1/3   0   16/3</a:t>
            </a:r>
            <a:endParaRPr lang="zh-CN" altLang="zh-CN" sz="170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700" smtClean="0"/>
              <a:t>   0   1   2/3   0   -1/9</a:t>
            </a:r>
            <a:endParaRPr lang="zh-CN" altLang="zh-CN" sz="170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700" smtClean="0"/>
              <a:t>   0   0    0    1   -1/3</a:t>
            </a:r>
            <a:endParaRPr lang="zh-CN" altLang="zh-CN" sz="170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700" smtClean="0"/>
              <a:t>   0   0    0    0     0</a:t>
            </a:r>
            <a:endParaRPr lang="zh-CN" altLang="zh-CN" sz="170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zh-CN" altLang="zh-CN" sz="1700" smtClean="0"/>
              <a:t>由此可以得到五个列向量，并且易得向量组中的一个最大无关组。</a:t>
            </a:r>
            <a:endParaRPr lang="zh-CN" altLang="en-US" sz="1700" b="1" smtClean="0"/>
          </a:p>
        </p:txBody>
      </p:sp>
      <p:sp>
        <p:nvSpPr>
          <p:cNvPr id="615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4619625" y="2119313"/>
          <a:ext cx="1476375" cy="914400"/>
        </p:xfrm>
        <a:graphic>
          <a:graphicData uri="http://schemas.openxmlformats.org/presentationml/2006/ole">
            <p:oleObj spid="_x0000_s6156" r:id="rId3" imgW="1473200" imgH="9144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775" y="311150"/>
            <a:ext cx="11623675" cy="122237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smtClean="0"/>
              <a:t>9.3 </a:t>
            </a:r>
            <a:r>
              <a:rPr lang="zh-CN" altLang="zh-CN" b="1" smtClean="0"/>
              <a:t>线性方程组的求解</a:t>
            </a:r>
            <a:endParaRPr lang="en-US" altLang="zh-CN" b="1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</a:t>
            </a:r>
            <a:r>
              <a:rPr lang="zh-CN" altLang="zh-CN" sz="1800" smtClean="0"/>
              <a:t>线性方程组是齐次线性方程组还是非齐次线性方程组？方程组是否有解？都需要先进行判断才能运用</a:t>
            </a:r>
            <a:endParaRPr lang="en-US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</a:t>
            </a:r>
            <a:r>
              <a:rPr lang="zh-CN" altLang="zh-CN" sz="1800" smtClean="0"/>
              <a:t>正确的方法得到正确的结果。</a:t>
            </a:r>
            <a:endParaRPr lang="en-US" altLang="zh-CN" sz="1800" b="1" smtClean="0"/>
          </a:p>
          <a:p>
            <a:pPr eaLnBrk="1" hangingPunct="1"/>
            <a:r>
              <a:rPr lang="en-US" altLang="zh-CN" b="1" smtClean="0"/>
              <a:t>9.3.1 </a:t>
            </a:r>
            <a:r>
              <a:rPr lang="zh-CN" altLang="en-US" b="1" smtClean="0"/>
              <a:t>求线性方程组的唯一解或特解</a:t>
            </a:r>
            <a:endParaRPr lang="en-US" altLang="zh-CN" b="1" smtClean="0"/>
          </a:p>
          <a:p>
            <a:pPr eaLnBrk="1" hangingPunct="1">
              <a:buFont typeface="Wingdings 3" pitchFamily="18" charset="2"/>
              <a:buNone/>
            </a:pPr>
            <a:r>
              <a:rPr lang="zh-CN" altLang="zh-CN" sz="1800" smtClean="0"/>
              <a:t>线性方程组有解的充要条件为：</a:t>
            </a:r>
            <a:r>
              <a:rPr lang="en-US" altLang="zh-CN" sz="1800" smtClean="0"/>
              <a:t>R</a:t>
            </a:r>
            <a:r>
              <a:rPr lang="zh-CN" altLang="zh-CN" sz="1800" smtClean="0"/>
              <a:t>（</a:t>
            </a:r>
            <a:r>
              <a:rPr lang="en-US" altLang="zh-CN" sz="1800" smtClean="0"/>
              <a:t>A</a:t>
            </a:r>
            <a:r>
              <a:rPr lang="zh-CN" altLang="zh-CN" sz="1800" smtClean="0"/>
              <a:t>）</a:t>
            </a:r>
            <a:r>
              <a:rPr lang="en-US" altLang="zh-CN" sz="1800" smtClean="0"/>
              <a:t>=R</a:t>
            </a:r>
            <a:r>
              <a:rPr lang="zh-CN" altLang="zh-CN" sz="1800" smtClean="0"/>
              <a:t>（</a:t>
            </a:r>
            <a:r>
              <a:rPr lang="en-US" altLang="zh-CN" sz="1800" smtClean="0"/>
              <a:t>    </a:t>
            </a:r>
            <a:r>
              <a:rPr lang="zh-CN" altLang="zh-CN" sz="1800" smtClean="0"/>
              <a:t>）。（</a:t>
            </a:r>
            <a:r>
              <a:rPr lang="en-US" altLang="zh-CN" sz="1800" smtClean="0"/>
              <a:t>A</a:t>
            </a:r>
            <a:r>
              <a:rPr lang="zh-CN" altLang="zh-CN" sz="1800" smtClean="0"/>
              <a:t>为方程组系数矩阵，</a:t>
            </a:r>
            <a:r>
              <a:rPr lang="en-US" altLang="zh-CN" sz="1800" smtClean="0"/>
              <a:t>R</a:t>
            </a:r>
            <a:r>
              <a:rPr lang="zh-CN" altLang="zh-CN" sz="1800" smtClean="0"/>
              <a:t>（</a:t>
            </a:r>
            <a:r>
              <a:rPr lang="en-US" altLang="zh-CN" sz="1800" smtClean="0"/>
              <a:t>A</a:t>
            </a:r>
            <a:r>
              <a:rPr lang="zh-CN" altLang="zh-CN" sz="1800" smtClean="0"/>
              <a:t>）为系数矩阵的秩，</a:t>
            </a:r>
            <a:endParaRPr lang="en-US" altLang="zh-CN" sz="1800" b="1" smtClean="0"/>
          </a:p>
          <a:p>
            <a:pPr eaLnBrk="1" hangingPunct="1">
              <a:buFont typeface="Wingdings 3" pitchFamily="18" charset="2"/>
              <a:buNone/>
            </a:pPr>
            <a:r>
              <a:rPr lang="zh-CN" altLang="zh-CN" sz="1800" smtClean="0"/>
              <a:t>为方程组的增广矩阵。）线性方程的求解分为两类：一类是方程组求唯一解或求特解</a:t>
            </a:r>
            <a:r>
              <a:rPr lang="en-US" altLang="zh-CN" sz="1800" smtClean="0"/>
              <a:t>;</a:t>
            </a:r>
            <a:r>
              <a:rPr lang="zh-CN" altLang="zh-CN" sz="1800" smtClean="0"/>
              <a:t>一类是方程组求无穷</a:t>
            </a:r>
            <a:endParaRPr lang="en-US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zh-CN" altLang="zh-CN" sz="1800" smtClean="0"/>
              <a:t>解即通解。</a:t>
            </a:r>
          </a:p>
          <a:p>
            <a:pPr eaLnBrk="1" hangingPunct="1">
              <a:buFont typeface="Wingdings 3" pitchFamily="18" charset="2"/>
              <a:buNone/>
            </a:pPr>
            <a:r>
              <a:rPr lang="zh-CN" altLang="zh-CN" sz="1800" smtClean="0"/>
              <a:t>判断方程组解的情况。</a:t>
            </a:r>
            <a:endParaRPr lang="en-US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</a:t>
            </a:r>
            <a:r>
              <a:rPr lang="zh-CN" altLang="en-US" sz="1800" smtClean="0"/>
              <a:t>（</a:t>
            </a:r>
            <a:r>
              <a:rPr lang="en-US" altLang="zh-CN" sz="1800" smtClean="0"/>
              <a:t>Ⅰ</a:t>
            </a:r>
            <a:r>
              <a:rPr lang="zh-CN" altLang="en-US" sz="1800" smtClean="0"/>
              <a:t>）</a:t>
            </a:r>
            <a:r>
              <a:rPr lang="en-US" altLang="zh-CN" sz="1800" smtClean="0"/>
              <a:t>  1</a:t>
            </a:r>
            <a:r>
              <a:rPr lang="zh-CN" altLang="zh-CN" sz="1800" smtClean="0"/>
              <a:t>：当</a:t>
            </a:r>
            <a:r>
              <a:rPr lang="en-US" altLang="zh-CN" sz="1800" smtClean="0"/>
              <a:t>R</a:t>
            </a:r>
            <a:r>
              <a:rPr lang="zh-CN" altLang="zh-CN" sz="1800" smtClean="0"/>
              <a:t>（</a:t>
            </a:r>
            <a:r>
              <a:rPr lang="en-US" altLang="zh-CN" sz="1800" smtClean="0"/>
              <a:t>A</a:t>
            </a:r>
            <a:r>
              <a:rPr lang="zh-CN" altLang="zh-CN" sz="1800" smtClean="0"/>
              <a:t>）</a:t>
            </a:r>
            <a:r>
              <a:rPr lang="en-US" altLang="zh-CN" sz="1800" smtClean="0"/>
              <a:t>=R</a:t>
            </a:r>
            <a:r>
              <a:rPr lang="zh-CN" altLang="zh-CN" sz="1800" smtClean="0"/>
              <a:t>（</a:t>
            </a:r>
            <a:r>
              <a:rPr lang="en-US" altLang="zh-CN" sz="1800" smtClean="0"/>
              <a:t>    </a:t>
            </a:r>
            <a:r>
              <a:rPr lang="zh-CN" altLang="zh-CN" sz="1800" smtClean="0"/>
              <a:t>）时 有解（</a:t>
            </a:r>
            <a:r>
              <a:rPr lang="en-US" altLang="zh-CN" sz="1800" smtClean="0"/>
              <a:t>R</a:t>
            </a:r>
            <a:r>
              <a:rPr lang="zh-CN" altLang="zh-CN" sz="1800" smtClean="0"/>
              <a:t>（</a:t>
            </a:r>
            <a:r>
              <a:rPr lang="en-US" altLang="zh-CN" sz="1800" smtClean="0"/>
              <a:t>A</a:t>
            </a:r>
            <a:r>
              <a:rPr lang="zh-CN" altLang="zh-CN" sz="1800" smtClean="0"/>
              <a:t>）</a:t>
            </a:r>
            <a:r>
              <a:rPr lang="en-US" altLang="zh-CN" sz="1800" smtClean="0"/>
              <a:t>=R</a:t>
            </a:r>
            <a:r>
              <a:rPr lang="zh-CN" altLang="zh-CN" sz="1800" smtClean="0"/>
              <a:t>（</a:t>
            </a:r>
            <a:r>
              <a:rPr lang="en-US" altLang="zh-CN" sz="1800" smtClean="0"/>
              <a:t>     </a:t>
            </a:r>
            <a:r>
              <a:rPr lang="zh-CN" altLang="zh-CN" sz="1800" smtClean="0"/>
              <a:t>）</a:t>
            </a:r>
            <a:r>
              <a:rPr lang="en-US" altLang="zh-CN" sz="1800" smtClean="0"/>
              <a:t>&gt;=n</a:t>
            </a:r>
            <a:r>
              <a:rPr lang="zh-CN" altLang="zh-CN" sz="1800" smtClean="0"/>
              <a:t>唯一解，</a:t>
            </a:r>
            <a:r>
              <a:rPr lang="en-US" altLang="zh-CN" sz="1800" smtClean="0"/>
              <a:t>R</a:t>
            </a:r>
            <a:r>
              <a:rPr lang="zh-CN" altLang="zh-CN" sz="1800" smtClean="0"/>
              <a:t>（</a:t>
            </a:r>
            <a:r>
              <a:rPr lang="en-US" altLang="zh-CN" sz="1800" smtClean="0"/>
              <a:t>A</a:t>
            </a:r>
            <a:r>
              <a:rPr lang="zh-CN" altLang="zh-CN" sz="1800" smtClean="0"/>
              <a:t>）</a:t>
            </a:r>
            <a:r>
              <a:rPr lang="en-US" altLang="zh-CN" sz="1800" smtClean="0"/>
              <a:t>=R</a:t>
            </a:r>
            <a:r>
              <a:rPr lang="zh-CN" altLang="zh-CN" sz="1800" smtClean="0"/>
              <a:t>（</a:t>
            </a:r>
            <a:r>
              <a:rPr lang="en-US" altLang="zh-CN" sz="1800" smtClean="0"/>
              <a:t>     </a:t>
            </a:r>
            <a:r>
              <a:rPr lang="zh-CN" altLang="en-US" sz="1800" smtClean="0"/>
              <a:t>）</a:t>
            </a:r>
            <a:r>
              <a:rPr lang="zh-CN" altLang="zh-CN" sz="1800" smtClean="0"/>
              <a:t>〈</a:t>
            </a:r>
            <a:r>
              <a:rPr lang="en-US" altLang="zh-CN" sz="1800" smtClean="0"/>
              <a:t>n,</a:t>
            </a:r>
            <a:r>
              <a:rPr lang="zh-CN" altLang="zh-CN" sz="1800" smtClean="0"/>
              <a:t>有无穷解〉；</a:t>
            </a:r>
            <a:endParaRPr lang="en-US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</a:t>
            </a:r>
            <a:r>
              <a:rPr lang="zh-CN" altLang="en-US" sz="1800" smtClean="0"/>
              <a:t>（</a:t>
            </a:r>
            <a:r>
              <a:rPr lang="en-US" altLang="zh-CN" sz="1800" smtClean="0"/>
              <a:t>Ⅱ</a:t>
            </a:r>
            <a:r>
              <a:rPr lang="zh-CN" altLang="en-US" sz="1800" smtClean="0"/>
              <a:t>）  </a:t>
            </a:r>
            <a:r>
              <a:rPr lang="en-US" altLang="zh-CN" sz="1800" smtClean="0"/>
              <a:t>2</a:t>
            </a:r>
            <a:r>
              <a:rPr lang="zh-CN" altLang="zh-CN" sz="1800" smtClean="0"/>
              <a:t>：当</a:t>
            </a:r>
            <a:r>
              <a:rPr lang="en-US" altLang="zh-CN" sz="1800" smtClean="0"/>
              <a:t>R</a:t>
            </a:r>
            <a:r>
              <a:rPr lang="zh-CN" altLang="zh-CN" sz="1800" smtClean="0"/>
              <a:t>（</a:t>
            </a:r>
            <a:r>
              <a:rPr lang="en-US" altLang="zh-CN" sz="1800" smtClean="0"/>
              <a:t>A</a:t>
            </a:r>
            <a:r>
              <a:rPr lang="zh-CN" altLang="zh-CN" sz="1800" smtClean="0"/>
              <a:t>）</a:t>
            </a:r>
            <a:r>
              <a:rPr lang="en-US" altLang="zh-CN" sz="1800" smtClean="0"/>
              <a:t>+1=R</a:t>
            </a:r>
            <a:r>
              <a:rPr lang="zh-CN" altLang="zh-CN" sz="1800" smtClean="0"/>
              <a:t>（</a:t>
            </a:r>
            <a:r>
              <a:rPr lang="en-US" altLang="zh-CN" sz="1800" smtClean="0"/>
              <a:t>    </a:t>
            </a:r>
            <a:r>
              <a:rPr lang="zh-CN" altLang="zh-CN" sz="1800" smtClean="0"/>
              <a:t>）时无解。</a:t>
            </a:r>
            <a:endParaRPr lang="en-US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zh-CN" altLang="en-US" sz="1800" smtClean="0"/>
              <a:t>     （</a:t>
            </a:r>
            <a:r>
              <a:rPr lang="en-US" altLang="zh-CN" sz="1800" smtClean="0"/>
              <a:t>Ⅲ</a:t>
            </a:r>
            <a:r>
              <a:rPr lang="zh-CN" altLang="en-US" sz="1800" smtClean="0"/>
              <a:t>）   </a:t>
            </a:r>
            <a:r>
              <a:rPr lang="zh-CN" altLang="zh-CN" sz="1800" smtClean="0"/>
              <a:t>求特解；</a:t>
            </a:r>
            <a:r>
              <a:rPr lang="en-US" altLang="zh-CN" sz="1800" smtClean="0"/>
              <a:t>  </a:t>
            </a:r>
            <a:endParaRPr lang="zh-CN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zh-CN" altLang="en-US" sz="1800" smtClean="0"/>
              <a:t>     （</a:t>
            </a:r>
            <a:r>
              <a:rPr lang="en-US" altLang="zh-CN" sz="1800" smtClean="0"/>
              <a:t>Ⅳ</a:t>
            </a:r>
            <a:r>
              <a:rPr lang="zh-CN" altLang="en-US" sz="1800" smtClean="0"/>
              <a:t>）</a:t>
            </a:r>
            <a:r>
              <a:rPr lang="zh-CN" altLang="zh-CN" sz="1800" smtClean="0"/>
              <a:t>求通解</a:t>
            </a:r>
            <a:r>
              <a:rPr lang="en-US" altLang="zh-CN" sz="1800" smtClean="0"/>
              <a:t>(</a:t>
            </a:r>
            <a:r>
              <a:rPr lang="zh-CN" altLang="zh-CN" sz="1800" smtClean="0"/>
              <a:t>无穷解</a:t>
            </a:r>
            <a:r>
              <a:rPr lang="en-US" altLang="zh-CN" sz="1800" smtClean="0"/>
              <a:t>), </a:t>
            </a:r>
            <a:r>
              <a:rPr lang="zh-CN" altLang="zh-CN" sz="1800" smtClean="0"/>
              <a:t>线性方程组的无穷解</a:t>
            </a:r>
            <a:r>
              <a:rPr lang="en-US" altLang="zh-CN" sz="1800" smtClean="0"/>
              <a:t> = </a:t>
            </a:r>
            <a:r>
              <a:rPr lang="zh-CN" altLang="zh-CN" sz="1800" smtClean="0"/>
              <a:t>对应齐次方程组的通解</a:t>
            </a:r>
            <a:r>
              <a:rPr lang="en-US" altLang="zh-CN" sz="1800" smtClean="0"/>
              <a:t>+</a:t>
            </a:r>
            <a:r>
              <a:rPr lang="zh-CN" altLang="zh-CN" sz="1800" smtClean="0"/>
              <a:t>非齐次方程组的 一个特解；</a:t>
            </a:r>
            <a:endParaRPr lang="en-US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</a:t>
            </a:r>
            <a:endParaRPr lang="zh-CN" altLang="zh-CN" sz="180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800" smtClean="0"/>
              <a:t>                </a:t>
            </a:r>
            <a:r>
              <a:rPr lang="zh-CN" altLang="zh-CN" sz="1800" smtClean="0"/>
              <a:t>注：以上针对非齐次线性方程组，对齐次线性方程组，主要是用到</a:t>
            </a:r>
            <a:r>
              <a:rPr lang="en-US" altLang="zh-CN" sz="1800" smtClean="0"/>
              <a:t>I)</a:t>
            </a:r>
            <a:r>
              <a:rPr lang="zh-CN" altLang="zh-CN" sz="1800" smtClean="0"/>
              <a:t>、</a:t>
            </a:r>
            <a:r>
              <a:rPr lang="en-US" altLang="zh-CN" sz="1800" smtClean="0"/>
              <a:t>III)</a:t>
            </a:r>
            <a:r>
              <a:rPr lang="zh-CN" altLang="zh-CN" sz="1800" smtClean="0"/>
              <a:t>步</a:t>
            </a:r>
          </a:p>
          <a:p>
            <a:pPr eaLnBrk="1" hangingPunct="1">
              <a:buFont typeface="Wingdings 3" pitchFamily="18" charset="2"/>
              <a:buNone/>
            </a:pPr>
            <a:endParaRPr lang="zh-CN" altLang="zh-CN" sz="1800" b="1" smtClean="0"/>
          </a:p>
        </p:txBody>
      </p:sp>
      <p:sp>
        <p:nvSpPr>
          <p:cNvPr id="7253" name="Rectangle 14"/>
          <p:cNvSpPr>
            <a:spLocks noChangeArrowheads="1"/>
          </p:cNvSpPr>
          <p:nvPr/>
        </p:nvSpPr>
        <p:spPr bwMode="auto">
          <a:xfrm>
            <a:off x="-65088" y="-182563"/>
            <a:ext cx="184151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graphicFrame>
        <p:nvGraphicFramePr>
          <p:cNvPr id="7246" name="Object 78"/>
          <p:cNvGraphicFramePr>
            <a:graphicFrameLocks noChangeAspect="1"/>
          </p:cNvGraphicFramePr>
          <p:nvPr/>
        </p:nvGraphicFramePr>
        <p:xfrm>
          <a:off x="5137150" y="2279650"/>
          <a:ext cx="258763" cy="317500"/>
        </p:xfrm>
        <a:graphic>
          <a:graphicData uri="http://schemas.openxmlformats.org/presentationml/2006/ole">
            <p:oleObj spid="_x0000_s7246" r:id="rId3" imgW="164957" imgH="203024" progId="Equation.DSMT4">
              <p:embed/>
            </p:oleObj>
          </a:graphicData>
        </a:graphic>
      </p:graphicFrame>
      <p:sp>
        <p:nvSpPr>
          <p:cNvPr id="7254" name="Rectangle 16"/>
          <p:cNvSpPr>
            <a:spLocks noChangeArrowheads="1"/>
          </p:cNvSpPr>
          <p:nvPr/>
        </p:nvSpPr>
        <p:spPr bwMode="auto">
          <a:xfrm>
            <a:off x="0" y="-160338"/>
            <a:ext cx="1648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graphicFrame>
        <p:nvGraphicFramePr>
          <p:cNvPr id="7247" name="Object 79"/>
          <p:cNvGraphicFramePr>
            <a:graphicFrameLocks noChangeAspect="1"/>
          </p:cNvGraphicFramePr>
          <p:nvPr/>
        </p:nvGraphicFramePr>
        <p:xfrm>
          <a:off x="10831513" y="2430463"/>
          <a:ext cx="269875" cy="334962"/>
        </p:xfrm>
        <a:graphic>
          <a:graphicData uri="http://schemas.openxmlformats.org/presentationml/2006/ole">
            <p:oleObj spid="_x0000_s7247" r:id="rId4" imgW="164957" imgH="203024" progId="Equation.DSMT4">
              <p:embed/>
            </p:oleObj>
          </a:graphicData>
        </a:graphic>
      </p:graphicFrame>
      <p:sp>
        <p:nvSpPr>
          <p:cNvPr id="7255" name="Rectangle 20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graphicFrame>
        <p:nvGraphicFramePr>
          <p:cNvPr id="7248" name="Object 80"/>
          <p:cNvGraphicFramePr>
            <a:graphicFrameLocks noChangeAspect="1"/>
          </p:cNvGraphicFramePr>
          <p:nvPr/>
        </p:nvGraphicFramePr>
        <p:xfrm>
          <a:off x="6424613" y="3943350"/>
          <a:ext cx="284162" cy="349250"/>
        </p:xfrm>
        <a:graphic>
          <a:graphicData uri="http://schemas.openxmlformats.org/presentationml/2006/ole">
            <p:oleObj spid="_x0000_s7248" r:id="rId5" imgW="164957" imgH="203024" progId="Equation.DSMT4">
              <p:embed/>
            </p:oleObj>
          </a:graphicData>
        </a:graphic>
      </p:graphicFrame>
      <p:sp>
        <p:nvSpPr>
          <p:cNvPr id="7256" name="Rectangle 25"/>
          <p:cNvSpPr>
            <a:spLocks noChangeArrowheads="1"/>
          </p:cNvSpPr>
          <p:nvPr/>
        </p:nvSpPr>
        <p:spPr bwMode="auto">
          <a:xfrm>
            <a:off x="152400" y="-301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graphicFrame>
        <p:nvGraphicFramePr>
          <p:cNvPr id="7249" name="Object 81"/>
          <p:cNvGraphicFramePr>
            <a:graphicFrameLocks noChangeAspect="1"/>
          </p:cNvGraphicFramePr>
          <p:nvPr/>
        </p:nvGraphicFramePr>
        <p:xfrm>
          <a:off x="3695700" y="3962400"/>
          <a:ext cx="252413" cy="311150"/>
        </p:xfrm>
        <a:graphic>
          <a:graphicData uri="http://schemas.openxmlformats.org/presentationml/2006/ole">
            <p:oleObj spid="_x0000_s7249" r:id="rId6" imgW="164957" imgH="203024" progId="Equation.DSMT4">
              <p:embed/>
            </p:oleObj>
          </a:graphicData>
        </a:graphic>
      </p:graphicFrame>
      <p:sp>
        <p:nvSpPr>
          <p:cNvPr id="7257" name="Rectangle 27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graphicFrame>
        <p:nvGraphicFramePr>
          <p:cNvPr id="7250" name="Object 82"/>
          <p:cNvGraphicFramePr>
            <a:graphicFrameLocks noChangeAspect="1"/>
          </p:cNvGraphicFramePr>
          <p:nvPr/>
        </p:nvGraphicFramePr>
        <p:xfrm>
          <a:off x="9491663" y="3941763"/>
          <a:ext cx="268287" cy="331787"/>
        </p:xfrm>
        <a:graphic>
          <a:graphicData uri="http://schemas.openxmlformats.org/presentationml/2006/ole">
            <p:oleObj spid="_x0000_s7250" r:id="rId7" imgW="164957" imgH="203024" progId="Equation.DSMT4">
              <p:embed/>
            </p:oleObj>
          </a:graphicData>
        </a:graphic>
      </p:graphicFrame>
      <p:sp>
        <p:nvSpPr>
          <p:cNvPr id="7258" name="Rectangle 29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rebuchet MS" pitchFamily="34" charset="0"/>
              <a:ea typeface="华文新魏" pitchFamily="2" charset="-122"/>
            </a:endParaRPr>
          </a:p>
        </p:txBody>
      </p:sp>
      <p:graphicFrame>
        <p:nvGraphicFramePr>
          <p:cNvPr id="7251" name="Object 83"/>
          <p:cNvGraphicFramePr>
            <a:graphicFrameLocks noChangeAspect="1"/>
          </p:cNvGraphicFramePr>
          <p:nvPr/>
        </p:nvGraphicFramePr>
        <p:xfrm>
          <a:off x="3948113" y="4429125"/>
          <a:ext cx="252412" cy="311150"/>
        </p:xfrm>
        <a:graphic>
          <a:graphicData uri="http://schemas.openxmlformats.org/presentationml/2006/ole">
            <p:oleObj spid="_x0000_s7251" r:id="rId8" imgW="164957" imgH="203024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</TotalTime>
  <Words>3399</Words>
  <Application>Microsoft Office PowerPoint</Application>
  <PresentationFormat>自定义</PresentationFormat>
  <Paragraphs>370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演示文稿设计模板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Trebuchet MS</vt:lpstr>
      <vt:lpstr>Wingdings 3</vt:lpstr>
      <vt:lpstr>Calibri</vt:lpstr>
      <vt:lpstr>方正姚体</vt:lpstr>
      <vt:lpstr>华文新魏</vt:lpstr>
      <vt:lpstr>平面</vt:lpstr>
      <vt:lpstr>平面</vt:lpstr>
      <vt:lpstr>平面</vt:lpstr>
      <vt:lpstr>平面</vt:lpstr>
      <vt:lpstr>MathType 6.0 Equation</vt:lpstr>
      <vt:lpstr>公式</vt:lpstr>
      <vt:lpstr>第9章  Matlab在线性代数中的应用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uvumetoo</dc:creator>
  <cp:lastModifiedBy>雨林木风</cp:lastModifiedBy>
  <cp:revision>21</cp:revision>
  <dcterms:created xsi:type="dcterms:W3CDTF">2014-11-23T05:36:07Z</dcterms:created>
  <dcterms:modified xsi:type="dcterms:W3CDTF">2015-01-11T06:40:36Z</dcterms:modified>
</cp:coreProperties>
</file>