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mf" ContentType="image/x-wmf"/>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7" r:id="rId21"/>
    <p:sldId id="278" r:id="rId22"/>
    <p:sldId id="279" r:id="rId23"/>
    <p:sldId id="280" r:id="rId24"/>
    <p:sldId id="281" r:id="rId25"/>
    <p:sldId id="283" r:id="rId26"/>
    <p:sldId id="284" r:id="rId27"/>
    <p:sldId id="285" r:id="rId28"/>
    <p:sldId id="286" r:id="rId29"/>
    <p:sldId id="287" r:id="rId30"/>
    <p:sldId id="288" r:id="rId31"/>
    <p:sldId id="289" r:id="rId32"/>
    <p:sldId id="290" r:id="rId33"/>
    <p:sldId id="291" r:id="rId34"/>
    <p:sldId id="292" r:id="rId35"/>
    <p:sldId id="293" r:id="rId36"/>
    <p:sldId id="294" r:id="rId37"/>
    <p:sldId id="295" r:id="rId38"/>
    <p:sldId id="297" r:id="rId39"/>
    <p:sldId id="298" r:id="rId40"/>
    <p:sldId id="299" r:id="rId41"/>
    <p:sldId id="300" r:id="rId42"/>
    <p:sldId id="301" r:id="rId43"/>
    <p:sldId id="302" r:id="rId44"/>
    <p:sldId id="303" r:id="rId45"/>
    <p:sldId id="304" r:id="rId46"/>
    <p:sldId id="305" r:id="rId47"/>
    <p:sldId id="306" r:id="rId48"/>
    <p:sldId id="307" r:id="rId49"/>
    <p:sldId id="308" r:id="rId50"/>
    <p:sldId id="310" r:id="rId51"/>
    <p:sldId id="309" r:id="rId52"/>
    <p:sldId id="312" r:id="rId53"/>
    <p:sldId id="311" r:id="rId54"/>
  </p:sldIdLst>
  <p:sldSz cx="12192000" cy="6858000"/>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宋体" charset="-122"/>
        <a:cs typeface="+mn-cs"/>
      </a:defRPr>
    </a:lvl1pPr>
    <a:lvl2pPr marL="457200" algn="l" defTabSz="457200" rtl="0" fontAlgn="base">
      <a:spcBef>
        <a:spcPct val="0"/>
      </a:spcBef>
      <a:spcAft>
        <a:spcPct val="0"/>
      </a:spcAft>
      <a:defRPr kern="1200">
        <a:solidFill>
          <a:schemeClr val="tx1"/>
        </a:solidFill>
        <a:latin typeface="Arial" charset="0"/>
        <a:ea typeface="宋体" charset="-122"/>
        <a:cs typeface="+mn-cs"/>
      </a:defRPr>
    </a:lvl2pPr>
    <a:lvl3pPr marL="914400" algn="l" defTabSz="457200" rtl="0" fontAlgn="base">
      <a:spcBef>
        <a:spcPct val="0"/>
      </a:spcBef>
      <a:spcAft>
        <a:spcPct val="0"/>
      </a:spcAft>
      <a:defRPr kern="1200">
        <a:solidFill>
          <a:schemeClr val="tx1"/>
        </a:solidFill>
        <a:latin typeface="Arial" charset="0"/>
        <a:ea typeface="宋体" charset="-122"/>
        <a:cs typeface="+mn-cs"/>
      </a:defRPr>
    </a:lvl3pPr>
    <a:lvl4pPr marL="1371600" algn="l" defTabSz="457200" rtl="0" fontAlgn="base">
      <a:spcBef>
        <a:spcPct val="0"/>
      </a:spcBef>
      <a:spcAft>
        <a:spcPct val="0"/>
      </a:spcAft>
      <a:defRPr kern="1200">
        <a:solidFill>
          <a:schemeClr val="tx1"/>
        </a:solidFill>
        <a:latin typeface="Arial" charset="0"/>
        <a:ea typeface="宋体" charset="-122"/>
        <a:cs typeface="+mn-cs"/>
      </a:defRPr>
    </a:lvl4pPr>
    <a:lvl5pPr marL="1828800" algn="l" defTabSz="457200"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vertBarState="maximized" horzBarState="maximized">
    <p:restoredLeft sz="16795" autoAdjust="0"/>
    <p:restoredTop sz="94660"/>
  </p:normalViewPr>
  <p:slideViewPr>
    <p:cSldViewPr snapToGrid="0">
      <p:cViewPr varScale="1">
        <p:scale>
          <a:sx n="98" d="100"/>
          <a:sy n="98" d="100"/>
        </p:scale>
        <p:origin x="-102" y="-54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7" Type="http://schemas.openxmlformats.org/officeDocument/2006/relationships/tableStyles" Target="tableStyles.xml"/><Relationship Id="rId56" Type="http://schemas.openxmlformats.org/officeDocument/2006/relationships/viewProps" Target="viewProps.xml"/><Relationship Id="rId55" Type="http://schemas.openxmlformats.org/officeDocument/2006/relationships/presProps" Target="presProps.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5" Type="http://schemas.openxmlformats.org/officeDocument/2006/relationships/image" Target="../media/image5.wmf"/><Relationship Id="rId4" Type="http://schemas.openxmlformats.org/officeDocument/2006/relationships/image" Target="../media/image4.wmf"/><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5" Type="http://schemas.openxmlformats.org/officeDocument/2006/relationships/image" Target="../media/image50.wmf"/><Relationship Id="rId4" Type="http://schemas.openxmlformats.org/officeDocument/2006/relationships/image" Target="../media/image49.wmf"/><Relationship Id="rId3" Type="http://schemas.openxmlformats.org/officeDocument/2006/relationships/image" Target="../media/image48.wmf"/><Relationship Id="rId2" Type="http://schemas.openxmlformats.org/officeDocument/2006/relationships/image" Target="../media/image47.wmf"/><Relationship Id="rId1" Type="http://schemas.openxmlformats.org/officeDocument/2006/relationships/image" Target="../media/image46.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52.wmf"/><Relationship Id="rId1" Type="http://schemas.openxmlformats.org/officeDocument/2006/relationships/image" Target="../media/image51.wmf"/></Relationships>
</file>

<file path=ppt/drawings/_rels/vmlDrawing12.vml.rels><?xml version="1.0" encoding="UTF-8" standalone="yes"?>
<Relationships xmlns="http://schemas.openxmlformats.org/package/2006/relationships"><Relationship Id="rId5" Type="http://schemas.openxmlformats.org/officeDocument/2006/relationships/image" Target="../media/image57.wmf"/><Relationship Id="rId4" Type="http://schemas.openxmlformats.org/officeDocument/2006/relationships/image" Target="../media/image56.wmf"/><Relationship Id="rId3" Type="http://schemas.openxmlformats.org/officeDocument/2006/relationships/image" Target="../media/image55.wmf"/><Relationship Id="rId2" Type="http://schemas.openxmlformats.org/officeDocument/2006/relationships/image" Target="../media/image54.wmf"/><Relationship Id="rId1" Type="http://schemas.openxmlformats.org/officeDocument/2006/relationships/image" Target="../media/image53.wmf"/></Relationships>
</file>

<file path=ppt/drawings/_rels/vmlDrawing13.vml.rels><?xml version="1.0" encoding="UTF-8" standalone="yes"?>
<Relationships xmlns="http://schemas.openxmlformats.org/package/2006/relationships"><Relationship Id="rId7" Type="http://schemas.openxmlformats.org/officeDocument/2006/relationships/image" Target="../media/image63.wmf"/><Relationship Id="rId6" Type="http://schemas.openxmlformats.org/officeDocument/2006/relationships/image" Target="../media/image62.wmf"/><Relationship Id="rId5" Type="http://schemas.openxmlformats.org/officeDocument/2006/relationships/image" Target="../media/image61.wmf"/><Relationship Id="rId4" Type="http://schemas.openxmlformats.org/officeDocument/2006/relationships/image" Target="../media/image60.wmf"/><Relationship Id="rId3" Type="http://schemas.openxmlformats.org/officeDocument/2006/relationships/image" Target="../media/image59.wmf"/><Relationship Id="rId2" Type="http://schemas.openxmlformats.org/officeDocument/2006/relationships/image" Target="../media/image58.wmf"/><Relationship Id="rId1" Type="http://schemas.openxmlformats.org/officeDocument/2006/relationships/image" Target="../media/image51.wmf"/></Relationships>
</file>

<file path=ppt/drawings/_rels/vmlDrawing14.vml.rels><?xml version="1.0" encoding="UTF-8" standalone="yes"?>
<Relationships xmlns="http://schemas.openxmlformats.org/package/2006/relationships"><Relationship Id="rId8" Type="http://schemas.openxmlformats.org/officeDocument/2006/relationships/image" Target="../media/image71.wmf"/><Relationship Id="rId7" Type="http://schemas.openxmlformats.org/officeDocument/2006/relationships/image" Target="../media/image70.wmf"/><Relationship Id="rId6" Type="http://schemas.openxmlformats.org/officeDocument/2006/relationships/image" Target="../media/image69.wmf"/><Relationship Id="rId5" Type="http://schemas.openxmlformats.org/officeDocument/2006/relationships/image" Target="../media/image68.wmf"/><Relationship Id="rId4" Type="http://schemas.openxmlformats.org/officeDocument/2006/relationships/image" Target="../media/image67.wmf"/><Relationship Id="rId3" Type="http://schemas.openxmlformats.org/officeDocument/2006/relationships/image" Target="../media/image66.wmf"/><Relationship Id="rId2" Type="http://schemas.openxmlformats.org/officeDocument/2006/relationships/image" Target="../media/image65.wmf"/><Relationship Id="rId1" Type="http://schemas.openxmlformats.org/officeDocument/2006/relationships/image" Target="../media/image64.wmf"/></Relationships>
</file>

<file path=ppt/drawings/_rels/vmlDrawing15.vml.rels><?xml version="1.0" encoding="UTF-8" standalone="yes"?>
<Relationships xmlns="http://schemas.openxmlformats.org/package/2006/relationships"><Relationship Id="rId5" Type="http://schemas.openxmlformats.org/officeDocument/2006/relationships/image" Target="../media/image77.wmf"/><Relationship Id="rId4" Type="http://schemas.openxmlformats.org/officeDocument/2006/relationships/image" Target="../media/image76.wmf"/><Relationship Id="rId3" Type="http://schemas.openxmlformats.org/officeDocument/2006/relationships/image" Target="../media/image75.wmf"/><Relationship Id="rId2" Type="http://schemas.openxmlformats.org/officeDocument/2006/relationships/image" Target="../media/image74.wmf"/><Relationship Id="rId1" Type="http://schemas.openxmlformats.org/officeDocument/2006/relationships/image" Target="../media/image73.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78.wmf"/></Relationships>
</file>

<file path=ppt/drawings/_rels/vmlDrawing17.vml.rels><?xml version="1.0" encoding="UTF-8" standalone="yes"?>
<Relationships xmlns="http://schemas.openxmlformats.org/package/2006/relationships"><Relationship Id="rId4" Type="http://schemas.openxmlformats.org/officeDocument/2006/relationships/image" Target="../media/image82.wmf"/><Relationship Id="rId3" Type="http://schemas.openxmlformats.org/officeDocument/2006/relationships/image" Target="../media/image81.wmf"/><Relationship Id="rId2" Type="http://schemas.openxmlformats.org/officeDocument/2006/relationships/image" Target="../media/image80.wmf"/><Relationship Id="rId1" Type="http://schemas.openxmlformats.org/officeDocument/2006/relationships/image" Target="../media/image79.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83.wmf"/></Relationships>
</file>

<file path=ppt/drawings/_rels/vmlDrawing19.vml.rels><?xml version="1.0" encoding="UTF-8" standalone="yes"?>
<Relationships xmlns="http://schemas.openxmlformats.org/package/2006/relationships"><Relationship Id="rId4" Type="http://schemas.openxmlformats.org/officeDocument/2006/relationships/image" Target="../media/image87.wmf"/><Relationship Id="rId3" Type="http://schemas.openxmlformats.org/officeDocument/2006/relationships/image" Target="../media/image86.wmf"/><Relationship Id="rId2" Type="http://schemas.openxmlformats.org/officeDocument/2006/relationships/image" Target="../media/image85.wmf"/><Relationship Id="rId1" Type="http://schemas.openxmlformats.org/officeDocument/2006/relationships/image" Target="../media/image84.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20.vml.rels><?xml version="1.0" encoding="UTF-8" standalone="yes"?>
<Relationships xmlns="http://schemas.openxmlformats.org/package/2006/relationships"><Relationship Id="rId6" Type="http://schemas.openxmlformats.org/officeDocument/2006/relationships/image" Target="../media/image93.wmf"/><Relationship Id="rId5" Type="http://schemas.openxmlformats.org/officeDocument/2006/relationships/image" Target="../media/image92.wmf"/><Relationship Id="rId4" Type="http://schemas.openxmlformats.org/officeDocument/2006/relationships/image" Target="../media/image91.wmf"/><Relationship Id="rId3" Type="http://schemas.openxmlformats.org/officeDocument/2006/relationships/image" Target="../media/image90.wmf"/><Relationship Id="rId2" Type="http://schemas.openxmlformats.org/officeDocument/2006/relationships/image" Target="../media/image89.wmf"/><Relationship Id="rId1" Type="http://schemas.openxmlformats.org/officeDocument/2006/relationships/image" Target="../media/image88.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94.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97.wmf"/><Relationship Id="rId2" Type="http://schemas.openxmlformats.org/officeDocument/2006/relationships/image" Target="../media/image96.wmf"/><Relationship Id="rId1" Type="http://schemas.openxmlformats.org/officeDocument/2006/relationships/image" Target="../media/image95.w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99.wmf"/><Relationship Id="rId1" Type="http://schemas.openxmlformats.org/officeDocument/2006/relationships/image" Target="../media/image98.wmf"/></Relationships>
</file>

<file path=ppt/drawings/_rels/vmlDrawing24.vml.rels><?xml version="1.0" encoding="UTF-8" standalone="yes"?>
<Relationships xmlns="http://schemas.openxmlformats.org/package/2006/relationships"><Relationship Id="rId6" Type="http://schemas.openxmlformats.org/officeDocument/2006/relationships/image" Target="../media/image105.wmf"/><Relationship Id="rId5" Type="http://schemas.openxmlformats.org/officeDocument/2006/relationships/image" Target="../media/image104.wmf"/><Relationship Id="rId4" Type="http://schemas.openxmlformats.org/officeDocument/2006/relationships/image" Target="../media/image103.wmf"/><Relationship Id="rId3" Type="http://schemas.openxmlformats.org/officeDocument/2006/relationships/image" Target="../media/image102.wmf"/><Relationship Id="rId2" Type="http://schemas.openxmlformats.org/officeDocument/2006/relationships/image" Target="../media/image101.wmf"/><Relationship Id="rId1" Type="http://schemas.openxmlformats.org/officeDocument/2006/relationships/image" Target="../media/image100.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108.wmf"/><Relationship Id="rId2" Type="http://schemas.openxmlformats.org/officeDocument/2006/relationships/image" Target="../media/image107.wmf"/><Relationship Id="rId1" Type="http://schemas.openxmlformats.org/officeDocument/2006/relationships/image" Target="../media/image106.wmf"/></Relationships>
</file>

<file path=ppt/drawings/_rels/vmlDrawing26.vml.rels><?xml version="1.0" encoding="UTF-8" standalone="yes"?>
<Relationships xmlns="http://schemas.openxmlformats.org/package/2006/relationships"><Relationship Id="rId9" Type="http://schemas.openxmlformats.org/officeDocument/2006/relationships/image" Target="../media/image117.wmf"/><Relationship Id="rId8" Type="http://schemas.openxmlformats.org/officeDocument/2006/relationships/image" Target="../media/image116.wmf"/><Relationship Id="rId7" Type="http://schemas.openxmlformats.org/officeDocument/2006/relationships/image" Target="../media/image115.wmf"/><Relationship Id="rId6" Type="http://schemas.openxmlformats.org/officeDocument/2006/relationships/image" Target="../media/image114.wmf"/><Relationship Id="rId5" Type="http://schemas.openxmlformats.org/officeDocument/2006/relationships/image" Target="../media/image113.wmf"/><Relationship Id="rId4" Type="http://schemas.openxmlformats.org/officeDocument/2006/relationships/image" Target="../media/image112.wmf"/><Relationship Id="rId3" Type="http://schemas.openxmlformats.org/officeDocument/2006/relationships/image" Target="../media/image111.wmf"/><Relationship Id="rId2" Type="http://schemas.openxmlformats.org/officeDocument/2006/relationships/image" Target="../media/image110.wmf"/><Relationship Id="rId10" Type="http://schemas.openxmlformats.org/officeDocument/2006/relationships/image" Target="../media/image118.wmf"/><Relationship Id="rId1" Type="http://schemas.openxmlformats.org/officeDocument/2006/relationships/image" Target="../media/image109.wmf"/></Relationships>
</file>

<file path=ppt/drawings/_rels/vmlDrawing27.vml.rels><?xml version="1.0" encoding="UTF-8" standalone="yes"?>
<Relationships xmlns="http://schemas.openxmlformats.org/package/2006/relationships"><Relationship Id="rId8" Type="http://schemas.openxmlformats.org/officeDocument/2006/relationships/image" Target="../media/image127.wmf"/><Relationship Id="rId7" Type="http://schemas.openxmlformats.org/officeDocument/2006/relationships/image" Target="../media/image126.wmf"/><Relationship Id="rId6" Type="http://schemas.openxmlformats.org/officeDocument/2006/relationships/image" Target="../media/image125.wmf"/><Relationship Id="rId5" Type="http://schemas.openxmlformats.org/officeDocument/2006/relationships/image" Target="../media/image123.wmf"/><Relationship Id="rId4" Type="http://schemas.openxmlformats.org/officeDocument/2006/relationships/image" Target="../media/image122.wmf"/><Relationship Id="rId3" Type="http://schemas.openxmlformats.org/officeDocument/2006/relationships/image" Target="../media/image121.wmf"/><Relationship Id="rId2" Type="http://schemas.openxmlformats.org/officeDocument/2006/relationships/image" Target="../media/image120.wmf"/><Relationship Id="rId1" Type="http://schemas.openxmlformats.org/officeDocument/2006/relationships/image" Target="../media/image119.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130.wmf"/><Relationship Id="rId2" Type="http://schemas.openxmlformats.org/officeDocument/2006/relationships/image" Target="../media/image129.wmf"/><Relationship Id="rId1" Type="http://schemas.openxmlformats.org/officeDocument/2006/relationships/image" Target="../media/image128.w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13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30.vml.rels><?xml version="1.0" encoding="UTF-8" standalone="yes"?>
<Relationships xmlns="http://schemas.openxmlformats.org/package/2006/relationships"><Relationship Id="rId2" Type="http://schemas.openxmlformats.org/officeDocument/2006/relationships/image" Target="../media/image134.wmf"/><Relationship Id="rId1" Type="http://schemas.openxmlformats.org/officeDocument/2006/relationships/image" Target="../media/image133.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s>
</file>

<file path=ppt/drawings/_rels/vmlDrawing5.vml.rels><?xml version="1.0" encoding="UTF-8" standalone="yes"?>
<Relationships xmlns="http://schemas.openxmlformats.org/package/2006/relationships"><Relationship Id="rId9" Type="http://schemas.openxmlformats.org/officeDocument/2006/relationships/image" Target="../media/image21.wmf"/><Relationship Id="rId8" Type="http://schemas.openxmlformats.org/officeDocument/2006/relationships/image" Target="../media/image20.wmf"/><Relationship Id="rId7" Type="http://schemas.openxmlformats.org/officeDocument/2006/relationships/image" Target="../media/image19.wmf"/><Relationship Id="rId6" Type="http://schemas.openxmlformats.org/officeDocument/2006/relationships/image" Target="../media/image18.wmf"/><Relationship Id="rId5" Type="http://schemas.openxmlformats.org/officeDocument/2006/relationships/image" Target="../media/image17.wmf"/><Relationship Id="rId4" Type="http://schemas.openxmlformats.org/officeDocument/2006/relationships/image" Target="../media/image16.wmf"/><Relationship Id="rId3" Type="http://schemas.openxmlformats.org/officeDocument/2006/relationships/image" Target="../media/image15.wmf"/><Relationship Id="rId2" Type="http://schemas.openxmlformats.org/officeDocument/2006/relationships/image" Target="../media/image14.wmf"/><Relationship Id="rId10" Type="http://schemas.openxmlformats.org/officeDocument/2006/relationships/image" Target="../media/image22.wmf"/><Relationship Id="rId1" Type="http://schemas.openxmlformats.org/officeDocument/2006/relationships/image" Target="../media/image13.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7.vml.rels><?xml version="1.0" encoding="UTF-8" standalone="yes"?>
<Relationships xmlns="http://schemas.openxmlformats.org/package/2006/relationships"><Relationship Id="rId8" Type="http://schemas.openxmlformats.org/officeDocument/2006/relationships/image" Target="../media/image32.wmf"/><Relationship Id="rId7" Type="http://schemas.openxmlformats.org/officeDocument/2006/relationships/image" Target="../media/image31.wmf"/><Relationship Id="rId6" Type="http://schemas.openxmlformats.org/officeDocument/2006/relationships/image" Target="../media/image30.wmf"/><Relationship Id="rId5" Type="http://schemas.openxmlformats.org/officeDocument/2006/relationships/image" Target="../media/image29.wmf"/><Relationship Id="rId4" Type="http://schemas.openxmlformats.org/officeDocument/2006/relationships/image" Target="../media/image28.wmf"/><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5.wmf"/></Relationships>
</file>

<file path=ppt/drawings/_rels/vmlDrawing8.vml.rels><?xml version="1.0" encoding="UTF-8" standalone="yes"?>
<Relationships xmlns="http://schemas.openxmlformats.org/package/2006/relationships"><Relationship Id="rId9" Type="http://schemas.openxmlformats.org/officeDocument/2006/relationships/image" Target="../media/image41.wmf"/><Relationship Id="rId8" Type="http://schemas.openxmlformats.org/officeDocument/2006/relationships/image" Target="../media/image40.wmf"/><Relationship Id="rId7" Type="http://schemas.openxmlformats.org/officeDocument/2006/relationships/image" Target="../media/image39.wmf"/><Relationship Id="rId6" Type="http://schemas.openxmlformats.org/officeDocument/2006/relationships/image" Target="../media/image38.wmf"/><Relationship Id="rId5" Type="http://schemas.openxmlformats.org/officeDocument/2006/relationships/image" Target="../media/image37.wmf"/><Relationship Id="rId4" Type="http://schemas.openxmlformats.org/officeDocument/2006/relationships/image" Target="../media/image36.wmf"/><Relationship Id="rId3" Type="http://schemas.openxmlformats.org/officeDocument/2006/relationships/image" Target="../media/image35.wmf"/><Relationship Id="rId2" Type="http://schemas.openxmlformats.org/officeDocument/2006/relationships/image" Target="../media/image34.wmf"/><Relationship Id="rId10" Type="http://schemas.openxmlformats.org/officeDocument/2006/relationships/image" Target="../media/image42.wmf"/><Relationship Id="rId1" Type="http://schemas.openxmlformats.org/officeDocument/2006/relationships/image" Target="../media/image33.wmf"/></Relationships>
</file>

<file path=ppt/drawings/_rels/vmlDrawing9.vml.rels><?xml version="1.0" encoding="UTF-8" standalone="yes"?>
<Relationships xmlns="http://schemas.openxmlformats.org/package/2006/relationships"><Relationship Id="rId5" Type="http://schemas.openxmlformats.org/officeDocument/2006/relationships/image" Target="../media/image45.wmf"/><Relationship Id="rId4" Type="http://schemas.openxmlformats.org/officeDocument/2006/relationships/image" Target="../media/image41.wmf"/><Relationship Id="rId3" Type="http://schemas.openxmlformats.org/officeDocument/2006/relationships/image" Target="../media/image40.wmf"/><Relationship Id="rId2" Type="http://schemas.openxmlformats.org/officeDocument/2006/relationships/image" Target="../media/image44.wmf"/><Relationship Id="rId1" Type="http://schemas.openxmlformats.org/officeDocument/2006/relationships/image" Target="../media/image43.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grpSp>
        <p:nvGrpSpPr>
          <p:cNvPr id="4" name="Group 6"/>
          <p:cNvGrpSpPr/>
          <p:nvPr/>
        </p:nvGrpSpPr>
        <p:grpSpPr bwMode="auto">
          <a:xfrm>
            <a:off x="0" y="-7938"/>
            <a:ext cx="12192000" cy="6865938"/>
            <a:chOff x="0" y="-8467"/>
            <a:chExt cx="12192000" cy="6866467"/>
          </a:xfrm>
        </p:grpSpPr>
        <p:cxnSp>
          <p:nvCxnSpPr>
            <p:cNvPr id="5" name="Straight Connector 31"/>
            <p:cNvCxnSpPr/>
            <p:nvPr/>
          </p:nvCxnSpPr>
          <p:spPr>
            <a:xfrm>
              <a:off x="9371013" y="-528"/>
              <a:ext cx="1219200" cy="6858528"/>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6" name="Straight Connector 20"/>
            <p:cNvCxnSpPr/>
            <p:nvPr/>
          </p:nvCxnSpPr>
          <p:spPr>
            <a:xfrm flipH="1">
              <a:off x="7424738" y="3681168"/>
              <a:ext cx="4764087" cy="3176832"/>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7" name="Rectangle 23"/>
            <p:cNvSpPr/>
            <p:nvPr/>
          </p:nvSpPr>
          <p:spPr>
            <a:xfrm>
              <a:off x="9182100" y="-8467"/>
              <a:ext cx="3006725"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 name="Rectangle 25"/>
            <p:cNvSpPr/>
            <p:nvPr/>
          </p:nvSpPr>
          <p:spPr>
            <a:xfrm>
              <a:off x="9602788" y="-8467"/>
              <a:ext cx="2589212"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 name="Isosceles Triangle 26"/>
            <p:cNvSpPr/>
            <p:nvPr/>
          </p:nvSpPr>
          <p:spPr>
            <a:xfrm>
              <a:off x="8932863" y="3047706"/>
              <a:ext cx="3259137" cy="3810294"/>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27"/>
            <p:cNvSpPr/>
            <p:nvPr/>
          </p:nvSpPr>
          <p:spPr>
            <a:xfrm>
              <a:off x="9334500" y="-8467"/>
              <a:ext cx="2854325"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28"/>
            <p:cNvSpPr/>
            <p:nvPr/>
          </p:nvSpPr>
          <p:spPr>
            <a:xfrm>
              <a:off x="10898188" y="-8467"/>
              <a:ext cx="1290637"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29"/>
            <p:cNvSpPr/>
            <p:nvPr/>
          </p:nvSpPr>
          <p:spPr>
            <a:xfrm>
              <a:off x="10939463" y="-8467"/>
              <a:ext cx="1249362"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30"/>
            <p:cNvSpPr/>
            <p:nvPr/>
          </p:nvSpPr>
          <p:spPr>
            <a:xfrm>
              <a:off x="10371138" y="3589086"/>
              <a:ext cx="1817687" cy="3268914"/>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8"/>
            <p:cNvSpPr/>
            <p:nvPr/>
          </p:nvSpPr>
          <p:spPr>
            <a:xfrm rot="10800000">
              <a:off x="0" y="-528"/>
              <a:ext cx="842963" cy="5666225"/>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15" name="Date Placeholder 3"/>
          <p:cNvSpPr>
            <a:spLocks noGrp="1"/>
          </p:cNvSpPr>
          <p:nvPr>
            <p:ph type="dt" sz="half" idx="10"/>
          </p:nvPr>
        </p:nvSpPr>
        <p:spPr/>
        <p:txBody>
          <a:bodyPr/>
          <a:lstStyle>
            <a:lvl1pPr>
              <a:defRPr/>
            </a:lvl1pPr>
          </a:lstStyle>
          <a:p>
            <a:pPr>
              <a:defRPr/>
            </a:pPr>
            <a:fld id="{4BAEC0BE-4125-4254-A4CB-AAE0D8D34636}" type="datetimeFigureOut">
              <a:rPr lang="en-US"/>
            </a:fld>
            <a:endParaRPr lang="en-US"/>
          </a:p>
        </p:txBody>
      </p:sp>
      <p:sp>
        <p:nvSpPr>
          <p:cNvPr id="16" name="Footer Placeholder 4"/>
          <p:cNvSpPr>
            <a:spLocks noGrp="1"/>
          </p:cNvSpPr>
          <p:nvPr>
            <p:ph type="ftr" sz="quarter" idx="11"/>
          </p:nvPr>
        </p:nvSpPr>
        <p:spPr/>
        <p:txBody>
          <a:bodyPr/>
          <a:lstStyle>
            <a:lvl1pPr>
              <a:defRPr/>
            </a:lvl1pPr>
          </a:lstStyle>
          <a:p>
            <a:pPr>
              <a:defRPr/>
            </a:pPr>
            <a:endParaRPr lang="en-US"/>
          </a:p>
        </p:txBody>
      </p:sp>
      <p:sp>
        <p:nvSpPr>
          <p:cNvPr id="17" name="Slide Number Placeholder 5"/>
          <p:cNvSpPr>
            <a:spLocks noGrp="1"/>
          </p:cNvSpPr>
          <p:nvPr>
            <p:ph type="sldNum" sz="quarter" idx="12"/>
          </p:nvPr>
        </p:nvSpPr>
        <p:spPr/>
        <p:txBody>
          <a:bodyPr/>
          <a:lstStyle>
            <a:lvl1pPr>
              <a:defRPr/>
            </a:lvl1pPr>
          </a:lstStyle>
          <a:p>
            <a:pPr>
              <a:defRPr/>
            </a:pPr>
            <a:fld id="{C6E76757-E909-4427-9B4C-100D26B27994}" type="slidenum">
              <a:rPr lang="en-US"/>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lvl1pPr>
              <a:defRPr/>
            </a:lvl1pPr>
          </a:lstStyle>
          <a:p>
            <a:pPr>
              <a:defRPr/>
            </a:pPr>
            <a:fld id="{0FB074D6-8487-4E11-828A-A6C88372DC47}" type="datetimeFigureOut">
              <a:rPr lang="en-US"/>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46B3743-01EE-4DC1-B36C-67A46D7418E4}"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5" name="TextBox 19"/>
          <p:cNvSpPr txBox="1"/>
          <p:nvPr/>
        </p:nvSpPr>
        <p:spPr>
          <a:xfrm>
            <a:off x="541338" y="790575"/>
            <a:ext cx="609600" cy="584200"/>
          </a:xfrm>
          <a:prstGeom prst="rect">
            <a:avLst/>
          </a:prstGeom>
        </p:spPr>
        <p:txBody>
          <a:bodyPr anchor="ctr"/>
          <a:lstStyle/>
          <a:p>
            <a:pPr>
              <a:spcBef>
                <a:spcPts val="0"/>
              </a:spcBef>
              <a:spcAft>
                <a:spcPts val="0"/>
              </a:spcAft>
              <a:defRPr/>
            </a:pPr>
            <a:r>
              <a:rPr lang="en-US" sz="8000" dirty="0">
                <a:ln w="3175" cmpd="sng">
                  <a:noFill/>
                </a:ln>
                <a:solidFill>
                  <a:schemeClr val="accent1">
                    <a:lumMod val="60000"/>
                    <a:lumOff val="40000"/>
                  </a:schemeClr>
                </a:solidFill>
                <a:latin typeface="Arial"/>
                <a:ea typeface="+mn-ea"/>
              </a:rPr>
              <a:t>“</a:t>
            </a:r>
            <a:endParaRPr lang="en-US" sz="8000" dirty="0">
              <a:ln w="3175" cmpd="sng">
                <a:noFill/>
              </a:ln>
              <a:solidFill>
                <a:schemeClr val="accent1">
                  <a:lumMod val="60000"/>
                  <a:lumOff val="40000"/>
                </a:schemeClr>
              </a:solidFill>
              <a:latin typeface="Arial"/>
              <a:ea typeface="+mn-ea"/>
            </a:endParaRPr>
          </a:p>
        </p:txBody>
      </p:sp>
      <p:sp>
        <p:nvSpPr>
          <p:cNvPr id="6" name="TextBox 21"/>
          <p:cNvSpPr txBox="1"/>
          <p:nvPr/>
        </p:nvSpPr>
        <p:spPr>
          <a:xfrm>
            <a:off x="8893175" y="2886075"/>
            <a:ext cx="609600" cy="585788"/>
          </a:xfrm>
          <a:prstGeom prst="rect">
            <a:avLst/>
          </a:prstGeom>
        </p:spPr>
        <p:txBody>
          <a:bodyPr anchor="ctr"/>
          <a:lstStyle/>
          <a:p>
            <a:pPr>
              <a:spcBef>
                <a:spcPts val="0"/>
              </a:spcBef>
              <a:spcAft>
                <a:spcPts val="0"/>
              </a:spcAft>
              <a:defRPr/>
            </a:pPr>
            <a:r>
              <a:rPr lang="en-US" sz="8000" dirty="0">
                <a:ln w="3175" cmpd="sng">
                  <a:noFill/>
                </a:ln>
                <a:solidFill>
                  <a:schemeClr val="accent1">
                    <a:lumMod val="60000"/>
                    <a:lumOff val="40000"/>
                  </a:schemeClr>
                </a:solidFill>
                <a:latin typeface="Arial"/>
                <a:ea typeface="+mn-ea"/>
              </a:rPr>
              <a:t>”</a:t>
            </a:r>
            <a:endParaRPr lang="en-US" dirty="0">
              <a:solidFill>
                <a:schemeClr val="accent1">
                  <a:lumMod val="60000"/>
                  <a:lumOff val="40000"/>
                </a:schemeClr>
              </a:solidFill>
              <a:latin typeface="Arial"/>
              <a:ea typeface="+mn-ea"/>
            </a:endParaRPr>
          </a:p>
        </p:txBody>
      </p:sp>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endParaRPr lang="zh-CN" altLang="en-US" smtClean="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7" name="Date Placeholder 3"/>
          <p:cNvSpPr>
            <a:spLocks noGrp="1"/>
          </p:cNvSpPr>
          <p:nvPr>
            <p:ph type="dt" sz="half" idx="14"/>
          </p:nvPr>
        </p:nvSpPr>
        <p:spPr/>
        <p:txBody>
          <a:bodyPr/>
          <a:lstStyle>
            <a:lvl1pPr>
              <a:defRPr/>
            </a:lvl1pPr>
          </a:lstStyle>
          <a:p>
            <a:pPr>
              <a:defRPr/>
            </a:pPr>
            <a:fld id="{928F0E16-BCB3-4F77-910F-6D69705F42FB}" type="datetimeFigureOut">
              <a:rPr lang="en-US"/>
            </a:fld>
            <a:endParaRPr lang="en-US"/>
          </a:p>
        </p:txBody>
      </p:sp>
      <p:sp>
        <p:nvSpPr>
          <p:cNvPr id="8" name="Footer Placeholder 4"/>
          <p:cNvSpPr>
            <a:spLocks noGrp="1"/>
          </p:cNvSpPr>
          <p:nvPr>
            <p:ph type="ftr" sz="quarter" idx="15"/>
          </p:nvPr>
        </p:nvSpPr>
        <p:spPr/>
        <p:txBody>
          <a:bodyPr/>
          <a:lstStyle>
            <a:lvl1pPr>
              <a:defRPr/>
            </a:lvl1pPr>
          </a:lstStyle>
          <a:p>
            <a:pPr>
              <a:defRPr/>
            </a:pPr>
            <a:endParaRPr lang="en-US"/>
          </a:p>
        </p:txBody>
      </p:sp>
      <p:sp>
        <p:nvSpPr>
          <p:cNvPr id="9" name="Slide Number Placeholder 5"/>
          <p:cNvSpPr>
            <a:spLocks noGrp="1"/>
          </p:cNvSpPr>
          <p:nvPr>
            <p:ph type="sldNum" sz="quarter" idx="16"/>
          </p:nvPr>
        </p:nvSpPr>
        <p:spPr/>
        <p:txBody>
          <a:bodyPr/>
          <a:lstStyle>
            <a:lvl1pPr>
              <a:defRPr/>
            </a:lvl1pPr>
          </a:lstStyle>
          <a:p>
            <a:pPr>
              <a:defRPr/>
            </a:pPr>
            <a:fld id="{C858B10E-DB39-4185-BF77-A0FDB75E78DC}" type="slidenum">
              <a:rPr lang="en-US"/>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lvl1pPr>
              <a:defRPr/>
            </a:lvl1pPr>
          </a:lstStyle>
          <a:p>
            <a:pPr>
              <a:defRPr/>
            </a:pPr>
            <a:fld id="{F988FD58-4531-48E9-B663-E129097D3377}" type="datetimeFigureOut">
              <a:rPr lang="en-US"/>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FC18480-ADE1-44BF-BB00-6E69626B2EF5}" type="slidenum">
              <a:rPr lang="en-US"/>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5" name="TextBox 23"/>
          <p:cNvSpPr txBox="1"/>
          <p:nvPr/>
        </p:nvSpPr>
        <p:spPr>
          <a:xfrm>
            <a:off x="541338" y="790575"/>
            <a:ext cx="609600" cy="584200"/>
          </a:xfrm>
          <a:prstGeom prst="rect">
            <a:avLst/>
          </a:prstGeom>
        </p:spPr>
        <p:txBody>
          <a:bodyPr anchor="ctr"/>
          <a:lstStyle/>
          <a:p>
            <a:pPr>
              <a:spcBef>
                <a:spcPts val="0"/>
              </a:spcBef>
              <a:spcAft>
                <a:spcPts val="0"/>
              </a:spcAft>
              <a:defRPr/>
            </a:pPr>
            <a:r>
              <a:rPr lang="en-US" sz="8000" dirty="0">
                <a:ln w="3175" cmpd="sng">
                  <a:noFill/>
                </a:ln>
                <a:solidFill>
                  <a:schemeClr val="accent1">
                    <a:lumMod val="60000"/>
                    <a:lumOff val="40000"/>
                  </a:schemeClr>
                </a:solidFill>
                <a:latin typeface="Arial"/>
                <a:ea typeface="+mn-ea"/>
              </a:rPr>
              <a:t>“</a:t>
            </a:r>
            <a:endParaRPr lang="en-US" sz="8000" dirty="0">
              <a:ln w="3175" cmpd="sng">
                <a:noFill/>
              </a:ln>
              <a:solidFill>
                <a:schemeClr val="accent1">
                  <a:lumMod val="60000"/>
                  <a:lumOff val="40000"/>
                </a:schemeClr>
              </a:solidFill>
              <a:latin typeface="Arial"/>
              <a:ea typeface="+mn-ea"/>
            </a:endParaRPr>
          </a:p>
        </p:txBody>
      </p:sp>
      <p:sp>
        <p:nvSpPr>
          <p:cNvPr id="6" name="TextBox 24"/>
          <p:cNvSpPr txBox="1"/>
          <p:nvPr/>
        </p:nvSpPr>
        <p:spPr>
          <a:xfrm>
            <a:off x="8893175" y="2886075"/>
            <a:ext cx="609600" cy="585788"/>
          </a:xfrm>
          <a:prstGeom prst="rect">
            <a:avLst/>
          </a:prstGeom>
        </p:spPr>
        <p:txBody>
          <a:bodyPr anchor="ctr"/>
          <a:lstStyle/>
          <a:p>
            <a:pPr>
              <a:spcBef>
                <a:spcPts val="0"/>
              </a:spcBef>
              <a:spcAft>
                <a:spcPts val="0"/>
              </a:spcAft>
              <a:defRPr/>
            </a:pPr>
            <a:r>
              <a:rPr lang="en-US" sz="8000" dirty="0">
                <a:ln w="3175" cmpd="sng">
                  <a:noFill/>
                </a:ln>
                <a:solidFill>
                  <a:schemeClr val="accent1">
                    <a:lumMod val="60000"/>
                    <a:lumOff val="40000"/>
                  </a:schemeClr>
                </a:solidFill>
                <a:latin typeface="Arial"/>
                <a:ea typeface="+mn-ea"/>
              </a:rPr>
              <a:t>”</a:t>
            </a:r>
            <a:endParaRPr lang="en-US" sz="8000" dirty="0">
              <a:ln w="3175" cmpd="sng">
                <a:noFill/>
              </a:ln>
              <a:solidFill>
                <a:schemeClr val="accent1">
                  <a:lumMod val="60000"/>
                  <a:lumOff val="40000"/>
                </a:schemeClr>
              </a:solidFill>
              <a:latin typeface="Arial"/>
              <a:ea typeface="+mn-ea"/>
            </a:endParaRPr>
          </a:p>
        </p:txBody>
      </p:sp>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endParaRPr lang="zh-CN" altLang="en-US" smtClean="0"/>
          </a:p>
        </p:txBody>
      </p:sp>
      <p:sp>
        <p:nvSpPr>
          <p:cNvPr id="3" name="Text Placeholder 2"/>
          <p:cNvSpPr>
            <a:spLocks noGrp="1"/>
          </p:cNvSpPr>
          <p:nvPr>
            <p:ph type="body" idx="1"/>
          </p:nvPr>
        </p:nvSpPr>
        <p:spPr>
          <a:xfrm>
            <a:off x="677335" y="4527448"/>
            <a:ext cx="8596668" cy="1513914"/>
          </a:xfrm>
        </p:spPr>
        <p:txBody>
          <a:bodyPr>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7" name="Date Placeholder 3"/>
          <p:cNvSpPr>
            <a:spLocks noGrp="1"/>
          </p:cNvSpPr>
          <p:nvPr>
            <p:ph type="dt" sz="half" idx="14"/>
          </p:nvPr>
        </p:nvSpPr>
        <p:spPr/>
        <p:txBody>
          <a:bodyPr/>
          <a:lstStyle>
            <a:lvl1pPr>
              <a:defRPr/>
            </a:lvl1pPr>
          </a:lstStyle>
          <a:p>
            <a:pPr>
              <a:defRPr/>
            </a:pPr>
            <a:fld id="{18D3613C-79E3-4E63-A64B-F1C748FF99C6}" type="datetimeFigureOut">
              <a:rPr lang="en-US"/>
            </a:fld>
            <a:endParaRPr lang="en-US"/>
          </a:p>
        </p:txBody>
      </p:sp>
      <p:sp>
        <p:nvSpPr>
          <p:cNvPr id="8" name="Footer Placeholder 4"/>
          <p:cNvSpPr>
            <a:spLocks noGrp="1"/>
          </p:cNvSpPr>
          <p:nvPr>
            <p:ph type="ftr" sz="quarter" idx="15"/>
          </p:nvPr>
        </p:nvSpPr>
        <p:spPr/>
        <p:txBody>
          <a:bodyPr/>
          <a:lstStyle>
            <a:lvl1pPr>
              <a:defRPr/>
            </a:lvl1pPr>
          </a:lstStyle>
          <a:p>
            <a:pPr>
              <a:defRPr/>
            </a:pPr>
            <a:endParaRPr lang="en-US"/>
          </a:p>
        </p:txBody>
      </p:sp>
      <p:sp>
        <p:nvSpPr>
          <p:cNvPr id="9" name="Slide Number Placeholder 5"/>
          <p:cNvSpPr>
            <a:spLocks noGrp="1"/>
          </p:cNvSpPr>
          <p:nvPr>
            <p:ph type="sldNum" sz="quarter" idx="16"/>
          </p:nvPr>
        </p:nvSpPr>
        <p:spPr/>
        <p:txBody>
          <a:bodyPr/>
          <a:lstStyle>
            <a:lvl1pPr>
              <a:defRPr/>
            </a:lvl1pPr>
          </a:lstStyle>
          <a:p>
            <a:pPr>
              <a:defRPr/>
            </a:pPr>
            <a:fld id="{B446882D-8E90-4981-B22A-6E1AD8810AAA}" type="slidenum">
              <a:rPr lang="en-US"/>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endParaRPr lang="zh-CN" altLang="en-US" smtClean="0"/>
          </a:p>
        </p:txBody>
      </p:sp>
      <p:sp>
        <p:nvSpPr>
          <p:cNvPr id="3" name="Text Placeholder 2"/>
          <p:cNvSpPr>
            <a:spLocks noGrp="1"/>
          </p:cNvSpPr>
          <p:nvPr>
            <p:ph type="body" idx="1"/>
          </p:nvPr>
        </p:nvSpPr>
        <p:spPr>
          <a:xfrm>
            <a:off x="677335" y="4527448"/>
            <a:ext cx="8596668" cy="1513914"/>
          </a:xfrm>
        </p:spPr>
        <p:txBody>
          <a:bodyPr>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5" name="Date Placeholder 3"/>
          <p:cNvSpPr>
            <a:spLocks noGrp="1"/>
          </p:cNvSpPr>
          <p:nvPr>
            <p:ph type="dt" sz="half" idx="14"/>
          </p:nvPr>
        </p:nvSpPr>
        <p:spPr/>
        <p:txBody>
          <a:bodyPr/>
          <a:lstStyle>
            <a:lvl1pPr>
              <a:defRPr/>
            </a:lvl1pPr>
          </a:lstStyle>
          <a:p>
            <a:pPr>
              <a:defRPr/>
            </a:pPr>
            <a:fld id="{DE452597-0FDE-4612-8C51-F2151FFFCDEF}" type="datetimeFigureOut">
              <a:rPr lang="en-US"/>
            </a:fld>
            <a:endParaRPr lang="en-US"/>
          </a:p>
        </p:txBody>
      </p:sp>
      <p:sp>
        <p:nvSpPr>
          <p:cNvPr id="6" name="Footer Placeholder 4"/>
          <p:cNvSpPr>
            <a:spLocks noGrp="1"/>
          </p:cNvSpPr>
          <p:nvPr>
            <p:ph type="ftr" sz="quarter" idx="15"/>
          </p:nvPr>
        </p:nvSpPr>
        <p:spPr/>
        <p:txBody>
          <a:bodyPr/>
          <a:lstStyle>
            <a:lvl1pPr>
              <a:defRPr/>
            </a:lvl1pPr>
          </a:lstStyle>
          <a:p>
            <a:pPr>
              <a:defRPr/>
            </a:pPr>
            <a:endParaRPr lang="en-US"/>
          </a:p>
        </p:txBody>
      </p:sp>
      <p:sp>
        <p:nvSpPr>
          <p:cNvPr id="7" name="Slide Number Placeholder 5"/>
          <p:cNvSpPr>
            <a:spLocks noGrp="1"/>
          </p:cNvSpPr>
          <p:nvPr>
            <p:ph type="sldNum" sz="quarter" idx="16"/>
          </p:nvPr>
        </p:nvSpPr>
        <p:spPr/>
        <p:txBody>
          <a:bodyPr/>
          <a:lstStyle>
            <a:lvl1pPr>
              <a:defRPr/>
            </a:lvl1pPr>
          </a:lstStyle>
          <a:p>
            <a:pPr>
              <a:defRPr/>
            </a:pPr>
            <a:fld id="{291E1CF5-9E32-43A3-948F-5B03F56B132D}" type="slidenum">
              <a:rPr lang="en-US"/>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a:defRPr/>
            </a:pPr>
            <a:fld id="{33278A9A-BE26-4FA6-8036-1AC6ADFFB763}" type="datetimeFigureOut">
              <a:rPr lang="en-US"/>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CE2362D-5B5A-4B84-B953-736D7404A245}" type="slidenum">
              <a:rPr lang="en-US"/>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a:defRPr/>
            </a:pPr>
            <a:fld id="{84DA838A-1C31-4D1C-9F17-5ADAF15A9F35}" type="datetimeFigureOut">
              <a:rPr lang="en-US"/>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9A2991A-1A8E-454F-8337-A00EC46DF351}"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a:defRPr/>
            </a:pPr>
            <a:fld id="{B2A408D2-A450-4860-8D15-4639BF6ECDB4}" type="datetimeFigureOut">
              <a:rPr lang="en-US"/>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45F5DC1-5335-40C7-8B03-60197A95784F}"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lvl1pPr>
              <a:defRPr/>
            </a:lvl1pPr>
          </a:lstStyle>
          <a:p>
            <a:pPr>
              <a:defRPr/>
            </a:pPr>
            <a:fld id="{6D5331AB-A4B2-4ED8-BE63-01B511453B77}" type="datetimeFigureOut">
              <a:rPr lang="en-US"/>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2014436-2067-415E-A25D-E429B2EE871F}"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3"/>
          <p:cNvSpPr>
            <a:spLocks noGrp="1"/>
          </p:cNvSpPr>
          <p:nvPr>
            <p:ph type="dt" sz="half" idx="10"/>
          </p:nvPr>
        </p:nvSpPr>
        <p:spPr/>
        <p:txBody>
          <a:bodyPr/>
          <a:lstStyle>
            <a:lvl1pPr>
              <a:defRPr/>
            </a:lvl1pPr>
          </a:lstStyle>
          <a:p>
            <a:pPr>
              <a:defRPr/>
            </a:pPr>
            <a:fld id="{176A36EB-B61C-4062-BD1D-6EDDEF50D8FE}" type="datetimeFigureOut">
              <a:rPr lang="en-US"/>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4EACADB1-686F-477F-B93B-4DDA2ADE3D4F}"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3"/>
          <p:cNvSpPr>
            <a:spLocks noGrp="1"/>
          </p:cNvSpPr>
          <p:nvPr>
            <p:ph type="dt" sz="half" idx="10"/>
          </p:nvPr>
        </p:nvSpPr>
        <p:spPr/>
        <p:txBody>
          <a:bodyPr/>
          <a:lstStyle>
            <a:lvl1pPr>
              <a:defRPr/>
            </a:lvl1pPr>
          </a:lstStyle>
          <a:p>
            <a:pPr>
              <a:defRPr/>
            </a:pPr>
            <a:fld id="{23DDB5FF-D560-4D22-962C-0CA278E574D4}" type="datetimeFigureOut">
              <a:rPr lang="en-US"/>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145F478C-F6B7-4B2A-882B-18E5997809DD}"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smtClean="0"/>
              <a:t>单击此处编辑母版标题样式</a:t>
            </a:r>
            <a:endParaRPr lang="en-US" dirty="0"/>
          </a:p>
        </p:txBody>
      </p:sp>
      <p:sp>
        <p:nvSpPr>
          <p:cNvPr id="3" name="Date Placeholder 3"/>
          <p:cNvSpPr>
            <a:spLocks noGrp="1"/>
          </p:cNvSpPr>
          <p:nvPr>
            <p:ph type="dt" sz="half" idx="10"/>
          </p:nvPr>
        </p:nvSpPr>
        <p:spPr/>
        <p:txBody>
          <a:bodyPr/>
          <a:lstStyle>
            <a:lvl1pPr>
              <a:defRPr/>
            </a:lvl1pPr>
          </a:lstStyle>
          <a:p>
            <a:pPr>
              <a:defRPr/>
            </a:pPr>
            <a:fld id="{7AEC093F-75CC-4F27-AB74-D5A8261CD130}" type="datetimeFigureOut">
              <a:rPr lang="en-US"/>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00FAF694-8B53-4BB9-BB25-2A6B51F62B18}"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D46BF0F7-A6DA-49A9-B389-24BA29C80D00}" type="datetimeFigureOut">
              <a:rPr lang="en-US"/>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8FAD2165-BD0D-4A40-AD1B-6C332F55BE95}"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zh-CN" altLang="en-US" smtClean="0"/>
              <a:t>单击此处编辑母版文本样式</a:t>
            </a:r>
            <a:endParaRPr lang="zh-CN" altLang="en-US" smtClean="0"/>
          </a:p>
        </p:txBody>
      </p:sp>
      <p:sp>
        <p:nvSpPr>
          <p:cNvPr id="5" name="Date Placeholder 3"/>
          <p:cNvSpPr>
            <a:spLocks noGrp="1"/>
          </p:cNvSpPr>
          <p:nvPr>
            <p:ph type="dt" sz="half" idx="10"/>
          </p:nvPr>
        </p:nvSpPr>
        <p:spPr/>
        <p:txBody>
          <a:bodyPr/>
          <a:lstStyle>
            <a:lvl1pPr>
              <a:defRPr/>
            </a:lvl1pPr>
          </a:lstStyle>
          <a:p>
            <a:pPr>
              <a:defRPr/>
            </a:pPr>
            <a:fld id="{92D971C8-69A0-41B0-856A-7BFEF40726E7}" type="datetimeFigureOut">
              <a:rPr lang="en-US"/>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80C019EC-8AA4-4997-BA26-EC934B0D9A87}"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noProof="0" smtClean="0"/>
              <a:t>单击图标添加图片</a:t>
            </a:r>
            <a:endParaRPr lang="en-US" noProof="0"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Date Placeholder 3"/>
          <p:cNvSpPr>
            <a:spLocks noGrp="1"/>
          </p:cNvSpPr>
          <p:nvPr>
            <p:ph type="dt" sz="half" idx="10"/>
          </p:nvPr>
        </p:nvSpPr>
        <p:spPr/>
        <p:txBody>
          <a:bodyPr/>
          <a:lstStyle>
            <a:lvl1pPr>
              <a:defRPr/>
            </a:lvl1pPr>
          </a:lstStyle>
          <a:p>
            <a:pPr>
              <a:defRPr/>
            </a:pPr>
            <a:fld id="{3C3072B8-058E-4A57-B474-EFD4B6CBB121}" type="datetimeFigureOut">
              <a:rPr lang="en-US"/>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A69B5223-D636-4DC2-8A38-711563117475}"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026" name="Group 6"/>
          <p:cNvGrpSpPr/>
          <p:nvPr/>
        </p:nvGrpSpPr>
        <p:grpSpPr bwMode="auto">
          <a:xfrm>
            <a:off x="0" y="-7938"/>
            <a:ext cx="12192000" cy="6865938"/>
            <a:chOff x="0" y="-8467"/>
            <a:chExt cx="12192000" cy="6866467"/>
          </a:xfrm>
        </p:grpSpPr>
        <p:cxnSp>
          <p:nvCxnSpPr>
            <p:cNvPr id="20" name="Straight Connector 19"/>
            <p:cNvCxnSpPr/>
            <p:nvPr/>
          </p:nvCxnSpPr>
          <p:spPr>
            <a:xfrm>
              <a:off x="9371013" y="-528"/>
              <a:ext cx="1219200" cy="6858528"/>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4738" y="3681168"/>
              <a:ext cx="4764087" cy="3176832"/>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2100" y="-8467"/>
              <a:ext cx="3006725"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2788" y="-8467"/>
              <a:ext cx="2589212"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863" y="3047706"/>
              <a:ext cx="3259137" cy="3810294"/>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5"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188" y="-8467"/>
              <a:ext cx="1290637"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9463" y="-8467"/>
              <a:ext cx="1249362"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138" y="3589086"/>
              <a:ext cx="1817687" cy="3268914"/>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2981"/>
              <a:ext cx="449263" cy="2845019"/>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27" name="Title Placeholder 1"/>
          <p:cNvSpPr>
            <a:spLocks noGrp="1"/>
          </p:cNvSpPr>
          <p:nvPr>
            <p:ph type="title"/>
          </p:nvPr>
        </p:nvSpPr>
        <p:spPr bwMode="auto">
          <a:xfrm>
            <a:off x="677863" y="609600"/>
            <a:ext cx="8596312" cy="1320800"/>
          </a:xfrm>
          <a:prstGeom prst="rect">
            <a:avLst/>
          </a:prstGeom>
          <a:noFill/>
          <a:ln w="9525">
            <a:noFill/>
            <a:miter lim="800000"/>
          </a:ln>
        </p:spPr>
        <p:txBody>
          <a:bodyPr vert="horz" wrap="square" lIns="91440" tIns="45720" rIns="91440" bIns="45720" numCol="1" anchor="t" anchorCtr="0" compatLnSpc="1"/>
          <a:lstStyle/>
          <a:p>
            <a:pPr lvl="0"/>
            <a:r>
              <a:rPr lang="zh-CN" altLang="en-US" smtClean="0"/>
              <a:t>单击此处编辑母版标题样式</a:t>
            </a:r>
            <a:endParaRPr lang="zh-CN" altLang="en-US" smtClean="0"/>
          </a:p>
        </p:txBody>
      </p:sp>
      <p:sp>
        <p:nvSpPr>
          <p:cNvPr id="1028" name="Text Placeholder 2"/>
          <p:cNvSpPr>
            <a:spLocks noGrp="1"/>
          </p:cNvSpPr>
          <p:nvPr>
            <p:ph type="body" idx="1"/>
          </p:nvPr>
        </p:nvSpPr>
        <p:spPr bwMode="auto">
          <a:xfrm>
            <a:off x="677863" y="2160588"/>
            <a:ext cx="8596312" cy="3881437"/>
          </a:xfrm>
          <a:prstGeom prst="rect">
            <a:avLst/>
          </a:prstGeom>
          <a:noFill/>
          <a:ln w="9525">
            <a:noFill/>
            <a:miter lim="800000"/>
          </a:ln>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4" name="Date Placeholder 3"/>
          <p:cNvSpPr>
            <a:spLocks noGrp="1"/>
          </p:cNvSpPr>
          <p:nvPr>
            <p:ph type="dt" sz="half" idx="2"/>
          </p:nvPr>
        </p:nvSpPr>
        <p:spPr>
          <a:xfrm>
            <a:off x="7205663" y="6042025"/>
            <a:ext cx="911225" cy="365125"/>
          </a:xfrm>
          <a:prstGeom prst="rect">
            <a:avLst/>
          </a:prstGeom>
        </p:spPr>
        <p:txBody>
          <a:bodyPr vert="horz" lIns="91440" tIns="45720" rIns="91440" bIns="45720" rtlCol="0" anchor="ctr"/>
          <a:lstStyle>
            <a:lvl1pPr algn="r">
              <a:spcBef>
                <a:spcPts val="0"/>
              </a:spcBef>
              <a:spcAft>
                <a:spcPts val="0"/>
              </a:spcAft>
              <a:defRPr sz="900">
                <a:solidFill>
                  <a:schemeClr val="tx1">
                    <a:tint val="75000"/>
                  </a:schemeClr>
                </a:solidFill>
                <a:latin typeface="+mn-lt"/>
                <a:ea typeface="+mn-ea"/>
              </a:defRPr>
            </a:lvl1pPr>
          </a:lstStyle>
          <a:p>
            <a:pPr>
              <a:defRPr/>
            </a:pPr>
            <a:fld id="{9930D7FB-59E6-472A-85E4-0BE45D0EE27F}" type="datetimeFigureOut">
              <a:rPr lang="en-US"/>
            </a:fld>
            <a:endParaRPr lang="en-US"/>
          </a:p>
        </p:txBody>
      </p:sp>
      <p:sp>
        <p:nvSpPr>
          <p:cNvPr id="5" name="Footer Placeholder 4"/>
          <p:cNvSpPr>
            <a:spLocks noGrp="1"/>
          </p:cNvSpPr>
          <p:nvPr>
            <p:ph type="ftr" sz="quarter" idx="3"/>
          </p:nvPr>
        </p:nvSpPr>
        <p:spPr>
          <a:xfrm>
            <a:off x="677863" y="6042025"/>
            <a:ext cx="6297612" cy="365125"/>
          </a:xfrm>
          <a:prstGeom prst="rect">
            <a:avLst/>
          </a:prstGeom>
        </p:spPr>
        <p:txBody>
          <a:bodyPr vert="horz" lIns="91440" tIns="45720" rIns="91440" bIns="45720" rtlCol="0" anchor="ctr"/>
          <a:lstStyle>
            <a:lvl1pPr algn="l">
              <a:spcBef>
                <a:spcPts val="0"/>
              </a:spcBef>
              <a:spcAft>
                <a:spcPts val="0"/>
              </a:spcAft>
              <a:defRPr sz="900">
                <a:solidFill>
                  <a:schemeClr val="tx1">
                    <a:tint val="75000"/>
                  </a:schemeClr>
                </a:solidFill>
                <a:latin typeface="+mn-lt"/>
                <a:ea typeface="+mn-ea"/>
              </a:defRPr>
            </a:lvl1pPr>
          </a:lstStyle>
          <a:p>
            <a:pPr>
              <a:defRPr/>
            </a:pPr>
            <a:endParaRPr lang="en-US"/>
          </a:p>
        </p:txBody>
      </p:sp>
      <p:sp>
        <p:nvSpPr>
          <p:cNvPr id="6" name="Slide Number Placeholder 5"/>
          <p:cNvSpPr>
            <a:spLocks noGrp="1"/>
          </p:cNvSpPr>
          <p:nvPr>
            <p:ph type="sldNum" sz="quarter" idx="4"/>
          </p:nvPr>
        </p:nvSpPr>
        <p:spPr>
          <a:xfrm>
            <a:off x="8589963" y="6042025"/>
            <a:ext cx="684212" cy="365125"/>
          </a:xfrm>
          <a:prstGeom prst="rect">
            <a:avLst/>
          </a:prstGeom>
        </p:spPr>
        <p:txBody>
          <a:bodyPr vert="horz" lIns="91440" tIns="45720" rIns="91440" bIns="45720" rtlCol="0" anchor="ctr"/>
          <a:lstStyle>
            <a:lvl1pPr algn="r">
              <a:spcBef>
                <a:spcPts val="0"/>
              </a:spcBef>
              <a:spcAft>
                <a:spcPts val="0"/>
              </a:spcAft>
              <a:defRPr sz="900">
                <a:solidFill>
                  <a:schemeClr val="accent1"/>
                </a:solidFill>
                <a:latin typeface="+mn-lt"/>
                <a:ea typeface="+mn-ea"/>
              </a:defRPr>
            </a:lvl1pPr>
          </a:lstStyle>
          <a:p>
            <a:pPr>
              <a:defRPr/>
            </a:pPr>
            <a:fld id="{DA8C28A3-151A-4F05-850F-3B709211F7A9}" type="slidenum">
              <a:rPr lang="en-US"/>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0" fontAlgn="base" hangingPunct="0">
        <a:spcBef>
          <a:spcPct val="0"/>
        </a:spcBef>
        <a:spcAft>
          <a:spcPct val="0"/>
        </a:spcAft>
        <a:defRPr sz="3600" kern="1200">
          <a:solidFill>
            <a:schemeClr val="accent1"/>
          </a:solidFill>
          <a:latin typeface="+mj-lt"/>
          <a:ea typeface="+mj-ea"/>
          <a:cs typeface="+mj-cs"/>
        </a:defRPr>
      </a:lvl1pPr>
      <a:lvl2pPr algn="l" defTabSz="457200" rtl="0" eaLnBrk="0" fontAlgn="base" hangingPunct="0">
        <a:spcBef>
          <a:spcPct val="0"/>
        </a:spcBef>
        <a:spcAft>
          <a:spcPct val="0"/>
        </a:spcAft>
        <a:defRPr sz="3600">
          <a:solidFill>
            <a:schemeClr val="accent1"/>
          </a:solidFill>
          <a:latin typeface="Trebuchet MS" pitchFamily="34" charset="0"/>
        </a:defRPr>
      </a:lvl2pPr>
      <a:lvl3pPr algn="l" defTabSz="457200" rtl="0" eaLnBrk="0" fontAlgn="base" hangingPunct="0">
        <a:spcBef>
          <a:spcPct val="0"/>
        </a:spcBef>
        <a:spcAft>
          <a:spcPct val="0"/>
        </a:spcAft>
        <a:defRPr sz="3600">
          <a:solidFill>
            <a:schemeClr val="accent1"/>
          </a:solidFill>
          <a:latin typeface="Trebuchet MS" pitchFamily="34" charset="0"/>
        </a:defRPr>
      </a:lvl3pPr>
      <a:lvl4pPr algn="l" defTabSz="457200" rtl="0" eaLnBrk="0" fontAlgn="base" hangingPunct="0">
        <a:spcBef>
          <a:spcPct val="0"/>
        </a:spcBef>
        <a:spcAft>
          <a:spcPct val="0"/>
        </a:spcAft>
        <a:defRPr sz="3600">
          <a:solidFill>
            <a:schemeClr val="accent1"/>
          </a:solidFill>
          <a:latin typeface="Trebuchet MS" pitchFamily="34" charset="0"/>
        </a:defRPr>
      </a:lvl4pPr>
      <a:lvl5pPr algn="l" defTabSz="457200" rtl="0" eaLnBrk="0" fontAlgn="base" hangingPunct="0">
        <a:spcBef>
          <a:spcPct val="0"/>
        </a:spcBef>
        <a:spcAft>
          <a:spcPct val="0"/>
        </a:spcAft>
        <a:defRPr sz="3600">
          <a:solidFill>
            <a:schemeClr val="accent1"/>
          </a:solidFill>
          <a:latin typeface="Trebuchet MS"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0" fontAlgn="base" hangingPunct="0">
        <a:spcBef>
          <a:spcPts val="1000"/>
        </a:spcBef>
        <a:spcAft>
          <a:spcPct val="0"/>
        </a:spcAft>
        <a:buClr>
          <a:schemeClr val="accent1"/>
        </a:buClr>
        <a:buSzPct val="80000"/>
        <a:buFont typeface="Wingdings 3" pitchFamily="18" charset="2"/>
        <a:buChar char=""/>
        <a:defRPr sz="3200" kern="1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chemeClr val="accent1"/>
        </a:buClr>
        <a:buSzPct val="80000"/>
        <a:buFont typeface="Wingdings 3" pitchFamily="18" charset="2"/>
        <a:buChar char=""/>
        <a:defRPr sz="1600" kern="12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chemeClr val="accent1"/>
        </a:buClr>
        <a:buSzPct val="80000"/>
        <a:buFont typeface="Wingdings 3" pitchFamily="18" charset="2"/>
        <a:buChar char=""/>
        <a:defRPr sz="1400" kern="12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chemeClr val="accent1"/>
        </a:buClr>
        <a:buSzPct val="80000"/>
        <a:buFont typeface="Wingdings 3" pitchFamily="18" charset="2"/>
        <a:buChar char=""/>
        <a:defRPr sz="1200" kern="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chemeClr val="accent1"/>
        </a:buClr>
        <a:buSzPct val="80000"/>
        <a:buFont typeface="Wingdings 3"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itchFamily="18"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itchFamily="18"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itchFamily="18"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itchFamily="18"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8.wmf"/><Relationship Id="rId1" Type="http://schemas.openxmlformats.org/officeDocument/2006/relationships/oleObject" Target="../embeddings/oleObject8.bin"/></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9" Type="http://schemas.openxmlformats.org/officeDocument/2006/relationships/oleObject" Target="../embeddings/oleObject12.bin"/><Relationship Id="rId8" Type="http://schemas.openxmlformats.org/officeDocument/2006/relationships/image" Target="../media/image12.wmf"/><Relationship Id="rId7" Type="http://schemas.openxmlformats.org/officeDocument/2006/relationships/oleObject" Target="../embeddings/oleObject11.bin"/><Relationship Id="rId6" Type="http://schemas.openxmlformats.org/officeDocument/2006/relationships/image" Target="../media/image11.wmf"/><Relationship Id="rId5" Type="http://schemas.openxmlformats.org/officeDocument/2006/relationships/oleObject" Target="../embeddings/oleObject10.bin"/><Relationship Id="rId4" Type="http://schemas.openxmlformats.org/officeDocument/2006/relationships/image" Target="../media/image10.wmf"/><Relationship Id="rId3" Type="http://schemas.openxmlformats.org/officeDocument/2006/relationships/oleObject" Target="../embeddings/oleObject9.bin"/><Relationship Id="rId2" Type="http://schemas.openxmlformats.org/officeDocument/2006/relationships/image" Target="../media/image9.png"/><Relationship Id="rId12" Type="http://schemas.openxmlformats.org/officeDocument/2006/relationships/vmlDrawing" Target="../drawings/vmlDrawing4.vml"/><Relationship Id="rId11" Type="http://schemas.openxmlformats.org/officeDocument/2006/relationships/slideLayout" Target="../slideLayouts/slideLayout2.xml"/><Relationship Id="rId10" Type="http://schemas.openxmlformats.org/officeDocument/2006/relationships/oleObject" Target="../embeddings/oleObject13.bin"/><Relationship Id="rId1" Type="http://schemas.openxmlformats.org/officeDocument/2006/relationships/hyperlink" Target="http://baike.baidu.com/view/14749.htm" TargetMode="External"/></Relationships>
</file>

<file path=ppt/slides/_rels/slide17.xml.rels><?xml version="1.0" encoding="UTF-8" standalone="yes"?>
<Relationships xmlns="http://schemas.openxmlformats.org/package/2006/relationships"><Relationship Id="rId9" Type="http://schemas.openxmlformats.org/officeDocument/2006/relationships/oleObject" Target="../embeddings/oleObject18.bin"/><Relationship Id="rId8" Type="http://schemas.openxmlformats.org/officeDocument/2006/relationships/image" Target="../media/image16.wmf"/><Relationship Id="rId7" Type="http://schemas.openxmlformats.org/officeDocument/2006/relationships/oleObject" Target="../embeddings/oleObject17.bin"/><Relationship Id="rId6" Type="http://schemas.openxmlformats.org/officeDocument/2006/relationships/image" Target="../media/image15.wmf"/><Relationship Id="rId5" Type="http://schemas.openxmlformats.org/officeDocument/2006/relationships/oleObject" Target="../embeddings/oleObject16.bin"/><Relationship Id="rId4" Type="http://schemas.openxmlformats.org/officeDocument/2006/relationships/image" Target="../media/image14.wmf"/><Relationship Id="rId3" Type="http://schemas.openxmlformats.org/officeDocument/2006/relationships/oleObject" Target="../embeddings/oleObject15.bin"/><Relationship Id="rId22" Type="http://schemas.openxmlformats.org/officeDocument/2006/relationships/vmlDrawing" Target="../drawings/vmlDrawing5.vml"/><Relationship Id="rId21" Type="http://schemas.openxmlformats.org/officeDocument/2006/relationships/slideLayout" Target="../slideLayouts/slideLayout2.xml"/><Relationship Id="rId20" Type="http://schemas.openxmlformats.org/officeDocument/2006/relationships/image" Target="../media/image22.wmf"/><Relationship Id="rId2" Type="http://schemas.openxmlformats.org/officeDocument/2006/relationships/image" Target="../media/image13.wmf"/><Relationship Id="rId19" Type="http://schemas.openxmlformats.org/officeDocument/2006/relationships/oleObject" Target="../embeddings/oleObject23.bin"/><Relationship Id="rId18" Type="http://schemas.openxmlformats.org/officeDocument/2006/relationships/image" Target="../media/image21.wmf"/><Relationship Id="rId17" Type="http://schemas.openxmlformats.org/officeDocument/2006/relationships/oleObject" Target="../embeddings/oleObject22.bin"/><Relationship Id="rId16" Type="http://schemas.openxmlformats.org/officeDocument/2006/relationships/image" Target="../media/image20.wmf"/><Relationship Id="rId15" Type="http://schemas.openxmlformats.org/officeDocument/2006/relationships/oleObject" Target="../embeddings/oleObject21.bin"/><Relationship Id="rId14" Type="http://schemas.openxmlformats.org/officeDocument/2006/relationships/image" Target="../media/image19.wmf"/><Relationship Id="rId13" Type="http://schemas.openxmlformats.org/officeDocument/2006/relationships/oleObject" Target="../embeddings/oleObject20.bin"/><Relationship Id="rId12" Type="http://schemas.openxmlformats.org/officeDocument/2006/relationships/image" Target="../media/image18.wmf"/><Relationship Id="rId11" Type="http://schemas.openxmlformats.org/officeDocument/2006/relationships/oleObject" Target="../embeddings/oleObject19.bin"/><Relationship Id="rId10" Type="http://schemas.openxmlformats.org/officeDocument/2006/relationships/image" Target="../media/image17.wmf"/><Relationship Id="rId1" Type="http://schemas.openxmlformats.org/officeDocument/2006/relationships/oleObject" Target="../embeddings/oleObject14.bin"/></Relationships>
</file>

<file path=ppt/slides/_rels/slide18.xml.rels><?xml version="1.0" encoding="UTF-8" standalone="yes"?>
<Relationships xmlns="http://schemas.openxmlformats.org/package/2006/relationships"><Relationship Id="rId5" Type="http://schemas.openxmlformats.org/officeDocument/2006/relationships/vmlDrawing" Target="../drawings/vmlDrawing6.vml"/><Relationship Id="rId4" Type="http://schemas.openxmlformats.org/officeDocument/2006/relationships/slideLayout" Target="../slideLayouts/slideLayout2.xml"/><Relationship Id="rId3" Type="http://schemas.openxmlformats.org/officeDocument/2006/relationships/image" Target="../media/image24.wmf"/><Relationship Id="rId2" Type="http://schemas.openxmlformats.org/officeDocument/2006/relationships/oleObject" Target="../embeddings/oleObject24.bin"/><Relationship Id="rId1" Type="http://schemas.openxmlformats.org/officeDocument/2006/relationships/image" Target="../media/image23.emf"/></Relationships>
</file>

<file path=ppt/slides/_rels/slide19.xml.rels><?xml version="1.0" encoding="UTF-8" standalone="yes"?>
<Relationships xmlns="http://schemas.openxmlformats.org/package/2006/relationships"><Relationship Id="rId9" Type="http://schemas.openxmlformats.org/officeDocument/2006/relationships/oleObject" Target="../embeddings/oleObject29.bin"/><Relationship Id="rId8" Type="http://schemas.openxmlformats.org/officeDocument/2006/relationships/image" Target="../media/image28.wmf"/><Relationship Id="rId7" Type="http://schemas.openxmlformats.org/officeDocument/2006/relationships/oleObject" Target="../embeddings/oleObject28.bin"/><Relationship Id="rId6" Type="http://schemas.openxmlformats.org/officeDocument/2006/relationships/image" Target="../media/image27.wmf"/><Relationship Id="rId5" Type="http://schemas.openxmlformats.org/officeDocument/2006/relationships/oleObject" Target="../embeddings/oleObject27.bin"/><Relationship Id="rId4" Type="http://schemas.openxmlformats.org/officeDocument/2006/relationships/image" Target="../media/image26.wmf"/><Relationship Id="rId3" Type="http://schemas.openxmlformats.org/officeDocument/2006/relationships/oleObject" Target="../embeddings/oleObject26.bin"/><Relationship Id="rId2" Type="http://schemas.openxmlformats.org/officeDocument/2006/relationships/image" Target="../media/image25.wmf"/><Relationship Id="rId18" Type="http://schemas.openxmlformats.org/officeDocument/2006/relationships/vmlDrawing" Target="../drawings/vmlDrawing7.vml"/><Relationship Id="rId17" Type="http://schemas.openxmlformats.org/officeDocument/2006/relationships/slideLayout" Target="../slideLayouts/slideLayout2.xml"/><Relationship Id="rId16" Type="http://schemas.openxmlformats.org/officeDocument/2006/relationships/image" Target="../media/image32.wmf"/><Relationship Id="rId15" Type="http://schemas.openxmlformats.org/officeDocument/2006/relationships/oleObject" Target="../embeddings/oleObject32.bin"/><Relationship Id="rId14" Type="http://schemas.openxmlformats.org/officeDocument/2006/relationships/image" Target="../media/image31.wmf"/><Relationship Id="rId13" Type="http://schemas.openxmlformats.org/officeDocument/2006/relationships/oleObject" Target="../embeddings/oleObject31.bin"/><Relationship Id="rId12" Type="http://schemas.openxmlformats.org/officeDocument/2006/relationships/image" Target="../media/image30.wmf"/><Relationship Id="rId11" Type="http://schemas.openxmlformats.org/officeDocument/2006/relationships/oleObject" Target="../embeddings/oleObject30.bin"/><Relationship Id="rId10" Type="http://schemas.openxmlformats.org/officeDocument/2006/relationships/image" Target="../media/image29.wmf"/><Relationship Id="rId1" Type="http://schemas.openxmlformats.org/officeDocument/2006/relationships/oleObject" Target="../embeddings/oleObject25.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9" Type="http://schemas.openxmlformats.org/officeDocument/2006/relationships/image" Target="../media/image36.wmf"/><Relationship Id="rId8" Type="http://schemas.openxmlformats.org/officeDocument/2006/relationships/oleObject" Target="../embeddings/oleObject37.bin"/><Relationship Id="rId7" Type="http://schemas.openxmlformats.org/officeDocument/2006/relationships/oleObject" Target="../embeddings/oleObject36.bin"/><Relationship Id="rId6" Type="http://schemas.openxmlformats.org/officeDocument/2006/relationships/image" Target="../media/image35.wmf"/><Relationship Id="rId5" Type="http://schemas.openxmlformats.org/officeDocument/2006/relationships/oleObject" Target="../embeddings/oleObject35.bin"/><Relationship Id="rId4" Type="http://schemas.openxmlformats.org/officeDocument/2006/relationships/image" Target="../media/image34.wmf"/><Relationship Id="rId3" Type="http://schemas.openxmlformats.org/officeDocument/2006/relationships/oleObject" Target="../embeddings/oleObject34.bin"/><Relationship Id="rId24" Type="http://schemas.openxmlformats.org/officeDocument/2006/relationships/vmlDrawing" Target="../drawings/vmlDrawing8.vml"/><Relationship Id="rId23" Type="http://schemas.openxmlformats.org/officeDocument/2006/relationships/slideLayout" Target="../slideLayouts/slideLayout2.xml"/><Relationship Id="rId22" Type="http://schemas.openxmlformats.org/officeDocument/2006/relationships/image" Target="../media/image42.wmf"/><Relationship Id="rId21" Type="http://schemas.openxmlformats.org/officeDocument/2006/relationships/oleObject" Target="../embeddings/oleObject44.bin"/><Relationship Id="rId20" Type="http://schemas.openxmlformats.org/officeDocument/2006/relationships/image" Target="../media/image41.wmf"/><Relationship Id="rId2" Type="http://schemas.openxmlformats.org/officeDocument/2006/relationships/image" Target="../media/image33.wmf"/><Relationship Id="rId19" Type="http://schemas.openxmlformats.org/officeDocument/2006/relationships/oleObject" Target="../embeddings/oleObject43.bin"/><Relationship Id="rId18" Type="http://schemas.openxmlformats.org/officeDocument/2006/relationships/image" Target="../media/image40.wmf"/><Relationship Id="rId17" Type="http://schemas.openxmlformats.org/officeDocument/2006/relationships/oleObject" Target="../embeddings/oleObject42.bin"/><Relationship Id="rId16" Type="http://schemas.openxmlformats.org/officeDocument/2006/relationships/image" Target="../media/image39.wmf"/><Relationship Id="rId15" Type="http://schemas.openxmlformats.org/officeDocument/2006/relationships/oleObject" Target="../embeddings/oleObject41.bin"/><Relationship Id="rId14" Type="http://schemas.openxmlformats.org/officeDocument/2006/relationships/image" Target="../media/image38.wmf"/><Relationship Id="rId13" Type="http://schemas.openxmlformats.org/officeDocument/2006/relationships/oleObject" Target="../embeddings/oleObject40.bin"/><Relationship Id="rId12" Type="http://schemas.openxmlformats.org/officeDocument/2006/relationships/image" Target="../media/image37.wmf"/><Relationship Id="rId11" Type="http://schemas.openxmlformats.org/officeDocument/2006/relationships/oleObject" Target="../embeddings/oleObject39.bin"/><Relationship Id="rId10" Type="http://schemas.openxmlformats.org/officeDocument/2006/relationships/oleObject" Target="../embeddings/oleObject38.bin"/><Relationship Id="rId1" Type="http://schemas.openxmlformats.org/officeDocument/2006/relationships/oleObject" Target="../embeddings/oleObject33.bin"/></Relationships>
</file>

<file path=ppt/slides/_rels/slide21.xml.rels><?xml version="1.0" encoding="UTF-8" standalone="yes"?>
<Relationships xmlns="http://schemas.openxmlformats.org/package/2006/relationships"><Relationship Id="rId9" Type="http://schemas.openxmlformats.org/officeDocument/2006/relationships/oleObject" Target="../embeddings/oleObject49.bin"/><Relationship Id="rId8" Type="http://schemas.openxmlformats.org/officeDocument/2006/relationships/image" Target="../media/image41.wmf"/><Relationship Id="rId7" Type="http://schemas.openxmlformats.org/officeDocument/2006/relationships/oleObject" Target="../embeddings/oleObject48.bin"/><Relationship Id="rId6" Type="http://schemas.openxmlformats.org/officeDocument/2006/relationships/image" Target="../media/image40.wmf"/><Relationship Id="rId5" Type="http://schemas.openxmlformats.org/officeDocument/2006/relationships/oleObject" Target="../embeddings/oleObject47.bin"/><Relationship Id="rId4" Type="http://schemas.openxmlformats.org/officeDocument/2006/relationships/image" Target="../media/image44.wmf"/><Relationship Id="rId3" Type="http://schemas.openxmlformats.org/officeDocument/2006/relationships/oleObject" Target="../embeddings/oleObject46.bin"/><Relationship Id="rId2" Type="http://schemas.openxmlformats.org/officeDocument/2006/relationships/image" Target="../media/image43.wmf"/><Relationship Id="rId12" Type="http://schemas.openxmlformats.org/officeDocument/2006/relationships/vmlDrawing" Target="../drawings/vmlDrawing9.vml"/><Relationship Id="rId11" Type="http://schemas.openxmlformats.org/officeDocument/2006/relationships/slideLayout" Target="../slideLayouts/slideLayout2.xml"/><Relationship Id="rId10" Type="http://schemas.openxmlformats.org/officeDocument/2006/relationships/image" Target="../media/image45.wmf"/><Relationship Id="rId1" Type="http://schemas.openxmlformats.org/officeDocument/2006/relationships/oleObject" Target="../embeddings/oleObject45.bin"/></Relationships>
</file>

<file path=ppt/slides/_rels/slide22.xml.rels><?xml version="1.0" encoding="UTF-8" standalone="yes"?>
<Relationships xmlns="http://schemas.openxmlformats.org/package/2006/relationships"><Relationship Id="rId9" Type="http://schemas.openxmlformats.org/officeDocument/2006/relationships/oleObject" Target="../embeddings/oleObject54.bin"/><Relationship Id="rId8" Type="http://schemas.openxmlformats.org/officeDocument/2006/relationships/image" Target="../media/image49.wmf"/><Relationship Id="rId7" Type="http://schemas.openxmlformats.org/officeDocument/2006/relationships/oleObject" Target="../embeddings/oleObject53.bin"/><Relationship Id="rId6" Type="http://schemas.openxmlformats.org/officeDocument/2006/relationships/image" Target="../media/image48.wmf"/><Relationship Id="rId5" Type="http://schemas.openxmlformats.org/officeDocument/2006/relationships/oleObject" Target="../embeddings/oleObject52.bin"/><Relationship Id="rId4" Type="http://schemas.openxmlformats.org/officeDocument/2006/relationships/image" Target="../media/image47.wmf"/><Relationship Id="rId3" Type="http://schemas.openxmlformats.org/officeDocument/2006/relationships/oleObject" Target="../embeddings/oleObject51.bin"/><Relationship Id="rId2" Type="http://schemas.openxmlformats.org/officeDocument/2006/relationships/image" Target="../media/image46.wmf"/><Relationship Id="rId13" Type="http://schemas.openxmlformats.org/officeDocument/2006/relationships/vmlDrawing" Target="../drawings/vmlDrawing10.vml"/><Relationship Id="rId12" Type="http://schemas.openxmlformats.org/officeDocument/2006/relationships/slideLayout" Target="../slideLayouts/slideLayout2.xml"/><Relationship Id="rId11" Type="http://schemas.openxmlformats.org/officeDocument/2006/relationships/image" Target="../media/image50.wmf"/><Relationship Id="rId10" Type="http://schemas.openxmlformats.org/officeDocument/2006/relationships/oleObject" Target="../embeddings/oleObject55.bin"/><Relationship Id="rId1" Type="http://schemas.openxmlformats.org/officeDocument/2006/relationships/oleObject" Target="../embeddings/oleObject50.bin"/></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6" Type="http://schemas.openxmlformats.org/officeDocument/2006/relationships/vmlDrawing" Target="../drawings/vmlDrawing11.vml"/><Relationship Id="rId5" Type="http://schemas.openxmlformats.org/officeDocument/2006/relationships/slideLayout" Target="../slideLayouts/slideLayout2.xml"/><Relationship Id="rId4" Type="http://schemas.openxmlformats.org/officeDocument/2006/relationships/image" Target="../media/image52.wmf"/><Relationship Id="rId3" Type="http://schemas.openxmlformats.org/officeDocument/2006/relationships/oleObject" Target="../embeddings/oleObject57.bin"/><Relationship Id="rId2" Type="http://schemas.openxmlformats.org/officeDocument/2006/relationships/image" Target="../media/image51.wmf"/><Relationship Id="rId1" Type="http://schemas.openxmlformats.org/officeDocument/2006/relationships/oleObject" Target="../embeddings/oleObject56.bin"/></Relationships>
</file>

<file path=ppt/slides/_rels/slide26.xml.rels><?xml version="1.0" encoding="UTF-8" standalone="yes"?>
<Relationships xmlns="http://schemas.openxmlformats.org/package/2006/relationships"><Relationship Id="rId9" Type="http://schemas.openxmlformats.org/officeDocument/2006/relationships/oleObject" Target="../embeddings/oleObject62.bin"/><Relationship Id="rId8" Type="http://schemas.openxmlformats.org/officeDocument/2006/relationships/image" Target="../media/image56.wmf"/><Relationship Id="rId7" Type="http://schemas.openxmlformats.org/officeDocument/2006/relationships/oleObject" Target="../embeddings/oleObject61.bin"/><Relationship Id="rId6" Type="http://schemas.openxmlformats.org/officeDocument/2006/relationships/image" Target="../media/image55.wmf"/><Relationship Id="rId5" Type="http://schemas.openxmlformats.org/officeDocument/2006/relationships/oleObject" Target="../embeddings/oleObject60.bin"/><Relationship Id="rId4" Type="http://schemas.openxmlformats.org/officeDocument/2006/relationships/image" Target="../media/image54.wmf"/><Relationship Id="rId3" Type="http://schemas.openxmlformats.org/officeDocument/2006/relationships/oleObject" Target="../embeddings/oleObject59.bin"/><Relationship Id="rId2" Type="http://schemas.openxmlformats.org/officeDocument/2006/relationships/image" Target="../media/image53.wmf"/><Relationship Id="rId12" Type="http://schemas.openxmlformats.org/officeDocument/2006/relationships/vmlDrawing" Target="../drawings/vmlDrawing12.vml"/><Relationship Id="rId11" Type="http://schemas.openxmlformats.org/officeDocument/2006/relationships/slideLayout" Target="../slideLayouts/slideLayout2.xml"/><Relationship Id="rId10" Type="http://schemas.openxmlformats.org/officeDocument/2006/relationships/image" Target="../media/image57.wmf"/><Relationship Id="rId1" Type="http://schemas.openxmlformats.org/officeDocument/2006/relationships/oleObject" Target="../embeddings/oleObject58.bin"/></Relationships>
</file>

<file path=ppt/slides/_rels/slide27.xml.rels><?xml version="1.0" encoding="UTF-8" standalone="yes"?>
<Relationships xmlns="http://schemas.openxmlformats.org/package/2006/relationships"><Relationship Id="rId9" Type="http://schemas.openxmlformats.org/officeDocument/2006/relationships/oleObject" Target="../embeddings/oleObject67.bin"/><Relationship Id="rId8" Type="http://schemas.openxmlformats.org/officeDocument/2006/relationships/image" Target="../media/image60.wmf"/><Relationship Id="rId7" Type="http://schemas.openxmlformats.org/officeDocument/2006/relationships/oleObject" Target="../embeddings/oleObject66.bin"/><Relationship Id="rId6" Type="http://schemas.openxmlformats.org/officeDocument/2006/relationships/image" Target="../media/image59.wmf"/><Relationship Id="rId5" Type="http://schemas.openxmlformats.org/officeDocument/2006/relationships/oleObject" Target="../embeddings/oleObject65.bin"/><Relationship Id="rId4" Type="http://schemas.openxmlformats.org/officeDocument/2006/relationships/image" Target="../media/image58.wmf"/><Relationship Id="rId3" Type="http://schemas.openxmlformats.org/officeDocument/2006/relationships/oleObject" Target="../embeddings/oleObject64.bin"/><Relationship Id="rId2" Type="http://schemas.openxmlformats.org/officeDocument/2006/relationships/image" Target="../media/image51.wmf"/><Relationship Id="rId16" Type="http://schemas.openxmlformats.org/officeDocument/2006/relationships/vmlDrawing" Target="../drawings/vmlDrawing13.vml"/><Relationship Id="rId15" Type="http://schemas.openxmlformats.org/officeDocument/2006/relationships/slideLayout" Target="../slideLayouts/slideLayout2.xml"/><Relationship Id="rId14" Type="http://schemas.openxmlformats.org/officeDocument/2006/relationships/image" Target="../media/image63.wmf"/><Relationship Id="rId13" Type="http://schemas.openxmlformats.org/officeDocument/2006/relationships/oleObject" Target="../embeddings/oleObject69.bin"/><Relationship Id="rId12" Type="http://schemas.openxmlformats.org/officeDocument/2006/relationships/image" Target="../media/image62.wmf"/><Relationship Id="rId11" Type="http://schemas.openxmlformats.org/officeDocument/2006/relationships/oleObject" Target="../embeddings/oleObject68.bin"/><Relationship Id="rId10" Type="http://schemas.openxmlformats.org/officeDocument/2006/relationships/image" Target="../media/image61.wmf"/><Relationship Id="rId1" Type="http://schemas.openxmlformats.org/officeDocument/2006/relationships/oleObject" Target="../embeddings/oleObject63.bin"/></Relationships>
</file>

<file path=ppt/slides/_rels/slide28.xml.rels><?xml version="1.0" encoding="UTF-8" standalone="yes"?>
<Relationships xmlns="http://schemas.openxmlformats.org/package/2006/relationships"><Relationship Id="rId9" Type="http://schemas.openxmlformats.org/officeDocument/2006/relationships/oleObject" Target="../embeddings/oleObject74.bin"/><Relationship Id="rId8" Type="http://schemas.openxmlformats.org/officeDocument/2006/relationships/image" Target="../media/image67.wmf"/><Relationship Id="rId7" Type="http://schemas.openxmlformats.org/officeDocument/2006/relationships/oleObject" Target="../embeddings/oleObject73.bin"/><Relationship Id="rId6" Type="http://schemas.openxmlformats.org/officeDocument/2006/relationships/image" Target="../media/image66.wmf"/><Relationship Id="rId5" Type="http://schemas.openxmlformats.org/officeDocument/2006/relationships/oleObject" Target="../embeddings/oleObject72.bin"/><Relationship Id="rId4" Type="http://schemas.openxmlformats.org/officeDocument/2006/relationships/image" Target="../media/image65.wmf"/><Relationship Id="rId3" Type="http://schemas.openxmlformats.org/officeDocument/2006/relationships/oleObject" Target="../embeddings/oleObject71.bin"/><Relationship Id="rId2" Type="http://schemas.openxmlformats.org/officeDocument/2006/relationships/image" Target="../media/image64.wmf"/><Relationship Id="rId18" Type="http://schemas.openxmlformats.org/officeDocument/2006/relationships/vmlDrawing" Target="../drawings/vmlDrawing14.vml"/><Relationship Id="rId17" Type="http://schemas.openxmlformats.org/officeDocument/2006/relationships/slideLayout" Target="../slideLayouts/slideLayout2.xml"/><Relationship Id="rId16" Type="http://schemas.openxmlformats.org/officeDocument/2006/relationships/image" Target="../media/image71.wmf"/><Relationship Id="rId15" Type="http://schemas.openxmlformats.org/officeDocument/2006/relationships/oleObject" Target="../embeddings/oleObject77.bin"/><Relationship Id="rId14" Type="http://schemas.openxmlformats.org/officeDocument/2006/relationships/image" Target="../media/image70.wmf"/><Relationship Id="rId13" Type="http://schemas.openxmlformats.org/officeDocument/2006/relationships/oleObject" Target="../embeddings/oleObject76.bin"/><Relationship Id="rId12" Type="http://schemas.openxmlformats.org/officeDocument/2006/relationships/image" Target="../media/image69.wmf"/><Relationship Id="rId11" Type="http://schemas.openxmlformats.org/officeDocument/2006/relationships/oleObject" Target="../embeddings/oleObject75.bin"/><Relationship Id="rId10" Type="http://schemas.openxmlformats.org/officeDocument/2006/relationships/image" Target="../media/image68.wmf"/><Relationship Id="rId1" Type="http://schemas.openxmlformats.org/officeDocument/2006/relationships/oleObject" Target="../embeddings/oleObject70.bin"/></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2.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9" Type="http://schemas.openxmlformats.org/officeDocument/2006/relationships/oleObject" Target="../embeddings/oleObject82.bin"/><Relationship Id="rId8" Type="http://schemas.openxmlformats.org/officeDocument/2006/relationships/image" Target="../media/image76.wmf"/><Relationship Id="rId7" Type="http://schemas.openxmlformats.org/officeDocument/2006/relationships/oleObject" Target="../embeddings/oleObject81.bin"/><Relationship Id="rId6" Type="http://schemas.openxmlformats.org/officeDocument/2006/relationships/image" Target="../media/image75.wmf"/><Relationship Id="rId5" Type="http://schemas.openxmlformats.org/officeDocument/2006/relationships/oleObject" Target="../embeddings/oleObject80.bin"/><Relationship Id="rId4" Type="http://schemas.openxmlformats.org/officeDocument/2006/relationships/image" Target="../media/image74.wmf"/><Relationship Id="rId3" Type="http://schemas.openxmlformats.org/officeDocument/2006/relationships/oleObject" Target="../embeddings/oleObject79.bin"/><Relationship Id="rId2" Type="http://schemas.openxmlformats.org/officeDocument/2006/relationships/image" Target="../media/image73.wmf"/><Relationship Id="rId12" Type="http://schemas.openxmlformats.org/officeDocument/2006/relationships/vmlDrawing" Target="../drawings/vmlDrawing15.vml"/><Relationship Id="rId11" Type="http://schemas.openxmlformats.org/officeDocument/2006/relationships/slideLayout" Target="../slideLayouts/slideLayout2.xml"/><Relationship Id="rId10" Type="http://schemas.openxmlformats.org/officeDocument/2006/relationships/image" Target="../media/image77.wmf"/><Relationship Id="rId1" Type="http://schemas.openxmlformats.org/officeDocument/2006/relationships/oleObject" Target="../embeddings/oleObject78.bin"/></Relationships>
</file>

<file path=ppt/slides/_rels/slide31.xml.rels><?xml version="1.0" encoding="UTF-8" standalone="yes"?>
<Relationships xmlns="http://schemas.openxmlformats.org/package/2006/relationships"><Relationship Id="rId4" Type="http://schemas.openxmlformats.org/officeDocument/2006/relationships/vmlDrawing" Target="../drawings/vmlDrawing16.vml"/><Relationship Id="rId3" Type="http://schemas.openxmlformats.org/officeDocument/2006/relationships/slideLayout" Target="../slideLayouts/slideLayout2.xml"/><Relationship Id="rId2" Type="http://schemas.openxmlformats.org/officeDocument/2006/relationships/image" Target="../media/image78.wmf"/><Relationship Id="rId1" Type="http://schemas.openxmlformats.org/officeDocument/2006/relationships/oleObject" Target="../embeddings/oleObject83.bin"/></Relationships>
</file>

<file path=ppt/slides/_rels/slide32.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82.wmf"/><Relationship Id="rId7" Type="http://schemas.openxmlformats.org/officeDocument/2006/relationships/oleObject" Target="../embeddings/oleObject87.bin"/><Relationship Id="rId6" Type="http://schemas.openxmlformats.org/officeDocument/2006/relationships/image" Target="../media/image81.wmf"/><Relationship Id="rId5" Type="http://schemas.openxmlformats.org/officeDocument/2006/relationships/oleObject" Target="../embeddings/oleObject86.bin"/><Relationship Id="rId4" Type="http://schemas.openxmlformats.org/officeDocument/2006/relationships/image" Target="../media/image80.wmf"/><Relationship Id="rId3" Type="http://schemas.openxmlformats.org/officeDocument/2006/relationships/oleObject" Target="../embeddings/oleObject85.bin"/><Relationship Id="rId2" Type="http://schemas.openxmlformats.org/officeDocument/2006/relationships/image" Target="../media/image79.wmf"/><Relationship Id="rId10" Type="http://schemas.openxmlformats.org/officeDocument/2006/relationships/vmlDrawing" Target="../drawings/vmlDrawing17.vml"/><Relationship Id="rId1" Type="http://schemas.openxmlformats.org/officeDocument/2006/relationships/oleObject" Target="../embeddings/oleObject84.bin"/></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4" Type="http://schemas.openxmlformats.org/officeDocument/2006/relationships/vmlDrawing" Target="../drawings/vmlDrawing18.vml"/><Relationship Id="rId3" Type="http://schemas.openxmlformats.org/officeDocument/2006/relationships/slideLayout" Target="../slideLayouts/slideLayout2.xml"/><Relationship Id="rId2" Type="http://schemas.openxmlformats.org/officeDocument/2006/relationships/image" Target="../media/image83.wmf"/><Relationship Id="rId1" Type="http://schemas.openxmlformats.org/officeDocument/2006/relationships/oleObject" Target="../embeddings/oleObject88.bin"/></Relationships>
</file>

<file path=ppt/slides/_rels/slide35.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87.wmf"/><Relationship Id="rId7" Type="http://schemas.openxmlformats.org/officeDocument/2006/relationships/oleObject" Target="../embeddings/oleObject92.bin"/><Relationship Id="rId6" Type="http://schemas.openxmlformats.org/officeDocument/2006/relationships/image" Target="../media/image86.wmf"/><Relationship Id="rId5" Type="http://schemas.openxmlformats.org/officeDocument/2006/relationships/oleObject" Target="../embeddings/oleObject91.bin"/><Relationship Id="rId4" Type="http://schemas.openxmlformats.org/officeDocument/2006/relationships/image" Target="../media/image85.wmf"/><Relationship Id="rId3" Type="http://schemas.openxmlformats.org/officeDocument/2006/relationships/oleObject" Target="../embeddings/oleObject90.bin"/><Relationship Id="rId2" Type="http://schemas.openxmlformats.org/officeDocument/2006/relationships/image" Target="../media/image84.wmf"/><Relationship Id="rId10" Type="http://schemas.openxmlformats.org/officeDocument/2006/relationships/vmlDrawing" Target="../drawings/vmlDrawing19.vml"/><Relationship Id="rId1" Type="http://schemas.openxmlformats.org/officeDocument/2006/relationships/oleObject" Target="../embeddings/oleObject89.bin"/></Relationships>
</file>

<file path=ppt/slides/_rels/slide36.xml.rels><?xml version="1.0" encoding="UTF-8" standalone="yes"?>
<Relationships xmlns="http://schemas.openxmlformats.org/package/2006/relationships"><Relationship Id="rId9" Type="http://schemas.openxmlformats.org/officeDocument/2006/relationships/oleObject" Target="../embeddings/oleObject97.bin"/><Relationship Id="rId8" Type="http://schemas.openxmlformats.org/officeDocument/2006/relationships/image" Target="../media/image91.wmf"/><Relationship Id="rId7" Type="http://schemas.openxmlformats.org/officeDocument/2006/relationships/oleObject" Target="../embeddings/oleObject96.bin"/><Relationship Id="rId6" Type="http://schemas.openxmlformats.org/officeDocument/2006/relationships/image" Target="../media/image90.wmf"/><Relationship Id="rId5" Type="http://schemas.openxmlformats.org/officeDocument/2006/relationships/oleObject" Target="../embeddings/oleObject95.bin"/><Relationship Id="rId4" Type="http://schemas.openxmlformats.org/officeDocument/2006/relationships/image" Target="../media/image89.wmf"/><Relationship Id="rId3" Type="http://schemas.openxmlformats.org/officeDocument/2006/relationships/oleObject" Target="../embeddings/oleObject94.bin"/><Relationship Id="rId2" Type="http://schemas.openxmlformats.org/officeDocument/2006/relationships/image" Target="../media/image88.wmf"/><Relationship Id="rId14" Type="http://schemas.openxmlformats.org/officeDocument/2006/relationships/vmlDrawing" Target="../drawings/vmlDrawing20.vml"/><Relationship Id="rId13" Type="http://schemas.openxmlformats.org/officeDocument/2006/relationships/slideLayout" Target="../slideLayouts/slideLayout2.xml"/><Relationship Id="rId12" Type="http://schemas.openxmlformats.org/officeDocument/2006/relationships/image" Target="../media/image93.wmf"/><Relationship Id="rId11" Type="http://schemas.openxmlformats.org/officeDocument/2006/relationships/oleObject" Target="../embeddings/oleObject98.bin"/><Relationship Id="rId10" Type="http://schemas.openxmlformats.org/officeDocument/2006/relationships/image" Target="../media/image92.wmf"/><Relationship Id="rId1" Type="http://schemas.openxmlformats.org/officeDocument/2006/relationships/oleObject" Target="../embeddings/oleObject93.bin"/></Relationships>
</file>

<file path=ppt/slides/_rels/slide37.xml.rels><?xml version="1.0" encoding="UTF-8" standalone="yes"?>
<Relationships xmlns="http://schemas.openxmlformats.org/package/2006/relationships"><Relationship Id="rId4" Type="http://schemas.openxmlformats.org/officeDocument/2006/relationships/vmlDrawing" Target="../drawings/vmlDrawing21.vml"/><Relationship Id="rId3" Type="http://schemas.openxmlformats.org/officeDocument/2006/relationships/slideLayout" Target="../slideLayouts/slideLayout2.xml"/><Relationship Id="rId2" Type="http://schemas.openxmlformats.org/officeDocument/2006/relationships/image" Target="../media/image94.wmf"/><Relationship Id="rId1" Type="http://schemas.openxmlformats.org/officeDocument/2006/relationships/oleObject" Target="../embeddings/oleObject99.bin"/></Relationships>
</file>

<file path=ppt/slides/_rels/slide38.xml.rels><?xml version="1.0" encoding="UTF-8" standalone="yes"?>
<Relationships xmlns="http://schemas.openxmlformats.org/package/2006/relationships"><Relationship Id="rId9" Type="http://schemas.openxmlformats.org/officeDocument/2006/relationships/vmlDrawing" Target="../drawings/vmlDrawing22.vml"/><Relationship Id="rId8" Type="http://schemas.openxmlformats.org/officeDocument/2006/relationships/slideLayout" Target="../slideLayouts/slideLayout2.xml"/><Relationship Id="rId7" Type="http://schemas.openxmlformats.org/officeDocument/2006/relationships/oleObject" Target="../embeddings/oleObject103.bin"/><Relationship Id="rId6" Type="http://schemas.openxmlformats.org/officeDocument/2006/relationships/image" Target="../media/image97.wmf"/><Relationship Id="rId5" Type="http://schemas.openxmlformats.org/officeDocument/2006/relationships/oleObject" Target="../embeddings/oleObject102.bin"/><Relationship Id="rId4" Type="http://schemas.openxmlformats.org/officeDocument/2006/relationships/image" Target="../media/image96.wmf"/><Relationship Id="rId3" Type="http://schemas.openxmlformats.org/officeDocument/2006/relationships/oleObject" Target="../embeddings/oleObject101.bin"/><Relationship Id="rId2" Type="http://schemas.openxmlformats.org/officeDocument/2006/relationships/image" Target="../media/image95.wmf"/><Relationship Id="rId1" Type="http://schemas.openxmlformats.org/officeDocument/2006/relationships/oleObject" Target="../embeddings/oleObject100.bin"/></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6" Type="http://schemas.openxmlformats.org/officeDocument/2006/relationships/vmlDrawing" Target="../drawings/vmlDrawing23.vml"/><Relationship Id="rId5" Type="http://schemas.openxmlformats.org/officeDocument/2006/relationships/slideLayout" Target="../slideLayouts/slideLayout2.xml"/><Relationship Id="rId4" Type="http://schemas.openxmlformats.org/officeDocument/2006/relationships/image" Target="../media/image99.wmf"/><Relationship Id="rId3" Type="http://schemas.openxmlformats.org/officeDocument/2006/relationships/oleObject" Target="../embeddings/oleObject105.bin"/><Relationship Id="rId2" Type="http://schemas.openxmlformats.org/officeDocument/2006/relationships/image" Target="../media/image98.wmf"/><Relationship Id="rId1" Type="http://schemas.openxmlformats.org/officeDocument/2006/relationships/oleObject" Target="../embeddings/oleObject104.bin"/></Relationships>
</file>

<file path=ppt/slides/_rels/slide41.xml.rels><?xml version="1.0" encoding="UTF-8" standalone="yes"?>
<Relationships xmlns="http://schemas.openxmlformats.org/package/2006/relationships"><Relationship Id="rId9" Type="http://schemas.openxmlformats.org/officeDocument/2006/relationships/oleObject" Target="../embeddings/oleObject110.bin"/><Relationship Id="rId8" Type="http://schemas.openxmlformats.org/officeDocument/2006/relationships/image" Target="../media/image103.wmf"/><Relationship Id="rId7" Type="http://schemas.openxmlformats.org/officeDocument/2006/relationships/oleObject" Target="../embeddings/oleObject109.bin"/><Relationship Id="rId6" Type="http://schemas.openxmlformats.org/officeDocument/2006/relationships/image" Target="../media/image102.wmf"/><Relationship Id="rId5" Type="http://schemas.openxmlformats.org/officeDocument/2006/relationships/oleObject" Target="../embeddings/oleObject108.bin"/><Relationship Id="rId4" Type="http://schemas.openxmlformats.org/officeDocument/2006/relationships/image" Target="../media/image101.wmf"/><Relationship Id="rId3" Type="http://schemas.openxmlformats.org/officeDocument/2006/relationships/oleObject" Target="../embeddings/oleObject107.bin"/><Relationship Id="rId2" Type="http://schemas.openxmlformats.org/officeDocument/2006/relationships/image" Target="../media/image100.wmf"/><Relationship Id="rId19" Type="http://schemas.openxmlformats.org/officeDocument/2006/relationships/vmlDrawing" Target="../drawings/vmlDrawing24.vml"/><Relationship Id="rId18" Type="http://schemas.openxmlformats.org/officeDocument/2006/relationships/slideLayout" Target="../slideLayouts/slideLayout2.xml"/><Relationship Id="rId17" Type="http://schemas.openxmlformats.org/officeDocument/2006/relationships/oleObject" Target="../embeddings/oleObject116.bin"/><Relationship Id="rId16" Type="http://schemas.openxmlformats.org/officeDocument/2006/relationships/oleObject" Target="../embeddings/oleObject115.bin"/><Relationship Id="rId15" Type="http://schemas.openxmlformats.org/officeDocument/2006/relationships/oleObject" Target="../embeddings/oleObject114.bin"/><Relationship Id="rId14" Type="http://schemas.openxmlformats.org/officeDocument/2006/relationships/oleObject" Target="../embeddings/oleObject113.bin"/><Relationship Id="rId13" Type="http://schemas.openxmlformats.org/officeDocument/2006/relationships/oleObject" Target="../embeddings/oleObject112.bin"/><Relationship Id="rId12" Type="http://schemas.openxmlformats.org/officeDocument/2006/relationships/image" Target="../media/image105.wmf"/><Relationship Id="rId11" Type="http://schemas.openxmlformats.org/officeDocument/2006/relationships/oleObject" Target="../embeddings/oleObject111.bin"/><Relationship Id="rId10" Type="http://schemas.openxmlformats.org/officeDocument/2006/relationships/image" Target="../media/image104.wmf"/><Relationship Id="rId1" Type="http://schemas.openxmlformats.org/officeDocument/2006/relationships/oleObject" Target="../embeddings/oleObject106.bin"/></Relationships>
</file>

<file path=ppt/slides/_rels/slide42.xml.rels><?xml version="1.0" encoding="UTF-8" standalone="yes"?>
<Relationships xmlns="http://schemas.openxmlformats.org/package/2006/relationships"><Relationship Id="rId9" Type="http://schemas.openxmlformats.org/officeDocument/2006/relationships/oleObject" Target="../embeddings/oleObject122.bin"/><Relationship Id="rId8" Type="http://schemas.openxmlformats.org/officeDocument/2006/relationships/oleObject" Target="../embeddings/oleObject121.bin"/><Relationship Id="rId7" Type="http://schemas.openxmlformats.org/officeDocument/2006/relationships/image" Target="../media/image108.wmf"/><Relationship Id="rId6" Type="http://schemas.openxmlformats.org/officeDocument/2006/relationships/oleObject" Target="../embeddings/oleObject120.bin"/><Relationship Id="rId5" Type="http://schemas.openxmlformats.org/officeDocument/2006/relationships/oleObject" Target="../embeddings/oleObject119.bin"/><Relationship Id="rId4" Type="http://schemas.openxmlformats.org/officeDocument/2006/relationships/image" Target="../media/image107.wmf"/><Relationship Id="rId3" Type="http://schemas.openxmlformats.org/officeDocument/2006/relationships/oleObject" Target="../embeddings/oleObject118.bin"/><Relationship Id="rId2" Type="http://schemas.openxmlformats.org/officeDocument/2006/relationships/image" Target="../media/image106.wmf"/><Relationship Id="rId11" Type="http://schemas.openxmlformats.org/officeDocument/2006/relationships/vmlDrawing" Target="../drawings/vmlDrawing25.vml"/><Relationship Id="rId10" Type="http://schemas.openxmlformats.org/officeDocument/2006/relationships/slideLayout" Target="../slideLayouts/slideLayout2.xml"/><Relationship Id="rId1" Type="http://schemas.openxmlformats.org/officeDocument/2006/relationships/oleObject" Target="../embeddings/oleObject117.bin"/></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9" Type="http://schemas.openxmlformats.org/officeDocument/2006/relationships/oleObject" Target="../embeddings/oleObject127.bin"/><Relationship Id="rId8" Type="http://schemas.openxmlformats.org/officeDocument/2006/relationships/image" Target="../media/image112.wmf"/><Relationship Id="rId7" Type="http://schemas.openxmlformats.org/officeDocument/2006/relationships/oleObject" Target="../embeddings/oleObject126.bin"/><Relationship Id="rId6" Type="http://schemas.openxmlformats.org/officeDocument/2006/relationships/image" Target="../media/image111.wmf"/><Relationship Id="rId5" Type="http://schemas.openxmlformats.org/officeDocument/2006/relationships/oleObject" Target="../embeddings/oleObject125.bin"/><Relationship Id="rId4" Type="http://schemas.openxmlformats.org/officeDocument/2006/relationships/image" Target="../media/image110.wmf"/><Relationship Id="rId3" Type="http://schemas.openxmlformats.org/officeDocument/2006/relationships/oleObject" Target="../embeddings/oleObject124.bin"/><Relationship Id="rId25" Type="http://schemas.openxmlformats.org/officeDocument/2006/relationships/vmlDrawing" Target="../drawings/vmlDrawing26.vml"/><Relationship Id="rId24" Type="http://schemas.openxmlformats.org/officeDocument/2006/relationships/slideLayout" Target="../slideLayouts/slideLayout2.xml"/><Relationship Id="rId23" Type="http://schemas.openxmlformats.org/officeDocument/2006/relationships/image" Target="../media/image118.wmf"/><Relationship Id="rId22" Type="http://schemas.openxmlformats.org/officeDocument/2006/relationships/oleObject" Target="../embeddings/oleObject135.bin"/><Relationship Id="rId21" Type="http://schemas.openxmlformats.org/officeDocument/2006/relationships/image" Target="../media/image117.wmf"/><Relationship Id="rId20" Type="http://schemas.openxmlformats.org/officeDocument/2006/relationships/oleObject" Target="../embeddings/oleObject134.bin"/><Relationship Id="rId2" Type="http://schemas.openxmlformats.org/officeDocument/2006/relationships/image" Target="../media/image109.wmf"/><Relationship Id="rId19" Type="http://schemas.openxmlformats.org/officeDocument/2006/relationships/oleObject" Target="../embeddings/oleObject133.bin"/><Relationship Id="rId18" Type="http://schemas.openxmlformats.org/officeDocument/2006/relationships/oleObject" Target="../embeddings/oleObject132.bin"/><Relationship Id="rId17" Type="http://schemas.openxmlformats.org/officeDocument/2006/relationships/oleObject" Target="../embeddings/oleObject131.bin"/><Relationship Id="rId16" Type="http://schemas.openxmlformats.org/officeDocument/2006/relationships/image" Target="../media/image116.wmf"/><Relationship Id="rId15" Type="http://schemas.openxmlformats.org/officeDocument/2006/relationships/oleObject" Target="../embeddings/oleObject130.bin"/><Relationship Id="rId14" Type="http://schemas.openxmlformats.org/officeDocument/2006/relationships/image" Target="../media/image115.wmf"/><Relationship Id="rId13" Type="http://schemas.openxmlformats.org/officeDocument/2006/relationships/oleObject" Target="../embeddings/oleObject129.bin"/><Relationship Id="rId12" Type="http://schemas.openxmlformats.org/officeDocument/2006/relationships/image" Target="../media/image114.wmf"/><Relationship Id="rId11" Type="http://schemas.openxmlformats.org/officeDocument/2006/relationships/oleObject" Target="../embeddings/oleObject128.bin"/><Relationship Id="rId10" Type="http://schemas.openxmlformats.org/officeDocument/2006/relationships/image" Target="../media/image113.wmf"/><Relationship Id="rId1" Type="http://schemas.openxmlformats.org/officeDocument/2006/relationships/oleObject" Target="../embeddings/oleObject123.bin"/></Relationships>
</file>

<file path=ppt/slides/_rels/slide46.xml.rels><?xml version="1.0" encoding="UTF-8" standalone="yes"?>
<Relationships xmlns="http://schemas.openxmlformats.org/package/2006/relationships"><Relationship Id="rId9" Type="http://schemas.openxmlformats.org/officeDocument/2006/relationships/oleObject" Target="../embeddings/oleObject140.bin"/><Relationship Id="rId8" Type="http://schemas.openxmlformats.org/officeDocument/2006/relationships/image" Target="../media/image122.wmf"/><Relationship Id="rId7" Type="http://schemas.openxmlformats.org/officeDocument/2006/relationships/oleObject" Target="../embeddings/oleObject139.bin"/><Relationship Id="rId6" Type="http://schemas.openxmlformats.org/officeDocument/2006/relationships/image" Target="../media/image121.wmf"/><Relationship Id="rId5" Type="http://schemas.openxmlformats.org/officeDocument/2006/relationships/oleObject" Target="../embeddings/oleObject138.bin"/><Relationship Id="rId4" Type="http://schemas.openxmlformats.org/officeDocument/2006/relationships/image" Target="../media/image120.wmf"/><Relationship Id="rId3" Type="http://schemas.openxmlformats.org/officeDocument/2006/relationships/oleObject" Target="../embeddings/oleObject137.bin"/><Relationship Id="rId2" Type="http://schemas.openxmlformats.org/officeDocument/2006/relationships/image" Target="../media/image119.wmf"/><Relationship Id="rId19" Type="http://schemas.openxmlformats.org/officeDocument/2006/relationships/vmlDrawing" Target="../drawings/vmlDrawing27.vml"/><Relationship Id="rId18" Type="http://schemas.openxmlformats.org/officeDocument/2006/relationships/slideLayout" Target="../slideLayouts/slideLayout2.xml"/><Relationship Id="rId17" Type="http://schemas.openxmlformats.org/officeDocument/2006/relationships/image" Target="../media/image127.wmf"/><Relationship Id="rId16" Type="http://schemas.openxmlformats.org/officeDocument/2006/relationships/oleObject" Target="../embeddings/oleObject143.bin"/><Relationship Id="rId15" Type="http://schemas.openxmlformats.org/officeDocument/2006/relationships/image" Target="../media/image126.wmf"/><Relationship Id="rId14" Type="http://schemas.openxmlformats.org/officeDocument/2006/relationships/oleObject" Target="../embeddings/oleObject142.bin"/><Relationship Id="rId13" Type="http://schemas.openxmlformats.org/officeDocument/2006/relationships/image" Target="../media/image125.wmf"/><Relationship Id="rId12" Type="http://schemas.openxmlformats.org/officeDocument/2006/relationships/oleObject" Target="../embeddings/oleObject141.bin"/><Relationship Id="rId11" Type="http://schemas.openxmlformats.org/officeDocument/2006/relationships/image" Target="../media/image124.wmf"/><Relationship Id="rId10" Type="http://schemas.openxmlformats.org/officeDocument/2006/relationships/image" Target="../media/image123.wmf"/><Relationship Id="rId1" Type="http://schemas.openxmlformats.org/officeDocument/2006/relationships/oleObject" Target="../embeddings/oleObject136.bin"/></Relationships>
</file>

<file path=ppt/slides/_rels/slide47.xml.rels><?xml version="1.0" encoding="UTF-8" standalone="yes"?>
<Relationships xmlns="http://schemas.openxmlformats.org/package/2006/relationships"><Relationship Id="rId8" Type="http://schemas.openxmlformats.org/officeDocument/2006/relationships/vmlDrawing" Target="../drawings/vmlDrawing28.vml"/><Relationship Id="rId7" Type="http://schemas.openxmlformats.org/officeDocument/2006/relationships/slideLayout" Target="../slideLayouts/slideLayout2.xml"/><Relationship Id="rId6" Type="http://schemas.openxmlformats.org/officeDocument/2006/relationships/image" Target="../media/image130.wmf"/><Relationship Id="rId5" Type="http://schemas.openxmlformats.org/officeDocument/2006/relationships/oleObject" Target="../embeddings/oleObject146.bin"/><Relationship Id="rId4" Type="http://schemas.openxmlformats.org/officeDocument/2006/relationships/image" Target="../media/image129.wmf"/><Relationship Id="rId3" Type="http://schemas.openxmlformats.org/officeDocument/2006/relationships/oleObject" Target="../embeddings/oleObject145.bin"/><Relationship Id="rId2" Type="http://schemas.openxmlformats.org/officeDocument/2006/relationships/image" Target="../media/image128.wmf"/><Relationship Id="rId1" Type="http://schemas.openxmlformats.org/officeDocument/2006/relationships/oleObject" Target="../embeddings/oleObject144.bin"/></Relationships>
</file>

<file path=ppt/slides/_rels/slide48.xml.rels><?xml version="1.0" encoding="UTF-8" standalone="yes"?>
<Relationships xmlns="http://schemas.openxmlformats.org/package/2006/relationships"><Relationship Id="rId5" Type="http://schemas.openxmlformats.org/officeDocument/2006/relationships/vmlDrawing" Target="../drawings/vmlDrawing29.vml"/><Relationship Id="rId4" Type="http://schemas.openxmlformats.org/officeDocument/2006/relationships/slideLayout" Target="../slideLayouts/slideLayout2.xml"/><Relationship Id="rId3" Type="http://schemas.openxmlformats.org/officeDocument/2006/relationships/image" Target="../media/image132.wmf"/><Relationship Id="rId2" Type="http://schemas.openxmlformats.org/officeDocument/2006/relationships/oleObject" Target="../embeddings/oleObject147.bin"/><Relationship Id="rId1" Type="http://schemas.openxmlformats.org/officeDocument/2006/relationships/image" Target="../media/image131.emf"/></Relationships>
</file>

<file path=ppt/slides/_rels/slide49.xml.rels><?xml version="1.0" encoding="UTF-8" standalone="yes"?>
<Relationships xmlns="http://schemas.openxmlformats.org/package/2006/relationships"><Relationship Id="rId6" Type="http://schemas.openxmlformats.org/officeDocument/2006/relationships/vmlDrawing" Target="../drawings/vmlDrawing30.vml"/><Relationship Id="rId5" Type="http://schemas.openxmlformats.org/officeDocument/2006/relationships/slideLayout" Target="../slideLayouts/slideLayout2.xml"/><Relationship Id="rId4" Type="http://schemas.openxmlformats.org/officeDocument/2006/relationships/image" Target="../media/image134.wmf"/><Relationship Id="rId3" Type="http://schemas.openxmlformats.org/officeDocument/2006/relationships/oleObject" Target="../embeddings/oleObject149.bin"/><Relationship Id="rId2" Type="http://schemas.openxmlformats.org/officeDocument/2006/relationships/image" Target="../media/image133.wmf"/><Relationship Id="rId1" Type="http://schemas.openxmlformats.org/officeDocument/2006/relationships/oleObject" Target="../embeddings/oleObject148.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9" Type="http://schemas.openxmlformats.org/officeDocument/2006/relationships/oleObject" Target="../embeddings/oleObject5.bin"/><Relationship Id="rId8" Type="http://schemas.openxmlformats.org/officeDocument/2006/relationships/image" Target="../media/image4.wmf"/><Relationship Id="rId7" Type="http://schemas.openxmlformats.org/officeDocument/2006/relationships/oleObject" Target="../embeddings/oleObject4.bin"/><Relationship Id="rId6" Type="http://schemas.openxmlformats.org/officeDocument/2006/relationships/image" Target="../media/image3.wmf"/><Relationship Id="rId5" Type="http://schemas.openxmlformats.org/officeDocument/2006/relationships/oleObject" Target="../embeddings/oleObject3.bin"/><Relationship Id="rId4" Type="http://schemas.openxmlformats.org/officeDocument/2006/relationships/image" Target="../media/image2.wmf"/><Relationship Id="rId3" Type="http://schemas.openxmlformats.org/officeDocument/2006/relationships/oleObject" Target="../embeddings/oleObject2.bin"/><Relationship Id="rId2" Type="http://schemas.openxmlformats.org/officeDocument/2006/relationships/image" Target="../media/image1.wmf"/><Relationship Id="rId12" Type="http://schemas.openxmlformats.org/officeDocument/2006/relationships/vmlDrawing" Target="../drawings/vmlDrawing1.vml"/><Relationship Id="rId11" Type="http://schemas.openxmlformats.org/officeDocument/2006/relationships/slideLayout" Target="../slideLayouts/slideLayout2.xml"/><Relationship Id="rId10" Type="http://schemas.openxmlformats.org/officeDocument/2006/relationships/image" Target="../media/image5.wmf"/><Relationship Id="rId1"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6" Type="http://schemas.openxmlformats.org/officeDocument/2006/relationships/vmlDrawing" Target="../drawings/vmlDrawing2.vml"/><Relationship Id="rId5" Type="http://schemas.openxmlformats.org/officeDocument/2006/relationships/slideLayout" Target="../slideLayouts/slideLayout2.xml"/><Relationship Id="rId4" Type="http://schemas.openxmlformats.org/officeDocument/2006/relationships/image" Target="../media/image7.wmf"/><Relationship Id="rId3" Type="http://schemas.openxmlformats.org/officeDocument/2006/relationships/oleObject" Target="../embeddings/oleObject7.bin"/><Relationship Id="rId2" Type="http://schemas.openxmlformats.org/officeDocument/2006/relationships/image" Target="../media/image6.wmf"/><Relationship Id="rId1" Type="http://schemas.openxmlformats.org/officeDocument/2006/relationships/oleObject" Target="../embeddings/oleObject6.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标题 1"/>
          <p:cNvSpPr>
            <a:spLocks noGrp="1"/>
          </p:cNvSpPr>
          <p:nvPr>
            <p:ph type="title"/>
          </p:nvPr>
        </p:nvSpPr>
        <p:spPr/>
        <p:txBody>
          <a:bodyPr/>
          <a:lstStyle/>
          <a:p>
            <a:pPr eaLnBrk="1" hangingPunct="1"/>
            <a:r>
              <a:rPr lang="zh-CN" altLang="en-US" smtClean="0">
                <a:solidFill>
                  <a:schemeClr val="tx1"/>
                </a:solidFill>
              </a:rPr>
              <a:t>第</a:t>
            </a:r>
            <a:r>
              <a:rPr lang="en-US" altLang="zh-CN" smtClean="0">
                <a:solidFill>
                  <a:schemeClr val="tx1"/>
                </a:solidFill>
              </a:rPr>
              <a:t>10</a:t>
            </a:r>
            <a:r>
              <a:rPr lang="zh-CN" altLang="en-US" smtClean="0">
                <a:solidFill>
                  <a:schemeClr val="tx1"/>
                </a:solidFill>
              </a:rPr>
              <a:t>章 </a:t>
            </a:r>
            <a:r>
              <a:rPr lang="en-US" altLang="zh-CN" smtClean="0">
                <a:solidFill>
                  <a:schemeClr val="tx1"/>
                </a:solidFill>
              </a:rPr>
              <a:t>Matlab</a:t>
            </a:r>
            <a:r>
              <a:rPr lang="zh-CN" altLang="zh-CN" smtClean="0">
                <a:solidFill>
                  <a:schemeClr val="tx1"/>
                </a:solidFill>
              </a:rPr>
              <a:t>在数理统计中的应用</a:t>
            </a:r>
            <a:br>
              <a:rPr lang="zh-CN" altLang="zh-CN" b="1" smtClean="0"/>
            </a:br>
            <a:endParaRPr lang="zh-CN" altLang="en-US" smtClean="0"/>
          </a:p>
        </p:txBody>
      </p:sp>
      <p:sp>
        <p:nvSpPr>
          <p:cNvPr id="18434" name="内容占位符 2"/>
          <p:cNvSpPr>
            <a:spLocks noGrp="1"/>
          </p:cNvSpPr>
          <p:nvPr>
            <p:ph idx="1"/>
          </p:nvPr>
        </p:nvSpPr>
        <p:spPr/>
        <p:txBody>
          <a:bodyPr/>
          <a:lstStyle/>
          <a:p>
            <a:pPr marL="0" indent="0" eaLnBrk="1" hangingPunct="1">
              <a:buFont typeface="Wingdings 3" pitchFamily="18" charset="2"/>
              <a:buNone/>
            </a:pPr>
            <a:r>
              <a:rPr lang="en-US" altLang="zh-CN" sz="1800" smtClean="0"/>
              <a:t>  </a:t>
            </a:r>
            <a:r>
              <a:rPr lang="zh-CN" altLang="zh-CN" sz="1800" smtClean="0"/>
              <a:t>数理统计是伴随着概率论的发展而发展起来的一个数学分支，研究如何有效的收集、整理和分析受随机因素影响的数据，并对所考虑的问题作出推断或预测，为采取某种决策和行动提供依据或建议。数理统计在自然科学、工程技术、管理科学及人文社会科学中得到越来越广泛和深刻的应用，其研究的内容也随着科学技术和政治、经济与社会的不断发展而逐步扩大，但概括地说可以分为两大类：（</a:t>
            </a:r>
            <a:r>
              <a:rPr lang="en-US" altLang="zh-CN" sz="1800" smtClean="0"/>
              <a:t>1</a:t>
            </a:r>
            <a:r>
              <a:rPr lang="zh-CN" altLang="zh-CN" sz="1800" smtClean="0"/>
              <a:t>）试验的设计和研究，即研究如何更合理更有效地获得观察资料的方法；（</a:t>
            </a:r>
            <a:r>
              <a:rPr lang="en-US" altLang="zh-CN" sz="1800" smtClean="0"/>
              <a:t>2</a:t>
            </a:r>
            <a:r>
              <a:rPr lang="zh-CN" altLang="zh-CN" sz="1800" smtClean="0"/>
              <a:t>）统计推断，即研究如何利用一定的资料对所关心的问题作出尽可能精确可靠的结论，当然这两部分内容有着密切的联系，在实际应用中更应前后兼顾。</a:t>
            </a:r>
            <a:endParaRPr lang="en-US" altLang="zh-CN" sz="1800" smtClean="0"/>
          </a:p>
          <a:p>
            <a:pPr marL="0" indent="0" eaLnBrk="1" hangingPunct="1">
              <a:buFont typeface="Wingdings 3" pitchFamily="18" charset="2"/>
              <a:buNone/>
            </a:pPr>
            <a:r>
              <a:rPr lang="en-US" altLang="zh-CN" sz="1800" smtClean="0"/>
              <a:t>  </a:t>
            </a:r>
            <a:r>
              <a:rPr lang="zh-CN" altLang="zh-CN" sz="1800" smtClean="0"/>
              <a:t>本章我们将介绍如何使用</a:t>
            </a:r>
            <a:r>
              <a:rPr lang="en-US" altLang="zh-CN" sz="1800" smtClean="0"/>
              <a:t>Matlab</a:t>
            </a:r>
            <a:r>
              <a:rPr lang="zh-CN" altLang="zh-CN" sz="1800" smtClean="0"/>
              <a:t>研究解决数理统计和概率论的问题，通过本章的学习着重应该了解面对一批数据如何进行描述与分析，并需要掌握参数估计和假设检验这两个数理统计的最基本方法在</a:t>
            </a:r>
            <a:r>
              <a:rPr lang="en-US" altLang="zh-CN" sz="1800" smtClean="0"/>
              <a:t>Matlab</a:t>
            </a:r>
            <a:r>
              <a:rPr lang="zh-CN" altLang="zh-CN" sz="1800" smtClean="0"/>
              <a:t>中的实现，这其中我们将着重介绍使用</a:t>
            </a:r>
            <a:r>
              <a:rPr lang="en-US" altLang="zh-CN" sz="1800" smtClean="0"/>
              <a:t>Matlab</a:t>
            </a:r>
            <a:r>
              <a:rPr lang="zh-CN" altLang="zh-CN" sz="1800" smtClean="0"/>
              <a:t>的统计工具箱（</a:t>
            </a:r>
            <a:r>
              <a:rPr lang="en-US" altLang="zh-CN" sz="1800" smtClean="0"/>
              <a:t>Statistics Toolbox</a:t>
            </a:r>
            <a:r>
              <a:rPr lang="zh-CN" altLang="zh-CN" sz="1800" smtClean="0"/>
              <a:t>）来实现数据的统计描述和分析。</a:t>
            </a:r>
            <a:endParaRPr lang="zh-CN" altLang="zh-CN" sz="1800" smtClean="0"/>
          </a:p>
          <a:p>
            <a:pPr marL="0" indent="0" eaLnBrk="1" hangingPunct="1">
              <a:buFont typeface="Wingdings 3" pitchFamily="18" charset="2"/>
              <a:buNone/>
            </a:pPr>
            <a:endParaRPr lang="zh-CN" altLang="zh-CN" sz="1800" smtClean="0"/>
          </a:p>
          <a:p>
            <a:pPr marL="0" indent="0" eaLnBrk="1" hangingPunct="1">
              <a:buFont typeface="Wingdings 3" pitchFamily="18" charset="2"/>
              <a:buNone/>
            </a:pPr>
            <a:endParaRPr lang="zh-CN" altLang="en-US" sz="1800" smtClean="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33388" y="890588"/>
            <a:ext cx="8596312" cy="5364162"/>
          </a:xfrm>
        </p:spPr>
        <p:txBody>
          <a:bodyPr>
            <a:normAutofit/>
          </a:bodyPr>
          <a:lstStyle/>
          <a:p>
            <a:pPr eaLnBrk="1" hangingPunct="1"/>
            <a:r>
              <a:rPr lang="en-US" altLang="zh-CN" sz="1800" smtClean="0">
                <a:latin typeface="华文新魏" pitchFamily="2" charset="-122"/>
              </a:rPr>
              <a:t>10.2.2  </a:t>
            </a:r>
            <a:r>
              <a:rPr lang="zh-CN" altLang="zh-CN" sz="1800" smtClean="0">
                <a:latin typeface="华文新魏" pitchFamily="2" charset="-122"/>
              </a:rPr>
              <a:t>概率密度函数值</a:t>
            </a:r>
            <a:endParaRPr lang="en-US" altLang="zh-CN" sz="1800" smtClean="0">
              <a:latin typeface="华文新魏" pitchFamily="2" charset="-122"/>
            </a:endParaRPr>
          </a:p>
          <a:p>
            <a:pPr eaLnBrk="1" hangingPunct="1"/>
            <a:r>
              <a:rPr lang="zh-CN" altLang="zh-CN" sz="1800" smtClean="0">
                <a:latin typeface="华文新魏" pitchFamily="2" charset="-122"/>
              </a:rPr>
              <a:t>无论是离散分布还是连续分布，在</a:t>
            </a:r>
            <a:r>
              <a:rPr lang="en-US" altLang="zh-CN" sz="1800" smtClean="0">
                <a:latin typeface="华文新魏" pitchFamily="2" charset="-122"/>
              </a:rPr>
              <a:t>Matlab</a:t>
            </a:r>
            <a:r>
              <a:rPr lang="zh-CN" altLang="zh-CN" sz="1800" smtClean="0">
                <a:latin typeface="华文新魏" pitchFamily="2" charset="-122"/>
              </a:rPr>
              <a:t>中，都用通用函数</a:t>
            </a:r>
            <a:r>
              <a:rPr lang="en-US" altLang="zh-CN" sz="1800" smtClean="0">
                <a:latin typeface="华文新魏" pitchFamily="2" charset="-122"/>
              </a:rPr>
              <a:t>pdf</a:t>
            </a:r>
            <a:r>
              <a:rPr lang="zh-CN" altLang="zh-CN" sz="1800" smtClean="0">
                <a:latin typeface="华文新魏" pitchFamily="2" charset="-122"/>
              </a:rPr>
              <a:t>或专用函数来求概率密度函数值。而对于离散型随机变量，取值是有限个或可数个，因此，其概率密度函数值就是某个特定值的概率，即利用函数</a:t>
            </a:r>
            <a:r>
              <a:rPr lang="en-US" altLang="zh-CN" sz="1800" smtClean="0">
                <a:latin typeface="华文新魏" pitchFamily="2" charset="-122"/>
              </a:rPr>
              <a:t>pdf</a:t>
            </a:r>
            <a:r>
              <a:rPr lang="zh-CN" altLang="zh-CN" sz="1800" smtClean="0">
                <a:latin typeface="华文新魏" pitchFamily="2" charset="-122"/>
              </a:rPr>
              <a:t>求输入分布的概率。</a:t>
            </a:r>
            <a:endParaRPr lang="zh-CN" altLang="zh-CN" sz="1800" smtClean="0">
              <a:latin typeface="华文新魏" pitchFamily="2" charset="-122"/>
            </a:endParaRPr>
          </a:p>
          <a:p>
            <a:pPr eaLnBrk="1" hangingPunct="1"/>
            <a:r>
              <a:rPr lang="en-US" altLang="zh-CN" sz="1800" smtClean="0">
                <a:latin typeface="华文新魏" pitchFamily="2" charset="-122"/>
              </a:rPr>
              <a:t>1. </a:t>
            </a:r>
            <a:r>
              <a:rPr lang="zh-CN" altLang="zh-CN" sz="1800" smtClean="0">
                <a:latin typeface="华文新魏" pitchFamily="2" charset="-122"/>
              </a:rPr>
              <a:t>通用概率密度函数</a:t>
            </a:r>
            <a:r>
              <a:rPr lang="en-US" altLang="zh-CN" sz="1800" smtClean="0">
                <a:latin typeface="华文新魏" pitchFamily="2" charset="-122"/>
              </a:rPr>
              <a:t>pdf</a:t>
            </a:r>
            <a:r>
              <a:rPr lang="zh-CN" altLang="zh-CN" sz="1800" smtClean="0">
                <a:latin typeface="华文新魏" pitchFamily="2" charset="-122"/>
              </a:rPr>
              <a:t>计算特定值的概率</a:t>
            </a:r>
            <a:endParaRPr lang="zh-CN" altLang="zh-CN" sz="1800" smtClean="0">
              <a:latin typeface="华文新魏" pitchFamily="2" charset="-122"/>
            </a:endParaRPr>
          </a:p>
          <a:p>
            <a:pPr eaLnBrk="1" hangingPunct="1"/>
            <a:r>
              <a:rPr lang="zh-CN" altLang="zh-CN" sz="1800" smtClean="0">
                <a:latin typeface="华文新魏" pitchFamily="2" charset="-122"/>
              </a:rPr>
              <a:t>命令：</a:t>
            </a:r>
            <a:r>
              <a:rPr lang="en-US" altLang="zh-CN" sz="1800" smtClean="0">
                <a:latin typeface="华文新魏" pitchFamily="2" charset="-122"/>
              </a:rPr>
              <a:t>pdf</a:t>
            </a:r>
            <a:endParaRPr lang="zh-CN" altLang="zh-CN" sz="1800" smtClean="0">
              <a:latin typeface="华文新魏" pitchFamily="2" charset="-122"/>
            </a:endParaRPr>
          </a:p>
          <a:p>
            <a:pPr eaLnBrk="1" hangingPunct="1"/>
            <a:r>
              <a:rPr lang="zh-CN" altLang="zh-CN" sz="1800" smtClean="0">
                <a:latin typeface="华文新魏" pitchFamily="2" charset="-122"/>
              </a:rPr>
              <a:t>格式为：</a:t>
            </a:r>
            <a:r>
              <a:rPr lang="en-US" altLang="zh-CN" sz="1800" smtClean="0">
                <a:latin typeface="华文新魏" pitchFamily="2" charset="-122"/>
              </a:rPr>
              <a:t>Y = pdf (‘name’, k, A)</a:t>
            </a:r>
            <a:endParaRPr lang="zh-CN" altLang="zh-CN" sz="1800" smtClean="0">
              <a:latin typeface="华文新魏" pitchFamily="2" charset="-122"/>
            </a:endParaRPr>
          </a:p>
          <a:p>
            <a:pPr eaLnBrk="1" hangingPunct="1"/>
            <a:r>
              <a:rPr lang="en-US" altLang="zh-CN" sz="1800" smtClean="0">
                <a:latin typeface="华文新魏" pitchFamily="2" charset="-122"/>
              </a:rPr>
              <a:t>        Y = pdf (‘name’, k, A, B)</a:t>
            </a:r>
            <a:endParaRPr lang="zh-CN" altLang="zh-CN" sz="1800" smtClean="0">
              <a:latin typeface="华文新魏" pitchFamily="2" charset="-122"/>
            </a:endParaRPr>
          </a:p>
          <a:p>
            <a:pPr eaLnBrk="1" hangingPunct="1"/>
            <a:r>
              <a:rPr lang="en-US" altLang="zh-CN" sz="1800" smtClean="0">
                <a:latin typeface="华文新魏" pitchFamily="2" charset="-122"/>
              </a:rPr>
              <a:t>        Y = pdf (‘name’, k, A, B, C)</a:t>
            </a:r>
            <a:endParaRPr lang="zh-CN" altLang="zh-CN" sz="1800" smtClean="0">
              <a:latin typeface="华文新魏" pitchFamily="2" charset="-122"/>
            </a:endParaRPr>
          </a:p>
          <a:p>
            <a:pPr eaLnBrk="1" hangingPunct="1"/>
            <a:r>
              <a:rPr lang="zh-CN" altLang="zh-CN" sz="1800" smtClean="0">
                <a:latin typeface="华文新魏" pitchFamily="2" charset="-122"/>
              </a:rPr>
              <a:t>说明：返回以</a:t>
            </a:r>
            <a:r>
              <a:rPr lang="en-US" altLang="zh-CN" sz="1800" smtClean="0">
                <a:latin typeface="华文新魏" pitchFamily="2" charset="-122"/>
              </a:rPr>
              <a:t>name</a:t>
            </a:r>
            <a:r>
              <a:rPr lang="zh-CN" altLang="zh-CN" sz="1800" smtClean="0">
                <a:latin typeface="华文新魏" pitchFamily="2" charset="-122"/>
              </a:rPr>
              <a:t>为分布，在随机变量</a:t>
            </a:r>
            <a:r>
              <a:rPr lang="en-US" altLang="zh-CN" sz="1800" smtClean="0">
                <a:latin typeface="华文新魏" pitchFamily="2" charset="-122"/>
              </a:rPr>
              <a:t>X = k</a:t>
            </a:r>
            <a:r>
              <a:rPr lang="zh-CN" altLang="zh-CN" sz="1800" smtClean="0">
                <a:latin typeface="华文新魏" pitchFamily="2" charset="-122"/>
              </a:rPr>
              <a:t>处，参数为</a:t>
            </a:r>
            <a:r>
              <a:rPr lang="en-US" altLang="zh-CN" sz="1800" smtClean="0">
                <a:latin typeface="华文新魏" pitchFamily="2" charset="-122"/>
              </a:rPr>
              <a:t>A</a:t>
            </a:r>
            <a:r>
              <a:rPr lang="zh-CN" altLang="zh-CN" sz="1800" smtClean="0">
                <a:latin typeface="华文新魏" pitchFamily="2" charset="-122"/>
              </a:rPr>
              <a:t>、</a:t>
            </a:r>
            <a:r>
              <a:rPr lang="en-US" altLang="zh-CN" sz="1800" smtClean="0">
                <a:latin typeface="华文新魏" pitchFamily="2" charset="-122"/>
              </a:rPr>
              <a:t>B</a:t>
            </a:r>
            <a:r>
              <a:rPr lang="zh-CN" altLang="zh-CN" sz="1800" smtClean="0">
                <a:latin typeface="华文新魏" pitchFamily="2" charset="-122"/>
              </a:rPr>
              <a:t>、</a:t>
            </a:r>
            <a:r>
              <a:rPr lang="en-US" altLang="zh-CN" sz="1800" smtClean="0">
                <a:latin typeface="华文新魏" pitchFamily="2" charset="-122"/>
              </a:rPr>
              <a:t>C</a:t>
            </a:r>
            <a:r>
              <a:rPr lang="zh-CN" altLang="zh-CN" sz="1800" smtClean="0">
                <a:latin typeface="华文新魏" pitchFamily="2" charset="-122"/>
              </a:rPr>
              <a:t>的概率密度值；对离散型随机变量</a:t>
            </a:r>
            <a:r>
              <a:rPr lang="en-US" altLang="zh-CN" sz="1800" smtClean="0">
                <a:latin typeface="华文新魏" pitchFamily="2" charset="-122"/>
              </a:rPr>
              <a:t>X</a:t>
            </a:r>
            <a:r>
              <a:rPr lang="zh-CN" altLang="zh-CN" sz="1800" smtClean="0">
                <a:latin typeface="华文新魏" pitchFamily="2" charset="-122"/>
              </a:rPr>
              <a:t>，返回</a:t>
            </a:r>
            <a:r>
              <a:rPr lang="en-US" altLang="zh-CN" sz="1800" smtClean="0">
                <a:latin typeface="华文新魏" pitchFamily="2" charset="-122"/>
              </a:rPr>
              <a:t>X = k</a:t>
            </a:r>
            <a:r>
              <a:rPr lang="zh-CN" altLang="zh-CN" sz="1800" smtClean="0">
                <a:latin typeface="华文新魏" pitchFamily="2" charset="-122"/>
              </a:rPr>
              <a:t>处的概率值，</a:t>
            </a:r>
            <a:r>
              <a:rPr lang="en-US" altLang="zh-CN" sz="1800" smtClean="0">
                <a:latin typeface="华文新魏" pitchFamily="2" charset="-122"/>
              </a:rPr>
              <a:t>name</a:t>
            </a:r>
            <a:r>
              <a:rPr lang="zh-CN" altLang="zh-CN" sz="1800" smtClean="0">
                <a:latin typeface="华文新魏" pitchFamily="2" charset="-122"/>
              </a:rPr>
              <a:t>为分布函数名。</a:t>
            </a:r>
            <a:endParaRPr lang="zh-CN" altLang="zh-CN" sz="1800" smtClean="0">
              <a:latin typeface="华文新魏" pitchFamily="2" charset="-122"/>
            </a:endParaRPr>
          </a:p>
          <a:p>
            <a:pPr eaLnBrk="1" hangingPunct="1"/>
            <a:r>
              <a:rPr lang="zh-CN" altLang="zh-CN" sz="1800" smtClean="0">
                <a:latin typeface="华文新魏" pitchFamily="2" charset="-122"/>
              </a:rPr>
              <a:t>常见的分布有：</a:t>
            </a:r>
            <a:endParaRPr lang="zh-CN" altLang="zh-CN" sz="1800" smtClean="0">
              <a:latin typeface="华文新魏" pitchFamily="2" charset="-122"/>
            </a:endParaRPr>
          </a:p>
          <a:p>
            <a:pPr eaLnBrk="1" hangingPunct="1"/>
            <a:r>
              <a:rPr lang="en-US" altLang="zh-CN" sz="1800" smtClean="0">
                <a:latin typeface="华文新魏" pitchFamily="2" charset="-122"/>
              </a:rPr>
              <a:t>name = bino</a:t>
            </a:r>
            <a:r>
              <a:rPr lang="zh-CN" altLang="zh-CN" sz="1800" smtClean="0">
                <a:latin typeface="华文新魏" pitchFamily="2" charset="-122"/>
              </a:rPr>
              <a:t>（二项分布），</a:t>
            </a:r>
            <a:r>
              <a:rPr lang="en-US" altLang="zh-CN" sz="1800" smtClean="0">
                <a:latin typeface="华文新魏" pitchFamily="2" charset="-122"/>
              </a:rPr>
              <a:t>hyge</a:t>
            </a:r>
            <a:r>
              <a:rPr lang="zh-CN" altLang="zh-CN" sz="1800" smtClean="0">
                <a:latin typeface="华文新魏" pitchFamily="2" charset="-122"/>
              </a:rPr>
              <a:t>（超几何分布），</a:t>
            </a:r>
            <a:r>
              <a:rPr lang="en-US" altLang="zh-CN" sz="1800" smtClean="0">
                <a:latin typeface="华文新魏" pitchFamily="2" charset="-122"/>
              </a:rPr>
              <a:t>geo</a:t>
            </a:r>
            <a:r>
              <a:rPr lang="zh-CN" altLang="zh-CN" sz="1800" smtClean="0">
                <a:latin typeface="华文新魏" pitchFamily="2" charset="-122"/>
              </a:rPr>
              <a:t>（几何分布），</a:t>
            </a:r>
            <a:r>
              <a:rPr lang="en-US" altLang="zh-CN" sz="1800" smtClean="0">
                <a:latin typeface="华文新魏" pitchFamily="2" charset="-122"/>
              </a:rPr>
              <a:t>poiss</a:t>
            </a:r>
            <a:r>
              <a:rPr lang="zh-CN" altLang="zh-CN" sz="1800" smtClean="0">
                <a:latin typeface="华文新魏" pitchFamily="2" charset="-122"/>
              </a:rPr>
              <a:t>（</a:t>
            </a:r>
            <a:r>
              <a:rPr lang="en-US" altLang="zh-CN" sz="1800" smtClean="0">
                <a:latin typeface="华文新魏" pitchFamily="2" charset="-122"/>
              </a:rPr>
              <a:t>Poisson</a:t>
            </a:r>
            <a:r>
              <a:rPr lang="zh-CN" altLang="zh-CN" sz="1800" smtClean="0">
                <a:latin typeface="华文新魏" pitchFamily="2" charset="-122"/>
              </a:rPr>
              <a:t>分布）。</a:t>
            </a:r>
            <a:endParaRPr lang="zh-CN" altLang="en-US" sz="1800" smtClean="0">
              <a:latin typeface="华文新魏" pitchFamily="2"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77863" y="536575"/>
            <a:ext cx="8596312" cy="5505450"/>
          </a:xfrm>
        </p:spPr>
        <p:txBody>
          <a:bodyPr rtlCol="0">
            <a:normAutofit lnSpcReduction="10000"/>
          </a:bodyPr>
          <a:lstStyle/>
          <a:p>
            <a:pPr eaLnBrk="1" hangingPunct="1">
              <a:spcAft>
                <a:spcPts val="0"/>
              </a:spcAft>
              <a:buFont typeface="Wingdings 3" pitchFamily="18" charset="2"/>
              <a:buChar char=""/>
              <a:defRPr/>
            </a:pPr>
            <a:r>
              <a:rPr lang="en-US" altLang="zh-CN" sz="1800" dirty="0">
                <a:solidFill>
                  <a:schemeClr val="tx1">
                    <a:lumMod val="75000"/>
                    <a:lumOff val="25000"/>
                  </a:schemeClr>
                </a:solidFill>
              </a:rPr>
              <a:t>2. </a:t>
            </a:r>
            <a:r>
              <a:rPr lang="zh-CN" altLang="zh-CN" sz="1800" dirty="0">
                <a:solidFill>
                  <a:schemeClr val="tx1">
                    <a:lumMod val="75000"/>
                    <a:lumOff val="25000"/>
                  </a:schemeClr>
                </a:solidFill>
              </a:rPr>
              <a:t>专用概率密度函数计算特定值的概率</a:t>
            </a:r>
            <a:endParaRPr lang="zh-CN" altLang="zh-CN" sz="1800" dirty="0">
              <a:solidFill>
                <a:schemeClr val="tx1">
                  <a:lumMod val="75000"/>
                  <a:lumOff val="25000"/>
                </a:schemeClr>
              </a:solidFill>
            </a:endParaRPr>
          </a:p>
          <a:p>
            <a:pPr eaLnBrk="1" hangingPunct="1">
              <a:spcAft>
                <a:spcPts val="0"/>
              </a:spcAft>
              <a:buFont typeface="Wingdings 3" pitchFamily="18" charset="2"/>
              <a:buChar char=""/>
              <a:defRPr/>
            </a:pPr>
            <a:r>
              <a:rPr lang="zh-CN" altLang="zh-CN" sz="1800" dirty="0">
                <a:solidFill>
                  <a:schemeClr val="tx1">
                    <a:lumMod val="75000"/>
                    <a:lumOff val="25000"/>
                  </a:schemeClr>
                </a:solidFill>
              </a:rPr>
              <a:t>（</a:t>
            </a:r>
            <a:r>
              <a:rPr lang="en-US" altLang="zh-CN" sz="1800" dirty="0">
                <a:solidFill>
                  <a:schemeClr val="tx1">
                    <a:lumMod val="75000"/>
                    <a:lumOff val="25000"/>
                  </a:schemeClr>
                </a:solidFill>
              </a:rPr>
              <a:t>1</a:t>
            </a:r>
            <a:r>
              <a:rPr lang="zh-CN" altLang="zh-CN" sz="1800" dirty="0">
                <a:solidFill>
                  <a:schemeClr val="tx1">
                    <a:lumMod val="75000"/>
                    <a:lumOff val="25000"/>
                  </a:schemeClr>
                </a:solidFill>
              </a:rPr>
              <a:t>）二项分布的概率值</a:t>
            </a:r>
            <a:endParaRPr lang="zh-CN" altLang="zh-CN" sz="1800" dirty="0">
              <a:solidFill>
                <a:schemeClr val="tx1">
                  <a:lumMod val="75000"/>
                  <a:lumOff val="25000"/>
                </a:schemeClr>
              </a:solidFill>
            </a:endParaRPr>
          </a:p>
          <a:p>
            <a:pPr eaLnBrk="1" hangingPunct="1">
              <a:spcAft>
                <a:spcPts val="0"/>
              </a:spcAft>
              <a:buFont typeface="Wingdings 3" pitchFamily="18" charset="2"/>
              <a:buChar char=""/>
              <a:defRPr/>
            </a:pPr>
            <a:r>
              <a:rPr lang="zh-CN" altLang="zh-CN" sz="1800" dirty="0">
                <a:solidFill>
                  <a:schemeClr val="tx1">
                    <a:lumMod val="75000"/>
                    <a:lumOff val="25000"/>
                  </a:schemeClr>
                </a:solidFill>
              </a:rPr>
              <a:t>命令</a:t>
            </a:r>
            <a:r>
              <a:rPr lang="zh-CN" altLang="zh-CN" sz="1800" b="1" dirty="0">
                <a:solidFill>
                  <a:schemeClr val="tx1">
                    <a:lumMod val="75000"/>
                    <a:lumOff val="25000"/>
                  </a:schemeClr>
                </a:solidFill>
              </a:rPr>
              <a:t>：</a:t>
            </a:r>
            <a:r>
              <a:rPr lang="en-US" altLang="zh-CN" sz="1800" b="1" dirty="0" err="1">
                <a:solidFill>
                  <a:schemeClr val="tx1">
                    <a:lumMod val="75000"/>
                    <a:lumOff val="25000"/>
                  </a:schemeClr>
                </a:solidFill>
              </a:rPr>
              <a:t>binopdf</a:t>
            </a:r>
            <a:endParaRPr lang="zh-CN" altLang="zh-CN" sz="1800" dirty="0">
              <a:solidFill>
                <a:schemeClr val="tx1">
                  <a:lumMod val="75000"/>
                  <a:lumOff val="25000"/>
                </a:schemeClr>
              </a:solidFill>
            </a:endParaRPr>
          </a:p>
          <a:p>
            <a:pPr eaLnBrk="1" hangingPunct="1">
              <a:spcAft>
                <a:spcPts val="0"/>
              </a:spcAft>
              <a:buFont typeface="Wingdings 3" pitchFamily="18" charset="2"/>
              <a:buChar char=""/>
              <a:defRPr/>
            </a:pPr>
            <a:r>
              <a:rPr lang="zh-CN" altLang="zh-CN" sz="1800" dirty="0">
                <a:solidFill>
                  <a:schemeClr val="tx1">
                    <a:lumMod val="75000"/>
                    <a:lumOff val="25000"/>
                  </a:schemeClr>
                </a:solidFill>
              </a:rPr>
              <a:t>格式：</a:t>
            </a:r>
            <a:r>
              <a:rPr lang="en-US" altLang="zh-CN" sz="1800" dirty="0" err="1">
                <a:solidFill>
                  <a:schemeClr val="tx1">
                    <a:lumMod val="75000"/>
                    <a:lumOff val="25000"/>
                  </a:schemeClr>
                </a:solidFill>
              </a:rPr>
              <a:t>binopdf</a:t>
            </a:r>
            <a:r>
              <a:rPr lang="en-US" altLang="zh-CN" sz="1800" dirty="0">
                <a:solidFill>
                  <a:schemeClr val="tx1">
                    <a:lumMod val="75000"/>
                    <a:lumOff val="25000"/>
                  </a:schemeClr>
                </a:solidFill>
              </a:rPr>
              <a:t> (</a:t>
            </a:r>
            <a:r>
              <a:rPr lang="en-US" altLang="zh-CN" sz="1800" dirty="0" err="1">
                <a:solidFill>
                  <a:schemeClr val="tx1">
                    <a:lumMod val="75000"/>
                    <a:lumOff val="25000"/>
                  </a:schemeClr>
                </a:solidFill>
              </a:rPr>
              <a:t>k,n,p</a:t>
            </a:r>
            <a:r>
              <a:rPr lang="en-US" altLang="zh-CN" sz="1800" dirty="0">
                <a:solidFill>
                  <a:schemeClr val="tx1">
                    <a:lumMod val="75000"/>
                    <a:lumOff val="25000"/>
                  </a:schemeClr>
                </a:solidFill>
              </a:rPr>
              <a:t>)</a:t>
            </a:r>
            <a:endParaRPr lang="zh-CN" altLang="zh-CN" sz="1800" dirty="0">
              <a:solidFill>
                <a:schemeClr val="tx1">
                  <a:lumMod val="75000"/>
                  <a:lumOff val="25000"/>
                </a:schemeClr>
              </a:solidFill>
            </a:endParaRPr>
          </a:p>
          <a:p>
            <a:pPr eaLnBrk="1" hangingPunct="1">
              <a:spcAft>
                <a:spcPts val="0"/>
              </a:spcAft>
              <a:buFont typeface="Wingdings 3" pitchFamily="18" charset="2"/>
              <a:buChar char=""/>
              <a:defRPr/>
            </a:pPr>
            <a:r>
              <a:rPr lang="zh-CN" altLang="zh-CN" sz="1800" dirty="0">
                <a:solidFill>
                  <a:schemeClr val="tx1">
                    <a:lumMod val="75000"/>
                    <a:lumOff val="25000"/>
                  </a:schemeClr>
                </a:solidFill>
              </a:rPr>
              <a:t>说明</a:t>
            </a:r>
            <a:r>
              <a:rPr lang="zh-CN" altLang="zh-CN" sz="1800" b="1" dirty="0">
                <a:solidFill>
                  <a:schemeClr val="tx1">
                    <a:lumMod val="75000"/>
                    <a:lumOff val="25000"/>
                  </a:schemeClr>
                </a:solidFill>
              </a:rPr>
              <a:t>：</a:t>
            </a:r>
            <a:r>
              <a:rPr lang="zh-CN" altLang="zh-CN" sz="1800" dirty="0">
                <a:solidFill>
                  <a:schemeClr val="tx1">
                    <a:lumMod val="75000"/>
                    <a:lumOff val="25000"/>
                  </a:schemeClr>
                </a:solidFill>
              </a:rPr>
              <a:t>等同于</a:t>
            </a:r>
            <a:r>
              <a:rPr lang="en-US" altLang="zh-CN" sz="1800" dirty="0">
                <a:solidFill>
                  <a:schemeClr val="tx1">
                    <a:lumMod val="75000"/>
                    <a:lumOff val="25000"/>
                  </a:schemeClr>
                </a:solidFill>
              </a:rPr>
              <a:t>pdf (‘</a:t>
            </a:r>
            <a:r>
              <a:rPr lang="en-US" altLang="zh-CN" sz="1800" dirty="0" err="1">
                <a:solidFill>
                  <a:schemeClr val="tx1">
                    <a:lumMod val="75000"/>
                    <a:lumOff val="25000"/>
                  </a:schemeClr>
                </a:solidFill>
              </a:rPr>
              <a:t>bino</a:t>
            </a:r>
            <a:r>
              <a:rPr lang="en-US" altLang="zh-CN" sz="1800" dirty="0">
                <a:solidFill>
                  <a:schemeClr val="tx1">
                    <a:lumMod val="75000"/>
                    <a:lumOff val="25000"/>
                  </a:schemeClr>
                </a:solidFill>
              </a:rPr>
              <a:t>’, k, n, p)</a:t>
            </a:r>
            <a:r>
              <a:rPr lang="zh-CN" altLang="zh-CN" sz="1800" dirty="0">
                <a:solidFill>
                  <a:schemeClr val="tx1">
                    <a:lumMod val="75000"/>
                    <a:lumOff val="25000"/>
                  </a:schemeClr>
                </a:solidFill>
              </a:rPr>
              <a:t>。</a:t>
            </a:r>
            <a:r>
              <a:rPr lang="en-US" altLang="zh-CN" sz="1800" dirty="0">
                <a:solidFill>
                  <a:schemeClr val="tx1">
                    <a:lumMod val="75000"/>
                    <a:lumOff val="25000"/>
                  </a:schemeClr>
                </a:solidFill>
              </a:rPr>
              <a:t>n—</a:t>
            </a:r>
            <a:r>
              <a:rPr lang="zh-CN" altLang="zh-CN" sz="1800" dirty="0">
                <a:solidFill>
                  <a:schemeClr val="tx1">
                    <a:lumMod val="75000"/>
                    <a:lumOff val="25000"/>
                  </a:schemeClr>
                </a:solidFill>
              </a:rPr>
              <a:t>试验总次数；</a:t>
            </a:r>
            <a:r>
              <a:rPr lang="en-US" altLang="zh-CN" sz="1800" dirty="0">
                <a:solidFill>
                  <a:schemeClr val="tx1">
                    <a:lumMod val="75000"/>
                    <a:lumOff val="25000"/>
                  </a:schemeClr>
                </a:solidFill>
              </a:rPr>
              <a:t>p—</a:t>
            </a:r>
            <a:r>
              <a:rPr lang="zh-CN" altLang="zh-CN" sz="1800" dirty="0">
                <a:solidFill>
                  <a:schemeClr val="tx1">
                    <a:lumMod val="75000"/>
                    <a:lumOff val="25000"/>
                  </a:schemeClr>
                </a:solidFill>
              </a:rPr>
              <a:t>每次试验事件</a:t>
            </a:r>
            <a:r>
              <a:rPr lang="en-US" altLang="zh-CN" sz="1800" dirty="0">
                <a:solidFill>
                  <a:schemeClr val="tx1">
                    <a:lumMod val="75000"/>
                    <a:lumOff val="25000"/>
                  </a:schemeClr>
                </a:solidFill>
              </a:rPr>
              <a:t>A</a:t>
            </a:r>
            <a:r>
              <a:rPr lang="zh-CN" altLang="zh-CN" sz="1800" dirty="0">
                <a:solidFill>
                  <a:schemeClr val="tx1">
                    <a:lumMod val="75000"/>
                    <a:lumOff val="25000"/>
                  </a:schemeClr>
                </a:solidFill>
              </a:rPr>
              <a:t>发生的概率；</a:t>
            </a:r>
            <a:r>
              <a:rPr lang="en-US" altLang="zh-CN" sz="1800" dirty="0">
                <a:solidFill>
                  <a:schemeClr val="tx1">
                    <a:lumMod val="75000"/>
                    <a:lumOff val="25000"/>
                  </a:schemeClr>
                </a:solidFill>
              </a:rPr>
              <a:t>k—</a:t>
            </a:r>
            <a:r>
              <a:rPr lang="zh-CN" altLang="zh-CN" sz="1800" dirty="0">
                <a:solidFill>
                  <a:schemeClr val="tx1">
                    <a:lumMod val="75000"/>
                    <a:lumOff val="25000"/>
                  </a:schemeClr>
                </a:solidFill>
              </a:rPr>
              <a:t>事件</a:t>
            </a:r>
            <a:r>
              <a:rPr lang="en-US" altLang="zh-CN" sz="1800" dirty="0">
                <a:solidFill>
                  <a:schemeClr val="tx1">
                    <a:lumMod val="75000"/>
                    <a:lumOff val="25000"/>
                  </a:schemeClr>
                </a:solidFill>
              </a:rPr>
              <a:t>A</a:t>
            </a:r>
            <a:r>
              <a:rPr lang="zh-CN" altLang="zh-CN" sz="1800" dirty="0">
                <a:solidFill>
                  <a:schemeClr val="tx1">
                    <a:lumMod val="75000"/>
                    <a:lumOff val="25000"/>
                  </a:schemeClr>
                </a:solidFill>
              </a:rPr>
              <a:t>发生</a:t>
            </a:r>
            <a:r>
              <a:rPr lang="en-US" altLang="zh-CN" sz="1800" dirty="0">
                <a:solidFill>
                  <a:schemeClr val="tx1">
                    <a:lumMod val="75000"/>
                    <a:lumOff val="25000"/>
                  </a:schemeClr>
                </a:solidFill>
              </a:rPr>
              <a:t>k</a:t>
            </a:r>
            <a:r>
              <a:rPr lang="zh-CN" altLang="zh-CN" sz="1800" dirty="0">
                <a:solidFill>
                  <a:schemeClr val="tx1">
                    <a:lumMod val="75000"/>
                    <a:lumOff val="25000"/>
                  </a:schemeClr>
                </a:solidFill>
              </a:rPr>
              <a:t>次。</a:t>
            </a:r>
            <a:endParaRPr lang="zh-CN" altLang="zh-CN" sz="1800" dirty="0">
              <a:solidFill>
                <a:schemeClr val="tx1">
                  <a:lumMod val="75000"/>
                  <a:lumOff val="25000"/>
                </a:schemeClr>
              </a:solidFill>
            </a:endParaRPr>
          </a:p>
          <a:p>
            <a:pPr eaLnBrk="1" hangingPunct="1">
              <a:spcAft>
                <a:spcPts val="0"/>
              </a:spcAft>
              <a:buFont typeface="Wingdings 3" pitchFamily="18" charset="2"/>
              <a:buChar char=""/>
              <a:defRPr/>
            </a:pPr>
            <a:r>
              <a:rPr lang="zh-CN" altLang="zh-CN" sz="1800" dirty="0">
                <a:solidFill>
                  <a:schemeClr val="tx1">
                    <a:lumMod val="75000"/>
                    <a:lumOff val="25000"/>
                  </a:schemeClr>
                </a:solidFill>
              </a:rPr>
              <a:t>（</a:t>
            </a:r>
            <a:r>
              <a:rPr lang="en-US" altLang="zh-CN" sz="1800" dirty="0">
                <a:solidFill>
                  <a:schemeClr val="tx1">
                    <a:lumMod val="75000"/>
                    <a:lumOff val="25000"/>
                  </a:schemeClr>
                </a:solidFill>
              </a:rPr>
              <a:t>2</a:t>
            </a:r>
            <a:r>
              <a:rPr lang="zh-CN" altLang="zh-CN" sz="1800" dirty="0">
                <a:solidFill>
                  <a:schemeClr val="tx1">
                    <a:lumMod val="75000"/>
                    <a:lumOff val="25000"/>
                  </a:schemeClr>
                </a:solidFill>
              </a:rPr>
              <a:t>）</a:t>
            </a:r>
            <a:r>
              <a:rPr lang="en-US" altLang="zh-CN" sz="1800" dirty="0">
                <a:solidFill>
                  <a:schemeClr val="tx1">
                    <a:lumMod val="75000"/>
                    <a:lumOff val="25000"/>
                  </a:schemeClr>
                </a:solidFill>
              </a:rPr>
              <a:t>Poisson</a:t>
            </a:r>
            <a:r>
              <a:rPr lang="zh-CN" altLang="zh-CN" sz="1800" dirty="0">
                <a:solidFill>
                  <a:schemeClr val="tx1">
                    <a:lumMod val="75000"/>
                    <a:lumOff val="25000"/>
                  </a:schemeClr>
                </a:solidFill>
              </a:rPr>
              <a:t>分布的概率值</a:t>
            </a:r>
            <a:endParaRPr lang="zh-CN" altLang="zh-CN" sz="1800" dirty="0">
              <a:solidFill>
                <a:schemeClr val="tx1">
                  <a:lumMod val="75000"/>
                  <a:lumOff val="25000"/>
                </a:schemeClr>
              </a:solidFill>
            </a:endParaRPr>
          </a:p>
          <a:p>
            <a:pPr eaLnBrk="1" hangingPunct="1">
              <a:spcAft>
                <a:spcPts val="0"/>
              </a:spcAft>
              <a:buFont typeface="Wingdings 3" pitchFamily="18" charset="2"/>
              <a:buChar char=""/>
              <a:defRPr/>
            </a:pPr>
            <a:r>
              <a:rPr lang="zh-CN" altLang="zh-CN" sz="1800" dirty="0">
                <a:solidFill>
                  <a:schemeClr val="tx1">
                    <a:lumMod val="75000"/>
                    <a:lumOff val="25000"/>
                  </a:schemeClr>
                </a:solidFill>
              </a:rPr>
              <a:t>命令</a:t>
            </a:r>
            <a:r>
              <a:rPr lang="zh-CN" altLang="zh-CN" sz="1800" b="1" dirty="0">
                <a:solidFill>
                  <a:schemeClr val="tx1">
                    <a:lumMod val="75000"/>
                    <a:lumOff val="25000"/>
                  </a:schemeClr>
                </a:solidFill>
              </a:rPr>
              <a:t>：</a:t>
            </a:r>
            <a:r>
              <a:rPr lang="en-US" altLang="zh-CN" sz="1800" b="1" dirty="0" err="1">
                <a:solidFill>
                  <a:schemeClr val="tx1">
                    <a:lumMod val="75000"/>
                    <a:lumOff val="25000"/>
                  </a:schemeClr>
                </a:solidFill>
              </a:rPr>
              <a:t>poisspdf</a:t>
            </a:r>
            <a:endParaRPr lang="zh-CN" altLang="zh-CN" sz="1800" dirty="0">
              <a:solidFill>
                <a:schemeClr val="tx1">
                  <a:lumMod val="75000"/>
                  <a:lumOff val="25000"/>
                </a:schemeClr>
              </a:solidFill>
            </a:endParaRPr>
          </a:p>
          <a:p>
            <a:pPr eaLnBrk="1" hangingPunct="1">
              <a:spcAft>
                <a:spcPts val="0"/>
              </a:spcAft>
              <a:buFont typeface="Wingdings 3" pitchFamily="18" charset="2"/>
              <a:buChar char=""/>
              <a:defRPr/>
            </a:pPr>
            <a:r>
              <a:rPr lang="zh-CN" altLang="zh-CN" sz="1800" dirty="0">
                <a:solidFill>
                  <a:schemeClr val="tx1">
                    <a:lumMod val="75000"/>
                    <a:lumOff val="25000"/>
                  </a:schemeClr>
                </a:solidFill>
              </a:rPr>
              <a:t>格式：</a:t>
            </a:r>
            <a:r>
              <a:rPr lang="en-US" altLang="zh-CN" sz="1800" dirty="0" err="1">
                <a:solidFill>
                  <a:schemeClr val="tx1">
                    <a:lumMod val="75000"/>
                    <a:lumOff val="25000"/>
                  </a:schemeClr>
                </a:solidFill>
              </a:rPr>
              <a:t>poisspdf</a:t>
            </a:r>
            <a:r>
              <a:rPr lang="en-US" altLang="zh-CN" sz="1800" dirty="0">
                <a:solidFill>
                  <a:schemeClr val="tx1">
                    <a:lumMod val="75000"/>
                    <a:lumOff val="25000"/>
                  </a:schemeClr>
                </a:solidFill>
              </a:rPr>
              <a:t> (k, Lambda)</a:t>
            </a:r>
            <a:endParaRPr lang="zh-CN" altLang="zh-CN" sz="1800" dirty="0">
              <a:solidFill>
                <a:schemeClr val="tx1">
                  <a:lumMod val="75000"/>
                  <a:lumOff val="25000"/>
                </a:schemeClr>
              </a:solidFill>
            </a:endParaRPr>
          </a:p>
          <a:p>
            <a:pPr eaLnBrk="1" hangingPunct="1">
              <a:spcAft>
                <a:spcPts val="0"/>
              </a:spcAft>
              <a:buFont typeface="Wingdings 3" pitchFamily="18" charset="2"/>
              <a:buChar char=""/>
              <a:defRPr/>
            </a:pPr>
            <a:r>
              <a:rPr lang="zh-CN" altLang="zh-CN" sz="1800" dirty="0">
                <a:solidFill>
                  <a:schemeClr val="tx1">
                    <a:lumMod val="75000"/>
                    <a:lumOff val="25000"/>
                  </a:schemeClr>
                </a:solidFill>
              </a:rPr>
              <a:t>说明</a:t>
            </a:r>
            <a:r>
              <a:rPr lang="zh-CN" altLang="zh-CN" sz="1800" b="1" dirty="0">
                <a:solidFill>
                  <a:schemeClr val="tx1">
                    <a:lumMod val="75000"/>
                    <a:lumOff val="25000"/>
                  </a:schemeClr>
                </a:solidFill>
              </a:rPr>
              <a:t>：</a:t>
            </a:r>
            <a:r>
              <a:rPr lang="zh-CN" altLang="zh-CN" sz="1800" dirty="0">
                <a:solidFill>
                  <a:schemeClr val="tx1">
                    <a:lumMod val="75000"/>
                    <a:lumOff val="25000"/>
                  </a:schemeClr>
                </a:solidFill>
              </a:rPr>
              <a:t>等同于</a:t>
            </a:r>
            <a:r>
              <a:rPr lang="en-US" altLang="zh-CN" sz="1800" dirty="0">
                <a:solidFill>
                  <a:schemeClr val="tx1">
                    <a:lumMod val="75000"/>
                    <a:lumOff val="25000"/>
                  </a:schemeClr>
                </a:solidFill>
              </a:rPr>
              <a:t>pdf (‘</a:t>
            </a:r>
            <a:r>
              <a:rPr lang="en-US" altLang="zh-CN" sz="1800" dirty="0" err="1">
                <a:solidFill>
                  <a:schemeClr val="tx1">
                    <a:lumMod val="75000"/>
                    <a:lumOff val="25000"/>
                  </a:schemeClr>
                </a:solidFill>
              </a:rPr>
              <a:t>poiss</a:t>
            </a:r>
            <a:r>
              <a:rPr lang="en-US" altLang="zh-CN" sz="1800" dirty="0">
                <a:solidFill>
                  <a:schemeClr val="tx1">
                    <a:lumMod val="75000"/>
                    <a:lumOff val="25000"/>
                  </a:schemeClr>
                </a:solidFill>
              </a:rPr>
              <a:t>’, k, Lambda)</a:t>
            </a:r>
            <a:r>
              <a:rPr lang="zh-CN" altLang="zh-CN" sz="1800" dirty="0">
                <a:solidFill>
                  <a:schemeClr val="tx1">
                    <a:lumMod val="75000"/>
                    <a:lumOff val="25000"/>
                  </a:schemeClr>
                </a:solidFill>
              </a:rPr>
              <a:t>，参数</a:t>
            </a:r>
            <a:r>
              <a:rPr lang="en-US" altLang="zh-CN" sz="1800" dirty="0">
                <a:solidFill>
                  <a:schemeClr val="tx1">
                    <a:lumMod val="75000"/>
                    <a:lumOff val="25000"/>
                  </a:schemeClr>
                </a:solidFill>
              </a:rPr>
              <a:t>Lambda = np</a:t>
            </a:r>
            <a:r>
              <a:rPr lang="zh-CN" altLang="zh-CN" sz="1800" dirty="0">
                <a:solidFill>
                  <a:schemeClr val="tx1">
                    <a:lumMod val="75000"/>
                    <a:lumOff val="25000"/>
                  </a:schemeClr>
                </a:solidFill>
              </a:rPr>
              <a:t>。</a:t>
            </a:r>
            <a:endParaRPr lang="zh-CN" altLang="zh-CN" sz="1800" dirty="0">
              <a:solidFill>
                <a:schemeClr val="tx1">
                  <a:lumMod val="75000"/>
                  <a:lumOff val="25000"/>
                </a:schemeClr>
              </a:solidFill>
            </a:endParaRPr>
          </a:p>
          <a:p>
            <a:pPr eaLnBrk="1" hangingPunct="1">
              <a:spcAft>
                <a:spcPts val="0"/>
              </a:spcAft>
              <a:buFont typeface="Wingdings 3" pitchFamily="18" charset="2"/>
              <a:buChar char=""/>
              <a:defRPr/>
            </a:pPr>
            <a:r>
              <a:rPr lang="zh-CN" altLang="zh-CN" sz="1800" dirty="0">
                <a:solidFill>
                  <a:schemeClr val="tx1">
                    <a:lumMod val="75000"/>
                    <a:lumOff val="25000"/>
                  </a:schemeClr>
                </a:solidFill>
              </a:rPr>
              <a:t>（</a:t>
            </a:r>
            <a:r>
              <a:rPr lang="en-US" altLang="zh-CN" sz="1800" dirty="0">
                <a:solidFill>
                  <a:schemeClr val="tx1">
                    <a:lumMod val="75000"/>
                    <a:lumOff val="25000"/>
                  </a:schemeClr>
                </a:solidFill>
              </a:rPr>
              <a:t>3</a:t>
            </a:r>
            <a:r>
              <a:rPr lang="zh-CN" altLang="zh-CN" sz="1800" dirty="0">
                <a:solidFill>
                  <a:schemeClr val="tx1">
                    <a:lumMod val="75000"/>
                    <a:lumOff val="25000"/>
                  </a:schemeClr>
                </a:solidFill>
              </a:rPr>
              <a:t>）超几何分布的概率值</a:t>
            </a:r>
            <a:endParaRPr lang="zh-CN" altLang="zh-CN" sz="1800" dirty="0">
              <a:solidFill>
                <a:schemeClr val="tx1">
                  <a:lumMod val="75000"/>
                  <a:lumOff val="25000"/>
                </a:schemeClr>
              </a:solidFill>
            </a:endParaRPr>
          </a:p>
          <a:p>
            <a:pPr eaLnBrk="1" hangingPunct="1">
              <a:spcAft>
                <a:spcPts val="0"/>
              </a:spcAft>
              <a:buFont typeface="Wingdings 3" pitchFamily="18" charset="2"/>
              <a:buChar char=""/>
              <a:defRPr/>
            </a:pPr>
            <a:r>
              <a:rPr lang="zh-CN" altLang="zh-CN" sz="1800" dirty="0">
                <a:solidFill>
                  <a:schemeClr val="tx1">
                    <a:lumMod val="75000"/>
                    <a:lumOff val="25000"/>
                  </a:schemeClr>
                </a:solidFill>
              </a:rPr>
              <a:t>命令</a:t>
            </a:r>
            <a:r>
              <a:rPr lang="zh-CN" altLang="zh-CN" sz="1800" b="1" dirty="0">
                <a:solidFill>
                  <a:schemeClr val="tx1">
                    <a:lumMod val="75000"/>
                    <a:lumOff val="25000"/>
                  </a:schemeClr>
                </a:solidFill>
              </a:rPr>
              <a:t>：</a:t>
            </a:r>
            <a:r>
              <a:rPr lang="en-US" altLang="zh-CN" sz="1800" b="1" dirty="0" err="1">
                <a:solidFill>
                  <a:schemeClr val="tx1">
                    <a:lumMod val="75000"/>
                    <a:lumOff val="25000"/>
                  </a:schemeClr>
                </a:solidFill>
              </a:rPr>
              <a:t>hygepdf</a:t>
            </a:r>
            <a:endParaRPr lang="zh-CN" altLang="zh-CN" sz="1800" dirty="0">
              <a:solidFill>
                <a:schemeClr val="tx1">
                  <a:lumMod val="75000"/>
                  <a:lumOff val="25000"/>
                </a:schemeClr>
              </a:solidFill>
            </a:endParaRPr>
          </a:p>
          <a:p>
            <a:pPr eaLnBrk="1" hangingPunct="1">
              <a:spcAft>
                <a:spcPts val="0"/>
              </a:spcAft>
              <a:buFont typeface="Wingdings 3" pitchFamily="18" charset="2"/>
              <a:buChar char=""/>
              <a:defRPr/>
            </a:pPr>
            <a:r>
              <a:rPr lang="zh-CN" altLang="zh-CN" sz="1800" dirty="0">
                <a:solidFill>
                  <a:schemeClr val="tx1">
                    <a:lumMod val="75000"/>
                    <a:lumOff val="25000"/>
                  </a:schemeClr>
                </a:solidFill>
              </a:rPr>
              <a:t>格式：</a:t>
            </a:r>
            <a:r>
              <a:rPr lang="en-US" altLang="zh-CN" sz="1800" dirty="0" err="1">
                <a:solidFill>
                  <a:schemeClr val="tx1">
                    <a:lumMod val="75000"/>
                    <a:lumOff val="25000"/>
                  </a:schemeClr>
                </a:solidFill>
              </a:rPr>
              <a:t>hygepdf</a:t>
            </a:r>
            <a:r>
              <a:rPr lang="en-US" altLang="zh-CN" sz="1800" dirty="0">
                <a:solidFill>
                  <a:schemeClr val="tx1">
                    <a:lumMod val="75000"/>
                    <a:lumOff val="25000"/>
                  </a:schemeClr>
                </a:solidFill>
              </a:rPr>
              <a:t> (k, N, M, n)</a:t>
            </a:r>
            <a:endParaRPr lang="zh-CN" altLang="zh-CN" sz="1800" dirty="0">
              <a:solidFill>
                <a:schemeClr val="tx1">
                  <a:lumMod val="75000"/>
                  <a:lumOff val="25000"/>
                </a:schemeClr>
              </a:solidFill>
            </a:endParaRPr>
          </a:p>
          <a:p>
            <a:pPr eaLnBrk="1" hangingPunct="1">
              <a:spcAft>
                <a:spcPts val="0"/>
              </a:spcAft>
              <a:buFont typeface="Wingdings 3" pitchFamily="18" charset="2"/>
              <a:buChar char=""/>
              <a:defRPr/>
            </a:pPr>
            <a:r>
              <a:rPr lang="zh-CN" altLang="zh-CN" sz="1800" dirty="0">
                <a:solidFill>
                  <a:schemeClr val="tx1">
                    <a:lumMod val="75000"/>
                    <a:lumOff val="25000"/>
                  </a:schemeClr>
                </a:solidFill>
              </a:rPr>
              <a:t>说明</a:t>
            </a:r>
            <a:r>
              <a:rPr lang="zh-CN" altLang="zh-CN" sz="1800" b="1" dirty="0">
                <a:solidFill>
                  <a:schemeClr val="tx1">
                    <a:lumMod val="75000"/>
                    <a:lumOff val="25000"/>
                  </a:schemeClr>
                </a:solidFill>
              </a:rPr>
              <a:t>：</a:t>
            </a:r>
            <a:r>
              <a:rPr lang="zh-CN" altLang="zh-CN" sz="1800" dirty="0">
                <a:solidFill>
                  <a:schemeClr val="tx1">
                    <a:lumMod val="75000"/>
                    <a:lumOff val="25000"/>
                  </a:schemeClr>
                </a:solidFill>
              </a:rPr>
              <a:t>等同于</a:t>
            </a:r>
            <a:r>
              <a:rPr lang="en-US" altLang="zh-CN" sz="1800" dirty="0">
                <a:solidFill>
                  <a:schemeClr val="tx1">
                    <a:lumMod val="75000"/>
                    <a:lumOff val="25000"/>
                  </a:schemeClr>
                </a:solidFill>
              </a:rPr>
              <a:t>pdf (‘</a:t>
            </a:r>
            <a:r>
              <a:rPr lang="en-US" altLang="zh-CN" sz="1800" dirty="0" err="1">
                <a:solidFill>
                  <a:schemeClr val="tx1">
                    <a:lumMod val="75000"/>
                    <a:lumOff val="25000"/>
                  </a:schemeClr>
                </a:solidFill>
              </a:rPr>
              <a:t>hyge</a:t>
            </a:r>
            <a:r>
              <a:rPr lang="en-US" altLang="zh-CN" sz="1800" dirty="0">
                <a:solidFill>
                  <a:schemeClr val="tx1">
                    <a:lumMod val="75000"/>
                    <a:lumOff val="25000"/>
                  </a:schemeClr>
                </a:solidFill>
              </a:rPr>
              <a:t>’, k, N, M, n)</a:t>
            </a:r>
            <a:r>
              <a:rPr lang="zh-CN" altLang="zh-CN" sz="1800" dirty="0">
                <a:solidFill>
                  <a:schemeClr val="tx1">
                    <a:lumMod val="75000"/>
                    <a:lumOff val="25000"/>
                  </a:schemeClr>
                </a:solidFill>
              </a:rPr>
              <a:t>，</a:t>
            </a:r>
            <a:r>
              <a:rPr lang="en-US" altLang="zh-CN" sz="1800" dirty="0">
                <a:solidFill>
                  <a:schemeClr val="tx1">
                    <a:lumMod val="75000"/>
                    <a:lumOff val="25000"/>
                  </a:schemeClr>
                </a:solidFill>
              </a:rPr>
              <a:t>N—</a:t>
            </a:r>
            <a:r>
              <a:rPr lang="zh-CN" altLang="zh-CN" sz="1800" dirty="0">
                <a:solidFill>
                  <a:schemeClr val="tx1">
                    <a:lumMod val="75000"/>
                    <a:lumOff val="25000"/>
                  </a:schemeClr>
                </a:solidFill>
              </a:rPr>
              <a:t>产品总数，</a:t>
            </a:r>
            <a:r>
              <a:rPr lang="en-US" altLang="zh-CN" sz="1800" dirty="0">
                <a:solidFill>
                  <a:schemeClr val="tx1">
                    <a:lumMod val="75000"/>
                    <a:lumOff val="25000"/>
                  </a:schemeClr>
                </a:solidFill>
              </a:rPr>
              <a:t>M—</a:t>
            </a:r>
            <a:r>
              <a:rPr lang="zh-CN" altLang="zh-CN" sz="1800" dirty="0">
                <a:solidFill>
                  <a:schemeClr val="tx1">
                    <a:lumMod val="75000"/>
                    <a:lumOff val="25000"/>
                  </a:schemeClr>
                </a:solidFill>
              </a:rPr>
              <a:t>次品总数，</a:t>
            </a:r>
            <a:r>
              <a:rPr lang="en-US" altLang="zh-CN" sz="1800" dirty="0">
                <a:solidFill>
                  <a:schemeClr val="tx1">
                    <a:lumMod val="75000"/>
                    <a:lumOff val="25000"/>
                  </a:schemeClr>
                </a:solidFill>
              </a:rPr>
              <a:t>n—</a:t>
            </a:r>
            <a:r>
              <a:rPr lang="zh-CN" altLang="zh-CN" sz="1800" dirty="0">
                <a:solidFill>
                  <a:schemeClr val="tx1">
                    <a:lumMod val="75000"/>
                    <a:lumOff val="25000"/>
                  </a:schemeClr>
                </a:solidFill>
              </a:rPr>
              <a:t>抽取总数</a:t>
            </a:r>
            <a:r>
              <a:rPr lang="en-US" altLang="zh-CN" sz="1800" dirty="0">
                <a:solidFill>
                  <a:schemeClr val="tx1">
                    <a:lumMod val="75000"/>
                    <a:lumOff val="25000"/>
                  </a:schemeClr>
                </a:solidFill>
              </a:rPr>
              <a:t>(</a:t>
            </a:r>
            <a:r>
              <a:rPr lang="en-US" altLang="zh-CN" sz="1800" dirty="0" err="1">
                <a:solidFill>
                  <a:schemeClr val="tx1">
                    <a:lumMod val="75000"/>
                    <a:lumOff val="25000"/>
                  </a:schemeClr>
                </a:solidFill>
              </a:rPr>
              <a:t>n≤N</a:t>
            </a:r>
            <a:r>
              <a:rPr lang="en-US" altLang="zh-CN" sz="1800" dirty="0">
                <a:solidFill>
                  <a:schemeClr val="tx1">
                    <a:lumMod val="75000"/>
                    <a:lumOff val="25000"/>
                  </a:schemeClr>
                </a:solidFill>
              </a:rPr>
              <a:t>)</a:t>
            </a:r>
            <a:r>
              <a:rPr lang="zh-CN" altLang="zh-CN" sz="1800" dirty="0">
                <a:solidFill>
                  <a:schemeClr val="tx1">
                    <a:lumMod val="75000"/>
                    <a:lumOff val="25000"/>
                  </a:schemeClr>
                </a:solidFill>
              </a:rPr>
              <a:t>，</a:t>
            </a:r>
            <a:r>
              <a:rPr lang="en-US" altLang="zh-CN" sz="1800" dirty="0">
                <a:solidFill>
                  <a:schemeClr val="tx1">
                    <a:lumMod val="75000"/>
                    <a:lumOff val="25000"/>
                  </a:schemeClr>
                </a:solidFill>
              </a:rPr>
              <a:t>k—</a:t>
            </a:r>
            <a:r>
              <a:rPr lang="zh-CN" altLang="zh-CN" sz="1800" dirty="0">
                <a:solidFill>
                  <a:schemeClr val="tx1">
                    <a:lumMod val="75000"/>
                    <a:lumOff val="25000"/>
                  </a:schemeClr>
                </a:solidFill>
              </a:rPr>
              <a:t>抽得次品数。</a:t>
            </a:r>
            <a:endParaRPr lang="zh-CN" altLang="zh-CN" sz="1800" dirty="0">
              <a:solidFill>
                <a:schemeClr val="tx1">
                  <a:lumMod val="75000"/>
                  <a:lumOff val="25000"/>
                </a:schemeClr>
              </a:solidFill>
            </a:endParaRPr>
          </a:p>
          <a:p>
            <a:pPr eaLnBrk="1" hangingPunct="1">
              <a:spcAft>
                <a:spcPts val="0"/>
              </a:spcAft>
              <a:buFont typeface="Wingdings 3" pitchFamily="18" charset="2"/>
              <a:buChar char=""/>
              <a:defRPr/>
            </a:pPr>
            <a:endParaRPr lang="zh-CN" altLang="en-US" sz="1800" dirty="0">
              <a:solidFill>
                <a:schemeClr val="tx1">
                  <a:lumMod val="75000"/>
                  <a:lumOff val="25000"/>
                </a:schemeClr>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77863" y="304800"/>
            <a:ext cx="8596312" cy="6242050"/>
          </a:xfrm>
        </p:spPr>
        <p:txBody>
          <a:bodyPr rtlCol="0">
            <a:normAutofit fontScale="92500" lnSpcReduction="10000"/>
          </a:bodyPr>
          <a:lstStyle/>
          <a:p>
            <a:pPr eaLnBrk="1" hangingPunct="1">
              <a:spcAft>
                <a:spcPts val="0"/>
              </a:spcAft>
              <a:buFont typeface="Wingdings 3" pitchFamily="18" charset="2"/>
              <a:buChar char=""/>
              <a:defRPr/>
            </a:pPr>
            <a:r>
              <a:rPr lang="en-US" altLang="zh-CN" sz="1800" b="1" dirty="0">
                <a:solidFill>
                  <a:schemeClr val="tx1">
                    <a:lumMod val="75000"/>
                    <a:lumOff val="25000"/>
                  </a:schemeClr>
                </a:solidFill>
              </a:rPr>
              <a:t>3. </a:t>
            </a:r>
            <a:r>
              <a:rPr lang="zh-CN" altLang="zh-CN" sz="1800" b="1" dirty="0">
                <a:solidFill>
                  <a:schemeClr val="tx1">
                    <a:lumMod val="75000"/>
                    <a:lumOff val="25000"/>
                  </a:schemeClr>
                </a:solidFill>
              </a:rPr>
              <a:t>通用函数</a:t>
            </a:r>
            <a:r>
              <a:rPr lang="en-US" altLang="zh-CN" sz="1800" b="1" dirty="0" err="1">
                <a:solidFill>
                  <a:schemeClr val="tx1">
                    <a:lumMod val="75000"/>
                    <a:lumOff val="25000"/>
                  </a:schemeClr>
                </a:solidFill>
              </a:rPr>
              <a:t>cdf</a:t>
            </a:r>
            <a:r>
              <a:rPr lang="zh-CN" altLang="zh-CN" sz="1800" b="1" dirty="0">
                <a:solidFill>
                  <a:schemeClr val="tx1">
                    <a:lumMod val="75000"/>
                    <a:lumOff val="25000"/>
                  </a:schemeClr>
                </a:solidFill>
              </a:rPr>
              <a:t>用来计算随机变量</a:t>
            </a:r>
            <a:r>
              <a:rPr lang="en-US" altLang="zh-CN" sz="1800" b="1" dirty="0" err="1">
                <a:solidFill>
                  <a:schemeClr val="tx1">
                    <a:lumMod val="75000"/>
                    <a:lumOff val="25000"/>
                  </a:schemeClr>
                </a:solidFill>
              </a:rPr>
              <a:t>X≤k</a:t>
            </a:r>
            <a:r>
              <a:rPr lang="zh-CN" altLang="zh-CN" sz="1800" b="1" dirty="0">
                <a:solidFill>
                  <a:schemeClr val="tx1">
                    <a:lumMod val="75000"/>
                    <a:lumOff val="25000"/>
                  </a:schemeClr>
                </a:solidFill>
              </a:rPr>
              <a:t>的概率之和（累积概率值）</a:t>
            </a:r>
            <a:endParaRPr lang="zh-CN" altLang="zh-CN" sz="1800" b="1" dirty="0">
              <a:solidFill>
                <a:schemeClr val="tx1">
                  <a:lumMod val="75000"/>
                  <a:lumOff val="25000"/>
                </a:schemeClr>
              </a:solidFill>
            </a:endParaRPr>
          </a:p>
          <a:p>
            <a:pPr eaLnBrk="1" hangingPunct="1">
              <a:spcAft>
                <a:spcPts val="0"/>
              </a:spcAft>
              <a:buFont typeface="Wingdings 3" pitchFamily="18" charset="2"/>
              <a:buChar char=""/>
              <a:defRPr/>
            </a:pPr>
            <a:r>
              <a:rPr lang="zh-CN" altLang="zh-CN" sz="1800" b="1" dirty="0">
                <a:solidFill>
                  <a:schemeClr val="tx1">
                    <a:lumMod val="75000"/>
                    <a:lumOff val="25000"/>
                  </a:schemeClr>
                </a:solidFill>
              </a:rPr>
              <a:t>命令：</a:t>
            </a:r>
            <a:r>
              <a:rPr lang="en-US" altLang="zh-CN" sz="1800" b="1" dirty="0" err="1">
                <a:solidFill>
                  <a:schemeClr val="tx1">
                    <a:lumMod val="75000"/>
                    <a:lumOff val="25000"/>
                  </a:schemeClr>
                </a:solidFill>
              </a:rPr>
              <a:t>cdf</a:t>
            </a:r>
            <a:endParaRPr lang="zh-CN" altLang="zh-CN" sz="1800" dirty="0">
              <a:solidFill>
                <a:schemeClr val="tx1">
                  <a:lumMod val="75000"/>
                  <a:lumOff val="25000"/>
                </a:schemeClr>
              </a:solidFill>
            </a:endParaRPr>
          </a:p>
          <a:p>
            <a:pPr eaLnBrk="1" hangingPunct="1">
              <a:spcAft>
                <a:spcPts val="0"/>
              </a:spcAft>
              <a:buFont typeface="Wingdings 3" pitchFamily="18" charset="2"/>
              <a:buChar char=""/>
              <a:defRPr/>
            </a:pPr>
            <a:r>
              <a:rPr lang="zh-CN" altLang="zh-CN" sz="1800" dirty="0">
                <a:solidFill>
                  <a:schemeClr val="tx1">
                    <a:lumMod val="75000"/>
                    <a:lumOff val="25000"/>
                  </a:schemeClr>
                </a:solidFill>
              </a:rPr>
              <a:t>格式：</a:t>
            </a:r>
            <a:r>
              <a:rPr lang="en-US" altLang="zh-CN" sz="1800" dirty="0" err="1">
                <a:solidFill>
                  <a:schemeClr val="tx1">
                    <a:lumMod val="75000"/>
                    <a:lumOff val="25000"/>
                  </a:schemeClr>
                </a:solidFill>
              </a:rPr>
              <a:t>cdf</a:t>
            </a:r>
            <a:r>
              <a:rPr lang="en-US" altLang="zh-CN" sz="1800" dirty="0">
                <a:solidFill>
                  <a:schemeClr val="tx1">
                    <a:lumMod val="75000"/>
                    <a:lumOff val="25000"/>
                  </a:schemeClr>
                </a:solidFill>
              </a:rPr>
              <a:t> (‘name’, k, A)</a:t>
            </a:r>
            <a:endParaRPr lang="zh-CN" altLang="zh-CN" sz="1800" dirty="0">
              <a:solidFill>
                <a:schemeClr val="tx1">
                  <a:lumMod val="75000"/>
                  <a:lumOff val="25000"/>
                </a:schemeClr>
              </a:solidFill>
            </a:endParaRPr>
          </a:p>
          <a:p>
            <a:pPr eaLnBrk="1" hangingPunct="1">
              <a:spcAft>
                <a:spcPts val="0"/>
              </a:spcAft>
              <a:buFont typeface="Wingdings 3" pitchFamily="18" charset="2"/>
              <a:buChar char=""/>
              <a:defRPr/>
            </a:pPr>
            <a:r>
              <a:rPr lang="en-US" altLang="zh-CN" sz="1800" dirty="0">
                <a:solidFill>
                  <a:schemeClr val="tx1">
                    <a:lumMod val="75000"/>
                    <a:lumOff val="25000"/>
                  </a:schemeClr>
                </a:solidFill>
              </a:rPr>
              <a:t>      </a:t>
            </a:r>
            <a:r>
              <a:rPr lang="en-US" altLang="zh-CN" sz="1800" dirty="0" err="1">
                <a:solidFill>
                  <a:schemeClr val="tx1">
                    <a:lumMod val="75000"/>
                    <a:lumOff val="25000"/>
                  </a:schemeClr>
                </a:solidFill>
              </a:rPr>
              <a:t>cdf</a:t>
            </a:r>
            <a:r>
              <a:rPr lang="en-US" altLang="zh-CN" sz="1800" dirty="0">
                <a:solidFill>
                  <a:schemeClr val="tx1">
                    <a:lumMod val="75000"/>
                    <a:lumOff val="25000"/>
                  </a:schemeClr>
                </a:solidFill>
              </a:rPr>
              <a:t> (‘name’, k, A, B)</a:t>
            </a:r>
            <a:endParaRPr lang="zh-CN" altLang="zh-CN" sz="1800" dirty="0">
              <a:solidFill>
                <a:schemeClr val="tx1">
                  <a:lumMod val="75000"/>
                  <a:lumOff val="25000"/>
                </a:schemeClr>
              </a:solidFill>
            </a:endParaRPr>
          </a:p>
          <a:p>
            <a:pPr eaLnBrk="1" hangingPunct="1">
              <a:spcAft>
                <a:spcPts val="0"/>
              </a:spcAft>
              <a:buFont typeface="Wingdings 3" pitchFamily="18" charset="2"/>
              <a:buChar char=""/>
              <a:defRPr/>
            </a:pPr>
            <a:r>
              <a:rPr lang="en-US" altLang="zh-CN" sz="1800" dirty="0">
                <a:solidFill>
                  <a:schemeClr val="tx1">
                    <a:lumMod val="75000"/>
                    <a:lumOff val="25000"/>
                  </a:schemeClr>
                </a:solidFill>
              </a:rPr>
              <a:t>      </a:t>
            </a:r>
            <a:r>
              <a:rPr lang="en-US" altLang="zh-CN" sz="1800" dirty="0" err="1">
                <a:solidFill>
                  <a:schemeClr val="tx1">
                    <a:lumMod val="75000"/>
                    <a:lumOff val="25000"/>
                  </a:schemeClr>
                </a:solidFill>
              </a:rPr>
              <a:t>cdf</a:t>
            </a:r>
            <a:r>
              <a:rPr lang="en-US" altLang="zh-CN" sz="1800" dirty="0">
                <a:solidFill>
                  <a:schemeClr val="tx1">
                    <a:lumMod val="75000"/>
                    <a:lumOff val="25000"/>
                  </a:schemeClr>
                </a:solidFill>
              </a:rPr>
              <a:t> (‘name’, k, A, B, C)</a:t>
            </a:r>
            <a:endParaRPr lang="zh-CN" altLang="zh-CN" sz="1800" dirty="0">
              <a:solidFill>
                <a:schemeClr val="tx1">
                  <a:lumMod val="75000"/>
                  <a:lumOff val="25000"/>
                </a:schemeClr>
              </a:solidFill>
            </a:endParaRPr>
          </a:p>
          <a:p>
            <a:pPr eaLnBrk="1" hangingPunct="1">
              <a:spcAft>
                <a:spcPts val="0"/>
              </a:spcAft>
              <a:buFont typeface="Wingdings 3" pitchFamily="18" charset="2"/>
              <a:buChar char=""/>
              <a:defRPr/>
            </a:pPr>
            <a:r>
              <a:rPr lang="zh-CN" altLang="zh-CN" sz="1800" b="1" dirty="0">
                <a:solidFill>
                  <a:schemeClr val="tx1">
                    <a:lumMod val="75000"/>
                    <a:lumOff val="25000"/>
                  </a:schemeClr>
                </a:solidFill>
              </a:rPr>
              <a:t>说明：</a:t>
            </a:r>
            <a:r>
              <a:rPr lang="zh-CN" altLang="zh-CN" sz="1800" dirty="0">
                <a:solidFill>
                  <a:schemeClr val="tx1">
                    <a:lumMod val="75000"/>
                    <a:lumOff val="25000"/>
                  </a:schemeClr>
                </a:solidFill>
              </a:rPr>
              <a:t>返回以</a:t>
            </a:r>
            <a:r>
              <a:rPr lang="en-US" altLang="zh-CN" sz="1800" dirty="0">
                <a:solidFill>
                  <a:schemeClr val="tx1">
                    <a:lumMod val="75000"/>
                    <a:lumOff val="25000"/>
                  </a:schemeClr>
                </a:solidFill>
              </a:rPr>
              <a:t>name</a:t>
            </a:r>
            <a:r>
              <a:rPr lang="zh-CN" altLang="zh-CN" sz="1800" dirty="0">
                <a:solidFill>
                  <a:schemeClr val="tx1">
                    <a:lumMod val="75000"/>
                    <a:lumOff val="25000"/>
                  </a:schemeClr>
                </a:solidFill>
              </a:rPr>
              <a:t>为分布、随机变量</a:t>
            </a:r>
            <a:r>
              <a:rPr lang="en-US" altLang="zh-CN" sz="1800" dirty="0" err="1">
                <a:solidFill>
                  <a:schemeClr val="tx1">
                    <a:lumMod val="75000"/>
                    <a:lumOff val="25000"/>
                  </a:schemeClr>
                </a:solidFill>
              </a:rPr>
              <a:t>X≤k</a:t>
            </a:r>
            <a:r>
              <a:rPr lang="zh-CN" altLang="zh-CN" sz="1800" dirty="0">
                <a:solidFill>
                  <a:schemeClr val="tx1">
                    <a:lumMod val="75000"/>
                    <a:lumOff val="25000"/>
                  </a:schemeClr>
                </a:solidFill>
              </a:rPr>
              <a:t>的概率之和（即累积概率值），</a:t>
            </a:r>
            <a:r>
              <a:rPr lang="en-US" altLang="zh-CN" sz="1800" dirty="0">
                <a:solidFill>
                  <a:schemeClr val="tx1">
                    <a:lumMod val="75000"/>
                    <a:lumOff val="25000"/>
                  </a:schemeClr>
                </a:solidFill>
              </a:rPr>
              <a:t>name</a:t>
            </a:r>
            <a:r>
              <a:rPr lang="zh-CN" altLang="zh-CN" sz="1800" dirty="0">
                <a:solidFill>
                  <a:schemeClr val="tx1">
                    <a:lumMod val="75000"/>
                    <a:lumOff val="25000"/>
                  </a:schemeClr>
                </a:solidFill>
              </a:rPr>
              <a:t>为分布函数名。</a:t>
            </a:r>
            <a:endParaRPr lang="zh-CN" altLang="zh-CN" sz="1800" dirty="0">
              <a:solidFill>
                <a:schemeClr val="tx1">
                  <a:lumMod val="75000"/>
                  <a:lumOff val="25000"/>
                </a:schemeClr>
              </a:solidFill>
            </a:endParaRPr>
          </a:p>
          <a:p>
            <a:pPr eaLnBrk="1" hangingPunct="1">
              <a:spcAft>
                <a:spcPts val="0"/>
              </a:spcAft>
              <a:buFont typeface="Wingdings 3" pitchFamily="18" charset="2"/>
              <a:buChar char=""/>
              <a:defRPr/>
            </a:pPr>
            <a:r>
              <a:rPr lang="en-US" altLang="zh-CN" sz="1800" b="1" dirty="0">
                <a:solidFill>
                  <a:schemeClr val="tx1">
                    <a:lumMod val="75000"/>
                    <a:lumOff val="25000"/>
                  </a:schemeClr>
                </a:solidFill>
              </a:rPr>
              <a:t>4. </a:t>
            </a:r>
            <a:r>
              <a:rPr lang="zh-CN" altLang="zh-CN" sz="1800" b="1" dirty="0">
                <a:solidFill>
                  <a:schemeClr val="tx1">
                    <a:lumMod val="75000"/>
                    <a:lumOff val="25000"/>
                  </a:schemeClr>
                </a:solidFill>
              </a:rPr>
              <a:t>专用函数计算累积概率值（随机变量</a:t>
            </a:r>
            <a:r>
              <a:rPr lang="en-US" altLang="zh-CN" sz="1800" b="1" dirty="0" err="1">
                <a:solidFill>
                  <a:schemeClr val="tx1">
                    <a:lumMod val="75000"/>
                    <a:lumOff val="25000"/>
                  </a:schemeClr>
                </a:solidFill>
              </a:rPr>
              <a:t>X≤k</a:t>
            </a:r>
            <a:r>
              <a:rPr lang="zh-CN" altLang="zh-CN" sz="1800" b="1" dirty="0">
                <a:solidFill>
                  <a:schemeClr val="tx1">
                    <a:lumMod val="75000"/>
                    <a:lumOff val="25000"/>
                  </a:schemeClr>
                </a:solidFill>
              </a:rPr>
              <a:t>的概率之和，即分布函数）</a:t>
            </a:r>
            <a:endParaRPr lang="zh-CN" altLang="zh-CN" sz="1800" b="1" dirty="0">
              <a:solidFill>
                <a:schemeClr val="tx1">
                  <a:lumMod val="75000"/>
                  <a:lumOff val="25000"/>
                </a:schemeClr>
              </a:solidFill>
            </a:endParaRPr>
          </a:p>
          <a:p>
            <a:pPr eaLnBrk="1" hangingPunct="1">
              <a:spcAft>
                <a:spcPts val="0"/>
              </a:spcAft>
              <a:buFont typeface="Wingdings 3" pitchFamily="18" charset="2"/>
              <a:buChar char=""/>
              <a:defRPr/>
            </a:pPr>
            <a:r>
              <a:rPr lang="zh-CN" altLang="zh-CN" sz="1800" dirty="0">
                <a:solidFill>
                  <a:schemeClr val="tx1">
                    <a:lumMod val="75000"/>
                    <a:lumOff val="25000"/>
                  </a:schemeClr>
                </a:solidFill>
              </a:rPr>
              <a:t>（</a:t>
            </a:r>
            <a:r>
              <a:rPr lang="en-US" altLang="zh-CN" sz="1800" dirty="0">
                <a:solidFill>
                  <a:schemeClr val="tx1">
                    <a:lumMod val="75000"/>
                    <a:lumOff val="25000"/>
                  </a:schemeClr>
                </a:solidFill>
              </a:rPr>
              <a:t>1</a:t>
            </a:r>
            <a:r>
              <a:rPr lang="zh-CN" altLang="zh-CN" sz="1800" dirty="0">
                <a:solidFill>
                  <a:schemeClr val="tx1">
                    <a:lumMod val="75000"/>
                    <a:lumOff val="25000"/>
                  </a:schemeClr>
                </a:solidFill>
              </a:rPr>
              <a:t>）二项分布的累积概率值</a:t>
            </a:r>
            <a:endParaRPr lang="zh-CN" altLang="zh-CN" sz="1800" dirty="0">
              <a:solidFill>
                <a:schemeClr val="tx1">
                  <a:lumMod val="75000"/>
                  <a:lumOff val="25000"/>
                </a:schemeClr>
              </a:solidFill>
            </a:endParaRPr>
          </a:p>
          <a:p>
            <a:pPr eaLnBrk="1" hangingPunct="1">
              <a:spcAft>
                <a:spcPts val="0"/>
              </a:spcAft>
              <a:buFont typeface="Wingdings 3" pitchFamily="18" charset="2"/>
              <a:buChar char=""/>
              <a:defRPr/>
            </a:pPr>
            <a:r>
              <a:rPr lang="zh-CN" altLang="zh-CN" sz="1800" b="1" dirty="0">
                <a:solidFill>
                  <a:schemeClr val="tx1">
                    <a:lumMod val="75000"/>
                    <a:lumOff val="25000"/>
                  </a:schemeClr>
                </a:solidFill>
              </a:rPr>
              <a:t>命令：</a:t>
            </a:r>
            <a:r>
              <a:rPr lang="en-US" altLang="zh-CN" sz="1800" b="1" dirty="0" err="1">
                <a:solidFill>
                  <a:schemeClr val="tx1">
                    <a:lumMod val="75000"/>
                    <a:lumOff val="25000"/>
                  </a:schemeClr>
                </a:solidFill>
              </a:rPr>
              <a:t>binocdf</a:t>
            </a:r>
            <a:endParaRPr lang="zh-CN" altLang="zh-CN" sz="1800" dirty="0">
              <a:solidFill>
                <a:schemeClr val="tx1">
                  <a:lumMod val="75000"/>
                  <a:lumOff val="25000"/>
                </a:schemeClr>
              </a:solidFill>
            </a:endParaRPr>
          </a:p>
          <a:p>
            <a:pPr eaLnBrk="1" hangingPunct="1">
              <a:spcAft>
                <a:spcPts val="0"/>
              </a:spcAft>
              <a:buFont typeface="Wingdings 3" pitchFamily="18" charset="2"/>
              <a:buChar char=""/>
              <a:defRPr/>
            </a:pPr>
            <a:r>
              <a:rPr lang="zh-CN" altLang="zh-CN" sz="1800" dirty="0">
                <a:solidFill>
                  <a:schemeClr val="tx1">
                    <a:lumMod val="75000"/>
                    <a:lumOff val="25000"/>
                  </a:schemeClr>
                </a:solidFill>
              </a:rPr>
              <a:t>格式：</a:t>
            </a:r>
            <a:r>
              <a:rPr lang="en-US" altLang="zh-CN" sz="1800" dirty="0" err="1">
                <a:solidFill>
                  <a:schemeClr val="tx1">
                    <a:lumMod val="75000"/>
                    <a:lumOff val="25000"/>
                  </a:schemeClr>
                </a:solidFill>
              </a:rPr>
              <a:t>binocdf</a:t>
            </a:r>
            <a:r>
              <a:rPr lang="en-US" altLang="zh-CN" sz="1800" dirty="0">
                <a:solidFill>
                  <a:schemeClr val="tx1">
                    <a:lumMod val="75000"/>
                    <a:lumOff val="25000"/>
                  </a:schemeClr>
                </a:solidFill>
              </a:rPr>
              <a:t> (k, n, p)</a:t>
            </a:r>
            <a:endParaRPr lang="zh-CN" altLang="zh-CN" sz="1800" dirty="0">
              <a:solidFill>
                <a:schemeClr val="tx1">
                  <a:lumMod val="75000"/>
                  <a:lumOff val="25000"/>
                </a:schemeClr>
              </a:solidFill>
            </a:endParaRPr>
          </a:p>
          <a:p>
            <a:pPr eaLnBrk="1" hangingPunct="1">
              <a:spcAft>
                <a:spcPts val="0"/>
              </a:spcAft>
              <a:buFont typeface="Wingdings 3" pitchFamily="18" charset="2"/>
              <a:buChar char=""/>
              <a:defRPr/>
            </a:pPr>
            <a:r>
              <a:rPr lang="zh-CN" altLang="zh-CN" sz="1800" dirty="0">
                <a:solidFill>
                  <a:schemeClr val="tx1">
                    <a:lumMod val="75000"/>
                    <a:lumOff val="25000"/>
                  </a:schemeClr>
                </a:solidFill>
              </a:rPr>
              <a:t>（</a:t>
            </a:r>
            <a:r>
              <a:rPr lang="en-US" altLang="zh-CN" sz="1800" dirty="0">
                <a:solidFill>
                  <a:schemeClr val="tx1">
                    <a:lumMod val="75000"/>
                    <a:lumOff val="25000"/>
                  </a:schemeClr>
                </a:solidFill>
              </a:rPr>
              <a:t>2</a:t>
            </a:r>
            <a:r>
              <a:rPr lang="zh-CN" altLang="zh-CN" sz="1800" dirty="0">
                <a:solidFill>
                  <a:schemeClr val="tx1">
                    <a:lumMod val="75000"/>
                    <a:lumOff val="25000"/>
                  </a:schemeClr>
                </a:solidFill>
              </a:rPr>
              <a:t>）</a:t>
            </a:r>
            <a:r>
              <a:rPr lang="en-US" altLang="zh-CN" sz="1800" dirty="0">
                <a:solidFill>
                  <a:schemeClr val="tx1">
                    <a:lumMod val="75000"/>
                    <a:lumOff val="25000"/>
                  </a:schemeClr>
                </a:solidFill>
              </a:rPr>
              <a:t>Poisson</a:t>
            </a:r>
            <a:r>
              <a:rPr lang="zh-CN" altLang="zh-CN" sz="1800" dirty="0">
                <a:solidFill>
                  <a:schemeClr val="tx1">
                    <a:lumMod val="75000"/>
                    <a:lumOff val="25000"/>
                  </a:schemeClr>
                </a:solidFill>
              </a:rPr>
              <a:t>分布的累积概率值</a:t>
            </a:r>
            <a:endParaRPr lang="zh-CN" altLang="zh-CN" sz="1800" dirty="0">
              <a:solidFill>
                <a:schemeClr val="tx1">
                  <a:lumMod val="75000"/>
                  <a:lumOff val="25000"/>
                </a:schemeClr>
              </a:solidFill>
            </a:endParaRPr>
          </a:p>
          <a:p>
            <a:pPr eaLnBrk="1" hangingPunct="1">
              <a:spcAft>
                <a:spcPts val="0"/>
              </a:spcAft>
              <a:buFont typeface="Wingdings 3" pitchFamily="18" charset="2"/>
              <a:buChar char=""/>
              <a:defRPr/>
            </a:pPr>
            <a:r>
              <a:rPr lang="zh-CN" altLang="zh-CN" sz="1800" b="1" dirty="0">
                <a:solidFill>
                  <a:schemeClr val="tx1">
                    <a:lumMod val="75000"/>
                    <a:lumOff val="25000"/>
                  </a:schemeClr>
                </a:solidFill>
              </a:rPr>
              <a:t>命令：</a:t>
            </a:r>
            <a:r>
              <a:rPr lang="en-US" altLang="zh-CN" sz="1800" b="1" dirty="0" err="1">
                <a:solidFill>
                  <a:schemeClr val="tx1">
                    <a:lumMod val="75000"/>
                    <a:lumOff val="25000"/>
                  </a:schemeClr>
                </a:solidFill>
              </a:rPr>
              <a:t>poisscdf</a:t>
            </a:r>
            <a:endParaRPr lang="zh-CN" altLang="zh-CN" sz="1800" dirty="0">
              <a:solidFill>
                <a:schemeClr val="tx1">
                  <a:lumMod val="75000"/>
                  <a:lumOff val="25000"/>
                </a:schemeClr>
              </a:solidFill>
            </a:endParaRPr>
          </a:p>
          <a:p>
            <a:pPr eaLnBrk="1" hangingPunct="1">
              <a:spcAft>
                <a:spcPts val="0"/>
              </a:spcAft>
              <a:buFont typeface="Wingdings 3" pitchFamily="18" charset="2"/>
              <a:buChar char=""/>
              <a:defRPr/>
            </a:pPr>
            <a:r>
              <a:rPr lang="zh-CN" altLang="zh-CN" sz="1800" dirty="0">
                <a:solidFill>
                  <a:schemeClr val="tx1">
                    <a:lumMod val="75000"/>
                    <a:lumOff val="25000"/>
                  </a:schemeClr>
                </a:solidFill>
              </a:rPr>
              <a:t>格式：</a:t>
            </a:r>
            <a:r>
              <a:rPr lang="en-US" altLang="zh-CN" sz="1800" dirty="0" err="1">
                <a:solidFill>
                  <a:schemeClr val="tx1">
                    <a:lumMod val="75000"/>
                    <a:lumOff val="25000"/>
                  </a:schemeClr>
                </a:solidFill>
              </a:rPr>
              <a:t>poisscdf</a:t>
            </a:r>
            <a:r>
              <a:rPr lang="en-US" altLang="zh-CN" sz="1800" dirty="0">
                <a:solidFill>
                  <a:schemeClr val="tx1">
                    <a:lumMod val="75000"/>
                    <a:lumOff val="25000"/>
                  </a:schemeClr>
                </a:solidFill>
              </a:rPr>
              <a:t> (k, Lambda)</a:t>
            </a:r>
            <a:endParaRPr lang="zh-CN" altLang="zh-CN" sz="1800" dirty="0">
              <a:solidFill>
                <a:schemeClr val="tx1">
                  <a:lumMod val="75000"/>
                  <a:lumOff val="25000"/>
                </a:schemeClr>
              </a:solidFill>
            </a:endParaRPr>
          </a:p>
          <a:p>
            <a:pPr eaLnBrk="1" hangingPunct="1">
              <a:spcAft>
                <a:spcPts val="0"/>
              </a:spcAft>
              <a:buFont typeface="Wingdings 3" pitchFamily="18" charset="2"/>
              <a:buChar char=""/>
              <a:defRPr/>
            </a:pPr>
            <a:r>
              <a:rPr lang="zh-CN" altLang="zh-CN" sz="1800" dirty="0">
                <a:solidFill>
                  <a:schemeClr val="tx1">
                    <a:lumMod val="75000"/>
                    <a:lumOff val="25000"/>
                  </a:schemeClr>
                </a:solidFill>
              </a:rPr>
              <a:t>（</a:t>
            </a:r>
            <a:r>
              <a:rPr lang="en-US" altLang="zh-CN" sz="1800" dirty="0">
                <a:solidFill>
                  <a:schemeClr val="tx1">
                    <a:lumMod val="75000"/>
                    <a:lumOff val="25000"/>
                  </a:schemeClr>
                </a:solidFill>
              </a:rPr>
              <a:t>3</a:t>
            </a:r>
            <a:r>
              <a:rPr lang="zh-CN" altLang="zh-CN" sz="1800" dirty="0">
                <a:solidFill>
                  <a:schemeClr val="tx1">
                    <a:lumMod val="75000"/>
                    <a:lumOff val="25000"/>
                  </a:schemeClr>
                </a:solidFill>
              </a:rPr>
              <a:t>）超几何分布的累积概率值</a:t>
            </a:r>
            <a:endParaRPr lang="zh-CN" altLang="zh-CN" sz="1800" dirty="0">
              <a:solidFill>
                <a:schemeClr val="tx1">
                  <a:lumMod val="75000"/>
                  <a:lumOff val="25000"/>
                </a:schemeClr>
              </a:solidFill>
            </a:endParaRPr>
          </a:p>
          <a:p>
            <a:pPr eaLnBrk="1" hangingPunct="1">
              <a:spcAft>
                <a:spcPts val="0"/>
              </a:spcAft>
              <a:buFont typeface="Wingdings 3" pitchFamily="18" charset="2"/>
              <a:buChar char=""/>
              <a:defRPr/>
            </a:pPr>
            <a:r>
              <a:rPr lang="zh-CN" altLang="zh-CN" sz="1800" b="1" dirty="0">
                <a:solidFill>
                  <a:schemeClr val="tx1">
                    <a:lumMod val="75000"/>
                    <a:lumOff val="25000"/>
                  </a:schemeClr>
                </a:solidFill>
              </a:rPr>
              <a:t>命令：</a:t>
            </a:r>
            <a:r>
              <a:rPr lang="en-US" altLang="zh-CN" sz="1800" b="1" dirty="0" err="1">
                <a:solidFill>
                  <a:schemeClr val="tx1">
                    <a:lumMod val="75000"/>
                    <a:lumOff val="25000"/>
                  </a:schemeClr>
                </a:solidFill>
              </a:rPr>
              <a:t>hygecdf</a:t>
            </a:r>
            <a:endParaRPr lang="zh-CN" altLang="zh-CN" sz="1800" dirty="0">
              <a:solidFill>
                <a:schemeClr val="tx1">
                  <a:lumMod val="75000"/>
                  <a:lumOff val="25000"/>
                </a:schemeClr>
              </a:solidFill>
            </a:endParaRPr>
          </a:p>
          <a:p>
            <a:pPr eaLnBrk="1" hangingPunct="1">
              <a:spcAft>
                <a:spcPts val="0"/>
              </a:spcAft>
              <a:buFont typeface="Wingdings 3" pitchFamily="18" charset="2"/>
              <a:buChar char=""/>
              <a:defRPr/>
            </a:pPr>
            <a:r>
              <a:rPr lang="zh-CN" altLang="zh-CN" sz="1800" dirty="0">
                <a:solidFill>
                  <a:schemeClr val="tx1">
                    <a:lumMod val="75000"/>
                    <a:lumOff val="25000"/>
                  </a:schemeClr>
                </a:solidFill>
              </a:rPr>
              <a:t>格式：</a:t>
            </a:r>
            <a:r>
              <a:rPr lang="en-US" altLang="zh-CN" sz="1800" dirty="0" err="1">
                <a:solidFill>
                  <a:schemeClr val="tx1">
                    <a:lumMod val="75000"/>
                    <a:lumOff val="25000"/>
                  </a:schemeClr>
                </a:solidFill>
              </a:rPr>
              <a:t>hygecdf</a:t>
            </a:r>
            <a:r>
              <a:rPr lang="en-US" altLang="zh-CN" sz="1800" dirty="0">
                <a:solidFill>
                  <a:schemeClr val="tx1">
                    <a:lumMod val="75000"/>
                    <a:lumOff val="25000"/>
                  </a:schemeClr>
                </a:solidFill>
              </a:rPr>
              <a:t> (k, N, M, n)</a:t>
            </a:r>
            <a:endParaRPr lang="zh-CN" altLang="zh-CN" sz="1800" dirty="0">
              <a:solidFill>
                <a:schemeClr val="tx1">
                  <a:lumMod val="75000"/>
                  <a:lumOff val="25000"/>
                </a:schemeClr>
              </a:solidFill>
            </a:endParaRPr>
          </a:p>
          <a:p>
            <a:pPr eaLnBrk="1" hangingPunct="1">
              <a:spcAft>
                <a:spcPts val="0"/>
              </a:spcAft>
              <a:buFont typeface="Wingdings 3" pitchFamily="18" charset="2"/>
              <a:buChar char=""/>
              <a:defRPr/>
            </a:pPr>
            <a:endParaRPr lang="zh-CN" altLang="en-US" sz="1800" dirty="0">
              <a:solidFill>
                <a:schemeClr val="tx1">
                  <a:lumMod val="75000"/>
                  <a:lumOff val="25000"/>
                </a:schemeClr>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46088" y="304800"/>
            <a:ext cx="8596312" cy="6327775"/>
          </a:xfrm>
        </p:spPr>
        <p:txBody>
          <a:bodyPr rtlCol="0">
            <a:noAutofit/>
          </a:bodyPr>
          <a:lstStyle/>
          <a:p>
            <a:pPr eaLnBrk="1" hangingPunct="1">
              <a:spcAft>
                <a:spcPts val="0"/>
              </a:spcAft>
              <a:buFont typeface="Wingdings 3" pitchFamily="18" charset="2"/>
              <a:buChar char=""/>
              <a:defRPr/>
            </a:pPr>
            <a:r>
              <a:rPr lang="en-US" altLang="zh-CN" sz="1500" b="1" dirty="0">
                <a:solidFill>
                  <a:schemeClr val="tx1">
                    <a:lumMod val="75000"/>
                    <a:lumOff val="25000"/>
                  </a:schemeClr>
                </a:solidFill>
                <a:latin typeface="+mn-ea"/>
              </a:rPr>
              <a:t>5. </a:t>
            </a:r>
            <a:r>
              <a:rPr lang="zh-CN" altLang="zh-CN" sz="1500" b="1" dirty="0">
                <a:solidFill>
                  <a:schemeClr val="tx1">
                    <a:lumMod val="75000"/>
                    <a:lumOff val="25000"/>
                  </a:schemeClr>
                </a:solidFill>
                <a:latin typeface="+mn-ea"/>
              </a:rPr>
              <a:t>二项分布</a:t>
            </a:r>
            <a:endParaRPr lang="zh-CN" altLang="zh-CN" sz="1500" b="1" dirty="0">
              <a:solidFill>
                <a:schemeClr val="tx1">
                  <a:lumMod val="75000"/>
                  <a:lumOff val="25000"/>
                </a:schemeClr>
              </a:solidFill>
              <a:latin typeface="+mn-ea"/>
            </a:endParaRPr>
          </a:p>
          <a:p>
            <a:pPr eaLnBrk="1" hangingPunct="1">
              <a:spcAft>
                <a:spcPts val="0"/>
              </a:spcAft>
              <a:buFont typeface="Wingdings 3" pitchFamily="18" charset="2"/>
              <a:buChar char=""/>
              <a:defRPr/>
            </a:pPr>
            <a:r>
              <a:rPr lang="zh-CN" altLang="zh-CN" sz="1500" dirty="0">
                <a:solidFill>
                  <a:schemeClr val="tx1">
                    <a:lumMod val="75000"/>
                    <a:lumOff val="25000"/>
                  </a:schemeClr>
                </a:solidFill>
                <a:latin typeface="+mn-ea"/>
              </a:rPr>
              <a:t>（</a:t>
            </a:r>
            <a:r>
              <a:rPr lang="en-US" altLang="zh-CN" sz="1500" dirty="0">
                <a:solidFill>
                  <a:schemeClr val="tx1">
                    <a:lumMod val="75000"/>
                    <a:lumOff val="25000"/>
                  </a:schemeClr>
                </a:solidFill>
                <a:latin typeface="+mn-ea"/>
              </a:rPr>
              <a:t>1</a:t>
            </a:r>
            <a:r>
              <a:rPr lang="zh-CN" altLang="zh-CN" sz="1500" dirty="0">
                <a:solidFill>
                  <a:schemeClr val="tx1">
                    <a:lumMod val="75000"/>
                    <a:lumOff val="25000"/>
                  </a:schemeClr>
                </a:solidFill>
                <a:latin typeface="+mn-ea"/>
              </a:rPr>
              <a:t>） 求</a:t>
            </a:r>
            <a:r>
              <a:rPr lang="en-US" altLang="zh-CN" sz="1500" dirty="0">
                <a:solidFill>
                  <a:schemeClr val="tx1">
                    <a:lumMod val="75000"/>
                    <a:lumOff val="25000"/>
                  </a:schemeClr>
                </a:solidFill>
                <a:latin typeface="+mn-ea"/>
              </a:rPr>
              <a:t>n</a:t>
            </a:r>
            <a:r>
              <a:rPr lang="zh-CN" altLang="zh-CN" sz="1500" dirty="0">
                <a:solidFill>
                  <a:schemeClr val="tx1">
                    <a:lumMod val="75000"/>
                    <a:lumOff val="25000"/>
                  </a:schemeClr>
                </a:solidFill>
                <a:latin typeface="+mn-ea"/>
              </a:rPr>
              <a:t>次独立重复试验中事件</a:t>
            </a:r>
            <a:r>
              <a:rPr lang="en-US" altLang="zh-CN" sz="1500" dirty="0">
                <a:solidFill>
                  <a:schemeClr val="tx1">
                    <a:lumMod val="75000"/>
                    <a:lumOff val="25000"/>
                  </a:schemeClr>
                </a:solidFill>
                <a:latin typeface="+mn-ea"/>
              </a:rPr>
              <a:t>A</a:t>
            </a:r>
            <a:r>
              <a:rPr lang="zh-CN" altLang="zh-CN" sz="1500" dirty="0">
                <a:solidFill>
                  <a:schemeClr val="tx1">
                    <a:lumMod val="75000"/>
                    <a:lumOff val="25000"/>
                  </a:schemeClr>
                </a:solidFill>
                <a:latin typeface="+mn-ea"/>
              </a:rPr>
              <a:t>恰好发生</a:t>
            </a:r>
            <a:r>
              <a:rPr lang="en-US" altLang="zh-CN" sz="1500" dirty="0">
                <a:solidFill>
                  <a:schemeClr val="tx1">
                    <a:lumMod val="75000"/>
                    <a:lumOff val="25000"/>
                  </a:schemeClr>
                </a:solidFill>
                <a:latin typeface="+mn-ea"/>
              </a:rPr>
              <a:t>k</a:t>
            </a:r>
            <a:r>
              <a:rPr lang="zh-CN" altLang="zh-CN" sz="1500" dirty="0">
                <a:solidFill>
                  <a:schemeClr val="tx1">
                    <a:lumMod val="75000"/>
                    <a:lumOff val="25000"/>
                  </a:schemeClr>
                </a:solidFill>
                <a:latin typeface="+mn-ea"/>
              </a:rPr>
              <a:t>次的概率</a:t>
            </a:r>
            <a:r>
              <a:rPr lang="en-US" altLang="zh-CN" sz="1500" dirty="0">
                <a:solidFill>
                  <a:schemeClr val="tx1">
                    <a:lumMod val="75000"/>
                    <a:lumOff val="25000"/>
                  </a:schemeClr>
                </a:solidFill>
                <a:latin typeface="+mn-ea"/>
              </a:rPr>
              <a:t>P</a:t>
            </a:r>
            <a:r>
              <a:rPr lang="zh-CN" altLang="zh-CN" sz="1500" dirty="0">
                <a:solidFill>
                  <a:schemeClr val="tx1">
                    <a:lumMod val="75000"/>
                    <a:lumOff val="25000"/>
                  </a:schemeClr>
                </a:solidFill>
                <a:latin typeface="+mn-ea"/>
              </a:rPr>
              <a:t>。</a:t>
            </a:r>
            <a:endParaRPr lang="zh-CN" altLang="zh-CN" sz="1500" dirty="0">
              <a:solidFill>
                <a:schemeClr val="tx1">
                  <a:lumMod val="75000"/>
                  <a:lumOff val="25000"/>
                </a:schemeClr>
              </a:solidFill>
              <a:latin typeface="+mn-ea"/>
            </a:endParaRPr>
          </a:p>
          <a:p>
            <a:pPr eaLnBrk="1" hangingPunct="1">
              <a:spcAft>
                <a:spcPts val="0"/>
              </a:spcAft>
              <a:buFont typeface="Wingdings 3" pitchFamily="18" charset="2"/>
              <a:buChar char=""/>
              <a:defRPr/>
            </a:pPr>
            <a:r>
              <a:rPr lang="zh-CN" altLang="zh-CN" sz="1500" b="1" dirty="0">
                <a:solidFill>
                  <a:schemeClr val="tx1">
                    <a:lumMod val="75000"/>
                    <a:lumOff val="25000"/>
                  </a:schemeClr>
                </a:solidFill>
                <a:latin typeface="+mn-ea"/>
              </a:rPr>
              <a:t>命令：</a:t>
            </a:r>
            <a:r>
              <a:rPr lang="en-US" altLang="zh-CN" sz="1500" b="1" dirty="0">
                <a:solidFill>
                  <a:schemeClr val="tx1">
                    <a:lumMod val="75000"/>
                    <a:lumOff val="25000"/>
                  </a:schemeClr>
                </a:solidFill>
                <a:latin typeface="+mn-ea"/>
              </a:rPr>
              <a:t>pdf</a:t>
            </a:r>
            <a:endParaRPr lang="zh-CN" altLang="zh-CN" sz="1500" dirty="0">
              <a:solidFill>
                <a:schemeClr val="tx1">
                  <a:lumMod val="75000"/>
                  <a:lumOff val="25000"/>
                </a:schemeClr>
              </a:solidFill>
              <a:latin typeface="+mn-ea"/>
            </a:endParaRPr>
          </a:p>
          <a:p>
            <a:pPr eaLnBrk="1" hangingPunct="1">
              <a:spcAft>
                <a:spcPts val="0"/>
              </a:spcAft>
              <a:buFont typeface="Wingdings 3" pitchFamily="18" charset="2"/>
              <a:buChar char=""/>
              <a:defRPr/>
            </a:pPr>
            <a:r>
              <a:rPr lang="zh-CN" altLang="zh-CN" sz="1500" b="1" dirty="0" smtClean="0">
                <a:solidFill>
                  <a:schemeClr val="tx1">
                    <a:lumMod val="75000"/>
                    <a:lumOff val="25000"/>
                  </a:schemeClr>
                </a:solidFill>
                <a:latin typeface="+mn-ea"/>
              </a:rPr>
              <a:t>或</a:t>
            </a:r>
            <a:r>
              <a:rPr lang="en-US" altLang="zh-CN" sz="1500" b="1" dirty="0" smtClean="0">
                <a:solidFill>
                  <a:schemeClr val="tx1">
                    <a:lumMod val="75000"/>
                    <a:lumOff val="25000"/>
                  </a:schemeClr>
                </a:solidFill>
                <a:latin typeface="+mn-ea"/>
              </a:rPr>
              <a:t>  </a:t>
            </a:r>
            <a:r>
              <a:rPr lang="en-US" altLang="zh-CN" sz="1500" b="1" dirty="0" err="1">
                <a:solidFill>
                  <a:schemeClr val="tx1">
                    <a:lumMod val="75000"/>
                    <a:lumOff val="25000"/>
                  </a:schemeClr>
                </a:solidFill>
                <a:latin typeface="+mn-ea"/>
              </a:rPr>
              <a:t>binopdf</a:t>
            </a:r>
            <a:endParaRPr lang="zh-CN" altLang="zh-CN" sz="1500" dirty="0">
              <a:solidFill>
                <a:schemeClr val="tx1">
                  <a:lumMod val="75000"/>
                  <a:lumOff val="25000"/>
                </a:schemeClr>
              </a:solidFill>
              <a:latin typeface="+mn-ea"/>
            </a:endParaRPr>
          </a:p>
          <a:p>
            <a:pPr eaLnBrk="1" hangingPunct="1">
              <a:spcAft>
                <a:spcPts val="0"/>
              </a:spcAft>
              <a:buFont typeface="Wingdings 3" pitchFamily="18" charset="2"/>
              <a:buChar char=""/>
              <a:defRPr/>
            </a:pPr>
            <a:r>
              <a:rPr lang="zh-CN" altLang="zh-CN" sz="1500" dirty="0">
                <a:solidFill>
                  <a:schemeClr val="tx1">
                    <a:lumMod val="75000"/>
                    <a:lumOff val="25000"/>
                  </a:schemeClr>
                </a:solidFill>
                <a:latin typeface="+mn-ea"/>
              </a:rPr>
              <a:t>格式：</a:t>
            </a:r>
            <a:r>
              <a:rPr lang="en-US" altLang="zh-CN" sz="1500" dirty="0">
                <a:solidFill>
                  <a:schemeClr val="tx1">
                    <a:lumMod val="75000"/>
                    <a:lumOff val="25000"/>
                  </a:schemeClr>
                </a:solidFill>
                <a:latin typeface="+mn-ea"/>
              </a:rPr>
              <a:t>pdf (‘</a:t>
            </a:r>
            <a:r>
              <a:rPr lang="en-US" altLang="zh-CN" sz="1500" dirty="0" err="1">
                <a:solidFill>
                  <a:schemeClr val="tx1">
                    <a:lumMod val="75000"/>
                    <a:lumOff val="25000"/>
                  </a:schemeClr>
                </a:solidFill>
                <a:latin typeface="+mn-ea"/>
              </a:rPr>
              <a:t>bino</a:t>
            </a:r>
            <a:r>
              <a:rPr lang="en-US" altLang="zh-CN" sz="1500" dirty="0">
                <a:solidFill>
                  <a:schemeClr val="tx1">
                    <a:lumMod val="75000"/>
                    <a:lumOff val="25000"/>
                  </a:schemeClr>
                </a:solidFill>
                <a:latin typeface="+mn-ea"/>
              </a:rPr>
              <a:t>’, k, n, p)</a:t>
            </a:r>
            <a:endParaRPr lang="zh-CN" altLang="zh-CN" sz="1500" dirty="0">
              <a:solidFill>
                <a:schemeClr val="tx1">
                  <a:lumMod val="75000"/>
                  <a:lumOff val="25000"/>
                </a:schemeClr>
              </a:solidFill>
              <a:latin typeface="+mn-ea"/>
            </a:endParaRPr>
          </a:p>
          <a:p>
            <a:pPr eaLnBrk="1" hangingPunct="1">
              <a:spcAft>
                <a:spcPts val="0"/>
              </a:spcAft>
              <a:buFont typeface="Wingdings 3" pitchFamily="18" charset="2"/>
              <a:buChar char=""/>
              <a:defRPr/>
            </a:pPr>
            <a:r>
              <a:rPr lang="en-US" altLang="zh-CN" sz="1500" dirty="0">
                <a:solidFill>
                  <a:schemeClr val="tx1">
                    <a:lumMod val="75000"/>
                    <a:lumOff val="25000"/>
                  </a:schemeClr>
                </a:solidFill>
                <a:latin typeface="+mn-ea"/>
              </a:rPr>
              <a:t>  </a:t>
            </a:r>
            <a:r>
              <a:rPr lang="zh-CN" altLang="zh-CN" sz="1500" dirty="0">
                <a:solidFill>
                  <a:schemeClr val="tx1">
                    <a:lumMod val="75000"/>
                    <a:lumOff val="25000"/>
                  </a:schemeClr>
                </a:solidFill>
                <a:latin typeface="+mn-ea"/>
              </a:rPr>
              <a:t>或</a:t>
            </a:r>
            <a:r>
              <a:rPr lang="en-US" altLang="zh-CN" sz="1500" dirty="0">
                <a:solidFill>
                  <a:schemeClr val="tx1">
                    <a:lumMod val="75000"/>
                    <a:lumOff val="25000"/>
                  </a:schemeClr>
                </a:solidFill>
                <a:latin typeface="+mn-ea"/>
              </a:rPr>
              <a:t>  </a:t>
            </a:r>
            <a:r>
              <a:rPr lang="en-US" altLang="zh-CN" sz="1500" dirty="0" err="1">
                <a:solidFill>
                  <a:schemeClr val="tx1">
                    <a:lumMod val="75000"/>
                    <a:lumOff val="25000"/>
                  </a:schemeClr>
                </a:solidFill>
                <a:latin typeface="+mn-ea"/>
              </a:rPr>
              <a:t>binopdf</a:t>
            </a:r>
            <a:r>
              <a:rPr lang="en-US" altLang="zh-CN" sz="1500" dirty="0">
                <a:solidFill>
                  <a:schemeClr val="tx1">
                    <a:lumMod val="75000"/>
                    <a:lumOff val="25000"/>
                  </a:schemeClr>
                </a:solidFill>
                <a:latin typeface="+mn-ea"/>
              </a:rPr>
              <a:t> (k, n, p)</a:t>
            </a:r>
            <a:endParaRPr lang="zh-CN" altLang="zh-CN" sz="1500" dirty="0">
              <a:solidFill>
                <a:schemeClr val="tx1">
                  <a:lumMod val="75000"/>
                  <a:lumOff val="25000"/>
                </a:schemeClr>
              </a:solidFill>
              <a:latin typeface="+mn-ea"/>
            </a:endParaRPr>
          </a:p>
          <a:p>
            <a:pPr eaLnBrk="1" hangingPunct="1">
              <a:spcAft>
                <a:spcPts val="0"/>
              </a:spcAft>
              <a:buFont typeface="Wingdings 3" pitchFamily="18" charset="2"/>
              <a:buChar char=""/>
              <a:defRPr/>
            </a:pPr>
            <a:r>
              <a:rPr lang="zh-CN" altLang="zh-CN" sz="1500" b="1" dirty="0">
                <a:solidFill>
                  <a:schemeClr val="tx1">
                    <a:lumMod val="75000"/>
                    <a:lumOff val="25000"/>
                  </a:schemeClr>
                </a:solidFill>
                <a:latin typeface="+mn-ea"/>
              </a:rPr>
              <a:t>说明：</a:t>
            </a:r>
            <a:r>
              <a:rPr lang="zh-CN" altLang="zh-CN" sz="1500" dirty="0">
                <a:solidFill>
                  <a:schemeClr val="tx1">
                    <a:lumMod val="75000"/>
                    <a:lumOff val="25000"/>
                  </a:schemeClr>
                </a:solidFill>
                <a:latin typeface="+mn-ea"/>
              </a:rPr>
              <a:t>该命令的功能是计算二项分布中事件</a:t>
            </a:r>
            <a:r>
              <a:rPr lang="en-US" altLang="zh-CN" sz="1500" dirty="0">
                <a:solidFill>
                  <a:schemeClr val="tx1">
                    <a:lumMod val="75000"/>
                    <a:lumOff val="25000"/>
                  </a:schemeClr>
                </a:solidFill>
                <a:latin typeface="+mn-ea"/>
              </a:rPr>
              <a:t>A</a:t>
            </a:r>
            <a:r>
              <a:rPr lang="zh-CN" altLang="zh-CN" sz="1500" dirty="0">
                <a:solidFill>
                  <a:schemeClr val="tx1">
                    <a:lumMod val="75000"/>
                    <a:lumOff val="25000"/>
                  </a:schemeClr>
                </a:solidFill>
                <a:latin typeface="+mn-ea"/>
              </a:rPr>
              <a:t>恰好发生</a:t>
            </a:r>
            <a:r>
              <a:rPr lang="en-US" altLang="zh-CN" sz="1500" dirty="0">
                <a:solidFill>
                  <a:schemeClr val="tx1">
                    <a:lumMod val="75000"/>
                    <a:lumOff val="25000"/>
                  </a:schemeClr>
                </a:solidFill>
                <a:latin typeface="+mn-ea"/>
              </a:rPr>
              <a:t>k</a:t>
            </a:r>
            <a:r>
              <a:rPr lang="zh-CN" altLang="zh-CN" sz="1500" dirty="0">
                <a:solidFill>
                  <a:schemeClr val="tx1">
                    <a:lumMod val="75000"/>
                    <a:lumOff val="25000"/>
                  </a:schemeClr>
                </a:solidFill>
                <a:latin typeface="+mn-ea"/>
              </a:rPr>
              <a:t>次的概率。</a:t>
            </a:r>
            <a:r>
              <a:rPr lang="en-US" altLang="zh-CN" sz="1500" dirty="0">
                <a:solidFill>
                  <a:schemeClr val="tx1">
                    <a:lumMod val="75000"/>
                    <a:lumOff val="25000"/>
                  </a:schemeClr>
                </a:solidFill>
                <a:latin typeface="+mn-ea"/>
              </a:rPr>
              <a:t>pdf</a:t>
            </a:r>
            <a:r>
              <a:rPr lang="zh-CN" altLang="zh-CN" sz="1500" dirty="0">
                <a:solidFill>
                  <a:schemeClr val="tx1">
                    <a:lumMod val="75000"/>
                    <a:lumOff val="25000"/>
                  </a:schemeClr>
                </a:solidFill>
                <a:latin typeface="+mn-ea"/>
              </a:rPr>
              <a:t>为通用函数，</a:t>
            </a:r>
            <a:r>
              <a:rPr lang="en-US" altLang="zh-CN" sz="1500" dirty="0" err="1">
                <a:solidFill>
                  <a:schemeClr val="tx1">
                    <a:lumMod val="75000"/>
                    <a:lumOff val="25000"/>
                  </a:schemeClr>
                </a:solidFill>
                <a:latin typeface="+mn-ea"/>
              </a:rPr>
              <a:t>bino</a:t>
            </a:r>
            <a:r>
              <a:rPr lang="zh-CN" altLang="zh-CN" sz="1500" dirty="0">
                <a:solidFill>
                  <a:schemeClr val="tx1">
                    <a:lumMod val="75000"/>
                    <a:lumOff val="25000"/>
                  </a:schemeClr>
                </a:solidFill>
                <a:latin typeface="+mn-ea"/>
              </a:rPr>
              <a:t>表示二项分布，</a:t>
            </a:r>
            <a:r>
              <a:rPr lang="en-US" altLang="zh-CN" sz="1500" dirty="0" err="1">
                <a:solidFill>
                  <a:schemeClr val="tx1">
                    <a:lumMod val="75000"/>
                    <a:lumOff val="25000"/>
                  </a:schemeClr>
                </a:solidFill>
                <a:latin typeface="+mn-ea"/>
              </a:rPr>
              <a:t>binopdf</a:t>
            </a:r>
            <a:r>
              <a:rPr lang="zh-CN" altLang="zh-CN" sz="1500" dirty="0">
                <a:solidFill>
                  <a:schemeClr val="tx1">
                    <a:lumMod val="75000"/>
                    <a:lumOff val="25000"/>
                  </a:schemeClr>
                </a:solidFill>
                <a:latin typeface="+mn-ea"/>
              </a:rPr>
              <a:t>为专用函数，</a:t>
            </a:r>
            <a:r>
              <a:rPr lang="en-US" altLang="zh-CN" sz="1500" dirty="0">
                <a:solidFill>
                  <a:schemeClr val="tx1">
                    <a:lumMod val="75000"/>
                    <a:lumOff val="25000"/>
                  </a:schemeClr>
                </a:solidFill>
                <a:latin typeface="+mn-ea"/>
              </a:rPr>
              <a:t>n</a:t>
            </a:r>
            <a:r>
              <a:rPr lang="zh-CN" altLang="zh-CN" sz="1500" dirty="0">
                <a:solidFill>
                  <a:schemeClr val="tx1">
                    <a:lumMod val="75000"/>
                    <a:lumOff val="25000"/>
                  </a:schemeClr>
                </a:solidFill>
                <a:latin typeface="+mn-ea"/>
              </a:rPr>
              <a:t>为试验总次数，</a:t>
            </a:r>
            <a:r>
              <a:rPr lang="en-US" altLang="zh-CN" sz="1500" dirty="0">
                <a:solidFill>
                  <a:schemeClr val="tx1">
                    <a:lumMod val="75000"/>
                    <a:lumOff val="25000"/>
                  </a:schemeClr>
                </a:solidFill>
                <a:latin typeface="+mn-ea"/>
              </a:rPr>
              <a:t>k</a:t>
            </a:r>
            <a:r>
              <a:rPr lang="zh-CN" altLang="zh-CN" sz="1500" dirty="0">
                <a:solidFill>
                  <a:schemeClr val="tx1">
                    <a:lumMod val="75000"/>
                    <a:lumOff val="25000"/>
                  </a:schemeClr>
                </a:solidFill>
                <a:latin typeface="+mn-ea"/>
              </a:rPr>
              <a:t>为</a:t>
            </a:r>
            <a:r>
              <a:rPr lang="en-US" altLang="zh-CN" sz="1500" dirty="0">
                <a:solidFill>
                  <a:schemeClr val="tx1">
                    <a:lumMod val="75000"/>
                    <a:lumOff val="25000"/>
                  </a:schemeClr>
                </a:solidFill>
                <a:latin typeface="+mn-ea"/>
              </a:rPr>
              <a:t>n</a:t>
            </a:r>
            <a:r>
              <a:rPr lang="zh-CN" altLang="zh-CN" sz="1500" dirty="0">
                <a:solidFill>
                  <a:schemeClr val="tx1">
                    <a:lumMod val="75000"/>
                    <a:lumOff val="25000"/>
                  </a:schemeClr>
                </a:solidFill>
                <a:latin typeface="+mn-ea"/>
              </a:rPr>
              <a:t>次试验中，事件</a:t>
            </a:r>
            <a:r>
              <a:rPr lang="en-US" altLang="zh-CN" sz="1500" dirty="0">
                <a:solidFill>
                  <a:schemeClr val="tx1">
                    <a:lumMod val="75000"/>
                    <a:lumOff val="25000"/>
                  </a:schemeClr>
                </a:solidFill>
                <a:latin typeface="+mn-ea"/>
              </a:rPr>
              <a:t>A</a:t>
            </a:r>
            <a:r>
              <a:rPr lang="zh-CN" altLang="zh-CN" sz="1500" dirty="0">
                <a:solidFill>
                  <a:schemeClr val="tx1">
                    <a:lumMod val="75000"/>
                    <a:lumOff val="25000"/>
                  </a:schemeClr>
                </a:solidFill>
                <a:latin typeface="+mn-ea"/>
              </a:rPr>
              <a:t>发生的次数，</a:t>
            </a:r>
            <a:r>
              <a:rPr lang="en-US" altLang="zh-CN" sz="1500" dirty="0">
                <a:solidFill>
                  <a:schemeClr val="tx1">
                    <a:lumMod val="75000"/>
                    <a:lumOff val="25000"/>
                  </a:schemeClr>
                </a:solidFill>
                <a:latin typeface="+mn-ea"/>
              </a:rPr>
              <a:t>p</a:t>
            </a:r>
            <a:r>
              <a:rPr lang="zh-CN" altLang="zh-CN" sz="1500" dirty="0">
                <a:solidFill>
                  <a:schemeClr val="tx1">
                    <a:lumMod val="75000"/>
                    <a:lumOff val="25000"/>
                  </a:schemeClr>
                </a:solidFill>
                <a:latin typeface="+mn-ea"/>
              </a:rPr>
              <a:t>为每次试验事件</a:t>
            </a:r>
            <a:r>
              <a:rPr lang="en-US" altLang="zh-CN" sz="1500" dirty="0">
                <a:solidFill>
                  <a:schemeClr val="tx1">
                    <a:lumMod val="75000"/>
                    <a:lumOff val="25000"/>
                  </a:schemeClr>
                </a:solidFill>
                <a:latin typeface="+mn-ea"/>
              </a:rPr>
              <a:t>A</a:t>
            </a:r>
            <a:r>
              <a:rPr lang="zh-CN" altLang="zh-CN" sz="1500" dirty="0">
                <a:solidFill>
                  <a:schemeClr val="tx1">
                    <a:lumMod val="75000"/>
                    <a:lumOff val="25000"/>
                  </a:schemeClr>
                </a:solidFill>
                <a:latin typeface="+mn-ea"/>
              </a:rPr>
              <a:t>发生的概率。</a:t>
            </a:r>
            <a:endParaRPr lang="zh-CN" altLang="zh-CN" sz="1500" dirty="0">
              <a:solidFill>
                <a:schemeClr val="tx1">
                  <a:lumMod val="75000"/>
                  <a:lumOff val="25000"/>
                </a:schemeClr>
              </a:solidFill>
              <a:latin typeface="+mn-ea"/>
            </a:endParaRPr>
          </a:p>
          <a:p>
            <a:pPr eaLnBrk="1" hangingPunct="1">
              <a:spcAft>
                <a:spcPts val="0"/>
              </a:spcAft>
              <a:buFont typeface="Wingdings 3" pitchFamily="18" charset="2"/>
              <a:buChar char=""/>
              <a:defRPr/>
            </a:pPr>
            <a:r>
              <a:rPr lang="zh-CN" altLang="zh-CN" sz="1500" dirty="0">
                <a:solidFill>
                  <a:schemeClr val="tx1">
                    <a:lumMod val="75000"/>
                    <a:lumOff val="25000"/>
                  </a:schemeClr>
                </a:solidFill>
                <a:latin typeface="+mn-ea"/>
              </a:rPr>
              <a:t>（</a:t>
            </a:r>
            <a:r>
              <a:rPr lang="en-US" altLang="zh-CN" sz="1500" dirty="0">
                <a:solidFill>
                  <a:schemeClr val="tx1">
                    <a:lumMod val="75000"/>
                    <a:lumOff val="25000"/>
                  </a:schemeClr>
                </a:solidFill>
                <a:latin typeface="+mn-ea"/>
              </a:rPr>
              <a:t>2</a:t>
            </a:r>
            <a:r>
              <a:rPr lang="zh-CN" altLang="zh-CN" sz="1500" dirty="0">
                <a:solidFill>
                  <a:schemeClr val="tx1">
                    <a:lumMod val="75000"/>
                    <a:lumOff val="25000"/>
                  </a:schemeClr>
                </a:solidFill>
                <a:latin typeface="+mn-ea"/>
              </a:rPr>
              <a:t>） 在</a:t>
            </a:r>
            <a:r>
              <a:rPr lang="en-US" altLang="zh-CN" sz="1500" dirty="0">
                <a:solidFill>
                  <a:schemeClr val="tx1">
                    <a:lumMod val="75000"/>
                    <a:lumOff val="25000"/>
                  </a:schemeClr>
                </a:solidFill>
                <a:latin typeface="+mn-ea"/>
              </a:rPr>
              <a:t>n</a:t>
            </a:r>
            <a:r>
              <a:rPr lang="zh-CN" altLang="zh-CN" sz="1500" dirty="0">
                <a:solidFill>
                  <a:schemeClr val="tx1">
                    <a:lumMod val="75000"/>
                    <a:lumOff val="25000"/>
                  </a:schemeClr>
                </a:solidFill>
                <a:latin typeface="+mn-ea"/>
              </a:rPr>
              <a:t>次独立重复试验中，事件</a:t>
            </a:r>
            <a:r>
              <a:rPr lang="en-US" altLang="zh-CN" sz="1500" dirty="0">
                <a:solidFill>
                  <a:schemeClr val="tx1">
                    <a:lumMod val="75000"/>
                    <a:lumOff val="25000"/>
                  </a:schemeClr>
                </a:solidFill>
                <a:latin typeface="+mn-ea"/>
              </a:rPr>
              <a:t>A</a:t>
            </a:r>
            <a:r>
              <a:rPr lang="zh-CN" altLang="zh-CN" sz="1500" dirty="0">
                <a:solidFill>
                  <a:schemeClr val="tx1">
                    <a:lumMod val="75000"/>
                    <a:lumOff val="25000"/>
                  </a:schemeClr>
                </a:solidFill>
                <a:latin typeface="+mn-ea"/>
              </a:rPr>
              <a:t>至少发生</a:t>
            </a:r>
            <a:r>
              <a:rPr lang="en-US" altLang="zh-CN" sz="1500" dirty="0">
                <a:solidFill>
                  <a:schemeClr val="tx1">
                    <a:lumMod val="75000"/>
                    <a:lumOff val="25000"/>
                  </a:schemeClr>
                </a:solidFill>
                <a:latin typeface="+mn-ea"/>
              </a:rPr>
              <a:t>k</a:t>
            </a:r>
            <a:r>
              <a:rPr lang="zh-CN" altLang="zh-CN" sz="1500" dirty="0">
                <a:solidFill>
                  <a:schemeClr val="tx1">
                    <a:lumMod val="75000"/>
                    <a:lumOff val="25000"/>
                  </a:schemeClr>
                </a:solidFill>
                <a:latin typeface="+mn-ea"/>
              </a:rPr>
              <a:t>次的概率</a:t>
            </a:r>
            <a:r>
              <a:rPr lang="en-US" altLang="zh-CN" sz="1500" dirty="0">
                <a:solidFill>
                  <a:schemeClr val="tx1">
                    <a:lumMod val="75000"/>
                    <a:lumOff val="25000"/>
                  </a:schemeClr>
                </a:solidFill>
                <a:latin typeface="+mn-ea"/>
              </a:rPr>
              <a:t>P_s</a:t>
            </a:r>
            <a:r>
              <a:rPr lang="zh-CN" altLang="zh-CN" sz="1500" dirty="0">
                <a:solidFill>
                  <a:schemeClr val="tx1">
                    <a:lumMod val="75000"/>
                    <a:lumOff val="25000"/>
                  </a:schemeClr>
                </a:solidFill>
                <a:latin typeface="+mn-ea"/>
              </a:rPr>
              <a:t>。</a:t>
            </a:r>
            <a:endParaRPr lang="zh-CN" altLang="zh-CN" sz="1500" dirty="0">
              <a:solidFill>
                <a:schemeClr val="tx1">
                  <a:lumMod val="75000"/>
                  <a:lumOff val="25000"/>
                </a:schemeClr>
              </a:solidFill>
              <a:latin typeface="+mn-ea"/>
            </a:endParaRPr>
          </a:p>
          <a:p>
            <a:pPr eaLnBrk="1" hangingPunct="1">
              <a:spcAft>
                <a:spcPts val="0"/>
              </a:spcAft>
              <a:buFont typeface="Wingdings 3" pitchFamily="18" charset="2"/>
              <a:buChar char=""/>
              <a:defRPr/>
            </a:pPr>
            <a:r>
              <a:rPr lang="zh-CN" altLang="zh-CN" sz="1500" b="1" dirty="0">
                <a:solidFill>
                  <a:schemeClr val="tx1">
                    <a:lumMod val="75000"/>
                    <a:lumOff val="25000"/>
                  </a:schemeClr>
                </a:solidFill>
                <a:latin typeface="+mn-ea"/>
              </a:rPr>
              <a:t>命令：</a:t>
            </a:r>
            <a:r>
              <a:rPr lang="en-US" altLang="zh-CN" sz="1500" b="1" dirty="0" err="1">
                <a:solidFill>
                  <a:schemeClr val="tx1">
                    <a:lumMod val="75000"/>
                    <a:lumOff val="25000"/>
                  </a:schemeClr>
                </a:solidFill>
                <a:latin typeface="+mn-ea"/>
              </a:rPr>
              <a:t>cdf</a:t>
            </a:r>
            <a:endParaRPr lang="zh-CN" altLang="zh-CN" sz="1500" dirty="0">
              <a:solidFill>
                <a:schemeClr val="tx1">
                  <a:lumMod val="75000"/>
                  <a:lumOff val="25000"/>
                </a:schemeClr>
              </a:solidFill>
              <a:latin typeface="+mn-ea"/>
            </a:endParaRPr>
          </a:p>
          <a:p>
            <a:pPr eaLnBrk="1" hangingPunct="1">
              <a:spcAft>
                <a:spcPts val="0"/>
              </a:spcAft>
              <a:buFont typeface="Wingdings 3" pitchFamily="18" charset="2"/>
              <a:buChar char=""/>
              <a:defRPr/>
            </a:pPr>
            <a:r>
              <a:rPr lang="zh-CN" altLang="en-US" sz="1500" b="1" dirty="0" smtClean="0">
                <a:solidFill>
                  <a:schemeClr val="tx1">
                    <a:lumMod val="75000"/>
                    <a:lumOff val="25000"/>
                  </a:schemeClr>
                </a:solidFill>
                <a:latin typeface="+mn-ea"/>
              </a:rPr>
              <a:t>或</a:t>
            </a:r>
            <a:r>
              <a:rPr lang="en-US" altLang="zh-CN" sz="1500" b="1" dirty="0" smtClean="0">
                <a:solidFill>
                  <a:schemeClr val="tx1">
                    <a:lumMod val="75000"/>
                    <a:lumOff val="25000"/>
                  </a:schemeClr>
                </a:solidFill>
                <a:latin typeface="+mn-ea"/>
              </a:rPr>
              <a:t>  </a:t>
            </a:r>
            <a:r>
              <a:rPr lang="en-US" altLang="zh-CN" sz="1500" b="1" dirty="0" err="1">
                <a:solidFill>
                  <a:schemeClr val="tx1">
                    <a:lumMod val="75000"/>
                    <a:lumOff val="25000"/>
                  </a:schemeClr>
                </a:solidFill>
                <a:latin typeface="+mn-ea"/>
              </a:rPr>
              <a:t>binocdf</a:t>
            </a:r>
            <a:endParaRPr lang="zh-CN" altLang="zh-CN" sz="1500" dirty="0">
              <a:solidFill>
                <a:schemeClr val="tx1">
                  <a:lumMod val="75000"/>
                  <a:lumOff val="25000"/>
                </a:schemeClr>
              </a:solidFill>
              <a:latin typeface="+mn-ea"/>
            </a:endParaRPr>
          </a:p>
          <a:p>
            <a:pPr eaLnBrk="1" hangingPunct="1">
              <a:spcAft>
                <a:spcPts val="0"/>
              </a:spcAft>
              <a:buFont typeface="Wingdings 3" pitchFamily="18" charset="2"/>
              <a:buChar char=""/>
              <a:defRPr/>
            </a:pPr>
            <a:r>
              <a:rPr lang="zh-CN" altLang="zh-CN" sz="1500" dirty="0">
                <a:solidFill>
                  <a:schemeClr val="tx1">
                    <a:lumMod val="75000"/>
                    <a:lumOff val="25000"/>
                  </a:schemeClr>
                </a:solidFill>
                <a:latin typeface="+mn-ea"/>
              </a:rPr>
              <a:t>格式：</a:t>
            </a:r>
            <a:r>
              <a:rPr lang="en-US" altLang="zh-CN" sz="1500" dirty="0" err="1">
                <a:solidFill>
                  <a:schemeClr val="tx1">
                    <a:lumMod val="75000"/>
                    <a:lumOff val="25000"/>
                  </a:schemeClr>
                </a:solidFill>
                <a:latin typeface="+mn-ea"/>
              </a:rPr>
              <a:t>cdf</a:t>
            </a:r>
            <a:r>
              <a:rPr lang="en-US" altLang="zh-CN" sz="1500" dirty="0">
                <a:solidFill>
                  <a:schemeClr val="tx1">
                    <a:lumMod val="75000"/>
                    <a:lumOff val="25000"/>
                  </a:schemeClr>
                </a:solidFill>
                <a:latin typeface="+mn-ea"/>
              </a:rPr>
              <a:t> (‘</a:t>
            </a:r>
            <a:r>
              <a:rPr lang="en-US" altLang="zh-CN" sz="1500" dirty="0" err="1">
                <a:solidFill>
                  <a:schemeClr val="tx1">
                    <a:lumMod val="75000"/>
                    <a:lumOff val="25000"/>
                  </a:schemeClr>
                </a:solidFill>
                <a:latin typeface="+mn-ea"/>
              </a:rPr>
              <a:t>bino</a:t>
            </a:r>
            <a:r>
              <a:rPr lang="en-US" altLang="zh-CN" sz="1500" dirty="0">
                <a:solidFill>
                  <a:schemeClr val="tx1">
                    <a:lumMod val="75000"/>
                    <a:lumOff val="25000"/>
                  </a:schemeClr>
                </a:solidFill>
                <a:latin typeface="+mn-ea"/>
              </a:rPr>
              <a:t>’, k, n, p)</a:t>
            </a:r>
            <a:endParaRPr lang="zh-CN" altLang="zh-CN" sz="1500" dirty="0">
              <a:solidFill>
                <a:schemeClr val="tx1">
                  <a:lumMod val="75000"/>
                  <a:lumOff val="25000"/>
                </a:schemeClr>
              </a:solidFill>
              <a:latin typeface="+mn-ea"/>
            </a:endParaRPr>
          </a:p>
          <a:p>
            <a:pPr eaLnBrk="1" hangingPunct="1">
              <a:spcAft>
                <a:spcPts val="0"/>
              </a:spcAft>
              <a:buFont typeface="Wingdings 3" pitchFamily="18" charset="2"/>
              <a:buChar char=""/>
              <a:defRPr/>
            </a:pPr>
            <a:r>
              <a:rPr lang="zh-CN" altLang="zh-CN" sz="1500" dirty="0" smtClean="0">
                <a:solidFill>
                  <a:schemeClr val="tx1">
                    <a:lumMod val="75000"/>
                    <a:lumOff val="25000"/>
                  </a:schemeClr>
                </a:solidFill>
                <a:latin typeface="+mn-ea"/>
              </a:rPr>
              <a:t>或</a:t>
            </a:r>
            <a:r>
              <a:rPr lang="en-US" altLang="zh-CN" sz="1500" dirty="0" smtClean="0">
                <a:solidFill>
                  <a:schemeClr val="tx1">
                    <a:lumMod val="75000"/>
                    <a:lumOff val="25000"/>
                  </a:schemeClr>
                </a:solidFill>
                <a:latin typeface="+mn-ea"/>
              </a:rPr>
              <a:t>  </a:t>
            </a:r>
            <a:r>
              <a:rPr lang="en-US" altLang="zh-CN" sz="1500" dirty="0" err="1">
                <a:solidFill>
                  <a:schemeClr val="tx1">
                    <a:lumMod val="75000"/>
                    <a:lumOff val="25000"/>
                  </a:schemeClr>
                </a:solidFill>
                <a:latin typeface="+mn-ea"/>
              </a:rPr>
              <a:t>binocdf</a:t>
            </a:r>
            <a:r>
              <a:rPr lang="en-US" altLang="zh-CN" sz="1500" dirty="0">
                <a:solidFill>
                  <a:schemeClr val="tx1">
                    <a:lumMod val="75000"/>
                    <a:lumOff val="25000"/>
                  </a:schemeClr>
                </a:solidFill>
                <a:latin typeface="+mn-ea"/>
              </a:rPr>
              <a:t> (k, n, p)</a:t>
            </a:r>
            <a:endParaRPr lang="zh-CN" altLang="zh-CN" sz="1500" dirty="0">
              <a:solidFill>
                <a:schemeClr val="tx1">
                  <a:lumMod val="75000"/>
                  <a:lumOff val="25000"/>
                </a:schemeClr>
              </a:solidFill>
              <a:latin typeface="+mn-ea"/>
            </a:endParaRPr>
          </a:p>
          <a:p>
            <a:pPr eaLnBrk="1" hangingPunct="1">
              <a:spcAft>
                <a:spcPts val="0"/>
              </a:spcAft>
              <a:buFont typeface="Wingdings 3" pitchFamily="18" charset="2"/>
              <a:buChar char=""/>
              <a:defRPr/>
            </a:pPr>
            <a:r>
              <a:rPr lang="zh-CN" altLang="zh-CN" sz="1500" b="1" dirty="0">
                <a:solidFill>
                  <a:schemeClr val="tx1">
                    <a:lumMod val="75000"/>
                    <a:lumOff val="25000"/>
                  </a:schemeClr>
                </a:solidFill>
                <a:latin typeface="+mn-ea"/>
              </a:rPr>
              <a:t>说明：</a:t>
            </a:r>
            <a:r>
              <a:rPr lang="zh-CN" altLang="zh-CN" sz="1500" dirty="0">
                <a:solidFill>
                  <a:schemeClr val="tx1">
                    <a:lumMod val="75000"/>
                    <a:lumOff val="25000"/>
                  </a:schemeClr>
                </a:solidFill>
                <a:latin typeface="+mn-ea"/>
              </a:rPr>
              <a:t>该命令的功能是返回随机变量</a:t>
            </a:r>
            <a:r>
              <a:rPr lang="en-US" altLang="zh-CN" sz="1500" dirty="0" err="1">
                <a:solidFill>
                  <a:schemeClr val="tx1">
                    <a:lumMod val="75000"/>
                    <a:lumOff val="25000"/>
                  </a:schemeClr>
                </a:solidFill>
                <a:latin typeface="+mn-ea"/>
              </a:rPr>
              <a:t>X≤k</a:t>
            </a:r>
            <a:r>
              <a:rPr lang="zh-CN" altLang="zh-CN" sz="1500" dirty="0">
                <a:solidFill>
                  <a:schemeClr val="tx1">
                    <a:lumMod val="75000"/>
                    <a:lumOff val="25000"/>
                  </a:schemeClr>
                </a:solidFill>
                <a:latin typeface="+mn-ea"/>
              </a:rPr>
              <a:t>的概率之和（即累积概率值）。其中</a:t>
            </a:r>
            <a:r>
              <a:rPr lang="en-US" altLang="zh-CN" sz="1500" dirty="0" err="1">
                <a:solidFill>
                  <a:schemeClr val="tx1">
                    <a:lumMod val="75000"/>
                    <a:lumOff val="25000"/>
                  </a:schemeClr>
                </a:solidFill>
                <a:latin typeface="+mn-ea"/>
              </a:rPr>
              <a:t>cdf</a:t>
            </a:r>
            <a:r>
              <a:rPr lang="zh-CN" altLang="zh-CN" sz="1500" dirty="0">
                <a:solidFill>
                  <a:schemeClr val="tx1">
                    <a:lumMod val="75000"/>
                    <a:lumOff val="25000"/>
                  </a:schemeClr>
                </a:solidFill>
                <a:latin typeface="+mn-ea"/>
              </a:rPr>
              <a:t>为通用函数，</a:t>
            </a:r>
            <a:r>
              <a:rPr lang="en-US" altLang="zh-CN" sz="1500" dirty="0" err="1">
                <a:solidFill>
                  <a:schemeClr val="tx1">
                    <a:lumMod val="75000"/>
                    <a:lumOff val="25000"/>
                  </a:schemeClr>
                </a:solidFill>
                <a:latin typeface="+mn-ea"/>
              </a:rPr>
              <a:t>binocdf</a:t>
            </a:r>
            <a:r>
              <a:rPr lang="zh-CN" altLang="zh-CN" sz="1500" dirty="0">
                <a:solidFill>
                  <a:schemeClr val="tx1">
                    <a:lumMod val="75000"/>
                    <a:lumOff val="25000"/>
                  </a:schemeClr>
                </a:solidFill>
                <a:latin typeface="+mn-ea"/>
              </a:rPr>
              <a:t>为专用函数，</a:t>
            </a:r>
            <a:r>
              <a:rPr lang="en-US" altLang="zh-CN" sz="1500" dirty="0">
                <a:solidFill>
                  <a:schemeClr val="tx1">
                    <a:lumMod val="75000"/>
                    <a:lumOff val="25000"/>
                  </a:schemeClr>
                </a:solidFill>
                <a:latin typeface="+mn-ea"/>
              </a:rPr>
              <a:t>n</a:t>
            </a:r>
            <a:r>
              <a:rPr lang="zh-CN" altLang="zh-CN" sz="1500" dirty="0">
                <a:solidFill>
                  <a:schemeClr val="tx1">
                    <a:lumMod val="75000"/>
                    <a:lumOff val="25000"/>
                  </a:schemeClr>
                </a:solidFill>
                <a:latin typeface="+mn-ea"/>
              </a:rPr>
              <a:t>为试验总次数，</a:t>
            </a:r>
            <a:r>
              <a:rPr lang="en-US" altLang="zh-CN" sz="1500" dirty="0">
                <a:solidFill>
                  <a:schemeClr val="tx1">
                    <a:lumMod val="75000"/>
                    <a:lumOff val="25000"/>
                  </a:schemeClr>
                </a:solidFill>
                <a:latin typeface="+mn-ea"/>
              </a:rPr>
              <a:t>k</a:t>
            </a:r>
            <a:r>
              <a:rPr lang="zh-CN" altLang="zh-CN" sz="1500" dirty="0">
                <a:solidFill>
                  <a:schemeClr val="tx1">
                    <a:lumMod val="75000"/>
                    <a:lumOff val="25000"/>
                  </a:schemeClr>
                </a:solidFill>
                <a:latin typeface="+mn-ea"/>
              </a:rPr>
              <a:t>为</a:t>
            </a:r>
            <a:r>
              <a:rPr lang="en-US" altLang="zh-CN" sz="1500" dirty="0">
                <a:solidFill>
                  <a:schemeClr val="tx1">
                    <a:lumMod val="75000"/>
                    <a:lumOff val="25000"/>
                  </a:schemeClr>
                </a:solidFill>
                <a:latin typeface="+mn-ea"/>
              </a:rPr>
              <a:t>n</a:t>
            </a:r>
            <a:r>
              <a:rPr lang="zh-CN" altLang="zh-CN" sz="1500" dirty="0">
                <a:solidFill>
                  <a:schemeClr val="tx1">
                    <a:lumMod val="75000"/>
                    <a:lumOff val="25000"/>
                  </a:schemeClr>
                </a:solidFill>
                <a:latin typeface="+mn-ea"/>
              </a:rPr>
              <a:t>次试验中，事件</a:t>
            </a:r>
            <a:r>
              <a:rPr lang="en-US" altLang="zh-CN" sz="1500" dirty="0">
                <a:solidFill>
                  <a:schemeClr val="tx1">
                    <a:lumMod val="75000"/>
                    <a:lumOff val="25000"/>
                  </a:schemeClr>
                </a:solidFill>
                <a:latin typeface="+mn-ea"/>
              </a:rPr>
              <a:t>A</a:t>
            </a:r>
            <a:r>
              <a:rPr lang="zh-CN" altLang="zh-CN" sz="1500" dirty="0">
                <a:solidFill>
                  <a:schemeClr val="tx1">
                    <a:lumMod val="75000"/>
                    <a:lumOff val="25000"/>
                  </a:schemeClr>
                </a:solidFill>
                <a:latin typeface="+mn-ea"/>
              </a:rPr>
              <a:t>发生的次数，</a:t>
            </a:r>
            <a:r>
              <a:rPr lang="en-US" altLang="zh-CN" sz="1500" dirty="0">
                <a:solidFill>
                  <a:schemeClr val="tx1">
                    <a:lumMod val="75000"/>
                    <a:lumOff val="25000"/>
                  </a:schemeClr>
                </a:solidFill>
                <a:latin typeface="+mn-ea"/>
              </a:rPr>
              <a:t>p</a:t>
            </a:r>
            <a:r>
              <a:rPr lang="zh-CN" altLang="zh-CN" sz="1500" dirty="0">
                <a:solidFill>
                  <a:schemeClr val="tx1">
                    <a:lumMod val="75000"/>
                    <a:lumOff val="25000"/>
                  </a:schemeClr>
                </a:solidFill>
                <a:latin typeface="+mn-ea"/>
              </a:rPr>
              <a:t>为每次试验事件</a:t>
            </a:r>
            <a:r>
              <a:rPr lang="en-US" altLang="zh-CN" sz="1500" dirty="0">
                <a:solidFill>
                  <a:schemeClr val="tx1">
                    <a:lumMod val="75000"/>
                    <a:lumOff val="25000"/>
                  </a:schemeClr>
                </a:solidFill>
                <a:latin typeface="+mn-ea"/>
              </a:rPr>
              <a:t>A</a:t>
            </a:r>
            <a:r>
              <a:rPr lang="zh-CN" altLang="zh-CN" sz="1500" dirty="0">
                <a:solidFill>
                  <a:schemeClr val="tx1">
                    <a:lumMod val="75000"/>
                    <a:lumOff val="25000"/>
                  </a:schemeClr>
                </a:solidFill>
                <a:latin typeface="+mn-ea"/>
              </a:rPr>
              <a:t>发生的概率。</a:t>
            </a:r>
            <a:endParaRPr lang="zh-CN" altLang="zh-CN" sz="1500" dirty="0">
              <a:solidFill>
                <a:schemeClr val="tx1">
                  <a:lumMod val="75000"/>
                  <a:lumOff val="25000"/>
                </a:schemeClr>
              </a:solidFill>
              <a:latin typeface="+mn-ea"/>
            </a:endParaRPr>
          </a:p>
          <a:p>
            <a:pPr eaLnBrk="1" hangingPunct="1">
              <a:spcAft>
                <a:spcPts val="0"/>
              </a:spcAft>
              <a:buFont typeface="Wingdings 3" pitchFamily="18" charset="2"/>
              <a:buChar char=""/>
              <a:defRPr/>
            </a:pPr>
            <a:r>
              <a:rPr lang="zh-CN" altLang="zh-CN" sz="1500" dirty="0">
                <a:solidFill>
                  <a:schemeClr val="tx1">
                    <a:lumMod val="75000"/>
                    <a:lumOff val="25000"/>
                  </a:schemeClr>
                </a:solidFill>
                <a:latin typeface="+mn-ea"/>
              </a:rPr>
              <a:t>所以，至少发生</a:t>
            </a:r>
            <a:r>
              <a:rPr lang="en-US" altLang="zh-CN" sz="1500" dirty="0">
                <a:solidFill>
                  <a:schemeClr val="tx1">
                    <a:lumMod val="75000"/>
                    <a:lumOff val="25000"/>
                  </a:schemeClr>
                </a:solidFill>
                <a:latin typeface="+mn-ea"/>
              </a:rPr>
              <a:t>k</a:t>
            </a:r>
            <a:r>
              <a:rPr lang="zh-CN" altLang="zh-CN" sz="1500" dirty="0">
                <a:solidFill>
                  <a:schemeClr val="tx1">
                    <a:lumMod val="75000"/>
                    <a:lumOff val="25000"/>
                  </a:schemeClr>
                </a:solidFill>
                <a:latin typeface="+mn-ea"/>
              </a:rPr>
              <a:t>次的概率为</a:t>
            </a:r>
            <a:endParaRPr lang="zh-CN" altLang="zh-CN" sz="1500" dirty="0">
              <a:solidFill>
                <a:schemeClr val="tx1">
                  <a:lumMod val="75000"/>
                  <a:lumOff val="25000"/>
                </a:schemeClr>
              </a:solidFill>
              <a:latin typeface="+mn-ea"/>
            </a:endParaRPr>
          </a:p>
          <a:p>
            <a:pPr eaLnBrk="1" hangingPunct="1">
              <a:spcAft>
                <a:spcPts val="0"/>
              </a:spcAft>
              <a:buFont typeface="Wingdings 3" pitchFamily="18" charset="2"/>
              <a:buChar char=""/>
              <a:defRPr/>
            </a:pPr>
            <a:r>
              <a:rPr lang="en-US" altLang="zh-CN" sz="1500" dirty="0">
                <a:solidFill>
                  <a:schemeClr val="tx1">
                    <a:lumMod val="75000"/>
                    <a:lumOff val="25000"/>
                  </a:schemeClr>
                </a:solidFill>
                <a:latin typeface="+mn-ea"/>
              </a:rPr>
              <a:t>P_s = 1- </a:t>
            </a:r>
            <a:r>
              <a:rPr lang="en-US" altLang="zh-CN" sz="1500" dirty="0" err="1">
                <a:solidFill>
                  <a:schemeClr val="tx1">
                    <a:lumMod val="75000"/>
                    <a:lumOff val="25000"/>
                  </a:schemeClr>
                </a:solidFill>
                <a:latin typeface="+mn-ea"/>
              </a:rPr>
              <a:t>cdf</a:t>
            </a:r>
            <a:r>
              <a:rPr lang="en-US" altLang="zh-CN" sz="1500" dirty="0">
                <a:solidFill>
                  <a:schemeClr val="tx1">
                    <a:lumMod val="75000"/>
                    <a:lumOff val="25000"/>
                  </a:schemeClr>
                </a:solidFill>
                <a:latin typeface="+mn-ea"/>
              </a:rPr>
              <a:t> (‘</a:t>
            </a:r>
            <a:r>
              <a:rPr lang="en-US" altLang="zh-CN" sz="1500" dirty="0" err="1">
                <a:solidFill>
                  <a:schemeClr val="tx1">
                    <a:lumMod val="75000"/>
                    <a:lumOff val="25000"/>
                  </a:schemeClr>
                </a:solidFill>
                <a:latin typeface="+mn-ea"/>
              </a:rPr>
              <a:t>bino</a:t>
            </a:r>
            <a:r>
              <a:rPr lang="en-US" altLang="zh-CN" sz="1500" dirty="0">
                <a:solidFill>
                  <a:schemeClr val="tx1">
                    <a:lumMod val="75000"/>
                    <a:lumOff val="25000"/>
                  </a:schemeClr>
                </a:solidFill>
                <a:latin typeface="+mn-ea"/>
              </a:rPr>
              <a:t>’, k-1, n, p) </a:t>
            </a:r>
            <a:r>
              <a:rPr lang="zh-CN" altLang="zh-CN" sz="1500" dirty="0">
                <a:solidFill>
                  <a:schemeClr val="tx1">
                    <a:lumMod val="75000"/>
                    <a:lumOff val="25000"/>
                  </a:schemeClr>
                </a:solidFill>
                <a:latin typeface="+mn-ea"/>
              </a:rPr>
              <a:t>或</a:t>
            </a:r>
            <a:r>
              <a:rPr lang="en-US" altLang="zh-CN" sz="1500" dirty="0">
                <a:solidFill>
                  <a:schemeClr val="tx1">
                    <a:lumMod val="75000"/>
                    <a:lumOff val="25000"/>
                  </a:schemeClr>
                </a:solidFill>
                <a:latin typeface="+mn-ea"/>
              </a:rPr>
              <a:t> P_s = 1- </a:t>
            </a:r>
            <a:r>
              <a:rPr lang="en-US" altLang="zh-CN" sz="1500" dirty="0" err="1">
                <a:solidFill>
                  <a:schemeClr val="tx1">
                    <a:lumMod val="75000"/>
                    <a:lumOff val="25000"/>
                  </a:schemeClr>
                </a:solidFill>
                <a:latin typeface="+mn-ea"/>
              </a:rPr>
              <a:t>binocdf</a:t>
            </a:r>
            <a:r>
              <a:rPr lang="en-US" altLang="zh-CN" sz="1500" dirty="0">
                <a:solidFill>
                  <a:schemeClr val="tx1">
                    <a:lumMod val="75000"/>
                    <a:lumOff val="25000"/>
                  </a:schemeClr>
                </a:solidFill>
                <a:latin typeface="+mn-ea"/>
              </a:rPr>
              <a:t> (k-1, n, p)</a:t>
            </a:r>
            <a:endParaRPr lang="zh-CN" altLang="zh-CN" sz="1500" dirty="0">
              <a:solidFill>
                <a:schemeClr val="tx1">
                  <a:lumMod val="75000"/>
                  <a:lumOff val="25000"/>
                </a:schemeClr>
              </a:solidFill>
              <a:latin typeface="+mn-ea"/>
            </a:endParaRPr>
          </a:p>
          <a:p>
            <a:pPr eaLnBrk="1" hangingPunct="1">
              <a:spcAft>
                <a:spcPts val="0"/>
              </a:spcAft>
              <a:buFont typeface="Wingdings 3" pitchFamily="18" charset="2"/>
              <a:buChar char=""/>
              <a:defRPr/>
            </a:pPr>
            <a:endParaRPr lang="zh-CN" altLang="en-US" sz="1500" dirty="0">
              <a:solidFill>
                <a:schemeClr val="tx1">
                  <a:lumMod val="75000"/>
                  <a:lumOff val="25000"/>
                </a:schemeClr>
              </a:solidFill>
              <a:latin typeface="+mn-e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77863" y="328613"/>
            <a:ext cx="8596312" cy="5713412"/>
          </a:xfrm>
        </p:spPr>
        <p:txBody>
          <a:bodyPr rtlCol="0">
            <a:normAutofit fontScale="85000" lnSpcReduction="20000"/>
          </a:bodyPr>
          <a:lstStyle/>
          <a:p>
            <a:pPr eaLnBrk="1" hangingPunct="1">
              <a:spcAft>
                <a:spcPts val="0"/>
              </a:spcAft>
              <a:buFont typeface="Wingdings 3" pitchFamily="18" charset="2"/>
              <a:buChar char=""/>
              <a:defRPr/>
            </a:pPr>
            <a:r>
              <a:rPr lang="en-US" altLang="zh-CN" sz="1800" b="1" dirty="0">
                <a:solidFill>
                  <a:schemeClr val="tx1">
                    <a:lumMod val="75000"/>
                    <a:lumOff val="25000"/>
                  </a:schemeClr>
                </a:solidFill>
                <a:latin typeface="+mn-ea"/>
              </a:rPr>
              <a:t>6. Poisson</a:t>
            </a:r>
            <a:r>
              <a:rPr lang="zh-CN" altLang="zh-CN" sz="1800" b="1" dirty="0" smtClean="0">
                <a:solidFill>
                  <a:schemeClr val="tx1">
                    <a:lumMod val="75000"/>
                    <a:lumOff val="25000"/>
                  </a:schemeClr>
                </a:solidFill>
                <a:latin typeface="+mn-ea"/>
              </a:rPr>
              <a:t>分布</a:t>
            </a:r>
            <a:endParaRPr lang="en-US" altLang="zh-CN" sz="1800" b="1" dirty="0" smtClean="0">
              <a:solidFill>
                <a:schemeClr val="tx1">
                  <a:lumMod val="75000"/>
                  <a:lumOff val="25000"/>
                </a:schemeClr>
              </a:solidFill>
              <a:latin typeface="+mn-ea"/>
            </a:endParaRPr>
          </a:p>
          <a:p>
            <a:pPr eaLnBrk="1" hangingPunct="1">
              <a:spcAft>
                <a:spcPts val="0"/>
              </a:spcAft>
              <a:buFont typeface="Wingdings 3" pitchFamily="18" charset="2"/>
              <a:buChar char=""/>
              <a:defRPr/>
            </a:pPr>
            <a:r>
              <a:rPr lang="zh-CN" altLang="zh-CN" sz="1800" dirty="0">
                <a:solidFill>
                  <a:schemeClr val="tx1">
                    <a:lumMod val="75000"/>
                    <a:lumOff val="25000"/>
                  </a:schemeClr>
                </a:solidFill>
                <a:latin typeface="+mn-ea"/>
              </a:rPr>
              <a:t>在二项分布中，当</a:t>
            </a:r>
            <a:r>
              <a:rPr lang="en-US" altLang="zh-CN" sz="1800" dirty="0">
                <a:solidFill>
                  <a:schemeClr val="tx1">
                    <a:lumMod val="75000"/>
                    <a:lumOff val="25000"/>
                  </a:schemeClr>
                </a:solidFill>
                <a:latin typeface="+mn-ea"/>
              </a:rPr>
              <a:t>n</a:t>
            </a:r>
            <a:r>
              <a:rPr lang="zh-CN" altLang="zh-CN" sz="1800" dirty="0">
                <a:solidFill>
                  <a:schemeClr val="tx1">
                    <a:lumMod val="75000"/>
                    <a:lumOff val="25000"/>
                  </a:schemeClr>
                </a:solidFill>
                <a:latin typeface="+mn-ea"/>
              </a:rPr>
              <a:t>的值很大，</a:t>
            </a:r>
            <a:r>
              <a:rPr lang="en-US" altLang="zh-CN" sz="1800" dirty="0">
                <a:solidFill>
                  <a:schemeClr val="tx1">
                    <a:lumMod val="75000"/>
                    <a:lumOff val="25000"/>
                  </a:schemeClr>
                </a:solidFill>
                <a:latin typeface="+mn-ea"/>
              </a:rPr>
              <a:t>p</a:t>
            </a:r>
            <a:r>
              <a:rPr lang="zh-CN" altLang="zh-CN" sz="1800" dirty="0">
                <a:solidFill>
                  <a:schemeClr val="tx1">
                    <a:lumMod val="75000"/>
                    <a:lumOff val="25000"/>
                  </a:schemeClr>
                </a:solidFill>
                <a:latin typeface="+mn-ea"/>
              </a:rPr>
              <a:t>的值很小，而</a:t>
            </a:r>
            <a:r>
              <a:rPr lang="en-US" altLang="zh-CN" sz="1800" dirty="0">
                <a:solidFill>
                  <a:schemeClr val="tx1">
                    <a:lumMod val="75000"/>
                    <a:lumOff val="25000"/>
                  </a:schemeClr>
                </a:solidFill>
                <a:latin typeface="+mn-ea"/>
              </a:rPr>
              <a:t>np</a:t>
            </a:r>
            <a:r>
              <a:rPr lang="zh-CN" altLang="zh-CN" sz="1800" dirty="0">
                <a:solidFill>
                  <a:schemeClr val="tx1">
                    <a:lumMod val="75000"/>
                    <a:lumOff val="25000"/>
                  </a:schemeClr>
                </a:solidFill>
                <a:latin typeface="+mn-ea"/>
              </a:rPr>
              <a:t>又较适中时，用</a:t>
            </a:r>
            <a:r>
              <a:rPr lang="en-US" altLang="zh-CN" sz="1800" dirty="0">
                <a:solidFill>
                  <a:schemeClr val="tx1">
                    <a:lumMod val="75000"/>
                    <a:lumOff val="25000"/>
                  </a:schemeClr>
                </a:solidFill>
                <a:latin typeface="+mn-ea"/>
              </a:rPr>
              <a:t>Poisson</a:t>
            </a:r>
            <a:r>
              <a:rPr lang="zh-CN" altLang="zh-CN" sz="1800" dirty="0">
                <a:solidFill>
                  <a:schemeClr val="tx1">
                    <a:lumMod val="75000"/>
                    <a:lumOff val="25000"/>
                  </a:schemeClr>
                </a:solidFill>
                <a:latin typeface="+mn-ea"/>
              </a:rPr>
              <a:t>分布来近似二项分布较好（一般</a:t>
            </a:r>
            <a:r>
              <a:rPr lang="zh-CN" altLang="zh-CN" sz="1800" dirty="0" smtClean="0">
                <a:solidFill>
                  <a:schemeClr val="tx1">
                    <a:lumMod val="75000"/>
                    <a:lumOff val="25000"/>
                  </a:schemeClr>
                </a:solidFill>
                <a:latin typeface="+mn-ea"/>
              </a:rPr>
              <a:t>要求</a:t>
            </a:r>
            <a:r>
              <a:rPr lang="en-US" altLang="zh-CN" sz="1800" dirty="0" smtClean="0">
                <a:solidFill>
                  <a:schemeClr val="tx1">
                    <a:lumMod val="75000"/>
                    <a:lumOff val="25000"/>
                  </a:schemeClr>
                </a:solidFill>
                <a:latin typeface="+mn-ea"/>
              </a:rPr>
              <a:t>   </a:t>
            </a:r>
            <a:r>
              <a:rPr lang="en-US" altLang="zh-CN" sz="1800" dirty="0">
                <a:solidFill>
                  <a:schemeClr val="tx1">
                    <a:lumMod val="75000"/>
                    <a:lumOff val="25000"/>
                  </a:schemeClr>
                </a:solidFill>
                <a:latin typeface="+mn-ea"/>
              </a:rPr>
              <a:t>= np&lt;10</a:t>
            </a:r>
            <a:r>
              <a:rPr lang="zh-CN" altLang="zh-CN" sz="1800" dirty="0">
                <a:solidFill>
                  <a:schemeClr val="tx1">
                    <a:lumMod val="75000"/>
                    <a:lumOff val="25000"/>
                  </a:schemeClr>
                </a:solidFill>
                <a:latin typeface="+mn-ea"/>
              </a:rPr>
              <a:t>）。</a:t>
            </a:r>
            <a:endParaRPr lang="zh-CN" altLang="zh-CN" sz="1800" b="1" dirty="0">
              <a:solidFill>
                <a:schemeClr val="tx1">
                  <a:lumMod val="75000"/>
                  <a:lumOff val="25000"/>
                </a:schemeClr>
              </a:solidFill>
              <a:latin typeface="+mn-ea"/>
            </a:endParaRPr>
          </a:p>
          <a:p>
            <a:pPr eaLnBrk="1" hangingPunct="1">
              <a:spcAft>
                <a:spcPts val="0"/>
              </a:spcAft>
              <a:buFont typeface="Wingdings 3" pitchFamily="18" charset="2"/>
              <a:buChar char=""/>
              <a:defRPr/>
            </a:pPr>
            <a:r>
              <a:rPr lang="zh-CN" altLang="zh-CN" sz="1800" dirty="0">
                <a:solidFill>
                  <a:schemeClr val="tx1">
                    <a:lumMod val="75000"/>
                    <a:lumOff val="25000"/>
                  </a:schemeClr>
                </a:solidFill>
              </a:rPr>
              <a:t>（</a:t>
            </a:r>
            <a:r>
              <a:rPr lang="en-US" altLang="zh-CN" sz="1800" dirty="0">
                <a:solidFill>
                  <a:schemeClr val="tx1">
                    <a:lumMod val="75000"/>
                    <a:lumOff val="25000"/>
                  </a:schemeClr>
                </a:solidFill>
              </a:rPr>
              <a:t>1</a:t>
            </a:r>
            <a:r>
              <a:rPr lang="zh-CN" altLang="zh-CN" sz="1800" dirty="0">
                <a:solidFill>
                  <a:schemeClr val="tx1">
                    <a:lumMod val="75000"/>
                    <a:lumOff val="25000"/>
                  </a:schemeClr>
                </a:solidFill>
              </a:rPr>
              <a:t>）</a:t>
            </a:r>
            <a:r>
              <a:rPr lang="en-US" altLang="zh-CN" sz="1800" dirty="0">
                <a:solidFill>
                  <a:schemeClr val="tx1">
                    <a:lumMod val="75000"/>
                    <a:lumOff val="25000"/>
                  </a:schemeClr>
                </a:solidFill>
              </a:rPr>
              <a:t> n</a:t>
            </a:r>
            <a:r>
              <a:rPr lang="zh-CN" altLang="zh-CN" sz="1800" dirty="0">
                <a:solidFill>
                  <a:schemeClr val="tx1">
                    <a:lumMod val="75000"/>
                    <a:lumOff val="25000"/>
                  </a:schemeClr>
                </a:solidFill>
              </a:rPr>
              <a:t>次独立重复试验中，事件</a:t>
            </a:r>
            <a:r>
              <a:rPr lang="en-US" altLang="zh-CN" sz="1800" dirty="0">
                <a:solidFill>
                  <a:schemeClr val="tx1">
                    <a:lumMod val="75000"/>
                    <a:lumOff val="25000"/>
                  </a:schemeClr>
                </a:solidFill>
              </a:rPr>
              <a:t>A</a:t>
            </a:r>
            <a:r>
              <a:rPr lang="zh-CN" altLang="zh-CN" sz="1800" dirty="0">
                <a:solidFill>
                  <a:schemeClr val="tx1">
                    <a:lumMod val="75000"/>
                    <a:lumOff val="25000"/>
                  </a:schemeClr>
                </a:solidFill>
              </a:rPr>
              <a:t>恰好发生</a:t>
            </a:r>
            <a:r>
              <a:rPr lang="en-US" altLang="zh-CN" sz="1800" dirty="0">
                <a:solidFill>
                  <a:schemeClr val="tx1">
                    <a:lumMod val="75000"/>
                    <a:lumOff val="25000"/>
                  </a:schemeClr>
                </a:solidFill>
              </a:rPr>
              <a:t>k</a:t>
            </a:r>
            <a:r>
              <a:rPr lang="zh-CN" altLang="zh-CN" sz="1800" dirty="0">
                <a:solidFill>
                  <a:schemeClr val="tx1">
                    <a:lumMod val="75000"/>
                    <a:lumOff val="25000"/>
                  </a:schemeClr>
                </a:solidFill>
              </a:rPr>
              <a:t>次的概率</a:t>
            </a:r>
            <a:r>
              <a:rPr lang="en-US" altLang="zh-CN" sz="1800" dirty="0" err="1">
                <a:solidFill>
                  <a:schemeClr val="tx1">
                    <a:lumMod val="75000"/>
                    <a:lumOff val="25000"/>
                  </a:schemeClr>
                </a:solidFill>
              </a:rPr>
              <a:t>P_k</a:t>
            </a:r>
            <a:r>
              <a:rPr lang="zh-CN" altLang="zh-CN" sz="1800" dirty="0">
                <a:solidFill>
                  <a:schemeClr val="tx1">
                    <a:lumMod val="75000"/>
                    <a:lumOff val="25000"/>
                  </a:schemeClr>
                </a:solidFill>
              </a:rPr>
              <a:t>。</a:t>
            </a:r>
            <a:endParaRPr lang="zh-CN" altLang="zh-CN" sz="1800" dirty="0">
              <a:solidFill>
                <a:schemeClr val="tx1">
                  <a:lumMod val="75000"/>
                  <a:lumOff val="25000"/>
                </a:schemeClr>
              </a:solidFill>
            </a:endParaRPr>
          </a:p>
          <a:p>
            <a:pPr eaLnBrk="1" hangingPunct="1">
              <a:spcAft>
                <a:spcPts val="0"/>
              </a:spcAft>
              <a:buFont typeface="Wingdings 3" pitchFamily="18" charset="2"/>
              <a:buChar char=""/>
              <a:defRPr/>
            </a:pPr>
            <a:r>
              <a:rPr lang="zh-CN" altLang="zh-CN" sz="1800" b="1" dirty="0">
                <a:solidFill>
                  <a:schemeClr val="tx1">
                    <a:lumMod val="75000"/>
                    <a:lumOff val="25000"/>
                  </a:schemeClr>
                </a:solidFill>
              </a:rPr>
              <a:t>命令：</a:t>
            </a:r>
            <a:r>
              <a:rPr lang="en-US" altLang="zh-CN" sz="1800" b="1" dirty="0">
                <a:solidFill>
                  <a:schemeClr val="tx1">
                    <a:lumMod val="75000"/>
                    <a:lumOff val="25000"/>
                  </a:schemeClr>
                </a:solidFill>
              </a:rPr>
              <a:t>pdf</a:t>
            </a:r>
            <a:endParaRPr lang="zh-CN" altLang="zh-CN" sz="1800" dirty="0">
              <a:solidFill>
                <a:schemeClr val="tx1">
                  <a:lumMod val="75000"/>
                  <a:lumOff val="25000"/>
                </a:schemeClr>
              </a:solidFill>
            </a:endParaRPr>
          </a:p>
          <a:p>
            <a:pPr eaLnBrk="1" hangingPunct="1">
              <a:spcAft>
                <a:spcPts val="0"/>
              </a:spcAft>
              <a:buFont typeface="Wingdings 3" pitchFamily="18" charset="2"/>
              <a:buChar char=""/>
              <a:defRPr/>
            </a:pPr>
            <a:r>
              <a:rPr lang="zh-CN" altLang="zh-CN" sz="1800" b="1" dirty="0">
                <a:solidFill>
                  <a:schemeClr val="tx1">
                    <a:lumMod val="75000"/>
                    <a:lumOff val="25000"/>
                  </a:schemeClr>
                </a:solidFill>
              </a:rPr>
              <a:t>或</a:t>
            </a:r>
            <a:r>
              <a:rPr lang="en-US" altLang="zh-CN" sz="1800" b="1" dirty="0">
                <a:solidFill>
                  <a:schemeClr val="tx1">
                    <a:lumMod val="75000"/>
                    <a:lumOff val="25000"/>
                  </a:schemeClr>
                </a:solidFill>
              </a:rPr>
              <a:t>  </a:t>
            </a:r>
            <a:r>
              <a:rPr lang="en-US" altLang="zh-CN" sz="1800" b="1" dirty="0" err="1">
                <a:solidFill>
                  <a:schemeClr val="tx1">
                    <a:lumMod val="75000"/>
                    <a:lumOff val="25000"/>
                  </a:schemeClr>
                </a:solidFill>
              </a:rPr>
              <a:t>poisspdf</a:t>
            </a:r>
            <a:endParaRPr lang="zh-CN" altLang="zh-CN" sz="1800" dirty="0">
              <a:solidFill>
                <a:schemeClr val="tx1">
                  <a:lumMod val="75000"/>
                  <a:lumOff val="25000"/>
                </a:schemeClr>
              </a:solidFill>
            </a:endParaRPr>
          </a:p>
          <a:p>
            <a:pPr eaLnBrk="1" hangingPunct="1">
              <a:spcAft>
                <a:spcPts val="0"/>
              </a:spcAft>
              <a:buFont typeface="Wingdings 3" pitchFamily="18" charset="2"/>
              <a:buChar char=""/>
              <a:defRPr/>
            </a:pPr>
            <a:r>
              <a:rPr lang="zh-CN" altLang="zh-CN" sz="1800" dirty="0">
                <a:solidFill>
                  <a:schemeClr val="tx1">
                    <a:lumMod val="75000"/>
                    <a:lumOff val="25000"/>
                  </a:schemeClr>
                </a:solidFill>
              </a:rPr>
              <a:t>格式：</a:t>
            </a:r>
            <a:r>
              <a:rPr lang="en-US" altLang="zh-CN" sz="1800" dirty="0">
                <a:solidFill>
                  <a:schemeClr val="tx1">
                    <a:lumMod val="75000"/>
                    <a:lumOff val="25000"/>
                  </a:schemeClr>
                </a:solidFill>
              </a:rPr>
              <a:t>pdf (‘</a:t>
            </a:r>
            <a:r>
              <a:rPr lang="en-US" altLang="zh-CN" sz="1800" dirty="0" err="1">
                <a:solidFill>
                  <a:schemeClr val="tx1">
                    <a:lumMod val="75000"/>
                    <a:lumOff val="25000"/>
                  </a:schemeClr>
                </a:solidFill>
              </a:rPr>
              <a:t>poiss</a:t>
            </a:r>
            <a:r>
              <a:rPr lang="en-US" altLang="zh-CN" sz="1800" dirty="0">
                <a:solidFill>
                  <a:schemeClr val="tx1">
                    <a:lumMod val="75000"/>
                    <a:lumOff val="25000"/>
                  </a:schemeClr>
                </a:solidFill>
              </a:rPr>
              <a:t>’, k, Lambda)</a:t>
            </a:r>
            <a:endParaRPr lang="zh-CN" altLang="zh-CN" sz="1800" dirty="0">
              <a:solidFill>
                <a:schemeClr val="tx1">
                  <a:lumMod val="75000"/>
                  <a:lumOff val="25000"/>
                </a:schemeClr>
              </a:solidFill>
            </a:endParaRPr>
          </a:p>
          <a:p>
            <a:pPr eaLnBrk="1" hangingPunct="1">
              <a:spcAft>
                <a:spcPts val="0"/>
              </a:spcAft>
              <a:buFont typeface="Wingdings 3" pitchFamily="18" charset="2"/>
              <a:buChar char=""/>
              <a:defRPr/>
            </a:pPr>
            <a:r>
              <a:rPr lang="en-US" altLang="zh-CN" sz="1800" dirty="0">
                <a:solidFill>
                  <a:schemeClr val="tx1">
                    <a:lumMod val="75000"/>
                    <a:lumOff val="25000"/>
                  </a:schemeClr>
                </a:solidFill>
              </a:rPr>
              <a:t>  </a:t>
            </a:r>
            <a:r>
              <a:rPr lang="zh-CN" altLang="zh-CN" sz="1800" dirty="0">
                <a:solidFill>
                  <a:schemeClr val="tx1">
                    <a:lumMod val="75000"/>
                    <a:lumOff val="25000"/>
                  </a:schemeClr>
                </a:solidFill>
              </a:rPr>
              <a:t>或</a:t>
            </a:r>
            <a:r>
              <a:rPr lang="en-US" altLang="zh-CN" sz="1800" dirty="0">
                <a:solidFill>
                  <a:schemeClr val="tx1">
                    <a:lumMod val="75000"/>
                    <a:lumOff val="25000"/>
                  </a:schemeClr>
                </a:solidFill>
              </a:rPr>
              <a:t>  </a:t>
            </a:r>
            <a:r>
              <a:rPr lang="en-US" altLang="zh-CN" sz="1800" dirty="0" err="1">
                <a:solidFill>
                  <a:schemeClr val="tx1">
                    <a:lumMod val="75000"/>
                    <a:lumOff val="25000"/>
                  </a:schemeClr>
                </a:solidFill>
              </a:rPr>
              <a:t>poisspdf</a:t>
            </a:r>
            <a:r>
              <a:rPr lang="en-US" altLang="zh-CN" sz="1800" dirty="0">
                <a:solidFill>
                  <a:schemeClr val="tx1">
                    <a:lumMod val="75000"/>
                    <a:lumOff val="25000"/>
                  </a:schemeClr>
                </a:solidFill>
              </a:rPr>
              <a:t> (k, Lambda)</a:t>
            </a:r>
            <a:endParaRPr lang="zh-CN" altLang="zh-CN" sz="1800" dirty="0">
              <a:solidFill>
                <a:schemeClr val="tx1">
                  <a:lumMod val="75000"/>
                  <a:lumOff val="25000"/>
                </a:schemeClr>
              </a:solidFill>
            </a:endParaRPr>
          </a:p>
          <a:p>
            <a:pPr eaLnBrk="1" hangingPunct="1">
              <a:spcAft>
                <a:spcPts val="0"/>
              </a:spcAft>
              <a:buFont typeface="Wingdings 3" pitchFamily="18" charset="2"/>
              <a:buChar char=""/>
              <a:defRPr/>
            </a:pPr>
            <a:r>
              <a:rPr lang="zh-CN" altLang="zh-CN" sz="1800" b="1" dirty="0">
                <a:solidFill>
                  <a:schemeClr val="tx1">
                    <a:lumMod val="75000"/>
                    <a:lumOff val="25000"/>
                  </a:schemeClr>
                </a:solidFill>
              </a:rPr>
              <a:t>说明：</a:t>
            </a:r>
            <a:r>
              <a:rPr lang="zh-CN" altLang="zh-CN" sz="1800" dirty="0">
                <a:solidFill>
                  <a:schemeClr val="tx1">
                    <a:lumMod val="75000"/>
                    <a:lumOff val="25000"/>
                  </a:schemeClr>
                </a:solidFill>
              </a:rPr>
              <a:t>在</a:t>
            </a:r>
            <a:r>
              <a:rPr lang="en-US" altLang="zh-CN" sz="1800" dirty="0" err="1">
                <a:solidFill>
                  <a:schemeClr val="tx1">
                    <a:lumMod val="75000"/>
                    <a:lumOff val="25000"/>
                  </a:schemeClr>
                </a:solidFill>
              </a:rPr>
              <a:t>Matlab</a:t>
            </a:r>
            <a:r>
              <a:rPr lang="zh-CN" altLang="zh-CN" sz="1800" dirty="0">
                <a:solidFill>
                  <a:schemeClr val="tx1">
                    <a:lumMod val="75000"/>
                    <a:lumOff val="25000"/>
                  </a:schemeClr>
                </a:solidFill>
              </a:rPr>
              <a:t>中，</a:t>
            </a:r>
            <a:r>
              <a:rPr lang="en-US" altLang="zh-CN" sz="1800" dirty="0" err="1">
                <a:solidFill>
                  <a:schemeClr val="tx1">
                    <a:lumMod val="75000"/>
                    <a:lumOff val="25000"/>
                  </a:schemeClr>
                </a:solidFill>
              </a:rPr>
              <a:t>poiss</a:t>
            </a:r>
            <a:r>
              <a:rPr lang="zh-CN" altLang="zh-CN" sz="1800" dirty="0">
                <a:solidFill>
                  <a:schemeClr val="tx1">
                    <a:lumMod val="75000"/>
                    <a:lumOff val="25000"/>
                  </a:schemeClr>
                </a:solidFill>
              </a:rPr>
              <a:t>表示</a:t>
            </a:r>
            <a:r>
              <a:rPr lang="en-US" altLang="zh-CN" sz="1800" dirty="0">
                <a:solidFill>
                  <a:schemeClr val="tx1">
                    <a:lumMod val="75000"/>
                    <a:lumOff val="25000"/>
                  </a:schemeClr>
                </a:solidFill>
              </a:rPr>
              <a:t>Poisson</a:t>
            </a:r>
            <a:r>
              <a:rPr lang="zh-CN" altLang="zh-CN" sz="1800" dirty="0">
                <a:solidFill>
                  <a:schemeClr val="tx1">
                    <a:lumMod val="75000"/>
                    <a:lumOff val="25000"/>
                  </a:schemeClr>
                </a:solidFill>
              </a:rPr>
              <a:t>分布。该命令返回事件恰好发生</a:t>
            </a:r>
            <a:r>
              <a:rPr lang="en-US" altLang="zh-CN" sz="1800" dirty="0">
                <a:solidFill>
                  <a:schemeClr val="tx1">
                    <a:lumMod val="75000"/>
                    <a:lumOff val="25000"/>
                  </a:schemeClr>
                </a:solidFill>
              </a:rPr>
              <a:t>k</a:t>
            </a:r>
            <a:r>
              <a:rPr lang="zh-CN" altLang="zh-CN" sz="1800" dirty="0">
                <a:solidFill>
                  <a:schemeClr val="tx1">
                    <a:lumMod val="75000"/>
                    <a:lumOff val="25000"/>
                  </a:schemeClr>
                </a:solidFill>
              </a:rPr>
              <a:t>次的概率。</a:t>
            </a:r>
            <a:endParaRPr lang="zh-CN" altLang="zh-CN" sz="1800" dirty="0">
              <a:solidFill>
                <a:schemeClr val="tx1">
                  <a:lumMod val="75000"/>
                  <a:lumOff val="25000"/>
                </a:schemeClr>
              </a:solidFill>
            </a:endParaRPr>
          </a:p>
          <a:p>
            <a:pPr eaLnBrk="1" hangingPunct="1">
              <a:spcAft>
                <a:spcPts val="0"/>
              </a:spcAft>
              <a:buFont typeface="Wingdings 3" pitchFamily="18" charset="2"/>
              <a:buChar char=""/>
              <a:defRPr/>
            </a:pPr>
            <a:r>
              <a:rPr lang="zh-CN" altLang="zh-CN" sz="1800" dirty="0">
                <a:solidFill>
                  <a:schemeClr val="tx1">
                    <a:lumMod val="75000"/>
                    <a:lumOff val="25000"/>
                  </a:schemeClr>
                </a:solidFill>
              </a:rPr>
              <a:t>（</a:t>
            </a:r>
            <a:r>
              <a:rPr lang="en-US" altLang="zh-CN" sz="1800" dirty="0">
                <a:solidFill>
                  <a:schemeClr val="tx1">
                    <a:lumMod val="75000"/>
                    <a:lumOff val="25000"/>
                  </a:schemeClr>
                </a:solidFill>
              </a:rPr>
              <a:t>2</a:t>
            </a:r>
            <a:r>
              <a:rPr lang="zh-CN" altLang="zh-CN" sz="1800" dirty="0">
                <a:solidFill>
                  <a:schemeClr val="tx1">
                    <a:lumMod val="75000"/>
                    <a:lumOff val="25000"/>
                  </a:schemeClr>
                </a:solidFill>
              </a:rPr>
              <a:t>）</a:t>
            </a:r>
            <a:r>
              <a:rPr lang="en-US" altLang="zh-CN" sz="1800" dirty="0">
                <a:solidFill>
                  <a:schemeClr val="tx1">
                    <a:lumMod val="75000"/>
                    <a:lumOff val="25000"/>
                  </a:schemeClr>
                </a:solidFill>
              </a:rPr>
              <a:t> n</a:t>
            </a:r>
            <a:r>
              <a:rPr lang="zh-CN" altLang="zh-CN" sz="1800" dirty="0">
                <a:solidFill>
                  <a:schemeClr val="tx1">
                    <a:lumMod val="75000"/>
                    <a:lumOff val="25000"/>
                  </a:schemeClr>
                </a:solidFill>
              </a:rPr>
              <a:t>次独立重复试验中，事件</a:t>
            </a:r>
            <a:r>
              <a:rPr lang="en-US" altLang="zh-CN" sz="1800" dirty="0">
                <a:solidFill>
                  <a:schemeClr val="tx1">
                    <a:lumMod val="75000"/>
                    <a:lumOff val="25000"/>
                  </a:schemeClr>
                </a:solidFill>
              </a:rPr>
              <a:t>A</a:t>
            </a:r>
            <a:r>
              <a:rPr lang="zh-CN" altLang="zh-CN" sz="1800" dirty="0">
                <a:solidFill>
                  <a:schemeClr val="tx1">
                    <a:lumMod val="75000"/>
                    <a:lumOff val="25000"/>
                  </a:schemeClr>
                </a:solidFill>
              </a:rPr>
              <a:t>至少发生</a:t>
            </a:r>
            <a:r>
              <a:rPr lang="en-US" altLang="zh-CN" sz="1800" dirty="0">
                <a:solidFill>
                  <a:schemeClr val="tx1">
                    <a:lumMod val="75000"/>
                    <a:lumOff val="25000"/>
                  </a:schemeClr>
                </a:solidFill>
              </a:rPr>
              <a:t>k</a:t>
            </a:r>
            <a:r>
              <a:rPr lang="zh-CN" altLang="zh-CN" sz="1800" dirty="0">
                <a:solidFill>
                  <a:schemeClr val="tx1">
                    <a:lumMod val="75000"/>
                    <a:lumOff val="25000"/>
                  </a:schemeClr>
                </a:solidFill>
              </a:rPr>
              <a:t>次的概率</a:t>
            </a:r>
            <a:r>
              <a:rPr lang="en-US" altLang="zh-CN" sz="1800" dirty="0">
                <a:solidFill>
                  <a:schemeClr val="tx1">
                    <a:lumMod val="75000"/>
                    <a:lumOff val="25000"/>
                  </a:schemeClr>
                </a:solidFill>
              </a:rPr>
              <a:t>P</a:t>
            </a:r>
            <a:endParaRPr lang="zh-CN" altLang="zh-CN" sz="1800" dirty="0">
              <a:solidFill>
                <a:schemeClr val="tx1">
                  <a:lumMod val="75000"/>
                  <a:lumOff val="25000"/>
                </a:schemeClr>
              </a:solidFill>
            </a:endParaRPr>
          </a:p>
          <a:p>
            <a:pPr eaLnBrk="1" hangingPunct="1">
              <a:spcAft>
                <a:spcPts val="0"/>
              </a:spcAft>
              <a:buFont typeface="Wingdings 3" pitchFamily="18" charset="2"/>
              <a:buChar char=""/>
              <a:defRPr/>
            </a:pPr>
            <a:r>
              <a:rPr lang="en-US" altLang="zh-CN" sz="1800" dirty="0">
                <a:solidFill>
                  <a:schemeClr val="tx1">
                    <a:lumMod val="75000"/>
                    <a:lumOff val="25000"/>
                  </a:schemeClr>
                </a:solidFill>
                <a:sym typeface="Wingdings 2" pitchFamily="18" charset="2"/>
              </a:rPr>
              <a:t></a:t>
            </a:r>
            <a:r>
              <a:rPr lang="en-US" altLang="zh-CN" sz="1800" dirty="0">
                <a:solidFill>
                  <a:schemeClr val="tx1">
                    <a:lumMod val="75000"/>
                    <a:lumOff val="25000"/>
                  </a:schemeClr>
                </a:solidFill>
              </a:rPr>
              <a:t> </a:t>
            </a:r>
            <a:r>
              <a:rPr lang="zh-CN" altLang="zh-CN" sz="1800" dirty="0">
                <a:solidFill>
                  <a:schemeClr val="tx1">
                    <a:lumMod val="75000"/>
                    <a:lumOff val="25000"/>
                  </a:schemeClr>
                </a:solidFill>
              </a:rPr>
              <a:t>累积概率值</a:t>
            </a:r>
            <a:endParaRPr lang="zh-CN" altLang="zh-CN" sz="1800" dirty="0">
              <a:solidFill>
                <a:schemeClr val="tx1">
                  <a:lumMod val="75000"/>
                  <a:lumOff val="25000"/>
                </a:schemeClr>
              </a:solidFill>
            </a:endParaRPr>
          </a:p>
          <a:p>
            <a:pPr eaLnBrk="1" hangingPunct="1">
              <a:spcAft>
                <a:spcPts val="0"/>
              </a:spcAft>
              <a:buFont typeface="Wingdings 3" pitchFamily="18" charset="2"/>
              <a:buChar char=""/>
              <a:defRPr/>
            </a:pPr>
            <a:r>
              <a:rPr lang="zh-CN" altLang="zh-CN" sz="1800" b="1" dirty="0">
                <a:solidFill>
                  <a:schemeClr val="tx1">
                    <a:lumMod val="75000"/>
                    <a:lumOff val="25000"/>
                  </a:schemeClr>
                </a:solidFill>
              </a:rPr>
              <a:t>命令：</a:t>
            </a:r>
            <a:r>
              <a:rPr lang="en-US" altLang="zh-CN" sz="1800" b="1" dirty="0" err="1">
                <a:solidFill>
                  <a:schemeClr val="tx1">
                    <a:lumMod val="75000"/>
                    <a:lumOff val="25000"/>
                  </a:schemeClr>
                </a:solidFill>
              </a:rPr>
              <a:t>cdf</a:t>
            </a:r>
            <a:endParaRPr lang="zh-CN" altLang="zh-CN" sz="1800" dirty="0">
              <a:solidFill>
                <a:schemeClr val="tx1">
                  <a:lumMod val="75000"/>
                  <a:lumOff val="25000"/>
                </a:schemeClr>
              </a:solidFill>
            </a:endParaRPr>
          </a:p>
          <a:p>
            <a:pPr eaLnBrk="1" hangingPunct="1">
              <a:spcAft>
                <a:spcPts val="0"/>
              </a:spcAft>
              <a:buFont typeface="Wingdings 3" pitchFamily="18" charset="2"/>
              <a:buChar char=""/>
              <a:defRPr/>
            </a:pPr>
            <a:r>
              <a:rPr lang="en-US" altLang="zh-CN" sz="1800" b="1" dirty="0">
                <a:solidFill>
                  <a:schemeClr val="tx1">
                    <a:lumMod val="75000"/>
                    <a:lumOff val="25000"/>
                  </a:schemeClr>
                </a:solidFill>
              </a:rPr>
              <a:t>  </a:t>
            </a:r>
            <a:r>
              <a:rPr lang="zh-CN" altLang="zh-CN" sz="1800" b="1" dirty="0">
                <a:solidFill>
                  <a:schemeClr val="tx1">
                    <a:lumMod val="75000"/>
                    <a:lumOff val="25000"/>
                  </a:schemeClr>
                </a:solidFill>
              </a:rPr>
              <a:t>或</a:t>
            </a:r>
            <a:r>
              <a:rPr lang="en-US" altLang="zh-CN" sz="1800" b="1" dirty="0">
                <a:solidFill>
                  <a:schemeClr val="tx1">
                    <a:lumMod val="75000"/>
                    <a:lumOff val="25000"/>
                  </a:schemeClr>
                </a:solidFill>
              </a:rPr>
              <a:t>  </a:t>
            </a:r>
            <a:r>
              <a:rPr lang="en-US" altLang="zh-CN" sz="1800" b="1" dirty="0" err="1">
                <a:solidFill>
                  <a:schemeClr val="tx1">
                    <a:lumMod val="75000"/>
                    <a:lumOff val="25000"/>
                  </a:schemeClr>
                </a:solidFill>
              </a:rPr>
              <a:t>poisscdf</a:t>
            </a:r>
            <a:endParaRPr lang="zh-CN" altLang="zh-CN" sz="1800" dirty="0">
              <a:solidFill>
                <a:schemeClr val="tx1">
                  <a:lumMod val="75000"/>
                  <a:lumOff val="25000"/>
                </a:schemeClr>
              </a:solidFill>
            </a:endParaRPr>
          </a:p>
          <a:p>
            <a:pPr eaLnBrk="1" hangingPunct="1">
              <a:spcAft>
                <a:spcPts val="0"/>
              </a:spcAft>
              <a:buFont typeface="Wingdings 3" pitchFamily="18" charset="2"/>
              <a:buChar char=""/>
              <a:defRPr/>
            </a:pPr>
            <a:r>
              <a:rPr lang="zh-CN" altLang="zh-CN" sz="1800" dirty="0">
                <a:solidFill>
                  <a:schemeClr val="tx1">
                    <a:lumMod val="75000"/>
                    <a:lumOff val="25000"/>
                  </a:schemeClr>
                </a:solidFill>
              </a:rPr>
              <a:t>格式：</a:t>
            </a:r>
            <a:r>
              <a:rPr lang="en-US" altLang="zh-CN" sz="1800" dirty="0" err="1">
                <a:solidFill>
                  <a:schemeClr val="tx1">
                    <a:lumMod val="75000"/>
                    <a:lumOff val="25000"/>
                  </a:schemeClr>
                </a:solidFill>
              </a:rPr>
              <a:t>cdf</a:t>
            </a:r>
            <a:r>
              <a:rPr lang="en-US" altLang="zh-CN" sz="1800" dirty="0">
                <a:solidFill>
                  <a:schemeClr val="tx1">
                    <a:lumMod val="75000"/>
                    <a:lumOff val="25000"/>
                  </a:schemeClr>
                </a:solidFill>
              </a:rPr>
              <a:t> (‘</a:t>
            </a:r>
            <a:r>
              <a:rPr lang="en-US" altLang="zh-CN" sz="1800" dirty="0" err="1">
                <a:solidFill>
                  <a:schemeClr val="tx1">
                    <a:lumMod val="75000"/>
                    <a:lumOff val="25000"/>
                  </a:schemeClr>
                </a:solidFill>
              </a:rPr>
              <a:t>poiss</a:t>
            </a:r>
            <a:r>
              <a:rPr lang="en-US" altLang="zh-CN" sz="1800" dirty="0">
                <a:solidFill>
                  <a:schemeClr val="tx1">
                    <a:lumMod val="75000"/>
                    <a:lumOff val="25000"/>
                  </a:schemeClr>
                </a:solidFill>
              </a:rPr>
              <a:t>’, k, Lambda)</a:t>
            </a:r>
            <a:endParaRPr lang="zh-CN" altLang="zh-CN" sz="1800" dirty="0">
              <a:solidFill>
                <a:schemeClr val="tx1">
                  <a:lumMod val="75000"/>
                  <a:lumOff val="25000"/>
                </a:schemeClr>
              </a:solidFill>
            </a:endParaRPr>
          </a:p>
          <a:p>
            <a:pPr eaLnBrk="1" hangingPunct="1">
              <a:spcAft>
                <a:spcPts val="0"/>
              </a:spcAft>
              <a:buFont typeface="Wingdings 3" pitchFamily="18" charset="2"/>
              <a:buChar char=""/>
              <a:defRPr/>
            </a:pPr>
            <a:r>
              <a:rPr lang="zh-CN" altLang="zh-CN" sz="1800" dirty="0" smtClean="0">
                <a:solidFill>
                  <a:schemeClr val="tx1">
                    <a:lumMod val="75000"/>
                    <a:lumOff val="25000"/>
                  </a:schemeClr>
                </a:solidFill>
              </a:rPr>
              <a:t>或</a:t>
            </a:r>
            <a:r>
              <a:rPr lang="en-US" altLang="zh-CN" sz="1800" dirty="0" smtClean="0">
                <a:solidFill>
                  <a:schemeClr val="tx1">
                    <a:lumMod val="75000"/>
                    <a:lumOff val="25000"/>
                  </a:schemeClr>
                </a:solidFill>
              </a:rPr>
              <a:t>  </a:t>
            </a:r>
            <a:r>
              <a:rPr lang="en-US" altLang="zh-CN" sz="1800" dirty="0" err="1">
                <a:solidFill>
                  <a:schemeClr val="tx1">
                    <a:lumMod val="75000"/>
                    <a:lumOff val="25000"/>
                  </a:schemeClr>
                </a:solidFill>
              </a:rPr>
              <a:t>poisscdf</a:t>
            </a:r>
            <a:r>
              <a:rPr lang="en-US" altLang="zh-CN" sz="1800" dirty="0">
                <a:solidFill>
                  <a:schemeClr val="tx1">
                    <a:lumMod val="75000"/>
                    <a:lumOff val="25000"/>
                  </a:schemeClr>
                </a:solidFill>
              </a:rPr>
              <a:t> (k, Lambda)</a:t>
            </a:r>
            <a:endParaRPr lang="zh-CN" altLang="zh-CN" sz="1800" dirty="0">
              <a:solidFill>
                <a:schemeClr val="tx1">
                  <a:lumMod val="75000"/>
                  <a:lumOff val="25000"/>
                </a:schemeClr>
              </a:solidFill>
            </a:endParaRPr>
          </a:p>
          <a:p>
            <a:pPr eaLnBrk="1" hangingPunct="1">
              <a:spcAft>
                <a:spcPts val="0"/>
              </a:spcAft>
              <a:buFont typeface="Wingdings 3" pitchFamily="18" charset="2"/>
              <a:buChar char=""/>
              <a:defRPr/>
            </a:pPr>
            <a:r>
              <a:rPr lang="zh-CN" altLang="zh-CN" sz="1800" b="1" dirty="0">
                <a:solidFill>
                  <a:schemeClr val="tx1">
                    <a:lumMod val="75000"/>
                    <a:lumOff val="25000"/>
                  </a:schemeClr>
                </a:solidFill>
              </a:rPr>
              <a:t>说明：</a:t>
            </a:r>
            <a:r>
              <a:rPr lang="zh-CN" altLang="zh-CN" sz="1800" dirty="0">
                <a:solidFill>
                  <a:schemeClr val="tx1">
                    <a:lumMod val="75000"/>
                    <a:lumOff val="25000"/>
                  </a:schemeClr>
                </a:solidFill>
              </a:rPr>
              <a:t>该函数返回随机变量</a:t>
            </a:r>
            <a:r>
              <a:rPr lang="en-US" altLang="zh-CN" sz="1800" dirty="0" err="1">
                <a:solidFill>
                  <a:schemeClr val="tx1">
                    <a:lumMod val="75000"/>
                    <a:lumOff val="25000"/>
                  </a:schemeClr>
                </a:solidFill>
              </a:rPr>
              <a:t>X≤k</a:t>
            </a:r>
            <a:r>
              <a:rPr lang="zh-CN" altLang="zh-CN" sz="1800" dirty="0">
                <a:solidFill>
                  <a:schemeClr val="tx1">
                    <a:lumMod val="75000"/>
                    <a:lumOff val="25000"/>
                  </a:schemeClr>
                </a:solidFill>
              </a:rPr>
              <a:t>的概率之和，</a:t>
            </a:r>
            <a:r>
              <a:rPr lang="en-US" altLang="zh-CN" sz="1800" dirty="0">
                <a:solidFill>
                  <a:schemeClr val="tx1">
                    <a:lumMod val="75000"/>
                    <a:lumOff val="25000"/>
                  </a:schemeClr>
                </a:solidFill>
              </a:rPr>
              <a:t>Lambda = np</a:t>
            </a:r>
            <a:endParaRPr lang="zh-CN" altLang="zh-CN" sz="1800" dirty="0">
              <a:solidFill>
                <a:schemeClr val="tx1">
                  <a:lumMod val="75000"/>
                  <a:lumOff val="25000"/>
                </a:schemeClr>
              </a:solidFill>
            </a:endParaRPr>
          </a:p>
          <a:p>
            <a:pPr eaLnBrk="1" hangingPunct="1">
              <a:spcAft>
                <a:spcPts val="0"/>
              </a:spcAft>
              <a:buFont typeface="Wingdings 3" pitchFamily="18" charset="2"/>
              <a:buChar char=""/>
              <a:defRPr/>
            </a:pPr>
            <a:r>
              <a:rPr lang="en-US" altLang="zh-CN" sz="1800" dirty="0">
                <a:solidFill>
                  <a:schemeClr val="tx1">
                    <a:lumMod val="75000"/>
                    <a:lumOff val="25000"/>
                  </a:schemeClr>
                </a:solidFill>
                <a:sym typeface="Wingdings 2" pitchFamily="18" charset="2"/>
              </a:rPr>
              <a:t></a:t>
            </a:r>
            <a:r>
              <a:rPr lang="en-US" altLang="zh-CN" sz="1800" dirty="0">
                <a:solidFill>
                  <a:schemeClr val="tx1">
                    <a:lumMod val="75000"/>
                    <a:lumOff val="25000"/>
                  </a:schemeClr>
                </a:solidFill>
              </a:rPr>
              <a:t> A</a:t>
            </a:r>
            <a:r>
              <a:rPr lang="zh-CN" altLang="zh-CN" sz="1800" dirty="0">
                <a:solidFill>
                  <a:schemeClr val="tx1">
                    <a:lumMod val="75000"/>
                    <a:lumOff val="25000"/>
                  </a:schemeClr>
                </a:solidFill>
              </a:rPr>
              <a:t>至少发生</a:t>
            </a:r>
            <a:r>
              <a:rPr lang="en-US" altLang="zh-CN" sz="1800" dirty="0">
                <a:solidFill>
                  <a:schemeClr val="tx1">
                    <a:lumMod val="75000"/>
                    <a:lumOff val="25000"/>
                  </a:schemeClr>
                </a:solidFill>
              </a:rPr>
              <a:t>k</a:t>
            </a:r>
            <a:r>
              <a:rPr lang="zh-CN" altLang="zh-CN" sz="1800" dirty="0">
                <a:solidFill>
                  <a:schemeClr val="tx1">
                    <a:lumMod val="75000"/>
                    <a:lumOff val="25000"/>
                  </a:schemeClr>
                </a:solidFill>
              </a:rPr>
              <a:t>次的概率</a:t>
            </a:r>
            <a:r>
              <a:rPr lang="en-US" altLang="zh-CN" sz="1800" dirty="0" err="1">
                <a:solidFill>
                  <a:schemeClr val="tx1">
                    <a:lumMod val="75000"/>
                    <a:lumOff val="25000"/>
                  </a:schemeClr>
                </a:solidFill>
              </a:rPr>
              <a:t>P_k</a:t>
            </a:r>
            <a:endParaRPr lang="zh-CN" altLang="zh-CN" sz="1800" dirty="0">
              <a:solidFill>
                <a:schemeClr val="tx1">
                  <a:lumMod val="75000"/>
                  <a:lumOff val="25000"/>
                </a:schemeClr>
              </a:solidFill>
            </a:endParaRPr>
          </a:p>
          <a:p>
            <a:pPr eaLnBrk="1" hangingPunct="1">
              <a:spcAft>
                <a:spcPts val="0"/>
              </a:spcAft>
              <a:buFont typeface="Wingdings 3" pitchFamily="18" charset="2"/>
              <a:buChar char=""/>
              <a:defRPr/>
            </a:pPr>
            <a:r>
              <a:rPr lang="en-US" altLang="zh-CN" sz="1800" dirty="0" err="1">
                <a:solidFill>
                  <a:schemeClr val="tx1">
                    <a:lumMod val="75000"/>
                    <a:lumOff val="25000"/>
                  </a:schemeClr>
                </a:solidFill>
              </a:rPr>
              <a:t>P_k</a:t>
            </a:r>
            <a:r>
              <a:rPr lang="en-US" altLang="zh-CN" sz="1800" dirty="0">
                <a:solidFill>
                  <a:schemeClr val="tx1">
                    <a:lumMod val="75000"/>
                    <a:lumOff val="25000"/>
                  </a:schemeClr>
                </a:solidFill>
              </a:rPr>
              <a:t> = 1- </a:t>
            </a:r>
            <a:r>
              <a:rPr lang="en-US" altLang="zh-CN" sz="1800" dirty="0" err="1">
                <a:solidFill>
                  <a:schemeClr val="tx1">
                    <a:lumMod val="75000"/>
                    <a:lumOff val="25000"/>
                  </a:schemeClr>
                </a:solidFill>
              </a:rPr>
              <a:t>cdf</a:t>
            </a:r>
            <a:r>
              <a:rPr lang="en-US" altLang="zh-CN" sz="1800" dirty="0">
                <a:solidFill>
                  <a:schemeClr val="tx1">
                    <a:lumMod val="75000"/>
                    <a:lumOff val="25000"/>
                  </a:schemeClr>
                </a:solidFill>
              </a:rPr>
              <a:t> (‘</a:t>
            </a:r>
            <a:r>
              <a:rPr lang="en-US" altLang="zh-CN" sz="1800" dirty="0" err="1">
                <a:solidFill>
                  <a:schemeClr val="tx1">
                    <a:lumMod val="75000"/>
                    <a:lumOff val="25000"/>
                  </a:schemeClr>
                </a:solidFill>
              </a:rPr>
              <a:t>poiss</a:t>
            </a:r>
            <a:r>
              <a:rPr lang="en-US" altLang="zh-CN" sz="1800" dirty="0">
                <a:solidFill>
                  <a:schemeClr val="tx1">
                    <a:lumMod val="75000"/>
                    <a:lumOff val="25000"/>
                  </a:schemeClr>
                </a:solidFill>
              </a:rPr>
              <a:t>’, k-1, Lambda)  </a:t>
            </a:r>
            <a:r>
              <a:rPr lang="zh-CN" altLang="zh-CN" sz="1800" dirty="0">
                <a:solidFill>
                  <a:schemeClr val="tx1">
                    <a:lumMod val="75000"/>
                    <a:lumOff val="25000"/>
                  </a:schemeClr>
                </a:solidFill>
              </a:rPr>
              <a:t>或</a:t>
            </a:r>
            <a:r>
              <a:rPr lang="en-US" altLang="zh-CN" sz="1800" dirty="0">
                <a:solidFill>
                  <a:schemeClr val="tx1">
                    <a:lumMod val="75000"/>
                    <a:lumOff val="25000"/>
                  </a:schemeClr>
                </a:solidFill>
              </a:rPr>
              <a:t>  </a:t>
            </a:r>
            <a:r>
              <a:rPr lang="en-US" altLang="zh-CN" sz="1800" dirty="0" err="1">
                <a:solidFill>
                  <a:schemeClr val="tx1">
                    <a:lumMod val="75000"/>
                    <a:lumOff val="25000"/>
                  </a:schemeClr>
                </a:solidFill>
              </a:rPr>
              <a:t>P_k</a:t>
            </a:r>
            <a:r>
              <a:rPr lang="en-US" altLang="zh-CN" sz="1800" dirty="0">
                <a:solidFill>
                  <a:schemeClr val="tx1">
                    <a:lumMod val="75000"/>
                    <a:lumOff val="25000"/>
                  </a:schemeClr>
                </a:solidFill>
              </a:rPr>
              <a:t> = 1- </a:t>
            </a:r>
            <a:r>
              <a:rPr lang="en-US" altLang="zh-CN" sz="1800" dirty="0" err="1">
                <a:solidFill>
                  <a:schemeClr val="tx1">
                    <a:lumMod val="75000"/>
                    <a:lumOff val="25000"/>
                  </a:schemeClr>
                </a:solidFill>
              </a:rPr>
              <a:t>poisscdf</a:t>
            </a:r>
            <a:r>
              <a:rPr lang="en-US" altLang="zh-CN" sz="1800" dirty="0">
                <a:solidFill>
                  <a:schemeClr val="tx1">
                    <a:lumMod val="75000"/>
                    <a:lumOff val="25000"/>
                  </a:schemeClr>
                </a:solidFill>
              </a:rPr>
              <a:t> (k-1, Lambda)</a:t>
            </a:r>
            <a:endParaRPr lang="zh-CN" altLang="zh-CN" sz="1800" dirty="0">
              <a:solidFill>
                <a:schemeClr val="tx1">
                  <a:lumMod val="75000"/>
                  <a:lumOff val="25000"/>
                </a:schemeClr>
              </a:solidFill>
            </a:endParaRPr>
          </a:p>
          <a:p>
            <a:pPr eaLnBrk="1" hangingPunct="1">
              <a:spcAft>
                <a:spcPts val="0"/>
              </a:spcAft>
              <a:buFont typeface="Wingdings 3" pitchFamily="18" charset="2"/>
              <a:buChar char=""/>
              <a:defRPr/>
            </a:pPr>
            <a:endParaRPr lang="zh-CN" altLang="en-US" sz="1800" dirty="0">
              <a:solidFill>
                <a:schemeClr val="tx1">
                  <a:lumMod val="75000"/>
                  <a:lumOff val="25000"/>
                </a:schemeClr>
              </a:solidFill>
              <a:latin typeface="+mn-ea"/>
            </a:endParaRPr>
          </a:p>
        </p:txBody>
      </p:sp>
      <p:sp>
        <p:nvSpPr>
          <p:cNvPr id="10" name="Rectangle 8"/>
          <p:cNvSpPr>
            <a:spLocks noChangeArrowheads="1"/>
          </p:cNvSpPr>
          <p:nvPr/>
        </p:nvSpPr>
        <p:spPr bwMode="auto">
          <a:xfrm>
            <a:off x="0" y="-184150"/>
            <a:ext cx="184150" cy="368300"/>
          </a:xfrm>
          <a:prstGeom prst="rect">
            <a:avLst/>
          </a:prstGeom>
          <a:noFill/>
          <a:ln>
            <a:noFill/>
          </a:ln>
          <a:effectLst/>
        </p:spPr>
        <p:txBody>
          <a:bodyPr wrap="none" anchor="ctr">
            <a:spAutoFit/>
          </a:bodyPr>
          <a:lstStyle/>
          <a:p>
            <a:pPr>
              <a:spcBef>
                <a:spcPts val="0"/>
              </a:spcBef>
              <a:spcAft>
                <a:spcPts val="0"/>
              </a:spcAft>
              <a:defRPr/>
            </a:pPr>
            <a:endParaRPr lang="zh-CN" altLang="en-US">
              <a:latin typeface="+mn-ea"/>
              <a:ea typeface="+mn-ea"/>
            </a:endParaRPr>
          </a:p>
        </p:txBody>
      </p:sp>
      <p:graphicFrame>
        <p:nvGraphicFramePr>
          <p:cNvPr id="5136" name="Object 16"/>
          <p:cNvGraphicFramePr>
            <a:graphicFrameLocks noChangeAspect="1"/>
          </p:cNvGraphicFramePr>
          <p:nvPr/>
        </p:nvGraphicFramePr>
        <p:xfrm>
          <a:off x="4084638" y="1122363"/>
          <a:ext cx="365125" cy="180975"/>
        </p:xfrm>
        <a:graphic>
          <a:graphicData uri="http://schemas.openxmlformats.org/presentationml/2006/ole">
            <mc:AlternateContent xmlns:mc="http://schemas.openxmlformats.org/markup-compatibility/2006">
              <mc:Choice xmlns:v="urn:schemas-microsoft-com:vml" Requires="v">
                <p:oleObj spid="_x0000_s3073" name="公式" r:id="rId1" imgW="3352800" imgH="4267200" progId="Equation.3">
                  <p:embed/>
                </p:oleObj>
              </mc:Choice>
              <mc:Fallback>
                <p:oleObj name="公式" r:id="rId1" imgW="3352800" imgH="4267200" progId="Equation.3">
                  <p:embed/>
                  <p:pic>
                    <p:nvPicPr>
                      <p:cNvPr id="0" name="图片 3072"/>
                      <p:cNvPicPr>
                        <a:picLocks noChangeAspect="1"/>
                      </p:cNvPicPr>
                      <p:nvPr/>
                    </p:nvPicPr>
                    <p:blipFill>
                      <a:blip r:embed="rId2"/>
                      <a:stretch>
                        <a:fillRect/>
                      </a:stretch>
                    </p:blipFill>
                    <p:spPr>
                      <a:xfrm>
                        <a:off x="4084638" y="1122363"/>
                        <a:ext cx="365125" cy="180975"/>
                      </a:xfrm>
                      <a:prstGeom prst="rect">
                        <a:avLst/>
                      </a:prstGeom>
                      <a:noFill/>
                      <a:ln w="9525">
                        <a:noFill/>
                        <a:miter/>
                      </a:ln>
                    </p:spPr>
                  </p:pic>
                </p:oleObj>
              </mc:Fallback>
            </mc:AlternateContent>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77863" y="476250"/>
            <a:ext cx="8596312" cy="5565775"/>
          </a:xfrm>
        </p:spPr>
        <p:txBody>
          <a:bodyPr rtlCol="0">
            <a:normAutofit/>
          </a:bodyPr>
          <a:lstStyle/>
          <a:p>
            <a:pPr eaLnBrk="1" hangingPunct="1">
              <a:spcAft>
                <a:spcPts val="0"/>
              </a:spcAft>
              <a:buFont typeface="Wingdings 3" pitchFamily="18" charset="2"/>
              <a:buChar char=""/>
              <a:defRPr/>
            </a:pPr>
            <a:r>
              <a:rPr lang="en-US" altLang="zh-CN" sz="1800" b="1" dirty="0">
                <a:solidFill>
                  <a:schemeClr val="tx1">
                    <a:lumMod val="75000"/>
                    <a:lumOff val="25000"/>
                  </a:schemeClr>
                </a:solidFill>
                <a:latin typeface="+mn-ea"/>
              </a:rPr>
              <a:t>7. </a:t>
            </a:r>
            <a:r>
              <a:rPr lang="zh-CN" altLang="zh-CN" sz="1800" b="1" dirty="0">
                <a:solidFill>
                  <a:schemeClr val="tx1">
                    <a:lumMod val="75000"/>
                    <a:lumOff val="25000"/>
                  </a:schemeClr>
                </a:solidFill>
                <a:latin typeface="+mn-ea"/>
              </a:rPr>
              <a:t>超几何分布</a:t>
            </a:r>
            <a:endParaRPr lang="zh-CN" altLang="zh-CN" sz="1800" b="1" dirty="0">
              <a:solidFill>
                <a:schemeClr val="tx1">
                  <a:lumMod val="75000"/>
                  <a:lumOff val="25000"/>
                </a:schemeClr>
              </a:solidFill>
              <a:latin typeface="+mn-ea"/>
            </a:endParaRPr>
          </a:p>
          <a:p>
            <a:pPr eaLnBrk="1" hangingPunct="1">
              <a:spcAft>
                <a:spcPts val="0"/>
              </a:spcAft>
              <a:buFont typeface="Wingdings 3" pitchFamily="18" charset="2"/>
              <a:buChar char=""/>
              <a:defRPr/>
            </a:pPr>
            <a:r>
              <a:rPr lang="zh-CN" altLang="zh-CN" sz="1800" dirty="0">
                <a:solidFill>
                  <a:schemeClr val="tx1">
                    <a:lumMod val="75000"/>
                    <a:lumOff val="25000"/>
                  </a:schemeClr>
                </a:solidFill>
                <a:latin typeface="+mn-ea"/>
              </a:rPr>
              <a:t>（</a:t>
            </a:r>
            <a:r>
              <a:rPr lang="en-US" altLang="zh-CN" sz="1800" dirty="0">
                <a:solidFill>
                  <a:schemeClr val="tx1">
                    <a:lumMod val="75000"/>
                    <a:lumOff val="25000"/>
                  </a:schemeClr>
                </a:solidFill>
                <a:latin typeface="+mn-ea"/>
              </a:rPr>
              <a:t>1</a:t>
            </a:r>
            <a:r>
              <a:rPr lang="zh-CN" altLang="zh-CN" sz="1800" dirty="0">
                <a:solidFill>
                  <a:schemeClr val="tx1">
                    <a:lumMod val="75000"/>
                    <a:lumOff val="25000"/>
                  </a:schemeClr>
                </a:solidFill>
                <a:latin typeface="+mn-ea"/>
              </a:rPr>
              <a:t>） 设</a:t>
            </a:r>
            <a:r>
              <a:rPr lang="en-US" altLang="zh-CN" sz="1800" dirty="0">
                <a:solidFill>
                  <a:schemeClr val="tx1">
                    <a:lumMod val="75000"/>
                    <a:lumOff val="25000"/>
                  </a:schemeClr>
                </a:solidFill>
                <a:latin typeface="+mn-ea"/>
              </a:rPr>
              <a:t>N</a:t>
            </a:r>
            <a:r>
              <a:rPr lang="zh-CN" altLang="zh-CN" sz="1800" dirty="0">
                <a:solidFill>
                  <a:schemeClr val="tx1">
                    <a:lumMod val="75000"/>
                    <a:lumOff val="25000"/>
                  </a:schemeClr>
                </a:solidFill>
                <a:latin typeface="+mn-ea"/>
              </a:rPr>
              <a:t>为产品总数，</a:t>
            </a:r>
            <a:r>
              <a:rPr lang="en-US" altLang="zh-CN" sz="1800" dirty="0">
                <a:solidFill>
                  <a:schemeClr val="tx1">
                    <a:lumMod val="75000"/>
                    <a:lumOff val="25000"/>
                  </a:schemeClr>
                </a:solidFill>
                <a:latin typeface="+mn-ea"/>
              </a:rPr>
              <a:t>M</a:t>
            </a:r>
            <a:r>
              <a:rPr lang="zh-CN" altLang="zh-CN" sz="1800" dirty="0">
                <a:solidFill>
                  <a:schemeClr val="tx1">
                    <a:lumMod val="75000"/>
                    <a:lumOff val="25000"/>
                  </a:schemeClr>
                </a:solidFill>
                <a:latin typeface="+mn-ea"/>
              </a:rPr>
              <a:t>为其中次品总数，</a:t>
            </a:r>
            <a:r>
              <a:rPr lang="en-US" altLang="zh-CN" sz="1800" dirty="0">
                <a:solidFill>
                  <a:schemeClr val="tx1">
                    <a:lumMod val="75000"/>
                    <a:lumOff val="25000"/>
                  </a:schemeClr>
                </a:solidFill>
                <a:latin typeface="+mn-ea"/>
              </a:rPr>
              <a:t>n</a:t>
            </a:r>
            <a:r>
              <a:rPr lang="zh-CN" altLang="zh-CN" sz="1800" dirty="0">
                <a:solidFill>
                  <a:schemeClr val="tx1">
                    <a:lumMod val="75000"/>
                    <a:lumOff val="25000"/>
                  </a:schemeClr>
                </a:solidFill>
                <a:latin typeface="+mn-ea"/>
              </a:rPr>
              <a:t>为随机抽取件数（</a:t>
            </a:r>
            <a:r>
              <a:rPr lang="en-US" altLang="zh-CN" sz="1800" dirty="0" err="1">
                <a:solidFill>
                  <a:schemeClr val="tx1">
                    <a:lumMod val="75000"/>
                    <a:lumOff val="25000"/>
                  </a:schemeClr>
                </a:solidFill>
                <a:latin typeface="+mn-ea"/>
              </a:rPr>
              <a:t>n≤N</a:t>
            </a:r>
            <a:r>
              <a:rPr lang="zh-CN" altLang="zh-CN" sz="1800" dirty="0">
                <a:solidFill>
                  <a:schemeClr val="tx1">
                    <a:lumMod val="75000"/>
                    <a:lumOff val="25000"/>
                  </a:schemeClr>
                </a:solidFill>
                <a:latin typeface="+mn-ea"/>
              </a:rPr>
              <a:t>），则次品数</a:t>
            </a:r>
            <a:r>
              <a:rPr lang="en-US" altLang="zh-CN" sz="1800" dirty="0">
                <a:solidFill>
                  <a:schemeClr val="tx1">
                    <a:lumMod val="75000"/>
                    <a:lumOff val="25000"/>
                  </a:schemeClr>
                </a:solidFill>
                <a:latin typeface="+mn-ea"/>
              </a:rPr>
              <a:t>X</a:t>
            </a:r>
            <a:r>
              <a:rPr lang="zh-CN" altLang="zh-CN" sz="1800" dirty="0">
                <a:solidFill>
                  <a:schemeClr val="tx1">
                    <a:lumMod val="75000"/>
                    <a:lumOff val="25000"/>
                  </a:schemeClr>
                </a:solidFill>
                <a:latin typeface="+mn-ea"/>
              </a:rPr>
              <a:t>恰为</a:t>
            </a:r>
            <a:r>
              <a:rPr lang="en-US" altLang="zh-CN" sz="1800" dirty="0">
                <a:solidFill>
                  <a:schemeClr val="tx1">
                    <a:lumMod val="75000"/>
                    <a:lumOff val="25000"/>
                  </a:schemeClr>
                </a:solidFill>
                <a:latin typeface="+mn-ea"/>
              </a:rPr>
              <a:t>k</a:t>
            </a:r>
            <a:r>
              <a:rPr lang="zh-CN" altLang="zh-CN" sz="1800" dirty="0">
                <a:solidFill>
                  <a:schemeClr val="tx1">
                    <a:lumMod val="75000"/>
                    <a:lumOff val="25000"/>
                  </a:schemeClr>
                </a:solidFill>
                <a:latin typeface="+mn-ea"/>
              </a:rPr>
              <a:t>件的概率</a:t>
            </a:r>
            <a:r>
              <a:rPr lang="en-US" altLang="zh-CN" sz="1800" dirty="0" err="1">
                <a:solidFill>
                  <a:schemeClr val="tx1">
                    <a:lumMod val="75000"/>
                    <a:lumOff val="25000"/>
                  </a:schemeClr>
                </a:solidFill>
                <a:latin typeface="+mn-ea"/>
              </a:rPr>
              <a:t>p_k</a:t>
            </a:r>
            <a:r>
              <a:rPr lang="zh-CN" altLang="zh-CN" sz="1800" dirty="0">
                <a:solidFill>
                  <a:schemeClr val="tx1">
                    <a:lumMod val="75000"/>
                    <a:lumOff val="25000"/>
                  </a:schemeClr>
                </a:solidFill>
                <a:latin typeface="+mn-ea"/>
              </a:rPr>
              <a:t>（</a:t>
            </a:r>
            <a:r>
              <a:rPr lang="en-US" altLang="zh-CN" sz="1800" dirty="0">
                <a:solidFill>
                  <a:schemeClr val="tx1">
                    <a:lumMod val="75000"/>
                    <a:lumOff val="25000"/>
                  </a:schemeClr>
                </a:solidFill>
                <a:latin typeface="+mn-ea"/>
              </a:rPr>
              <a:t>k = 0, 1, 2, …, min (n, M)</a:t>
            </a:r>
            <a:r>
              <a:rPr lang="zh-CN" altLang="zh-CN" sz="1800" dirty="0">
                <a:solidFill>
                  <a:schemeClr val="tx1">
                    <a:lumMod val="75000"/>
                    <a:lumOff val="25000"/>
                  </a:schemeClr>
                </a:solidFill>
                <a:latin typeface="+mn-ea"/>
              </a:rPr>
              <a:t>）可由下列命令求得：</a:t>
            </a:r>
            <a:endParaRPr lang="zh-CN" altLang="zh-CN" sz="1800" dirty="0">
              <a:solidFill>
                <a:schemeClr val="tx1">
                  <a:lumMod val="75000"/>
                  <a:lumOff val="25000"/>
                </a:schemeClr>
              </a:solidFill>
              <a:latin typeface="+mn-ea"/>
            </a:endParaRPr>
          </a:p>
          <a:p>
            <a:pPr eaLnBrk="1" hangingPunct="1">
              <a:spcAft>
                <a:spcPts val="0"/>
              </a:spcAft>
              <a:buFont typeface="Wingdings 3" pitchFamily="18" charset="2"/>
              <a:buChar char=""/>
              <a:defRPr/>
            </a:pPr>
            <a:r>
              <a:rPr lang="zh-CN" altLang="zh-CN" sz="1800" b="1" dirty="0">
                <a:solidFill>
                  <a:schemeClr val="tx1">
                    <a:lumMod val="75000"/>
                    <a:lumOff val="25000"/>
                  </a:schemeClr>
                </a:solidFill>
                <a:latin typeface="+mn-ea"/>
              </a:rPr>
              <a:t>命令：</a:t>
            </a:r>
            <a:r>
              <a:rPr lang="en-US" altLang="zh-CN" sz="1800" b="1" dirty="0">
                <a:solidFill>
                  <a:schemeClr val="tx1">
                    <a:lumMod val="75000"/>
                    <a:lumOff val="25000"/>
                  </a:schemeClr>
                </a:solidFill>
                <a:latin typeface="+mn-ea"/>
              </a:rPr>
              <a:t>pdf</a:t>
            </a:r>
            <a:endParaRPr lang="zh-CN" altLang="zh-CN" sz="1800" dirty="0">
              <a:solidFill>
                <a:schemeClr val="tx1">
                  <a:lumMod val="75000"/>
                  <a:lumOff val="25000"/>
                </a:schemeClr>
              </a:solidFill>
              <a:latin typeface="+mn-ea"/>
            </a:endParaRPr>
          </a:p>
          <a:p>
            <a:pPr eaLnBrk="1" hangingPunct="1">
              <a:spcAft>
                <a:spcPts val="0"/>
              </a:spcAft>
              <a:buFont typeface="Wingdings 3" pitchFamily="18" charset="2"/>
              <a:buChar char=""/>
              <a:defRPr/>
            </a:pPr>
            <a:r>
              <a:rPr lang="en-US" altLang="zh-CN" sz="1800" b="1" dirty="0">
                <a:solidFill>
                  <a:schemeClr val="tx1">
                    <a:lumMod val="75000"/>
                    <a:lumOff val="25000"/>
                  </a:schemeClr>
                </a:solidFill>
                <a:latin typeface="+mn-ea"/>
              </a:rPr>
              <a:t>  </a:t>
            </a:r>
            <a:r>
              <a:rPr lang="zh-CN" altLang="zh-CN" sz="1800" b="1" dirty="0">
                <a:solidFill>
                  <a:schemeClr val="tx1">
                    <a:lumMod val="75000"/>
                    <a:lumOff val="25000"/>
                  </a:schemeClr>
                </a:solidFill>
                <a:latin typeface="+mn-ea"/>
              </a:rPr>
              <a:t>或</a:t>
            </a:r>
            <a:r>
              <a:rPr lang="en-US" altLang="zh-CN" sz="1800" b="1" dirty="0">
                <a:solidFill>
                  <a:schemeClr val="tx1">
                    <a:lumMod val="75000"/>
                    <a:lumOff val="25000"/>
                  </a:schemeClr>
                </a:solidFill>
                <a:latin typeface="+mn-ea"/>
              </a:rPr>
              <a:t>  </a:t>
            </a:r>
            <a:r>
              <a:rPr lang="en-US" altLang="zh-CN" sz="1800" b="1" dirty="0" err="1">
                <a:solidFill>
                  <a:schemeClr val="tx1">
                    <a:lumMod val="75000"/>
                    <a:lumOff val="25000"/>
                  </a:schemeClr>
                </a:solidFill>
                <a:latin typeface="+mn-ea"/>
              </a:rPr>
              <a:t>hygepdf</a:t>
            </a:r>
            <a:endParaRPr lang="zh-CN" altLang="zh-CN" sz="1800" dirty="0">
              <a:solidFill>
                <a:schemeClr val="tx1">
                  <a:lumMod val="75000"/>
                  <a:lumOff val="25000"/>
                </a:schemeClr>
              </a:solidFill>
              <a:latin typeface="+mn-ea"/>
            </a:endParaRPr>
          </a:p>
          <a:p>
            <a:pPr eaLnBrk="1" hangingPunct="1">
              <a:spcAft>
                <a:spcPts val="0"/>
              </a:spcAft>
              <a:buFont typeface="Wingdings 3" pitchFamily="18" charset="2"/>
              <a:buChar char=""/>
              <a:defRPr/>
            </a:pPr>
            <a:r>
              <a:rPr lang="zh-CN" altLang="zh-CN" sz="1800" dirty="0">
                <a:solidFill>
                  <a:schemeClr val="tx1">
                    <a:lumMod val="75000"/>
                    <a:lumOff val="25000"/>
                  </a:schemeClr>
                </a:solidFill>
                <a:latin typeface="+mn-ea"/>
              </a:rPr>
              <a:t>格式：</a:t>
            </a:r>
            <a:r>
              <a:rPr lang="en-US" altLang="zh-CN" sz="1800" dirty="0">
                <a:solidFill>
                  <a:schemeClr val="tx1">
                    <a:lumMod val="75000"/>
                    <a:lumOff val="25000"/>
                  </a:schemeClr>
                </a:solidFill>
                <a:latin typeface="+mn-ea"/>
              </a:rPr>
              <a:t>pdf (‘</a:t>
            </a:r>
            <a:r>
              <a:rPr lang="en-US" altLang="zh-CN" sz="1800" dirty="0" err="1">
                <a:solidFill>
                  <a:schemeClr val="tx1">
                    <a:lumMod val="75000"/>
                    <a:lumOff val="25000"/>
                  </a:schemeClr>
                </a:solidFill>
                <a:latin typeface="+mn-ea"/>
              </a:rPr>
              <a:t>hyge</a:t>
            </a:r>
            <a:r>
              <a:rPr lang="en-US" altLang="zh-CN" sz="1800" dirty="0">
                <a:solidFill>
                  <a:schemeClr val="tx1">
                    <a:lumMod val="75000"/>
                    <a:lumOff val="25000"/>
                  </a:schemeClr>
                </a:solidFill>
                <a:latin typeface="+mn-ea"/>
              </a:rPr>
              <a:t>’, k, N, M, n)</a:t>
            </a:r>
            <a:endParaRPr lang="zh-CN" altLang="zh-CN" sz="1800" dirty="0">
              <a:solidFill>
                <a:schemeClr val="tx1">
                  <a:lumMod val="75000"/>
                  <a:lumOff val="25000"/>
                </a:schemeClr>
              </a:solidFill>
              <a:latin typeface="+mn-ea"/>
            </a:endParaRPr>
          </a:p>
          <a:p>
            <a:pPr eaLnBrk="1" hangingPunct="1">
              <a:spcAft>
                <a:spcPts val="0"/>
              </a:spcAft>
              <a:buFont typeface="Wingdings 3" pitchFamily="18" charset="2"/>
              <a:buChar char=""/>
              <a:defRPr/>
            </a:pPr>
            <a:r>
              <a:rPr lang="en-US" altLang="zh-CN" sz="1800" dirty="0">
                <a:solidFill>
                  <a:schemeClr val="tx1">
                    <a:lumMod val="75000"/>
                    <a:lumOff val="25000"/>
                  </a:schemeClr>
                </a:solidFill>
                <a:latin typeface="+mn-ea"/>
              </a:rPr>
              <a:t>  </a:t>
            </a:r>
            <a:r>
              <a:rPr lang="zh-CN" altLang="zh-CN" sz="1800" dirty="0">
                <a:solidFill>
                  <a:schemeClr val="tx1">
                    <a:lumMod val="75000"/>
                    <a:lumOff val="25000"/>
                  </a:schemeClr>
                </a:solidFill>
                <a:latin typeface="+mn-ea"/>
              </a:rPr>
              <a:t>或</a:t>
            </a:r>
            <a:r>
              <a:rPr lang="en-US" altLang="zh-CN" sz="1800" dirty="0">
                <a:solidFill>
                  <a:schemeClr val="tx1">
                    <a:lumMod val="75000"/>
                    <a:lumOff val="25000"/>
                  </a:schemeClr>
                </a:solidFill>
                <a:latin typeface="+mn-ea"/>
              </a:rPr>
              <a:t>  </a:t>
            </a:r>
            <a:r>
              <a:rPr lang="en-US" altLang="zh-CN" sz="1800" dirty="0" err="1">
                <a:solidFill>
                  <a:schemeClr val="tx1">
                    <a:lumMod val="75000"/>
                    <a:lumOff val="25000"/>
                  </a:schemeClr>
                </a:solidFill>
                <a:latin typeface="+mn-ea"/>
              </a:rPr>
              <a:t>hygepdf</a:t>
            </a:r>
            <a:r>
              <a:rPr lang="en-US" altLang="zh-CN" sz="1800" dirty="0">
                <a:solidFill>
                  <a:schemeClr val="tx1">
                    <a:lumMod val="75000"/>
                    <a:lumOff val="25000"/>
                  </a:schemeClr>
                </a:solidFill>
                <a:latin typeface="+mn-ea"/>
              </a:rPr>
              <a:t> (k, N, M, n)</a:t>
            </a:r>
            <a:r>
              <a:rPr lang="zh-CN" altLang="zh-CN" sz="1800" dirty="0">
                <a:solidFill>
                  <a:schemeClr val="tx1">
                    <a:lumMod val="75000"/>
                    <a:lumOff val="25000"/>
                  </a:schemeClr>
                </a:solidFill>
                <a:latin typeface="+mn-ea"/>
              </a:rPr>
              <a:t>。</a:t>
            </a:r>
            <a:endParaRPr lang="zh-CN" altLang="zh-CN" sz="1800" dirty="0">
              <a:solidFill>
                <a:schemeClr val="tx1">
                  <a:lumMod val="75000"/>
                  <a:lumOff val="25000"/>
                </a:schemeClr>
              </a:solidFill>
              <a:latin typeface="+mn-ea"/>
            </a:endParaRPr>
          </a:p>
          <a:p>
            <a:pPr eaLnBrk="1" hangingPunct="1">
              <a:spcAft>
                <a:spcPts val="0"/>
              </a:spcAft>
              <a:buFont typeface="Wingdings 3" pitchFamily="18" charset="2"/>
              <a:buChar char=""/>
              <a:defRPr/>
            </a:pPr>
            <a:r>
              <a:rPr lang="zh-CN" altLang="zh-CN" sz="1800" dirty="0">
                <a:solidFill>
                  <a:schemeClr val="tx1">
                    <a:lumMod val="75000"/>
                    <a:lumOff val="25000"/>
                  </a:schemeClr>
                </a:solidFill>
                <a:latin typeface="+mn-ea"/>
              </a:rPr>
              <a:t>（</a:t>
            </a:r>
            <a:r>
              <a:rPr lang="en-US" altLang="zh-CN" sz="1800" dirty="0">
                <a:solidFill>
                  <a:schemeClr val="tx1">
                    <a:lumMod val="75000"/>
                    <a:lumOff val="25000"/>
                  </a:schemeClr>
                </a:solidFill>
                <a:latin typeface="+mn-ea"/>
              </a:rPr>
              <a:t>2</a:t>
            </a:r>
            <a:r>
              <a:rPr lang="zh-CN" altLang="zh-CN" sz="1800" dirty="0">
                <a:solidFill>
                  <a:schemeClr val="tx1">
                    <a:lumMod val="75000"/>
                    <a:lumOff val="25000"/>
                  </a:schemeClr>
                </a:solidFill>
                <a:latin typeface="+mn-ea"/>
              </a:rPr>
              <a:t>）</a:t>
            </a:r>
            <a:r>
              <a:rPr lang="zh-CN" altLang="zh-CN" sz="1800" b="1" dirty="0">
                <a:solidFill>
                  <a:schemeClr val="tx1">
                    <a:lumMod val="75000"/>
                    <a:lumOff val="25000"/>
                  </a:schemeClr>
                </a:solidFill>
                <a:latin typeface="+mn-ea"/>
              </a:rPr>
              <a:t> </a:t>
            </a:r>
            <a:r>
              <a:rPr lang="zh-CN" altLang="zh-CN" sz="1800" dirty="0">
                <a:solidFill>
                  <a:schemeClr val="tx1">
                    <a:lumMod val="75000"/>
                    <a:lumOff val="25000"/>
                  </a:schemeClr>
                </a:solidFill>
                <a:latin typeface="+mn-ea"/>
              </a:rPr>
              <a:t>累积概率值的求法：</a:t>
            </a:r>
            <a:endParaRPr lang="zh-CN" altLang="zh-CN" sz="1800" dirty="0">
              <a:solidFill>
                <a:schemeClr val="tx1">
                  <a:lumMod val="75000"/>
                  <a:lumOff val="25000"/>
                </a:schemeClr>
              </a:solidFill>
              <a:latin typeface="+mn-ea"/>
            </a:endParaRPr>
          </a:p>
          <a:p>
            <a:pPr eaLnBrk="1" hangingPunct="1">
              <a:spcAft>
                <a:spcPts val="0"/>
              </a:spcAft>
              <a:buFont typeface="Wingdings 3" pitchFamily="18" charset="2"/>
              <a:buChar char=""/>
              <a:defRPr/>
            </a:pPr>
            <a:r>
              <a:rPr lang="zh-CN" altLang="zh-CN" sz="1800" b="1" dirty="0">
                <a:solidFill>
                  <a:schemeClr val="tx1">
                    <a:lumMod val="75000"/>
                    <a:lumOff val="25000"/>
                  </a:schemeClr>
                </a:solidFill>
                <a:latin typeface="+mn-ea"/>
              </a:rPr>
              <a:t>命令：</a:t>
            </a:r>
            <a:r>
              <a:rPr lang="en-US" altLang="zh-CN" sz="1800" b="1" dirty="0" err="1">
                <a:solidFill>
                  <a:schemeClr val="tx1">
                    <a:lumMod val="75000"/>
                    <a:lumOff val="25000"/>
                  </a:schemeClr>
                </a:solidFill>
                <a:latin typeface="+mn-ea"/>
              </a:rPr>
              <a:t>cdf</a:t>
            </a:r>
            <a:r>
              <a:rPr lang="en-US" altLang="zh-CN" sz="1800" b="1" dirty="0">
                <a:solidFill>
                  <a:schemeClr val="tx1">
                    <a:lumMod val="75000"/>
                    <a:lumOff val="25000"/>
                  </a:schemeClr>
                </a:solidFill>
                <a:latin typeface="+mn-ea"/>
              </a:rPr>
              <a:t> </a:t>
            </a:r>
            <a:endParaRPr lang="zh-CN" altLang="zh-CN" sz="1800" dirty="0">
              <a:solidFill>
                <a:schemeClr val="tx1">
                  <a:lumMod val="75000"/>
                  <a:lumOff val="25000"/>
                </a:schemeClr>
              </a:solidFill>
              <a:latin typeface="+mn-ea"/>
            </a:endParaRPr>
          </a:p>
          <a:p>
            <a:pPr eaLnBrk="1" hangingPunct="1">
              <a:spcAft>
                <a:spcPts val="0"/>
              </a:spcAft>
              <a:buFont typeface="Wingdings 3" pitchFamily="18" charset="2"/>
              <a:buChar char=""/>
              <a:defRPr/>
            </a:pPr>
            <a:r>
              <a:rPr lang="en-US" altLang="zh-CN" sz="1800" b="1" dirty="0">
                <a:solidFill>
                  <a:schemeClr val="tx1">
                    <a:lumMod val="75000"/>
                    <a:lumOff val="25000"/>
                  </a:schemeClr>
                </a:solidFill>
                <a:latin typeface="+mn-ea"/>
              </a:rPr>
              <a:t>  </a:t>
            </a:r>
            <a:r>
              <a:rPr lang="zh-CN" altLang="zh-CN" sz="1800" b="1" dirty="0">
                <a:solidFill>
                  <a:schemeClr val="tx1">
                    <a:lumMod val="75000"/>
                    <a:lumOff val="25000"/>
                  </a:schemeClr>
                </a:solidFill>
                <a:latin typeface="+mn-ea"/>
              </a:rPr>
              <a:t>或</a:t>
            </a:r>
            <a:r>
              <a:rPr lang="en-US" altLang="zh-CN" sz="1800" b="1" dirty="0">
                <a:solidFill>
                  <a:schemeClr val="tx1">
                    <a:lumMod val="75000"/>
                    <a:lumOff val="25000"/>
                  </a:schemeClr>
                </a:solidFill>
                <a:latin typeface="+mn-ea"/>
              </a:rPr>
              <a:t>  </a:t>
            </a:r>
            <a:r>
              <a:rPr lang="en-US" altLang="zh-CN" sz="1800" b="1" dirty="0" err="1">
                <a:solidFill>
                  <a:schemeClr val="tx1">
                    <a:lumMod val="75000"/>
                    <a:lumOff val="25000"/>
                  </a:schemeClr>
                </a:solidFill>
                <a:latin typeface="+mn-ea"/>
              </a:rPr>
              <a:t>hygecdf</a:t>
            </a:r>
            <a:r>
              <a:rPr lang="en-US" altLang="zh-CN" sz="1800" b="1" dirty="0">
                <a:solidFill>
                  <a:schemeClr val="tx1">
                    <a:lumMod val="75000"/>
                    <a:lumOff val="25000"/>
                  </a:schemeClr>
                </a:solidFill>
                <a:latin typeface="+mn-ea"/>
              </a:rPr>
              <a:t> </a:t>
            </a:r>
            <a:endParaRPr lang="zh-CN" altLang="zh-CN" sz="1800" dirty="0">
              <a:solidFill>
                <a:schemeClr val="tx1">
                  <a:lumMod val="75000"/>
                  <a:lumOff val="25000"/>
                </a:schemeClr>
              </a:solidFill>
              <a:latin typeface="+mn-ea"/>
            </a:endParaRPr>
          </a:p>
          <a:p>
            <a:pPr eaLnBrk="1" hangingPunct="1">
              <a:spcAft>
                <a:spcPts val="0"/>
              </a:spcAft>
              <a:buFont typeface="Wingdings 3" pitchFamily="18" charset="2"/>
              <a:buChar char=""/>
              <a:defRPr/>
            </a:pPr>
            <a:r>
              <a:rPr lang="zh-CN" altLang="zh-CN" sz="1800" dirty="0">
                <a:solidFill>
                  <a:schemeClr val="tx1">
                    <a:lumMod val="75000"/>
                    <a:lumOff val="25000"/>
                  </a:schemeClr>
                </a:solidFill>
                <a:latin typeface="+mn-ea"/>
              </a:rPr>
              <a:t>格式：</a:t>
            </a:r>
            <a:r>
              <a:rPr lang="en-US" altLang="zh-CN" sz="1800" dirty="0" err="1">
                <a:solidFill>
                  <a:schemeClr val="tx1">
                    <a:lumMod val="75000"/>
                    <a:lumOff val="25000"/>
                  </a:schemeClr>
                </a:solidFill>
                <a:latin typeface="+mn-ea"/>
              </a:rPr>
              <a:t>cdf</a:t>
            </a:r>
            <a:r>
              <a:rPr lang="en-US" altLang="zh-CN" sz="1800" dirty="0">
                <a:solidFill>
                  <a:schemeClr val="tx1">
                    <a:lumMod val="75000"/>
                    <a:lumOff val="25000"/>
                  </a:schemeClr>
                </a:solidFill>
                <a:latin typeface="+mn-ea"/>
              </a:rPr>
              <a:t> (‘</a:t>
            </a:r>
            <a:r>
              <a:rPr lang="en-US" altLang="zh-CN" sz="1800" dirty="0" err="1">
                <a:solidFill>
                  <a:schemeClr val="tx1">
                    <a:lumMod val="75000"/>
                    <a:lumOff val="25000"/>
                  </a:schemeClr>
                </a:solidFill>
                <a:latin typeface="+mn-ea"/>
              </a:rPr>
              <a:t>hyge</a:t>
            </a:r>
            <a:r>
              <a:rPr lang="en-US" altLang="zh-CN" sz="1800" dirty="0">
                <a:solidFill>
                  <a:schemeClr val="tx1">
                    <a:lumMod val="75000"/>
                    <a:lumOff val="25000"/>
                  </a:schemeClr>
                </a:solidFill>
                <a:latin typeface="+mn-ea"/>
              </a:rPr>
              <a:t>’, k, N, M, n)</a:t>
            </a:r>
            <a:endParaRPr lang="zh-CN" altLang="zh-CN" sz="1800" dirty="0">
              <a:solidFill>
                <a:schemeClr val="tx1">
                  <a:lumMod val="75000"/>
                  <a:lumOff val="25000"/>
                </a:schemeClr>
              </a:solidFill>
              <a:latin typeface="+mn-ea"/>
            </a:endParaRPr>
          </a:p>
          <a:p>
            <a:pPr eaLnBrk="1" hangingPunct="1">
              <a:spcAft>
                <a:spcPts val="0"/>
              </a:spcAft>
              <a:buFont typeface="Wingdings 3" pitchFamily="18" charset="2"/>
              <a:buChar char=""/>
              <a:defRPr/>
            </a:pPr>
            <a:r>
              <a:rPr lang="en-US" altLang="zh-CN" sz="1800" dirty="0">
                <a:solidFill>
                  <a:schemeClr val="tx1">
                    <a:lumMod val="75000"/>
                    <a:lumOff val="25000"/>
                  </a:schemeClr>
                </a:solidFill>
                <a:latin typeface="+mn-ea"/>
              </a:rPr>
              <a:t>  </a:t>
            </a:r>
            <a:r>
              <a:rPr lang="zh-CN" altLang="zh-CN" sz="1800" dirty="0">
                <a:solidFill>
                  <a:schemeClr val="tx1">
                    <a:lumMod val="75000"/>
                    <a:lumOff val="25000"/>
                  </a:schemeClr>
                </a:solidFill>
                <a:latin typeface="+mn-ea"/>
              </a:rPr>
              <a:t>或</a:t>
            </a:r>
            <a:r>
              <a:rPr lang="en-US" altLang="zh-CN" sz="1800" dirty="0">
                <a:solidFill>
                  <a:schemeClr val="tx1">
                    <a:lumMod val="75000"/>
                    <a:lumOff val="25000"/>
                  </a:schemeClr>
                </a:solidFill>
                <a:latin typeface="+mn-ea"/>
              </a:rPr>
              <a:t>  </a:t>
            </a:r>
            <a:r>
              <a:rPr lang="en-US" altLang="zh-CN" sz="1800" dirty="0" err="1">
                <a:solidFill>
                  <a:schemeClr val="tx1">
                    <a:lumMod val="75000"/>
                    <a:lumOff val="25000"/>
                  </a:schemeClr>
                </a:solidFill>
                <a:latin typeface="+mn-ea"/>
              </a:rPr>
              <a:t>hygecdf</a:t>
            </a:r>
            <a:r>
              <a:rPr lang="en-US" altLang="zh-CN" sz="1800" dirty="0">
                <a:solidFill>
                  <a:schemeClr val="tx1">
                    <a:lumMod val="75000"/>
                    <a:lumOff val="25000"/>
                  </a:schemeClr>
                </a:solidFill>
                <a:latin typeface="+mn-ea"/>
              </a:rPr>
              <a:t> (k, N, M, n)</a:t>
            </a:r>
            <a:r>
              <a:rPr lang="zh-CN" altLang="zh-CN" sz="1800" dirty="0">
                <a:solidFill>
                  <a:schemeClr val="tx1">
                    <a:lumMod val="75000"/>
                    <a:lumOff val="25000"/>
                  </a:schemeClr>
                </a:solidFill>
                <a:latin typeface="+mn-ea"/>
              </a:rPr>
              <a:t>。</a:t>
            </a:r>
            <a:endParaRPr lang="zh-CN" altLang="zh-CN" sz="1800" dirty="0">
              <a:solidFill>
                <a:schemeClr val="tx1">
                  <a:lumMod val="75000"/>
                  <a:lumOff val="25000"/>
                </a:schemeClr>
              </a:solidFill>
              <a:latin typeface="+mn-ea"/>
            </a:endParaRPr>
          </a:p>
          <a:p>
            <a:pPr eaLnBrk="1" hangingPunct="1">
              <a:spcAft>
                <a:spcPts val="0"/>
              </a:spcAft>
              <a:buFont typeface="Wingdings 3" pitchFamily="18" charset="2"/>
              <a:buChar char=""/>
              <a:defRPr/>
            </a:pPr>
            <a:r>
              <a:rPr lang="zh-CN" altLang="zh-CN" sz="1800" b="1" dirty="0">
                <a:solidFill>
                  <a:schemeClr val="tx1">
                    <a:lumMod val="75000"/>
                    <a:lumOff val="25000"/>
                  </a:schemeClr>
                </a:solidFill>
                <a:latin typeface="+mn-ea"/>
              </a:rPr>
              <a:t>说明：</a:t>
            </a:r>
            <a:r>
              <a:rPr lang="zh-CN" altLang="zh-CN" sz="1800" dirty="0">
                <a:solidFill>
                  <a:schemeClr val="tx1">
                    <a:lumMod val="75000"/>
                    <a:lumOff val="25000"/>
                  </a:schemeClr>
                </a:solidFill>
                <a:latin typeface="+mn-ea"/>
              </a:rPr>
              <a:t>该函数的功能是返回次品数</a:t>
            </a:r>
            <a:r>
              <a:rPr lang="en-US" altLang="zh-CN" sz="1800" dirty="0" err="1">
                <a:solidFill>
                  <a:schemeClr val="tx1">
                    <a:lumMod val="75000"/>
                    <a:lumOff val="25000"/>
                  </a:schemeClr>
                </a:solidFill>
                <a:latin typeface="+mn-ea"/>
              </a:rPr>
              <a:t>X≤k</a:t>
            </a:r>
            <a:r>
              <a:rPr lang="zh-CN" altLang="zh-CN" sz="1800" dirty="0">
                <a:solidFill>
                  <a:schemeClr val="tx1">
                    <a:lumMod val="75000"/>
                    <a:lumOff val="25000"/>
                  </a:schemeClr>
                </a:solidFill>
                <a:latin typeface="+mn-ea"/>
              </a:rPr>
              <a:t>的概率之和。</a:t>
            </a:r>
            <a:endParaRPr lang="zh-CN" altLang="zh-CN" sz="1800" dirty="0">
              <a:solidFill>
                <a:schemeClr val="tx1">
                  <a:lumMod val="75000"/>
                  <a:lumOff val="25000"/>
                </a:schemeClr>
              </a:solidFill>
              <a:latin typeface="+mn-ea"/>
            </a:endParaRPr>
          </a:p>
          <a:p>
            <a:pPr eaLnBrk="1" hangingPunct="1">
              <a:spcAft>
                <a:spcPts val="0"/>
              </a:spcAft>
              <a:buFont typeface="Wingdings 3" pitchFamily="18" charset="2"/>
              <a:buChar char=""/>
              <a:defRPr/>
            </a:pPr>
            <a:endParaRPr lang="zh-CN" altLang="en-US" sz="1800" dirty="0">
              <a:solidFill>
                <a:schemeClr val="tx1">
                  <a:lumMod val="75000"/>
                  <a:lumOff val="25000"/>
                </a:schemeClr>
              </a:solidFill>
              <a:latin typeface="+mn-e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77863" y="669925"/>
            <a:ext cx="8596312" cy="5372100"/>
          </a:xfrm>
        </p:spPr>
        <p:txBody>
          <a:bodyPr>
            <a:normAutofit/>
          </a:bodyPr>
          <a:lstStyle/>
          <a:p>
            <a:pPr eaLnBrk="1" hangingPunct="1"/>
            <a:endParaRPr lang="en-US" altLang="zh-CN" sz="1800" smtClean="0">
              <a:latin typeface="华文新魏" pitchFamily="2" charset="-122"/>
            </a:endParaRPr>
          </a:p>
          <a:p>
            <a:pPr eaLnBrk="1" hangingPunct="1"/>
            <a:r>
              <a:rPr lang="en-US" altLang="zh-CN" sz="1800" smtClean="0">
                <a:latin typeface="华文新魏" pitchFamily="2" charset="-122"/>
              </a:rPr>
              <a:t>10.3 </a:t>
            </a:r>
            <a:r>
              <a:rPr lang="zh-CN" altLang="zh-CN" sz="1800" smtClean="0">
                <a:latin typeface="华文新魏" pitchFamily="2" charset="-122"/>
              </a:rPr>
              <a:t>连续型随机变量的概率及其分布</a:t>
            </a:r>
            <a:endParaRPr lang="en-US" altLang="zh-CN" sz="1800" smtClean="0">
              <a:latin typeface="华文新魏" pitchFamily="2" charset="-122"/>
            </a:endParaRPr>
          </a:p>
          <a:p>
            <a:pPr eaLnBrk="1" hangingPunct="1"/>
            <a:r>
              <a:rPr lang="zh-CN" altLang="zh-CN" sz="1800" smtClean="0"/>
              <a:t>对于随机变量</a:t>
            </a:r>
            <a:r>
              <a:rPr lang="en-US" altLang="zh-CN" sz="1800" smtClean="0"/>
              <a:t>X</a:t>
            </a:r>
            <a:r>
              <a:rPr lang="zh-CN" altLang="zh-CN" sz="1800" smtClean="0"/>
              <a:t>，若存在一个</a:t>
            </a:r>
            <a:r>
              <a:rPr lang="zh-CN" altLang="zh-CN" sz="1800" b="1" smtClean="0"/>
              <a:t>非负</a:t>
            </a:r>
            <a:r>
              <a:rPr lang="zh-CN" altLang="zh-CN" sz="1800" smtClean="0"/>
              <a:t>的可积函数</a:t>
            </a:r>
            <a:r>
              <a:rPr lang="en-US" altLang="zh-CN" sz="1800" smtClean="0"/>
              <a:t>f(x)(x</a:t>
            </a:r>
            <a:r>
              <a:rPr lang="zh-CN" altLang="zh-CN" sz="1800" smtClean="0"/>
              <a:t>∈</a:t>
            </a:r>
            <a:r>
              <a:rPr lang="en-US" altLang="zh-CN" sz="1800" smtClean="0"/>
              <a:t>R)</a:t>
            </a:r>
            <a:r>
              <a:rPr lang="zh-CN" altLang="zh-CN" sz="1800" smtClean="0"/>
              <a:t>，使对于任意两个</a:t>
            </a:r>
            <a:r>
              <a:rPr lang="en-US" altLang="zh-CN" sz="1800" u="sng" smtClean="0">
                <a:hlinkClick r:id="rId1"/>
              </a:rPr>
              <a:t>实数</a:t>
            </a:r>
            <a:r>
              <a:rPr lang="en-US" altLang="zh-CN" sz="1800" smtClean="0"/>
              <a:t>a</a:t>
            </a:r>
            <a:r>
              <a:rPr lang="zh-CN" altLang="zh-CN" sz="1800" smtClean="0"/>
              <a:t>、</a:t>
            </a:r>
            <a:r>
              <a:rPr lang="en-US" altLang="zh-CN" sz="1800" smtClean="0"/>
              <a:t>b</a:t>
            </a:r>
            <a:r>
              <a:rPr lang="zh-CN" altLang="zh-CN" sz="1800" smtClean="0"/>
              <a:t>（假设</a:t>
            </a:r>
            <a:r>
              <a:rPr lang="en-US" altLang="zh-CN" sz="1800" smtClean="0"/>
              <a:t>a&lt;b</a:t>
            </a:r>
            <a:r>
              <a:rPr lang="zh-CN" altLang="zh-CN" sz="1800" smtClean="0"/>
              <a:t>），都有：</a:t>
            </a:r>
            <a:r>
              <a:rPr lang="en-US" altLang="zh-CN" sz="1800" smtClean="0"/>
              <a:t>P{a&lt;x&lt;b}=             </a:t>
            </a:r>
            <a:endParaRPr lang="en-US" altLang="zh-CN" sz="1800" smtClean="0"/>
          </a:p>
          <a:p>
            <a:pPr eaLnBrk="1" hangingPunct="1">
              <a:buFont typeface="Wingdings 3" pitchFamily="18" charset="2"/>
              <a:buNone/>
            </a:pPr>
            <a:r>
              <a:rPr lang="en-US" altLang="zh-CN" sz="1800" b="1" smtClean="0"/>
              <a:t>    </a:t>
            </a:r>
            <a:r>
              <a:rPr lang="zh-CN" altLang="zh-CN" sz="1800" smtClean="0"/>
              <a:t>则称</a:t>
            </a:r>
            <a:r>
              <a:rPr lang="en-US" altLang="zh-CN" sz="1800" smtClean="0"/>
              <a:t>X</a:t>
            </a:r>
            <a:r>
              <a:rPr lang="zh-CN" altLang="zh-CN" sz="1800" smtClean="0"/>
              <a:t>为连续性随机变量。其中</a:t>
            </a:r>
            <a:r>
              <a:rPr lang="en-US" altLang="zh-CN" sz="1800" smtClean="0"/>
              <a:t>f(x)</a:t>
            </a:r>
            <a:r>
              <a:rPr lang="zh-CN" altLang="zh-CN" sz="1800" smtClean="0"/>
              <a:t>为</a:t>
            </a:r>
            <a:r>
              <a:rPr lang="en-US" altLang="zh-CN" sz="1800" smtClean="0"/>
              <a:t>X</a:t>
            </a:r>
            <a:r>
              <a:rPr lang="zh-CN" altLang="zh-CN" sz="1800" smtClean="0"/>
              <a:t>的概率分布密度函数，记为</a:t>
            </a:r>
            <a:r>
              <a:rPr lang="en-US" altLang="zh-CN" sz="1800" smtClean="0"/>
              <a:t>X</a:t>
            </a:r>
            <a:r>
              <a:rPr lang="zh-CN" altLang="zh-CN" sz="1800" smtClean="0"/>
              <a:t>～</a:t>
            </a:r>
            <a:r>
              <a:rPr lang="en-US" altLang="zh-CN" sz="1800" smtClean="0"/>
              <a:t>f(x).</a:t>
            </a:r>
            <a:endParaRPr lang="zh-CN" altLang="zh-CN" sz="1800" smtClean="0">
              <a:latin typeface="华文新魏" pitchFamily="2" charset="-122"/>
            </a:endParaRPr>
          </a:p>
          <a:p>
            <a:pPr eaLnBrk="1" hangingPunct="1"/>
            <a:r>
              <a:rPr lang="en-US" altLang="zh-CN" sz="1800" smtClean="0"/>
              <a:t>10.3.1 </a:t>
            </a:r>
            <a:r>
              <a:rPr lang="zh-CN" altLang="en-US" sz="1800" smtClean="0"/>
              <a:t>几个常见的分布</a:t>
            </a:r>
            <a:endParaRPr lang="en-US" altLang="zh-CN" sz="1800" smtClean="0"/>
          </a:p>
          <a:p>
            <a:pPr eaLnBrk="1" hangingPunct="1">
              <a:buFont typeface="Wingdings 3" pitchFamily="18" charset="2"/>
              <a:buNone/>
            </a:pPr>
            <a:r>
              <a:rPr lang="en-US" altLang="zh-CN" sz="1800" smtClean="0"/>
              <a:t>      </a:t>
            </a:r>
            <a:r>
              <a:rPr lang="zh-CN" altLang="en-US" sz="1800" smtClean="0"/>
              <a:t>以下罗列出数理统计中几个重要的分布的概念与性子。</a:t>
            </a:r>
            <a:endParaRPr lang="en-US" altLang="zh-CN" sz="1800" smtClean="0"/>
          </a:p>
          <a:p>
            <a:pPr eaLnBrk="1" hangingPunct="1">
              <a:buFont typeface="Wingdings 3" pitchFamily="18" charset="2"/>
              <a:buNone/>
            </a:pPr>
            <a:r>
              <a:rPr lang="en-US" altLang="zh-CN" sz="1800" smtClean="0"/>
              <a:t>          </a:t>
            </a:r>
            <a:r>
              <a:rPr lang="zh-CN" altLang="en-US" sz="1800" smtClean="0"/>
              <a:t>分布</a:t>
            </a:r>
            <a:r>
              <a:rPr lang="en-US" altLang="zh-CN" sz="1800" smtClean="0"/>
              <a:t>  </a:t>
            </a:r>
            <a:r>
              <a:rPr lang="zh-CN" altLang="en-US" sz="1800" smtClean="0"/>
              <a:t>： 设一维连续型随机变量</a:t>
            </a:r>
            <a:r>
              <a:rPr lang="en-US" altLang="zh-CN" sz="1800" smtClean="0"/>
              <a:t>X </a:t>
            </a:r>
            <a:r>
              <a:rPr lang="zh-CN" altLang="en-US" sz="1800" smtClean="0"/>
              <a:t>的密度函数为：</a:t>
            </a:r>
            <a:endParaRPr lang="en-US" altLang="zh-CN" sz="1800" smtClean="0"/>
          </a:p>
          <a:p>
            <a:pPr eaLnBrk="1" hangingPunct="1">
              <a:buFont typeface="Wingdings 3" pitchFamily="18" charset="2"/>
              <a:buNone/>
            </a:pPr>
            <a:r>
              <a:rPr lang="en-US" altLang="zh-CN" sz="1800" smtClean="0"/>
              <a:t>	</a:t>
            </a:r>
            <a:endParaRPr lang="en-US" altLang="zh-CN" sz="1800" smtClean="0"/>
          </a:p>
          <a:p>
            <a:pPr eaLnBrk="1" hangingPunct="1">
              <a:buFont typeface="Wingdings 3" pitchFamily="18" charset="2"/>
              <a:buNone/>
            </a:pPr>
            <a:r>
              <a:rPr lang="en-US" altLang="zh-CN" sz="1800" smtClean="0"/>
              <a:t>     </a:t>
            </a:r>
            <a:endParaRPr lang="en-US" altLang="zh-CN" sz="1800" smtClean="0"/>
          </a:p>
          <a:p>
            <a:pPr eaLnBrk="1" hangingPunct="1">
              <a:buFont typeface="Wingdings 3" pitchFamily="18" charset="2"/>
              <a:buNone/>
            </a:pPr>
            <a:endParaRPr lang="en-US" altLang="zh-CN" sz="1800" smtClean="0"/>
          </a:p>
          <a:p>
            <a:pPr eaLnBrk="1" hangingPunct="1">
              <a:buFont typeface="Wingdings 3" pitchFamily="18" charset="2"/>
              <a:buNone/>
            </a:pPr>
            <a:r>
              <a:rPr lang="en-US" altLang="zh-CN" sz="1800" smtClean="0"/>
              <a:t>        </a:t>
            </a:r>
            <a:r>
              <a:rPr lang="zh-CN" altLang="en-US" sz="1800" smtClean="0"/>
              <a:t>则称       服从自由度为</a:t>
            </a:r>
            <a:r>
              <a:rPr lang="en-US" altLang="zh-CN" sz="1800" smtClean="0"/>
              <a:t>n</a:t>
            </a:r>
            <a:r>
              <a:rPr lang="zh-CN" altLang="en-US" sz="1800" smtClean="0"/>
              <a:t>的      分布，记为 </a:t>
            </a:r>
            <a:r>
              <a:rPr lang="en-US" altLang="zh-CN" sz="1800" smtClean="0"/>
              <a:t>X ~    </a:t>
            </a:r>
            <a:r>
              <a:rPr lang="zh-CN" altLang="en-US" sz="1800" smtClean="0"/>
              <a:t>（</a:t>
            </a:r>
            <a:r>
              <a:rPr lang="en-US" altLang="zh-CN" sz="1800" smtClean="0"/>
              <a:t>n</a:t>
            </a:r>
            <a:r>
              <a:rPr lang="zh-CN" altLang="en-US" sz="1800" smtClean="0"/>
              <a:t>）。</a:t>
            </a:r>
            <a:r>
              <a:rPr lang="en-US" altLang="zh-CN" sz="1800" smtClean="0"/>
              <a:t>   </a:t>
            </a:r>
            <a:endParaRPr lang="en-US" altLang="zh-CN" sz="1800" smtClean="0"/>
          </a:p>
          <a:p>
            <a:pPr eaLnBrk="1" hangingPunct="1">
              <a:buFont typeface="Wingdings 3" pitchFamily="18" charset="2"/>
              <a:buNone/>
            </a:pPr>
            <a:r>
              <a:rPr lang="en-US" altLang="zh-CN" sz="1800" smtClean="0"/>
              <a:t> </a:t>
            </a:r>
            <a:endParaRPr lang="en-US" altLang="zh-CN" sz="1800" smtClean="0"/>
          </a:p>
        </p:txBody>
      </p:sp>
      <p:pic>
        <p:nvPicPr>
          <p:cNvPr id="6209" name="Picture 2" descr="9345d688d43f8794f57b0363d31b0ef41ad53af2"/>
          <p:cNvPicPr>
            <a:picLocks noChangeAspect="1" noChangeArrowheads="1"/>
          </p:cNvPicPr>
          <p:nvPr/>
        </p:nvPicPr>
        <p:blipFill>
          <a:blip r:embed="rId2"/>
          <a:srcRect/>
          <a:stretch>
            <a:fillRect/>
          </a:stretch>
        </p:blipFill>
        <p:spPr bwMode="auto">
          <a:xfrm>
            <a:off x="4495800" y="1344613"/>
            <a:ext cx="741363" cy="422275"/>
          </a:xfrm>
          <a:prstGeom prst="rect">
            <a:avLst/>
          </a:prstGeom>
          <a:noFill/>
          <a:ln w="9525">
            <a:noFill/>
            <a:miter lim="800000"/>
            <a:headEnd/>
            <a:tailEnd/>
          </a:ln>
        </p:spPr>
      </p:pic>
      <p:sp>
        <p:nvSpPr>
          <p:cNvPr id="6210" name="Rectangle 6"/>
          <p:cNvSpPr>
            <a:spLocks noChangeArrowheads="1"/>
          </p:cNvSpPr>
          <p:nvPr/>
        </p:nvSpPr>
        <p:spPr bwMode="auto">
          <a:xfrm>
            <a:off x="0" y="-182563"/>
            <a:ext cx="184150" cy="366713"/>
          </a:xfrm>
          <a:prstGeom prst="rect">
            <a:avLst/>
          </a:prstGeom>
          <a:noFill/>
          <a:ln w="9525">
            <a:noFill/>
            <a:miter lim="800000"/>
          </a:ln>
        </p:spPr>
        <p:txBody>
          <a:bodyPr wrap="none" anchor="ctr">
            <a:spAutoFit/>
          </a:bodyPr>
          <a:lstStyle/>
          <a:p>
            <a:endParaRPr lang="zh-CN" altLang="en-US">
              <a:latin typeface="Trebuchet MS" pitchFamily="34" charset="0"/>
              <a:ea typeface="华文新魏" pitchFamily="2" charset="-122"/>
            </a:endParaRPr>
          </a:p>
        </p:txBody>
      </p:sp>
      <p:graphicFrame>
        <p:nvGraphicFramePr>
          <p:cNvPr id="6203" name="Object 59"/>
          <p:cNvGraphicFramePr>
            <a:graphicFrameLocks noChangeAspect="1"/>
          </p:cNvGraphicFramePr>
          <p:nvPr/>
        </p:nvGraphicFramePr>
        <p:xfrm>
          <a:off x="1195388" y="2951163"/>
          <a:ext cx="268287" cy="319087"/>
        </p:xfrm>
        <a:graphic>
          <a:graphicData uri="http://schemas.openxmlformats.org/presentationml/2006/ole">
            <mc:AlternateContent xmlns:mc="http://schemas.openxmlformats.org/markup-compatibility/2006">
              <mc:Choice xmlns:v="urn:schemas-microsoft-com:vml" Requires="v">
                <p:oleObj spid="_x0000_s4097" name="公式" r:id="rId3" imgW="4876800" imgH="5791200" progId="Equation.3">
                  <p:embed/>
                </p:oleObj>
              </mc:Choice>
              <mc:Fallback>
                <p:oleObj name="公式" r:id="rId3" imgW="4876800" imgH="5791200" progId="Equation.3">
                  <p:embed/>
                  <p:pic>
                    <p:nvPicPr>
                      <p:cNvPr id="0" name="图片 4096"/>
                      <p:cNvPicPr>
                        <a:picLocks noChangeAspect="1"/>
                      </p:cNvPicPr>
                      <p:nvPr/>
                    </p:nvPicPr>
                    <p:blipFill>
                      <a:blip r:embed="rId4"/>
                      <a:stretch>
                        <a:fillRect/>
                      </a:stretch>
                    </p:blipFill>
                    <p:spPr>
                      <a:xfrm>
                        <a:off x="1195388" y="2951163"/>
                        <a:ext cx="268287" cy="319087"/>
                      </a:xfrm>
                      <a:prstGeom prst="rect">
                        <a:avLst/>
                      </a:prstGeom>
                      <a:noFill/>
                      <a:ln w="9525">
                        <a:noFill/>
                        <a:miter/>
                      </a:ln>
                    </p:spPr>
                  </p:pic>
                </p:oleObj>
              </mc:Fallback>
            </mc:AlternateContent>
          </a:graphicData>
        </a:graphic>
      </p:graphicFrame>
      <p:sp>
        <p:nvSpPr>
          <p:cNvPr id="6211" name="Rectangle 8"/>
          <p:cNvSpPr>
            <a:spLocks noChangeArrowheads="1"/>
          </p:cNvSpPr>
          <p:nvPr/>
        </p:nvSpPr>
        <p:spPr bwMode="auto">
          <a:xfrm>
            <a:off x="0" y="-182563"/>
            <a:ext cx="184150" cy="366713"/>
          </a:xfrm>
          <a:prstGeom prst="rect">
            <a:avLst/>
          </a:prstGeom>
          <a:noFill/>
          <a:ln w="9525">
            <a:noFill/>
            <a:miter lim="800000"/>
          </a:ln>
        </p:spPr>
        <p:txBody>
          <a:bodyPr wrap="none" anchor="ctr">
            <a:spAutoFit/>
          </a:bodyPr>
          <a:lstStyle/>
          <a:p>
            <a:endParaRPr lang="zh-CN" altLang="en-US">
              <a:latin typeface="Trebuchet MS" pitchFamily="34" charset="0"/>
              <a:ea typeface="华文新魏" pitchFamily="2" charset="-122"/>
            </a:endParaRPr>
          </a:p>
        </p:txBody>
      </p:sp>
      <p:graphicFrame>
        <p:nvGraphicFramePr>
          <p:cNvPr id="6204" name="Object 60"/>
          <p:cNvGraphicFramePr>
            <a:graphicFrameLocks noChangeAspect="1"/>
          </p:cNvGraphicFramePr>
          <p:nvPr/>
        </p:nvGraphicFramePr>
        <p:xfrm>
          <a:off x="2274888" y="3849688"/>
          <a:ext cx="2590800" cy="714375"/>
        </p:xfrm>
        <a:graphic>
          <a:graphicData uri="http://schemas.openxmlformats.org/presentationml/2006/ole">
            <mc:AlternateContent xmlns:mc="http://schemas.openxmlformats.org/markup-compatibility/2006">
              <mc:Choice xmlns:v="urn:schemas-microsoft-com:vml" Requires="v">
                <p:oleObj spid="_x0000_s4098" name="公式" r:id="rId5" imgW="62179200" imgH="17068800" progId="Equation.3">
                  <p:embed/>
                </p:oleObj>
              </mc:Choice>
              <mc:Fallback>
                <p:oleObj name="公式" r:id="rId5" imgW="62179200" imgH="17068800" progId="Equation.3">
                  <p:embed/>
                  <p:pic>
                    <p:nvPicPr>
                      <p:cNvPr id="0" name="图片 4097"/>
                      <p:cNvPicPr>
                        <a:picLocks noChangeAspect="1"/>
                      </p:cNvPicPr>
                      <p:nvPr/>
                    </p:nvPicPr>
                    <p:blipFill>
                      <a:blip r:embed="rId6"/>
                      <a:stretch>
                        <a:fillRect/>
                      </a:stretch>
                    </p:blipFill>
                    <p:spPr>
                      <a:xfrm>
                        <a:off x="2274888" y="3849688"/>
                        <a:ext cx="2590800" cy="714375"/>
                      </a:xfrm>
                      <a:prstGeom prst="rect">
                        <a:avLst/>
                      </a:prstGeom>
                      <a:noFill/>
                      <a:ln w="9525">
                        <a:noFill/>
                        <a:miter/>
                      </a:ln>
                    </p:spPr>
                  </p:pic>
                </p:oleObj>
              </mc:Fallback>
            </mc:AlternateContent>
          </a:graphicData>
        </a:graphic>
      </p:graphicFrame>
      <p:sp>
        <p:nvSpPr>
          <p:cNvPr id="6212" name="Rectangle 15"/>
          <p:cNvSpPr>
            <a:spLocks noChangeArrowheads="1"/>
          </p:cNvSpPr>
          <p:nvPr/>
        </p:nvSpPr>
        <p:spPr bwMode="auto">
          <a:xfrm>
            <a:off x="0" y="-182563"/>
            <a:ext cx="184150" cy="366713"/>
          </a:xfrm>
          <a:prstGeom prst="rect">
            <a:avLst/>
          </a:prstGeom>
          <a:noFill/>
          <a:ln w="9525">
            <a:noFill/>
            <a:miter lim="800000"/>
          </a:ln>
        </p:spPr>
        <p:txBody>
          <a:bodyPr wrap="none" anchor="ctr">
            <a:spAutoFit/>
          </a:bodyPr>
          <a:lstStyle/>
          <a:p>
            <a:endParaRPr lang="zh-CN" altLang="en-US">
              <a:latin typeface="Trebuchet MS" pitchFamily="34" charset="0"/>
              <a:ea typeface="华文新魏" pitchFamily="2" charset="-122"/>
            </a:endParaRPr>
          </a:p>
        </p:txBody>
      </p:sp>
      <p:graphicFrame>
        <p:nvGraphicFramePr>
          <p:cNvPr id="6205" name="Object 61"/>
          <p:cNvGraphicFramePr>
            <a:graphicFrameLocks noChangeAspect="1"/>
          </p:cNvGraphicFramePr>
          <p:nvPr/>
        </p:nvGraphicFramePr>
        <p:xfrm>
          <a:off x="1792288" y="4919663"/>
          <a:ext cx="396875" cy="355600"/>
        </p:xfrm>
        <a:graphic>
          <a:graphicData uri="http://schemas.openxmlformats.org/presentationml/2006/ole">
            <mc:AlternateContent xmlns:mc="http://schemas.openxmlformats.org/markup-compatibility/2006">
              <mc:Choice xmlns:v="urn:schemas-microsoft-com:vml" Requires="v">
                <p:oleObj spid="_x0000_s4099" name="公式" r:id="rId7" imgW="4267200" imgH="3962400" progId="Equation.3">
                  <p:embed/>
                </p:oleObj>
              </mc:Choice>
              <mc:Fallback>
                <p:oleObj name="公式" r:id="rId7" imgW="4267200" imgH="3962400" progId="Equation.3">
                  <p:embed/>
                  <p:pic>
                    <p:nvPicPr>
                      <p:cNvPr id="0" name="图片 4098"/>
                      <p:cNvPicPr>
                        <a:picLocks noChangeAspect="1"/>
                      </p:cNvPicPr>
                      <p:nvPr/>
                    </p:nvPicPr>
                    <p:blipFill>
                      <a:blip r:embed="rId8"/>
                      <a:stretch>
                        <a:fillRect/>
                      </a:stretch>
                    </p:blipFill>
                    <p:spPr>
                      <a:xfrm>
                        <a:off x="1792288" y="4919663"/>
                        <a:ext cx="396875" cy="355600"/>
                      </a:xfrm>
                      <a:prstGeom prst="rect">
                        <a:avLst/>
                      </a:prstGeom>
                      <a:noFill/>
                      <a:ln w="9525">
                        <a:noFill/>
                        <a:miter/>
                      </a:ln>
                    </p:spPr>
                  </p:pic>
                </p:oleObj>
              </mc:Fallback>
            </mc:AlternateContent>
          </a:graphicData>
        </a:graphic>
      </p:graphicFrame>
      <p:graphicFrame>
        <p:nvGraphicFramePr>
          <p:cNvPr id="6206" name="Object 62"/>
          <p:cNvGraphicFramePr>
            <a:graphicFrameLocks noChangeAspect="1"/>
          </p:cNvGraphicFramePr>
          <p:nvPr/>
        </p:nvGraphicFramePr>
        <p:xfrm>
          <a:off x="4092575" y="4983163"/>
          <a:ext cx="268288" cy="319087"/>
        </p:xfrm>
        <a:graphic>
          <a:graphicData uri="http://schemas.openxmlformats.org/presentationml/2006/ole">
            <mc:AlternateContent xmlns:mc="http://schemas.openxmlformats.org/markup-compatibility/2006">
              <mc:Choice xmlns:v="urn:schemas-microsoft-com:vml" Requires="v">
                <p:oleObj spid="_x0000_s4100" name="公式" r:id="rId9" imgW="4876800" imgH="5791200" progId="Equation.3">
                  <p:embed/>
                </p:oleObj>
              </mc:Choice>
              <mc:Fallback>
                <p:oleObj name="公式" r:id="rId9" imgW="4876800" imgH="5791200" progId="Equation.3">
                  <p:embed/>
                  <p:pic>
                    <p:nvPicPr>
                      <p:cNvPr id="0" name="图片 4099"/>
                      <p:cNvPicPr>
                        <a:picLocks noChangeAspect="1"/>
                      </p:cNvPicPr>
                      <p:nvPr/>
                    </p:nvPicPr>
                    <p:blipFill>
                      <a:blip r:embed="rId4"/>
                      <a:stretch>
                        <a:fillRect/>
                      </a:stretch>
                    </p:blipFill>
                    <p:spPr>
                      <a:xfrm>
                        <a:off x="4092575" y="4983163"/>
                        <a:ext cx="268288" cy="319087"/>
                      </a:xfrm>
                      <a:prstGeom prst="rect">
                        <a:avLst/>
                      </a:prstGeom>
                      <a:noFill/>
                      <a:ln w="9525">
                        <a:noFill/>
                        <a:miter/>
                      </a:ln>
                    </p:spPr>
                  </p:pic>
                </p:oleObj>
              </mc:Fallback>
            </mc:AlternateContent>
          </a:graphicData>
        </a:graphic>
      </p:graphicFrame>
      <p:graphicFrame>
        <p:nvGraphicFramePr>
          <p:cNvPr id="6207" name="Object 63"/>
          <p:cNvGraphicFramePr>
            <a:graphicFrameLocks noChangeAspect="1"/>
          </p:cNvGraphicFramePr>
          <p:nvPr/>
        </p:nvGraphicFramePr>
        <p:xfrm>
          <a:off x="5995988" y="4956175"/>
          <a:ext cx="268287" cy="319088"/>
        </p:xfrm>
        <a:graphic>
          <a:graphicData uri="http://schemas.openxmlformats.org/presentationml/2006/ole">
            <mc:AlternateContent xmlns:mc="http://schemas.openxmlformats.org/markup-compatibility/2006">
              <mc:Choice xmlns:v="urn:schemas-microsoft-com:vml" Requires="v">
                <p:oleObj spid="_x0000_s4101" name="公式" r:id="rId10" imgW="4876800" imgH="5791200" progId="Equation.3">
                  <p:embed/>
                </p:oleObj>
              </mc:Choice>
              <mc:Fallback>
                <p:oleObj name="公式" r:id="rId10" imgW="4876800" imgH="5791200" progId="Equation.3">
                  <p:embed/>
                  <p:pic>
                    <p:nvPicPr>
                      <p:cNvPr id="0" name="图片 4100"/>
                      <p:cNvPicPr>
                        <a:picLocks noChangeAspect="1"/>
                      </p:cNvPicPr>
                      <p:nvPr/>
                    </p:nvPicPr>
                    <p:blipFill>
                      <a:blip r:embed="rId4"/>
                      <a:stretch>
                        <a:fillRect/>
                      </a:stretch>
                    </p:blipFill>
                    <p:spPr>
                      <a:xfrm>
                        <a:off x="5995988" y="4956175"/>
                        <a:ext cx="268287" cy="319088"/>
                      </a:xfrm>
                      <a:prstGeom prst="rect">
                        <a:avLst/>
                      </a:prstGeom>
                      <a:noFill/>
                      <a:ln w="9525">
                        <a:noFill/>
                        <a:miter/>
                      </a:ln>
                    </p:spPr>
                  </p:pic>
                </p:oleObj>
              </mc:Fallback>
            </mc:AlternateContent>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50" y="792163"/>
            <a:ext cx="8596313" cy="5249862"/>
          </a:xfrm>
        </p:spPr>
        <p:txBody>
          <a:bodyPr rtlCol="0">
            <a:normAutofit/>
          </a:bodyPr>
          <a:lstStyle/>
          <a:p>
            <a:pPr eaLnBrk="1" hangingPunct="1">
              <a:spcAft>
                <a:spcPts val="0"/>
              </a:spcAft>
              <a:buFont typeface="Wingdings 3" pitchFamily="18" charset="2"/>
              <a:buChar char=""/>
              <a:defRPr/>
            </a:pPr>
            <a:r>
              <a:rPr lang="zh-CN" altLang="zh-CN" sz="1800" dirty="0">
                <a:solidFill>
                  <a:schemeClr val="tx1">
                    <a:lumMod val="75000"/>
                    <a:lumOff val="25000"/>
                  </a:schemeClr>
                </a:solidFill>
                <a:latin typeface="+mn-ea"/>
              </a:rPr>
              <a:t>（</a:t>
            </a:r>
            <a:r>
              <a:rPr lang="en-US" altLang="zh-CN" sz="1800" dirty="0">
                <a:solidFill>
                  <a:schemeClr val="tx1">
                    <a:lumMod val="75000"/>
                    <a:lumOff val="25000"/>
                  </a:schemeClr>
                </a:solidFill>
                <a:latin typeface="+mn-ea"/>
              </a:rPr>
              <a:t>1</a:t>
            </a:r>
            <a:r>
              <a:rPr lang="zh-CN" altLang="zh-CN" sz="1800" dirty="0">
                <a:solidFill>
                  <a:schemeClr val="tx1">
                    <a:lumMod val="75000"/>
                    <a:lumOff val="25000"/>
                  </a:schemeClr>
                </a:solidFill>
                <a:latin typeface="+mn-ea"/>
              </a:rPr>
              <a:t>）期望与方差</a:t>
            </a:r>
            <a:r>
              <a:rPr lang="zh-CN" altLang="zh-CN" sz="1800" dirty="0" smtClean="0">
                <a:solidFill>
                  <a:schemeClr val="tx1">
                    <a:lumMod val="75000"/>
                    <a:lumOff val="25000"/>
                  </a:schemeClr>
                </a:solidFill>
                <a:latin typeface="+mn-ea"/>
              </a:rPr>
              <a:t>：</a:t>
            </a:r>
            <a:r>
              <a:rPr lang="en-US" altLang="zh-CN" sz="1800" dirty="0" smtClean="0">
                <a:solidFill>
                  <a:schemeClr val="tx1">
                    <a:lumMod val="75000"/>
                    <a:lumOff val="25000"/>
                  </a:schemeClr>
                </a:solidFill>
                <a:latin typeface="+mn-ea"/>
              </a:rPr>
              <a:t>                  </a:t>
            </a:r>
            <a:r>
              <a:rPr lang="zh-CN" altLang="en-US" sz="1800" dirty="0" smtClean="0">
                <a:solidFill>
                  <a:schemeClr val="tx1">
                    <a:lumMod val="75000"/>
                    <a:lumOff val="25000"/>
                  </a:schemeClr>
                </a:solidFill>
                <a:latin typeface="+mn-ea"/>
              </a:rPr>
              <a:t>，                </a:t>
            </a:r>
            <a:endParaRPr lang="en-US" altLang="zh-CN" sz="1800" dirty="0" smtClean="0">
              <a:solidFill>
                <a:schemeClr val="tx1">
                  <a:lumMod val="75000"/>
                  <a:lumOff val="25000"/>
                </a:schemeClr>
              </a:solidFill>
              <a:latin typeface="+mn-ea"/>
            </a:endParaRPr>
          </a:p>
          <a:p>
            <a:pPr eaLnBrk="1" hangingPunct="1">
              <a:spcAft>
                <a:spcPts val="0"/>
              </a:spcAft>
              <a:buFont typeface="Wingdings 3" pitchFamily="18" charset="2"/>
              <a:buChar char=""/>
              <a:defRPr/>
            </a:pPr>
            <a:r>
              <a:rPr lang="zh-CN" altLang="zh-CN" sz="1800" dirty="0">
                <a:solidFill>
                  <a:schemeClr val="tx1">
                    <a:lumMod val="75000"/>
                    <a:lumOff val="25000"/>
                  </a:schemeClr>
                </a:solidFill>
                <a:latin typeface="+mn-ea"/>
              </a:rPr>
              <a:t>（</a:t>
            </a:r>
            <a:r>
              <a:rPr lang="en-US" altLang="zh-CN" sz="1800" dirty="0">
                <a:solidFill>
                  <a:schemeClr val="tx1">
                    <a:lumMod val="75000"/>
                    <a:lumOff val="25000"/>
                  </a:schemeClr>
                </a:solidFill>
                <a:latin typeface="+mn-ea"/>
              </a:rPr>
              <a:t>2</a:t>
            </a:r>
            <a:r>
              <a:rPr lang="zh-CN" altLang="zh-CN" sz="1800" dirty="0">
                <a:solidFill>
                  <a:schemeClr val="tx1">
                    <a:lumMod val="75000"/>
                    <a:lumOff val="25000"/>
                  </a:schemeClr>
                </a:solidFill>
                <a:latin typeface="+mn-ea"/>
              </a:rPr>
              <a:t>）</a:t>
            </a:r>
            <a:r>
              <a:rPr lang="zh-CN" altLang="zh-CN" sz="1800" dirty="0" smtClean="0">
                <a:solidFill>
                  <a:schemeClr val="tx1">
                    <a:lumMod val="75000"/>
                    <a:lumOff val="25000"/>
                  </a:schemeClr>
                </a:solidFill>
                <a:latin typeface="+mn-ea"/>
              </a:rPr>
              <a:t>来源</a:t>
            </a:r>
            <a:r>
              <a:rPr lang="en-US" altLang="zh-CN" sz="1800" dirty="0" smtClean="0">
                <a:solidFill>
                  <a:schemeClr val="tx1">
                    <a:lumMod val="75000"/>
                    <a:lumOff val="25000"/>
                  </a:schemeClr>
                </a:solidFill>
                <a:latin typeface="+mn-ea"/>
              </a:rPr>
              <a:t> </a:t>
            </a:r>
            <a:r>
              <a:rPr lang="zh-CN" altLang="en-US" sz="1800" dirty="0" smtClean="0">
                <a:solidFill>
                  <a:schemeClr val="tx1">
                    <a:lumMod val="75000"/>
                    <a:lumOff val="25000"/>
                  </a:schemeClr>
                </a:solidFill>
                <a:latin typeface="+mn-ea"/>
              </a:rPr>
              <a:t>：     </a:t>
            </a:r>
            <a:r>
              <a:rPr lang="en-US" altLang="zh-CN" sz="1800" dirty="0" smtClean="0">
                <a:solidFill>
                  <a:schemeClr val="tx1">
                    <a:lumMod val="75000"/>
                    <a:lumOff val="25000"/>
                  </a:schemeClr>
                </a:solidFill>
                <a:latin typeface="+mn-ea"/>
              </a:rPr>
              <a:t>                                  </a:t>
            </a:r>
            <a:r>
              <a:rPr lang="zh-CN" altLang="zh-CN" sz="1800" dirty="0" smtClean="0">
                <a:solidFill>
                  <a:schemeClr val="tx1">
                    <a:lumMod val="75000"/>
                    <a:lumOff val="25000"/>
                  </a:schemeClr>
                </a:solidFill>
                <a:latin typeface="+mn-ea"/>
              </a:rPr>
              <a:t>独立同分布</a:t>
            </a:r>
            <a:r>
              <a:rPr lang="zh-CN" altLang="zh-CN" sz="1800" dirty="0">
                <a:solidFill>
                  <a:schemeClr val="tx1">
                    <a:lumMod val="75000"/>
                    <a:lumOff val="25000"/>
                  </a:schemeClr>
                </a:solidFill>
                <a:latin typeface="+mn-ea"/>
              </a:rPr>
              <a:t>，</a:t>
            </a:r>
            <a:r>
              <a:rPr lang="zh-CN" altLang="zh-CN" sz="1800" dirty="0" smtClean="0">
                <a:solidFill>
                  <a:schemeClr val="tx1">
                    <a:lumMod val="75000"/>
                    <a:lumOff val="25000"/>
                  </a:schemeClr>
                </a:solidFill>
                <a:latin typeface="+mn-ea"/>
              </a:rPr>
              <a:t>则</a:t>
            </a:r>
            <a:endParaRPr lang="en-US" altLang="zh-CN" sz="1800" dirty="0" smtClean="0">
              <a:solidFill>
                <a:schemeClr val="tx1">
                  <a:lumMod val="75000"/>
                  <a:lumOff val="25000"/>
                </a:schemeClr>
              </a:solidFill>
              <a:latin typeface="+mn-ea"/>
            </a:endParaRPr>
          </a:p>
          <a:p>
            <a:pPr marL="0" indent="0" eaLnBrk="1" hangingPunct="1">
              <a:spcAft>
                <a:spcPts val="0"/>
              </a:spcAft>
              <a:buFont typeface="Wingdings 3" pitchFamily="18" charset="2"/>
              <a:buNone/>
              <a:defRPr/>
            </a:pPr>
            <a:r>
              <a:rPr lang="en-US" altLang="zh-CN" sz="1800" dirty="0">
                <a:solidFill>
                  <a:schemeClr val="tx1">
                    <a:lumMod val="75000"/>
                    <a:lumOff val="25000"/>
                  </a:schemeClr>
                </a:solidFill>
                <a:latin typeface="+mn-ea"/>
              </a:rPr>
              <a:t> </a:t>
            </a:r>
            <a:r>
              <a:rPr lang="en-US" altLang="zh-CN" sz="1800" dirty="0" smtClean="0">
                <a:solidFill>
                  <a:schemeClr val="tx1">
                    <a:lumMod val="75000"/>
                    <a:lumOff val="25000"/>
                  </a:schemeClr>
                </a:solidFill>
                <a:latin typeface="+mn-ea"/>
              </a:rPr>
              <a:t>                                                                          </a:t>
            </a:r>
            <a:endParaRPr lang="en-US" altLang="zh-CN" sz="1800" dirty="0" smtClean="0">
              <a:solidFill>
                <a:schemeClr val="tx1">
                  <a:lumMod val="75000"/>
                  <a:lumOff val="25000"/>
                </a:schemeClr>
              </a:solidFill>
              <a:latin typeface="+mn-ea"/>
            </a:endParaRPr>
          </a:p>
          <a:p>
            <a:pPr marL="0" indent="0" eaLnBrk="1" hangingPunct="1">
              <a:spcAft>
                <a:spcPts val="0"/>
              </a:spcAft>
              <a:buFont typeface="Wingdings 3" pitchFamily="18" charset="2"/>
              <a:buNone/>
              <a:defRPr/>
            </a:pPr>
            <a:r>
              <a:rPr lang="en-US" altLang="zh-CN" sz="1800" dirty="0">
                <a:solidFill>
                  <a:schemeClr val="tx1">
                    <a:lumMod val="75000"/>
                    <a:lumOff val="25000"/>
                  </a:schemeClr>
                </a:solidFill>
                <a:latin typeface="+mn-ea"/>
              </a:rPr>
              <a:t> </a:t>
            </a:r>
            <a:r>
              <a:rPr lang="en-US" altLang="zh-CN" sz="1800" dirty="0" smtClean="0">
                <a:solidFill>
                  <a:schemeClr val="tx1">
                    <a:lumMod val="75000"/>
                    <a:lumOff val="25000"/>
                  </a:schemeClr>
                </a:solidFill>
                <a:latin typeface="+mn-ea"/>
              </a:rPr>
              <a:t>    </a:t>
            </a:r>
            <a:r>
              <a:rPr lang="zh-CN" altLang="zh-CN" sz="1800" dirty="0" smtClean="0">
                <a:solidFill>
                  <a:schemeClr val="tx1">
                    <a:lumMod val="75000"/>
                    <a:lumOff val="25000"/>
                  </a:schemeClr>
                </a:solidFill>
                <a:latin typeface="+mn-ea"/>
              </a:rPr>
              <a:t>（</a:t>
            </a:r>
            <a:r>
              <a:rPr lang="en-US" altLang="zh-CN" sz="1800" dirty="0">
                <a:solidFill>
                  <a:schemeClr val="tx1">
                    <a:lumMod val="75000"/>
                    <a:lumOff val="25000"/>
                  </a:schemeClr>
                </a:solidFill>
                <a:latin typeface="+mn-ea"/>
              </a:rPr>
              <a:t>3</a:t>
            </a:r>
            <a:r>
              <a:rPr lang="zh-CN" altLang="zh-CN" sz="1800" dirty="0">
                <a:solidFill>
                  <a:schemeClr val="tx1">
                    <a:lumMod val="75000"/>
                    <a:lumOff val="25000"/>
                  </a:schemeClr>
                </a:solidFill>
                <a:latin typeface="+mn-ea"/>
              </a:rPr>
              <a:t>）可加性：</a:t>
            </a:r>
            <a:r>
              <a:rPr lang="zh-CN" altLang="zh-CN" sz="1800" dirty="0" smtClean="0">
                <a:solidFill>
                  <a:schemeClr val="tx1">
                    <a:lumMod val="75000"/>
                    <a:lumOff val="25000"/>
                  </a:schemeClr>
                </a:solidFill>
                <a:latin typeface="+mn-ea"/>
              </a:rPr>
              <a:t>若</a:t>
            </a:r>
            <a:r>
              <a:rPr lang="en-US" altLang="zh-CN" sz="1800" dirty="0" smtClean="0">
                <a:solidFill>
                  <a:schemeClr val="tx1">
                    <a:lumMod val="75000"/>
                    <a:lumOff val="25000"/>
                  </a:schemeClr>
                </a:solidFill>
                <a:latin typeface="+mn-ea"/>
              </a:rPr>
              <a:t>                   </a:t>
            </a:r>
            <a:r>
              <a:rPr lang="zh-CN" altLang="en-US" sz="1800" dirty="0" smtClean="0">
                <a:solidFill>
                  <a:schemeClr val="tx1">
                    <a:lumMod val="75000"/>
                    <a:lumOff val="25000"/>
                  </a:schemeClr>
                </a:solidFill>
                <a:latin typeface="+mn-ea"/>
              </a:rPr>
              <a:t>，                           ，且俩者独立，则有</a:t>
            </a:r>
            <a:endParaRPr lang="en-US" altLang="zh-CN" sz="1800" dirty="0" smtClean="0">
              <a:solidFill>
                <a:schemeClr val="tx1">
                  <a:lumMod val="75000"/>
                  <a:lumOff val="25000"/>
                </a:schemeClr>
              </a:solidFill>
              <a:latin typeface="+mn-ea"/>
            </a:endParaRPr>
          </a:p>
          <a:p>
            <a:pPr marL="0" indent="0" eaLnBrk="1" hangingPunct="1">
              <a:spcAft>
                <a:spcPts val="0"/>
              </a:spcAft>
              <a:buFont typeface="Wingdings 3" pitchFamily="18" charset="2"/>
              <a:buNone/>
              <a:defRPr/>
            </a:pPr>
            <a:endParaRPr lang="en-US" altLang="zh-CN" sz="1800" dirty="0" smtClean="0">
              <a:solidFill>
                <a:schemeClr val="tx1">
                  <a:lumMod val="75000"/>
                  <a:lumOff val="25000"/>
                </a:schemeClr>
              </a:solidFill>
              <a:latin typeface="+mn-ea"/>
            </a:endParaRPr>
          </a:p>
          <a:p>
            <a:pPr marL="0" indent="0" eaLnBrk="1" hangingPunct="1">
              <a:spcAft>
                <a:spcPts val="0"/>
              </a:spcAft>
              <a:buFont typeface="Wingdings 3" pitchFamily="18" charset="2"/>
              <a:buNone/>
              <a:defRPr/>
            </a:pPr>
            <a:endParaRPr lang="en-US" altLang="zh-CN" sz="1800" dirty="0">
              <a:solidFill>
                <a:schemeClr val="tx1">
                  <a:lumMod val="75000"/>
                  <a:lumOff val="25000"/>
                </a:schemeClr>
              </a:solidFill>
              <a:latin typeface="+mn-ea"/>
            </a:endParaRPr>
          </a:p>
          <a:p>
            <a:pPr marL="0" indent="0" eaLnBrk="1" hangingPunct="1">
              <a:spcAft>
                <a:spcPts val="0"/>
              </a:spcAft>
              <a:buFont typeface="Wingdings 3" pitchFamily="18" charset="2"/>
              <a:buNone/>
              <a:defRPr/>
            </a:pPr>
            <a:r>
              <a:rPr lang="en-US" altLang="zh-CN" sz="1800" dirty="0" smtClean="0">
                <a:solidFill>
                  <a:schemeClr val="tx1">
                    <a:lumMod val="75000"/>
                    <a:lumOff val="25000"/>
                  </a:schemeClr>
                </a:solidFill>
                <a:latin typeface="+mn-ea"/>
              </a:rPr>
              <a:t>	</a:t>
            </a:r>
            <a:r>
              <a:rPr lang="en-US" altLang="zh-CN" sz="1800" dirty="0">
                <a:solidFill>
                  <a:schemeClr val="tx1">
                    <a:lumMod val="75000"/>
                    <a:lumOff val="25000"/>
                  </a:schemeClr>
                </a:solidFill>
                <a:latin typeface="+mn-ea"/>
              </a:rPr>
              <a:t>4</a:t>
            </a:r>
            <a:r>
              <a:rPr lang="zh-CN" altLang="zh-CN" sz="1800" dirty="0">
                <a:solidFill>
                  <a:schemeClr val="tx1">
                    <a:lumMod val="75000"/>
                    <a:lumOff val="25000"/>
                  </a:schemeClr>
                </a:solidFill>
                <a:latin typeface="+mn-ea"/>
              </a:rPr>
              <a:t>）重要结论：</a:t>
            </a:r>
            <a:r>
              <a:rPr lang="zh-CN" altLang="zh-CN" sz="1800" dirty="0" smtClean="0">
                <a:solidFill>
                  <a:schemeClr val="tx1">
                    <a:lumMod val="75000"/>
                    <a:lumOff val="25000"/>
                  </a:schemeClr>
                </a:solidFill>
                <a:latin typeface="+mn-ea"/>
              </a:rPr>
              <a:t>若</a:t>
            </a:r>
            <a:r>
              <a:rPr lang="en-US" altLang="zh-CN" sz="1800" dirty="0" smtClean="0">
                <a:solidFill>
                  <a:schemeClr val="tx1">
                    <a:lumMod val="75000"/>
                    <a:lumOff val="25000"/>
                  </a:schemeClr>
                </a:solidFill>
                <a:latin typeface="+mn-ea"/>
              </a:rPr>
              <a:t>                                 </a:t>
            </a:r>
            <a:r>
              <a:rPr lang="zh-CN" altLang="en-US" sz="1800" dirty="0" smtClean="0">
                <a:solidFill>
                  <a:schemeClr val="tx1">
                    <a:lumMod val="75000"/>
                    <a:lumOff val="25000"/>
                  </a:schemeClr>
                </a:solidFill>
                <a:latin typeface="+mn-ea"/>
              </a:rPr>
              <a:t>，则：</a:t>
            </a:r>
            <a:endParaRPr lang="en-US" altLang="zh-CN" sz="1800" dirty="0" smtClean="0">
              <a:solidFill>
                <a:schemeClr val="tx1">
                  <a:lumMod val="75000"/>
                  <a:lumOff val="25000"/>
                </a:schemeClr>
              </a:solidFill>
              <a:latin typeface="+mn-ea"/>
            </a:endParaRPr>
          </a:p>
          <a:p>
            <a:pPr marL="0" indent="0" eaLnBrk="1" hangingPunct="1">
              <a:spcAft>
                <a:spcPts val="0"/>
              </a:spcAft>
              <a:buFont typeface="Wingdings 3" pitchFamily="18" charset="2"/>
              <a:buNone/>
              <a:defRPr/>
            </a:pPr>
            <a:endParaRPr lang="en-US" altLang="zh-CN" sz="1800" dirty="0" smtClean="0">
              <a:solidFill>
                <a:schemeClr val="tx1">
                  <a:lumMod val="75000"/>
                  <a:lumOff val="25000"/>
                </a:schemeClr>
              </a:solidFill>
              <a:latin typeface="+mn-ea"/>
            </a:endParaRPr>
          </a:p>
          <a:p>
            <a:pPr marL="0" indent="0" eaLnBrk="1" hangingPunct="1">
              <a:spcAft>
                <a:spcPts val="0"/>
              </a:spcAft>
              <a:buFont typeface="Wingdings 3" pitchFamily="18" charset="2"/>
              <a:buNone/>
              <a:defRPr/>
            </a:pPr>
            <a:endParaRPr lang="en-US" altLang="zh-CN" sz="1800" dirty="0">
              <a:solidFill>
                <a:schemeClr val="tx1">
                  <a:lumMod val="75000"/>
                  <a:lumOff val="25000"/>
                </a:schemeClr>
              </a:solidFill>
              <a:latin typeface="+mn-ea"/>
            </a:endParaRPr>
          </a:p>
          <a:p>
            <a:pPr marL="0" indent="0" eaLnBrk="1" hangingPunct="1">
              <a:spcAft>
                <a:spcPts val="0"/>
              </a:spcAft>
              <a:buFont typeface="Wingdings 3" pitchFamily="18" charset="2"/>
              <a:buNone/>
              <a:defRPr/>
            </a:pPr>
            <a:endParaRPr lang="en-US" altLang="zh-CN" sz="1800" dirty="0" smtClean="0">
              <a:solidFill>
                <a:schemeClr val="tx1">
                  <a:lumMod val="75000"/>
                  <a:lumOff val="25000"/>
                </a:schemeClr>
              </a:solidFill>
              <a:latin typeface="+mn-ea"/>
            </a:endParaRPr>
          </a:p>
          <a:p>
            <a:pPr marL="0" indent="0" eaLnBrk="1" hangingPunct="1">
              <a:spcAft>
                <a:spcPts val="0"/>
              </a:spcAft>
              <a:buFont typeface="Wingdings 3" pitchFamily="18" charset="2"/>
              <a:buNone/>
              <a:defRPr/>
            </a:pPr>
            <a:r>
              <a:rPr lang="en-US" altLang="zh-CN" sz="1800" dirty="0" smtClean="0">
                <a:solidFill>
                  <a:schemeClr val="tx1">
                    <a:lumMod val="75000"/>
                    <a:lumOff val="25000"/>
                  </a:schemeClr>
                </a:solidFill>
                <a:latin typeface="+mn-ea"/>
              </a:rPr>
              <a:t>	</a:t>
            </a:r>
            <a:r>
              <a:rPr lang="zh-CN" altLang="zh-CN" sz="1800" dirty="0" smtClean="0">
                <a:solidFill>
                  <a:schemeClr val="tx1">
                    <a:lumMod val="75000"/>
                    <a:lumOff val="25000"/>
                  </a:schemeClr>
                </a:solidFill>
                <a:latin typeface="+mn-ea"/>
              </a:rPr>
              <a:t>以下</a:t>
            </a:r>
            <a:r>
              <a:rPr lang="zh-CN" altLang="zh-CN" sz="1800" dirty="0">
                <a:solidFill>
                  <a:schemeClr val="tx1">
                    <a:lumMod val="75000"/>
                    <a:lumOff val="25000"/>
                  </a:schemeClr>
                </a:solidFill>
                <a:latin typeface="+mn-ea"/>
              </a:rPr>
              <a:t>给出了自由度为</a:t>
            </a:r>
            <a:r>
              <a:rPr lang="en-US" altLang="zh-CN" sz="1800" dirty="0">
                <a:solidFill>
                  <a:schemeClr val="tx1">
                    <a:lumMod val="75000"/>
                    <a:lumOff val="25000"/>
                  </a:schemeClr>
                </a:solidFill>
                <a:latin typeface="+mn-ea"/>
              </a:rPr>
              <a:t>5,10,20</a:t>
            </a:r>
            <a:r>
              <a:rPr lang="zh-CN" altLang="zh-CN" sz="1800" dirty="0" smtClean="0">
                <a:solidFill>
                  <a:schemeClr val="tx1">
                    <a:lumMod val="75000"/>
                    <a:lumOff val="25000"/>
                  </a:schemeClr>
                </a:solidFill>
                <a:latin typeface="+mn-ea"/>
              </a:rPr>
              <a:t>的</a:t>
            </a:r>
            <a:r>
              <a:rPr lang="en-US" altLang="zh-CN" sz="1800" dirty="0" smtClean="0">
                <a:solidFill>
                  <a:schemeClr val="tx1">
                    <a:lumMod val="75000"/>
                    <a:lumOff val="25000"/>
                  </a:schemeClr>
                </a:solidFill>
                <a:latin typeface="+mn-ea"/>
              </a:rPr>
              <a:t>       </a:t>
            </a:r>
            <a:r>
              <a:rPr lang="zh-CN" altLang="en-US" sz="1800" dirty="0" smtClean="0">
                <a:solidFill>
                  <a:schemeClr val="tx1">
                    <a:lumMod val="75000"/>
                    <a:lumOff val="25000"/>
                  </a:schemeClr>
                </a:solidFill>
                <a:latin typeface="+mn-ea"/>
              </a:rPr>
              <a:t>分布的密度函数，如下图所示：</a:t>
            </a:r>
            <a:r>
              <a:rPr lang="en-US" altLang="zh-CN" sz="1800" dirty="0">
                <a:solidFill>
                  <a:schemeClr val="tx1">
                    <a:lumMod val="75000"/>
                    <a:lumOff val="25000"/>
                  </a:schemeClr>
                </a:solidFill>
                <a:latin typeface="+mn-ea"/>
              </a:rPr>
              <a:t>	</a:t>
            </a:r>
            <a:r>
              <a:rPr lang="en-US" altLang="zh-CN" sz="1800" dirty="0" smtClean="0">
                <a:solidFill>
                  <a:schemeClr val="tx1">
                    <a:lumMod val="75000"/>
                    <a:lumOff val="25000"/>
                  </a:schemeClr>
                </a:solidFill>
                <a:latin typeface="+mn-ea"/>
              </a:rPr>
              <a:t>	</a:t>
            </a:r>
            <a:endParaRPr lang="zh-CN" altLang="en-US" sz="1800" dirty="0">
              <a:solidFill>
                <a:schemeClr val="tx1">
                  <a:lumMod val="75000"/>
                  <a:lumOff val="25000"/>
                </a:schemeClr>
              </a:solidFill>
              <a:latin typeface="+mn-ea"/>
            </a:endParaRPr>
          </a:p>
        </p:txBody>
      </p:sp>
      <p:sp>
        <p:nvSpPr>
          <p:cNvPr id="7270" name="Rectangle 2"/>
          <p:cNvSpPr>
            <a:spLocks noChangeArrowheads="1"/>
          </p:cNvSpPr>
          <p:nvPr/>
        </p:nvSpPr>
        <p:spPr bwMode="auto">
          <a:xfrm>
            <a:off x="0" y="-182563"/>
            <a:ext cx="184150" cy="366713"/>
          </a:xfrm>
          <a:prstGeom prst="rect">
            <a:avLst/>
          </a:prstGeom>
          <a:noFill/>
          <a:ln w="9525">
            <a:noFill/>
            <a:miter lim="800000"/>
          </a:ln>
        </p:spPr>
        <p:txBody>
          <a:bodyPr wrap="none" anchor="ctr">
            <a:spAutoFit/>
          </a:bodyPr>
          <a:lstStyle/>
          <a:p>
            <a:endParaRPr lang="zh-CN" altLang="en-US">
              <a:latin typeface="Trebuchet MS" pitchFamily="34" charset="0"/>
              <a:ea typeface="华文新魏" pitchFamily="2" charset="-122"/>
            </a:endParaRPr>
          </a:p>
        </p:txBody>
      </p:sp>
      <p:graphicFrame>
        <p:nvGraphicFramePr>
          <p:cNvPr id="7259" name="Object 91"/>
          <p:cNvGraphicFramePr>
            <a:graphicFrameLocks noChangeAspect="1"/>
          </p:cNvGraphicFramePr>
          <p:nvPr/>
        </p:nvGraphicFramePr>
        <p:xfrm>
          <a:off x="3084513" y="792163"/>
          <a:ext cx="1133475" cy="341312"/>
        </p:xfrm>
        <a:graphic>
          <a:graphicData uri="http://schemas.openxmlformats.org/presentationml/2006/ole">
            <mc:AlternateContent xmlns:mc="http://schemas.openxmlformats.org/markup-compatibility/2006">
              <mc:Choice xmlns:v="urn:schemas-microsoft-com:vml" Requires="v">
                <p:oleObj spid="_x0000_s5121" name="公式" r:id="rId1" imgW="12192000" imgH="4267200" progId="Equation.3">
                  <p:embed/>
                </p:oleObj>
              </mc:Choice>
              <mc:Fallback>
                <p:oleObj name="公式" r:id="rId1" imgW="12192000" imgH="4267200" progId="Equation.3">
                  <p:embed/>
                  <p:pic>
                    <p:nvPicPr>
                      <p:cNvPr id="0" name="图片 5120"/>
                      <p:cNvPicPr>
                        <a:picLocks noChangeAspect="1"/>
                      </p:cNvPicPr>
                      <p:nvPr/>
                    </p:nvPicPr>
                    <p:blipFill>
                      <a:blip r:embed="rId2"/>
                      <a:stretch>
                        <a:fillRect/>
                      </a:stretch>
                    </p:blipFill>
                    <p:spPr>
                      <a:xfrm>
                        <a:off x="3084513" y="792163"/>
                        <a:ext cx="1133475" cy="341312"/>
                      </a:xfrm>
                      <a:prstGeom prst="rect">
                        <a:avLst/>
                      </a:prstGeom>
                      <a:noFill/>
                      <a:ln w="9525">
                        <a:noFill/>
                        <a:miter/>
                      </a:ln>
                    </p:spPr>
                  </p:pic>
                </p:oleObj>
              </mc:Fallback>
            </mc:AlternateContent>
          </a:graphicData>
        </a:graphic>
      </p:graphicFrame>
      <p:sp>
        <p:nvSpPr>
          <p:cNvPr id="7271" name="Rectangle 4"/>
          <p:cNvSpPr>
            <a:spLocks noChangeArrowheads="1"/>
          </p:cNvSpPr>
          <p:nvPr/>
        </p:nvSpPr>
        <p:spPr bwMode="auto">
          <a:xfrm>
            <a:off x="0" y="-182563"/>
            <a:ext cx="184150" cy="366713"/>
          </a:xfrm>
          <a:prstGeom prst="rect">
            <a:avLst/>
          </a:prstGeom>
          <a:noFill/>
          <a:ln w="9525">
            <a:noFill/>
            <a:miter lim="800000"/>
          </a:ln>
        </p:spPr>
        <p:txBody>
          <a:bodyPr wrap="none" anchor="ctr">
            <a:spAutoFit/>
          </a:bodyPr>
          <a:lstStyle/>
          <a:p>
            <a:endParaRPr lang="zh-CN" altLang="en-US">
              <a:latin typeface="Trebuchet MS" pitchFamily="34" charset="0"/>
              <a:ea typeface="华文新魏" pitchFamily="2" charset="-122"/>
            </a:endParaRPr>
          </a:p>
        </p:txBody>
      </p:sp>
      <p:graphicFrame>
        <p:nvGraphicFramePr>
          <p:cNvPr id="7260" name="Object 92"/>
          <p:cNvGraphicFramePr>
            <a:graphicFrameLocks noChangeAspect="1"/>
          </p:cNvGraphicFramePr>
          <p:nvPr/>
        </p:nvGraphicFramePr>
        <p:xfrm>
          <a:off x="4552950" y="831850"/>
          <a:ext cx="1055688" cy="261938"/>
        </p:xfrm>
        <a:graphic>
          <a:graphicData uri="http://schemas.openxmlformats.org/presentationml/2006/ole">
            <mc:AlternateContent xmlns:mc="http://schemas.openxmlformats.org/markup-compatibility/2006">
              <mc:Choice xmlns:v="urn:schemas-microsoft-com:vml" Requires="v">
                <p:oleObj spid="_x0000_s5122" name="公式" r:id="rId3" imgW="14325600" imgH="4267200" progId="Equation.3">
                  <p:embed/>
                </p:oleObj>
              </mc:Choice>
              <mc:Fallback>
                <p:oleObj name="公式" r:id="rId3" imgW="14325600" imgH="4267200" progId="Equation.3">
                  <p:embed/>
                  <p:pic>
                    <p:nvPicPr>
                      <p:cNvPr id="0" name="图片 5121"/>
                      <p:cNvPicPr>
                        <a:picLocks noChangeAspect="1"/>
                      </p:cNvPicPr>
                      <p:nvPr/>
                    </p:nvPicPr>
                    <p:blipFill>
                      <a:blip r:embed="rId4"/>
                      <a:stretch>
                        <a:fillRect/>
                      </a:stretch>
                    </p:blipFill>
                    <p:spPr>
                      <a:xfrm>
                        <a:off x="4552950" y="831850"/>
                        <a:ext cx="1055688" cy="261938"/>
                      </a:xfrm>
                      <a:prstGeom prst="rect">
                        <a:avLst/>
                      </a:prstGeom>
                      <a:noFill/>
                      <a:ln w="9525">
                        <a:noFill/>
                        <a:miter/>
                      </a:ln>
                    </p:spPr>
                  </p:pic>
                </p:oleObj>
              </mc:Fallback>
            </mc:AlternateContent>
          </a:graphicData>
        </a:graphic>
      </p:graphicFrame>
      <p:sp>
        <p:nvSpPr>
          <p:cNvPr id="7272" name="Rectangle 6"/>
          <p:cNvSpPr>
            <a:spLocks noChangeArrowheads="1"/>
          </p:cNvSpPr>
          <p:nvPr/>
        </p:nvSpPr>
        <p:spPr bwMode="auto">
          <a:xfrm>
            <a:off x="0" y="-182563"/>
            <a:ext cx="184150" cy="366713"/>
          </a:xfrm>
          <a:prstGeom prst="rect">
            <a:avLst/>
          </a:prstGeom>
          <a:noFill/>
          <a:ln w="9525">
            <a:noFill/>
            <a:miter lim="800000"/>
          </a:ln>
        </p:spPr>
        <p:txBody>
          <a:bodyPr wrap="none" anchor="ctr">
            <a:spAutoFit/>
          </a:bodyPr>
          <a:lstStyle/>
          <a:p>
            <a:endParaRPr lang="zh-CN" altLang="en-US">
              <a:latin typeface="Trebuchet MS" pitchFamily="34" charset="0"/>
              <a:ea typeface="华文新魏" pitchFamily="2" charset="-122"/>
            </a:endParaRPr>
          </a:p>
        </p:txBody>
      </p:sp>
      <p:graphicFrame>
        <p:nvGraphicFramePr>
          <p:cNvPr id="7261" name="Object 93"/>
          <p:cNvGraphicFramePr>
            <a:graphicFrameLocks noChangeAspect="1"/>
          </p:cNvGraphicFramePr>
          <p:nvPr/>
        </p:nvGraphicFramePr>
        <p:xfrm>
          <a:off x="2328863" y="1295400"/>
          <a:ext cx="2262187" cy="228600"/>
        </p:xfrm>
        <a:graphic>
          <a:graphicData uri="http://schemas.openxmlformats.org/presentationml/2006/ole">
            <mc:AlternateContent xmlns:mc="http://schemas.openxmlformats.org/markup-compatibility/2006">
              <mc:Choice xmlns:v="urn:schemas-microsoft-com:vml" Requires="v">
                <p:oleObj spid="_x0000_s5123" name="公式" r:id="rId5" imgW="35356800" imgH="5486400" progId="Equation.3">
                  <p:embed/>
                </p:oleObj>
              </mc:Choice>
              <mc:Fallback>
                <p:oleObj name="公式" r:id="rId5" imgW="35356800" imgH="5486400" progId="Equation.3">
                  <p:embed/>
                  <p:pic>
                    <p:nvPicPr>
                      <p:cNvPr id="0" name="图片 5122"/>
                      <p:cNvPicPr>
                        <a:picLocks noChangeAspect="1"/>
                      </p:cNvPicPr>
                      <p:nvPr/>
                    </p:nvPicPr>
                    <p:blipFill>
                      <a:blip r:embed="rId6"/>
                      <a:stretch>
                        <a:fillRect/>
                      </a:stretch>
                    </p:blipFill>
                    <p:spPr>
                      <a:xfrm>
                        <a:off x="2328863" y="1295400"/>
                        <a:ext cx="2262187" cy="228600"/>
                      </a:xfrm>
                      <a:prstGeom prst="rect">
                        <a:avLst/>
                      </a:prstGeom>
                      <a:noFill/>
                      <a:ln w="9525">
                        <a:noFill/>
                        <a:miter/>
                      </a:ln>
                    </p:spPr>
                  </p:pic>
                </p:oleObj>
              </mc:Fallback>
            </mc:AlternateContent>
          </a:graphicData>
        </a:graphic>
      </p:graphicFrame>
      <p:sp>
        <p:nvSpPr>
          <p:cNvPr id="7273" name="Rectangle 8"/>
          <p:cNvSpPr>
            <a:spLocks noChangeArrowheads="1"/>
          </p:cNvSpPr>
          <p:nvPr/>
        </p:nvSpPr>
        <p:spPr bwMode="auto">
          <a:xfrm>
            <a:off x="0" y="-182563"/>
            <a:ext cx="184150" cy="366713"/>
          </a:xfrm>
          <a:prstGeom prst="rect">
            <a:avLst/>
          </a:prstGeom>
          <a:noFill/>
          <a:ln w="9525">
            <a:noFill/>
            <a:miter lim="800000"/>
          </a:ln>
        </p:spPr>
        <p:txBody>
          <a:bodyPr wrap="none" anchor="ctr">
            <a:spAutoFit/>
          </a:bodyPr>
          <a:lstStyle/>
          <a:p>
            <a:endParaRPr lang="zh-CN" altLang="en-US">
              <a:latin typeface="Trebuchet MS" pitchFamily="34" charset="0"/>
              <a:ea typeface="华文新魏" pitchFamily="2" charset="-122"/>
            </a:endParaRPr>
          </a:p>
        </p:txBody>
      </p:sp>
      <p:graphicFrame>
        <p:nvGraphicFramePr>
          <p:cNvPr id="7262" name="Object 94"/>
          <p:cNvGraphicFramePr>
            <a:graphicFrameLocks noChangeAspect="1"/>
          </p:cNvGraphicFramePr>
          <p:nvPr/>
        </p:nvGraphicFramePr>
        <p:xfrm>
          <a:off x="2368550" y="1725613"/>
          <a:ext cx="2808288" cy="228600"/>
        </p:xfrm>
        <a:graphic>
          <a:graphicData uri="http://schemas.openxmlformats.org/presentationml/2006/ole">
            <mc:AlternateContent xmlns:mc="http://schemas.openxmlformats.org/markup-compatibility/2006">
              <mc:Choice xmlns:v="urn:schemas-microsoft-com:vml" Requires="v">
                <p:oleObj spid="_x0000_s5124" name="公式" r:id="rId7" imgW="42367200" imgH="5486400" progId="Equation.3">
                  <p:embed/>
                </p:oleObj>
              </mc:Choice>
              <mc:Fallback>
                <p:oleObj name="公式" r:id="rId7" imgW="42367200" imgH="5486400" progId="Equation.3">
                  <p:embed/>
                  <p:pic>
                    <p:nvPicPr>
                      <p:cNvPr id="0" name="图片 5123"/>
                      <p:cNvPicPr>
                        <a:picLocks noChangeAspect="1"/>
                      </p:cNvPicPr>
                      <p:nvPr/>
                    </p:nvPicPr>
                    <p:blipFill>
                      <a:blip r:embed="rId8"/>
                      <a:stretch>
                        <a:fillRect/>
                      </a:stretch>
                    </p:blipFill>
                    <p:spPr>
                      <a:xfrm>
                        <a:off x="2368550" y="1725613"/>
                        <a:ext cx="2808288" cy="228600"/>
                      </a:xfrm>
                      <a:prstGeom prst="rect">
                        <a:avLst/>
                      </a:prstGeom>
                      <a:noFill/>
                      <a:ln w="9525">
                        <a:noFill/>
                        <a:miter/>
                      </a:ln>
                    </p:spPr>
                  </p:pic>
                </p:oleObj>
              </mc:Fallback>
            </mc:AlternateContent>
          </a:graphicData>
        </a:graphic>
      </p:graphicFrame>
      <p:sp>
        <p:nvSpPr>
          <p:cNvPr id="7274" name="Rectangle 10"/>
          <p:cNvSpPr>
            <a:spLocks noChangeArrowheads="1"/>
          </p:cNvSpPr>
          <p:nvPr/>
        </p:nvSpPr>
        <p:spPr bwMode="auto">
          <a:xfrm>
            <a:off x="0" y="-182563"/>
            <a:ext cx="184150" cy="366713"/>
          </a:xfrm>
          <a:prstGeom prst="rect">
            <a:avLst/>
          </a:prstGeom>
          <a:noFill/>
          <a:ln w="9525">
            <a:noFill/>
            <a:miter lim="800000"/>
          </a:ln>
        </p:spPr>
        <p:txBody>
          <a:bodyPr wrap="none" anchor="ctr">
            <a:spAutoFit/>
          </a:bodyPr>
          <a:lstStyle/>
          <a:p>
            <a:endParaRPr lang="zh-CN" altLang="en-US">
              <a:latin typeface="Trebuchet MS" pitchFamily="34" charset="0"/>
              <a:ea typeface="华文新魏" pitchFamily="2" charset="-122"/>
            </a:endParaRPr>
          </a:p>
        </p:txBody>
      </p:sp>
      <p:graphicFrame>
        <p:nvGraphicFramePr>
          <p:cNvPr id="7263" name="Object 95"/>
          <p:cNvGraphicFramePr>
            <a:graphicFrameLocks noChangeAspect="1"/>
          </p:cNvGraphicFramePr>
          <p:nvPr/>
        </p:nvGraphicFramePr>
        <p:xfrm>
          <a:off x="2898775" y="2087563"/>
          <a:ext cx="1136650" cy="228600"/>
        </p:xfrm>
        <a:graphic>
          <a:graphicData uri="http://schemas.openxmlformats.org/presentationml/2006/ole">
            <mc:AlternateContent xmlns:mc="http://schemas.openxmlformats.org/markup-compatibility/2006">
              <mc:Choice xmlns:v="urn:schemas-microsoft-com:vml" Requires="v">
                <p:oleObj spid="_x0000_s5125" name="公式" r:id="rId9" imgW="17983200" imgH="5486400" progId="Equation.3">
                  <p:embed/>
                </p:oleObj>
              </mc:Choice>
              <mc:Fallback>
                <p:oleObj name="公式" r:id="rId9" imgW="17983200" imgH="5486400" progId="Equation.3">
                  <p:embed/>
                  <p:pic>
                    <p:nvPicPr>
                      <p:cNvPr id="0" name="图片 5124"/>
                      <p:cNvPicPr>
                        <a:picLocks noChangeAspect="1"/>
                      </p:cNvPicPr>
                      <p:nvPr/>
                    </p:nvPicPr>
                    <p:blipFill>
                      <a:blip r:embed="rId10"/>
                      <a:stretch>
                        <a:fillRect/>
                      </a:stretch>
                    </p:blipFill>
                    <p:spPr>
                      <a:xfrm>
                        <a:off x="2898775" y="2087563"/>
                        <a:ext cx="1136650" cy="228600"/>
                      </a:xfrm>
                      <a:prstGeom prst="rect">
                        <a:avLst/>
                      </a:prstGeom>
                      <a:noFill/>
                      <a:ln w="9525">
                        <a:noFill/>
                        <a:miter/>
                      </a:ln>
                    </p:spPr>
                  </p:pic>
                </p:oleObj>
              </mc:Fallback>
            </mc:AlternateContent>
          </a:graphicData>
        </a:graphic>
      </p:graphicFrame>
      <p:sp>
        <p:nvSpPr>
          <p:cNvPr id="7275" name="Rectangle 12"/>
          <p:cNvSpPr>
            <a:spLocks noChangeArrowheads="1"/>
          </p:cNvSpPr>
          <p:nvPr/>
        </p:nvSpPr>
        <p:spPr bwMode="auto">
          <a:xfrm>
            <a:off x="0" y="-182563"/>
            <a:ext cx="184150" cy="366713"/>
          </a:xfrm>
          <a:prstGeom prst="rect">
            <a:avLst/>
          </a:prstGeom>
          <a:noFill/>
          <a:ln w="9525">
            <a:noFill/>
            <a:miter lim="800000"/>
          </a:ln>
        </p:spPr>
        <p:txBody>
          <a:bodyPr wrap="none" anchor="ctr">
            <a:spAutoFit/>
          </a:bodyPr>
          <a:lstStyle/>
          <a:p>
            <a:endParaRPr lang="zh-CN" altLang="en-US">
              <a:latin typeface="Trebuchet MS" pitchFamily="34" charset="0"/>
              <a:ea typeface="华文新魏" pitchFamily="2" charset="-122"/>
            </a:endParaRPr>
          </a:p>
        </p:txBody>
      </p:sp>
      <p:graphicFrame>
        <p:nvGraphicFramePr>
          <p:cNvPr id="7264" name="Object 96"/>
          <p:cNvGraphicFramePr>
            <a:graphicFrameLocks noChangeAspect="1"/>
          </p:cNvGraphicFramePr>
          <p:nvPr/>
        </p:nvGraphicFramePr>
        <p:xfrm>
          <a:off x="4386263" y="2087563"/>
          <a:ext cx="1123950" cy="228600"/>
        </p:xfrm>
        <a:graphic>
          <a:graphicData uri="http://schemas.openxmlformats.org/presentationml/2006/ole">
            <mc:AlternateContent xmlns:mc="http://schemas.openxmlformats.org/markup-compatibility/2006">
              <mc:Choice xmlns:v="urn:schemas-microsoft-com:vml" Requires="v">
                <p:oleObj spid="_x0000_s5126" name="公式" r:id="rId11" imgW="18897600" imgH="5486400" progId="Equation.3">
                  <p:embed/>
                </p:oleObj>
              </mc:Choice>
              <mc:Fallback>
                <p:oleObj name="公式" r:id="rId11" imgW="18897600" imgH="5486400" progId="Equation.3">
                  <p:embed/>
                  <p:pic>
                    <p:nvPicPr>
                      <p:cNvPr id="0" name="图片 5125"/>
                      <p:cNvPicPr>
                        <a:picLocks noChangeAspect="1"/>
                      </p:cNvPicPr>
                      <p:nvPr/>
                    </p:nvPicPr>
                    <p:blipFill>
                      <a:blip r:embed="rId12"/>
                      <a:stretch>
                        <a:fillRect/>
                      </a:stretch>
                    </p:blipFill>
                    <p:spPr>
                      <a:xfrm>
                        <a:off x="4386263" y="2087563"/>
                        <a:ext cx="1123950" cy="228600"/>
                      </a:xfrm>
                      <a:prstGeom prst="rect">
                        <a:avLst/>
                      </a:prstGeom>
                      <a:noFill/>
                      <a:ln w="9525">
                        <a:noFill/>
                        <a:miter/>
                      </a:ln>
                    </p:spPr>
                  </p:pic>
                </p:oleObj>
              </mc:Fallback>
            </mc:AlternateContent>
          </a:graphicData>
        </a:graphic>
      </p:graphicFrame>
      <p:sp>
        <p:nvSpPr>
          <p:cNvPr id="7276" name="Rectangle 14"/>
          <p:cNvSpPr>
            <a:spLocks noChangeArrowheads="1"/>
          </p:cNvSpPr>
          <p:nvPr/>
        </p:nvSpPr>
        <p:spPr bwMode="auto">
          <a:xfrm>
            <a:off x="0" y="-182563"/>
            <a:ext cx="184150" cy="366713"/>
          </a:xfrm>
          <a:prstGeom prst="rect">
            <a:avLst/>
          </a:prstGeom>
          <a:noFill/>
          <a:ln w="9525">
            <a:noFill/>
            <a:miter lim="800000"/>
          </a:ln>
        </p:spPr>
        <p:txBody>
          <a:bodyPr wrap="none" anchor="ctr">
            <a:spAutoFit/>
          </a:bodyPr>
          <a:lstStyle/>
          <a:p>
            <a:endParaRPr lang="zh-CN" altLang="en-US">
              <a:latin typeface="Trebuchet MS" pitchFamily="34" charset="0"/>
              <a:ea typeface="华文新魏" pitchFamily="2" charset="-122"/>
            </a:endParaRPr>
          </a:p>
        </p:txBody>
      </p:sp>
      <p:graphicFrame>
        <p:nvGraphicFramePr>
          <p:cNvPr id="7265" name="Object 97"/>
          <p:cNvGraphicFramePr>
            <a:graphicFrameLocks noChangeAspect="1"/>
          </p:cNvGraphicFramePr>
          <p:nvPr/>
        </p:nvGraphicFramePr>
        <p:xfrm>
          <a:off x="2584450" y="2727325"/>
          <a:ext cx="2925763" cy="228600"/>
        </p:xfrm>
        <a:graphic>
          <a:graphicData uri="http://schemas.openxmlformats.org/presentationml/2006/ole">
            <mc:AlternateContent xmlns:mc="http://schemas.openxmlformats.org/markup-compatibility/2006">
              <mc:Choice xmlns:v="urn:schemas-microsoft-com:vml" Requires="v">
                <p:oleObj spid="_x0000_s5127" name="公式" r:id="rId13" imgW="32004000" imgH="5486400" progId="Equation.3">
                  <p:embed/>
                </p:oleObj>
              </mc:Choice>
              <mc:Fallback>
                <p:oleObj name="公式" r:id="rId13" imgW="32004000" imgH="5486400" progId="Equation.3">
                  <p:embed/>
                  <p:pic>
                    <p:nvPicPr>
                      <p:cNvPr id="0" name="图片 5126"/>
                      <p:cNvPicPr>
                        <a:picLocks noChangeAspect="1"/>
                      </p:cNvPicPr>
                      <p:nvPr/>
                    </p:nvPicPr>
                    <p:blipFill>
                      <a:blip r:embed="rId14"/>
                      <a:stretch>
                        <a:fillRect/>
                      </a:stretch>
                    </p:blipFill>
                    <p:spPr>
                      <a:xfrm>
                        <a:off x="2584450" y="2727325"/>
                        <a:ext cx="2925763" cy="228600"/>
                      </a:xfrm>
                      <a:prstGeom prst="rect">
                        <a:avLst/>
                      </a:prstGeom>
                      <a:noFill/>
                      <a:ln w="9525">
                        <a:noFill/>
                        <a:miter/>
                      </a:ln>
                    </p:spPr>
                  </p:pic>
                </p:oleObj>
              </mc:Fallback>
            </mc:AlternateContent>
          </a:graphicData>
        </a:graphic>
      </p:graphicFrame>
      <p:sp>
        <p:nvSpPr>
          <p:cNvPr id="7277" name="Rectangle 16"/>
          <p:cNvSpPr>
            <a:spLocks noChangeArrowheads="1"/>
          </p:cNvSpPr>
          <p:nvPr/>
        </p:nvSpPr>
        <p:spPr bwMode="auto">
          <a:xfrm>
            <a:off x="0" y="-182563"/>
            <a:ext cx="184150" cy="366713"/>
          </a:xfrm>
          <a:prstGeom prst="rect">
            <a:avLst/>
          </a:prstGeom>
          <a:noFill/>
          <a:ln w="9525">
            <a:noFill/>
            <a:miter lim="800000"/>
          </a:ln>
        </p:spPr>
        <p:txBody>
          <a:bodyPr wrap="none" anchor="ctr">
            <a:spAutoFit/>
          </a:bodyPr>
          <a:lstStyle/>
          <a:p>
            <a:endParaRPr lang="zh-CN" altLang="en-US">
              <a:latin typeface="Trebuchet MS" pitchFamily="34" charset="0"/>
              <a:ea typeface="华文新魏" pitchFamily="2" charset="-122"/>
            </a:endParaRPr>
          </a:p>
        </p:txBody>
      </p:sp>
      <p:graphicFrame>
        <p:nvGraphicFramePr>
          <p:cNvPr id="7266" name="Object 98"/>
          <p:cNvGraphicFramePr>
            <a:graphicFrameLocks noChangeAspect="1"/>
          </p:cNvGraphicFramePr>
          <p:nvPr/>
        </p:nvGraphicFramePr>
        <p:xfrm>
          <a:off x="2979738" y="3273425"/>
          <a:ext cx="1998662" cy="238125"/>
        </p:xfrm>
        <a:graphic>
          <a:graphicData uri="http://schemas.openxmlformats.org/presentationml/2006/ole">
            <mc:AlternateContent xmlns:mc="http://schemas.openxmlformats.org/markup-compatibility/2006">
              <mc:Choice xmlns:v="urn:schemas-microsoft-com:vml" Requires="v">
                <p:oleObj spid="_x0000_s5128" name="公式" r:id="rId15" imgW="39624000" imgH="5791200" progId="Equation.3">
                  <p:embed/>
                </p:oleObj>
              </mc:Choice>
              <mc:Fallback>
                <p:oleObj name="公式" r:id="rId15" imgW="39624000" imgH="5791200" progId="Equation.3">
                  <p:embed/>
                  <p:pic>
                    <p:nvPicPr>
                      <p:cNvPr id="0" name="图片 5127"/>
                      <p:cNvPicPr>
                        <a:picLocks noChangeAspect="1"/>
                      </p:cNvPicPr>
                      <p:nvPr/>
                    </p:nvPicPr>
                    <p:blipFill>
                      <a:blip r:embed="rId16"/>
                      <a:stretch>
                        <a:fillRect/>
                      </a:stretch>
                    </p:blipFill>
                    <p:spPr>
                      <a:xfrm>
                        <a:off x="2979738" y="3273425"/>
                        <a:ext cx="1998662" cy="238125"/>
                      </a:xfrm>
                      <a:prstGeom prst="rect">
                        <a:avLst/>
                      </a:prstGeom>
                      <a:noFill/>
                      <a:ln w="9525">
                        <a:noFill/>
                        <a:miter/>
                      </a:ln>
                    </p:spPr>
                  </p:pic>
                </p:oleObj>
              </mc:Fallback>
            </mc:AlternateContent>
          </a:graphicData>
        </a:graphic>
      </p:graphicFrame>
      <p:sp>
        <p:nvSpPr>
          <p:cNvPr id="7278" name="Rectangle 18"/>
          <p:cNvSpPr>
            <a:spLocks noChangeArrowheads="1"/>
          </p:cNvSpPr>
          <p:nvPr/>
        </p:nvSpPr>
        <p:spPr bwMode="auto">
          <a:xfrm>
            <a:off x="0" y="-182563"/>
            <a:ext cx="184150" cy="366713"/>
          </a:xfrm>
          <a:prstGeom prst="rect">
            <a:avLst/>
          </a:prstGeom>
          <a:noFill/>
          <a:ln w="9525">
            <a:noFill/>
            <a:miter lim="800000"/>
          </a:ln>
        </p:spPr>
        <p:txBody>
          <a:bodyPr wrap="none" anchor="ctr">
            <a:spAutoFit/>
          </a:bodyPr>
          <a:lstStyle/>
          <a:p>
            <a:endParaRPr lang="zh-CN" altLang="en-US">
              <a:latin typeface="Trebuchet MS" pitchFamily="34" charset="0"/>
              <a:ea typeface="华文新魏" pitchFamily="2" charset="-122"/>
            </a:endParaRPr>
          </a:p>
        </p:txBody>
      </p:sp>
      <p:graphicFrame>
        <p:nvGraphicFramePr>
          <p:cNvPr id="7267" name="Object 99"/>
          <p:cNvGraphicFramePr>
            <a:graphicFrameLocks noChangeAspect="1"/>
          </p:cNvGraphicFramePr>
          <p:nvPr/>
        </p:nvGraphicFramePr>
        <p:xfrm>
          <a:off x="2584450" y="3854450"/>
          <a:ext cx="2500313" cy="839788"/>
        </p:xfrm>
        <a:graphic>
          <a:graphicData uri="http://schemas.openxmlformats.org/presentationml/2006/ole">
            <mc:AlternateContent xmlns:mc="http://schemas.openxmlformats.org/markup-compatibility/2006">
              <mc:Choice xmlns:v="urn:schemas-microsoft-com:vml" Requires="v">
                <p:oleObj spid="_x0000_s5129" name="公式" r:id="rId17" imgW="56083200" imgH="14630400" progId="Equation.3">
                  <p:embed/>
                </p:oleObj>
              </mc:Choice>
              <mc:Fallback>
                <p:oleObj name="公式" r:id="rId17" imgW="56083200" imgH="14630400" progId="Equation.3">
                  <p:embed/>
                  <p:pic>
                    <p:nvPicPr>
                      <p:cNvPr id="0" name="图片 5128"/>
                      <p:cNvPicPr>
                        <a:picLocks noChangeAspect="1"/>
                      </p:cNvPicPr>
                      <p:nvPr/>
                    </p:nvPicPr>
                    <p:blipFill>
                      <a:blip r:embed="rId18"/>
                      <a:stretch>
                        <a:fillRect/>
                      </a:stretch>
                    </p:blipFill>
                    <p:spPr>
                      <a:xfrm>
                        <a:off x="2584450" y="3854450"/>
                        <a:ext cx="2500313" cy="839788"/>
                      </a:xfrm>
                      <a:prstGeom prst="rect">
                        <a:avLst/>
                      </a:prstGeom>
                      <a:noFill/>
                      <a:ln w="9525">
                        <a:noFill/>
                        <a:miter/>
                      </a:ln>
                    </p:spPr>
                  </p:pic>
                </p:oleObj>
              </mc:Fallback>
            </mc:AlternateContent>
          </a:graphicData>
        </a:graphic>
      </p:graphicFrame>
      <p:sp>
        <p:nvSpPr>
          <p:cNvPr id="7279" name="Rectangle 20"/>
          <p:cNvSpPr>
            <a:spLocks noChangeArrowheads="1"/>
          </p:cNvSpPr>
          <p:nvPr/>
        </p:nvSpPr>
        <p:spPr bwMode="auto">
          <a:xfrm>
            <a:off x="0" y="-182563"/>
            <a:ext cx="184150" cy="366713"/>
          </a:xfrm>
          <a:prstGeom prst="rect">
            <a:avLst/>
          </a:prstGeom>
          <a:noFill/>
          <a:ln w="9525">
            <a:noFill/>
            <a:miter lim="800000"/>
          </a:ln>
        </p:spPr>
        <p:txBody>
          <a:bodyPr wrap="none" anchor="ctr">
            <a:spAutoFit/>
          </a:bodyPr>
          <a:lstStyle/>
          <a:p>
            <a:endParaRPr lang="zh-CN" altLang="en-US">
              <a:latin typeface="Trebuchet MS" pitchFamily="34" charset="0"/>
              <a:ea typeface="华文新魏" pitchFamily="2" charset="-122"/>
            </a:endParaRPr>
          </a:p>
        </p:txBody>
      </p:sp>
      <p:graphicFrame>
        <p:nvGraphicFramePr>
          <p:cNvPr id="7268" name="Object 100"/>
          <p:cNvGraphicFramePr>
            <a:graphicFrameLocks noChangeAspect="1"/>
          </p:cNvGraphicFramePr>
          <p:nvPr/>
        </p:nvGraphicFramePr>
        <p:xfrm>
          <a:off x="4276725" y="4822825"/>
          <a:ext cx="369888" cy="322263"/>
        </p:xfrm>
        <a:graphic>
          <a:graphicData uri="http://schemas.openxmlformats.org/presentationml/2006/ole">
            <mc:AlternateContent xmlns:mc="http://schemas.openxmlformats.org/markup-compatibility/2006">
              <mc:Choice xmlns:v="urn:schemas-microsoft-com:vml" Requires="v">
                <p:oleObj spid="_x0000_s5130" name="公式" r:id="rId19" imgW="5181600" imgH="5486400" progId="Equation.3">
                  <p:embed/>
                </p:oleObj>
              </mc:Choice>
              <mc:Fallback>
                <p:oleObj name="公式" r:id="rId19" imgW="5181600" imgH="5486400" progId="Equation.3">
                  <p:embed/>
                  <p:pic>
                    <p:nvPicPr>
                      <p:cNvPr id="0" name="图片 5129"/>
                      <p:cNvPicPr>
                        <a:picLocks noChangeAspect="1"/>
                      </p:cNvPicPr>
                      <p:nvPr/>
                    </p:nvPicPr>
                    <p:blipFill>
                      <a:blip r:embed="rId20"/>
                      <a:stretch>
                        <a:fillRect/>
                      </a:stretch>
                    </p:blipFill>
                    <p:spPr>
                      <a:xfrm>
                        <a:off x="4276725" y="4822825"/>
                        <a:ext cx="369888" cy="322263"/>
                      </a:xfrm>
                      <a:prstGeom prst="rect">
                        <a:avLst/>
                      </a:prstGeom>
                      <a:noFill/>
                      <a:ln w="9525">
                        <a:noFill/>
                        <a:miter/>
                      </a:ln>
                    </p:spPr>
                  </p:pic>
                </p:oleObj>
              </mc:Fallback>
            </mc:AlternateContent>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77863" y="549275"/>
            <a:ext cx="8596312" cy="5492750"/>
          </a:xfrm>
        </p:spPr>
        <p:txBody>
          <a:bodyPr rtlCol="0">
            <a:normAutofit fontScale="25000" lnSpcReduction="20000"/>
          </a:bodyPr>
          <a:lstStyle/>
          <a:p>
            <a:pPr eaLnBrk="1" hangingPunct="1">
              <a:spcAft>
                <a:spcPts val="0"/>
              </a:spcAft>
              <a:buFont typeface="Wingdings 3" pitchFamily="18" charset="2"/>
              <a:buChar char=""/>
              <a:defRPr/>
            </a:pPr>
            <a:endParaRPr lang="en-US" altLang="zh-CN" sz="1800" dirty="0" smtClean="0">
              <a:solidFill>
                <a:schemeClr val="tx1">
                  <a:lumMod val="75000"/>
                  <a:lumOff val="25000"/>
                </a:schemeClr>
              </a:solidFill>
            </a:endParaRPr>
          </a:p>
          <a:p>
            <a:pPr eaLnBrk="1" hangingPunct="1">
              <a:spcAft>
                <a:spcPts val="0"/>
              </a:spcAft>
              <a:buFont typeface="Wingdings 3" pitchFamily="18" charset="2"/>
              <a:buChar char=""/>
              <a:defRPr/>
            </a:pPr>
            <a:endParaRPr lang="en-US" altLang="zh-CN" sz="1800" dirty="0">
              <a:solidFill>
                <a:schemeClr val="tx1">
                  <a:lumMod val="75000"/>
                  <a:lumOff val="25000"/>
                </a:schemeClr>
              </a:solidFill>
            </a:endParaRPr>
          </a:p>
          <a:p>
            <a:pPr eaLnBrk="1" hangingPunct="1">
              <a:spcAft>
                <a:spcPts val="0"/>
              </a:spcAft>
              <a:buFont typeface="Wingdings 3" pitchFamily="18" charset="2"/>
              <a:buChar char=""/>
              <a:defRPr/>
            </a:pPr>
            <a:endParaRPr lang="en-US" altLang="zh-CN" sz="1800" dirty="0" smtClean="0">
              <a:solidFill>
                <a:schemeClr val="tx1">
                  <a:lumMod val="75000"/>
                  <a:lumOff val="25000"/>
                </a:schemeClr>
              </a:solidFill>
            </a:endParaRPr>
          </a:p>
          <a:p>
            <a:pPr eaLnBrk="1" hangingPunct="1">
              <a:spcAft>
                <a:spcPts val="0"/>
              </a:spcAft>
              <a:buFont typeface="Wingdings 3" pitchFamily="18" charset="2"/>
              <a:buChar char=""/>
              <a:defRPr/>
            </a:pPr>
            <a:endParaRPr lang="en-US" altLang="zh-CN" sz="1800" dirty="0">
              <a:solidFill>
                <a:schemeClr val="tx1">
                  <a:lumMod val="75000"/>
                  <a:lumOff val="25000"/>
                </a:schemeClr>
              </a:solidFill>
            </a:endParaRPr>
          </a:p>
          <a:p>
            <a:pPr eaLnBrk="1" hangingPunct="1">
              <a:spcAft>
                <a:spcPts val="0"/>
              </a:spcAft>
              <a:buFont typeface="Wingdings 3" pitchFamily="18" charset="2"/>
              <a:buChar char=""/>
              <a:defRPr/>
            </a:pPr>
            <a:endParaRPr lang="en-US" altLang="zh-CN" sz="1800" dirty="0" smtClean="0">
              <a:solidFill>
                <a:schemeClr val="tx1">
                  <a:lumMod val="75000"/>
                  <a:lumOff val="25000"/>
                </a:schemeClr>
              </a:solidFill>
            </a:endParaRPr>
          </a:p>
          <a:p>
            <a:pPr eaLnBrk="1" hangingPunct="1">
              <a:spcAft>
                <a:spcPts val="0"/>
              </a:spcAft>
              <a:buFont typeface="Wingdings 3" pitchFamily="18" charset="2"/>
              <a:buChar char=""/>
              <a:defRPr/>
            </a:pPr>
            <a:endParaRPr lang="en-US" altLang="zh-CN" sz="1800" dirty="0">
              <a:solidFill>
                <a:schemeClr val="tx1">
                  <a:lumMod val="75000"/>
                  <a:lumOff val="25000"/>
                </a:schemeClr>
              </a:solidFill>
            </a:endParaRPr>
          </a:p>
          <a:p>
            <a:pPr eaLnBrk="1" hangingPunct="1">
              <a:spcAft>
                <a:spcPts val="0"/>
              </a:spcAft>
              <a:buFont typeface="Wingdings 3" pitchFamily="18" charset="2"/>
              <a:buChar char=""/>
              <a:defRPr/>
            </a:pPr>
            <a:endParaRPr lang="en-US" altLang="zh-CN" sz="1800" dirty="0" smtClean="0">
              <a:solidFill>
                <a:schemeClr val="tx1">
                  <a:lumMod val="75000"/>
                  <a:lumOff val="25000"/>
                </a:schemeClr>
              </a:solidFill>
            </a:endParaRPr>
          </a:p>
          <a:p>
            <a:pPr eaLnBrk="1" hangingPunct="1">
              <a:spcAft>
                <a:spcPts val="0"/>
              </a:spcAft>
              <a:buFont typeface="Wingdings 3" pitchFamily="18" charset="2"/>
              <a:buChar char=""/>
              <a:defRPr/>
            </a:pPr>
            <a:endParaRPr lang="en-US" altLang="zh-CN" sz="1800" dirty="0">
              <a:solidFill>
                <a:schemeClr val="tx1">
                  <a:lumMod val="75000"/>
                  <a:lumOff val="25000"/>
                </a:schemeClr>
              </a:solidFill>
            </a:endParaRPr>
          </a:p>
          <a:p>
            <a:pPr eaLnBrk="1" hangingPunct="1">
              <a:spcAft>
                <a:spcPts val="0"/>
              </a:spcAft>
              <a:buFont typeface="Wingdings 3" pitchFamily="18" charset="2"/>
              <a:buChar char=""/>
              <a:defRPr/>
            </a:pPr>
            <a:endParaRPr lang="en-US" altLang="zh-CN" sz="1800" dirty="0" smtClean="0">
              <a:solidFill>
                <a:schemeClr val="tx1">
                  <a:lumMod val="75000"/>
                  <a:lumOff val="25000"/>
                </a:schemeClr>
              </a:solidFill>
            </a:endParaRPr>
          </a:p>
          <a:p>
            <a:pPr eaLnBrk="1" hangingPunct="1">
              <a:spcAft>
                <a:spcPts val="0"/>
              </a:spcAft>
              <a:buFont typeface="Wingdings 3" pitchFamily="18" charset="2"/>
              <a:buChar char=""/>
              <a:defRPr/>
            </a:pPr>
            <a:endParaRPr lang="en-US" altLang="zh-CN" sz="1800" dirty="0">
              <a:solidFill>
                <a:schemeClr val="tx1">
                  <a:lumMod val="75000"/>
                  <a:lumOff val="25000"/>
                </a:schemeClr>
              </a:solidFill>
            </a:endParaRPr>
          </a:p>
          <a:p>
            <a:pPr eaLnBrk="1" hangingPunct="1">
              <a:spcAft>
                <a:spcPts val="0"/>
              </a:spcAft>
              <a:buFont typeface="Wingdings 3" pitchFamily="18" charset="2"/>
              <a:buChar char=""/>
              <a:defRPr/>
            </a:pPr>
            <a:endParaRPr lang="en-US" altLang="zh-CN" sz="1800" dirty="0" smtClean="0">
              <a:solidFill>
                <a:schemeClr val="tx1">
                  <a:lumMod val="75000"/>
                  <a:lumOff val="25000"/>
                </a:schemeClr>
              </a:solidFill>
            </a:endParaRPr>
          </a:p>
          <a:p>
            <a:pPr eaLnBrk="1" hangingPunct="1">
              <a:spcAft>
                <a:spcPts val="0"/>
              </a:spcAft>
              <a:buFont typeface="Wingdings 3" pitchFamily="18" charset="2"/>
              <a:buChar char=""/>
              <a:defRPr/>
            </a:pPr>
            <a:endParaRPr lang="en-US" altLang="zh-CN" sz="1800" dirty="0">
              <a:solidFill>
                <a:schemeClr val="tx1">
                  <a:lumMod val="75000"/>
                  <a:lumOff val="25000"/>
                </a:schemeClr>
              </a:solidFill>
            </a:endParaRPr>
          </a:p>
          <a:p>
            <a:pPr eaLnBrk="1" hangingPunct="1">
              <a:spcAft>
                <a:spcPts val="0"/>
              </a:spcAft>
              <a:buFont typeface="Wingdings 3" pitchFamily="18" charset="2"/>
              <a:buChar char=""/>
              <a:defRPr/>
            </a:pPr>
            <a:endParaRPr lang="en-US" altLang="zh-CN" sz="1800" dirty="0" smtClean="0">
              <a:solidFill>
                <a:schemeClr val="tx1">
                  <a:lumMod val="75000"/>
                  <a:lumOff val="25000"/>
                </a:schemeClr>
              </a:solidFill>
            </a:endParaRPr>
          </a:p>
          <a:p>
            <a:pPr eaLnBrk="1" hangingPunct="1">
              <a:spcAft>
                <a:spcPts val="0"/>
              </a:spcAft>
              <a:buFont typeface="Wingdings 3" pitchFamily="18" charset="2"/>
              <a:buChar char=""/>
              <a:defRPr/>
            </a:pPr>
            <a:endParaRPr lang="en-US" altLang="zh-CN" sz="1800" dirty="0">
              <a:solidFill>
                <a:schemeClr val="tx1">
                  <a:lumMod val="75000"/>
                  <a:lumOff val="25000"/>
                </a:schemeClr>
              </a:solidFill>
            </a:endParaRPr>
          </a:p>
          <a:p>
            <a:pPr eaLnBrk="1" hangingPunct="1">
              <a:spcAft>
                <a:spcPts val="0"/>
              </a:spcAft>
              <a:buFont typeface="Wingdings 3" pitchFamily="18" charset="2"/>
              <a:buChar char=""/>
              <a:defRPr/>
            </a:pPr>
            <a:endParaRPr lang="en-US" altLang="zh-CN" sz="1800" dirty="0" smtClean="0">
              <a:solidFill>
                <a:schemeClr val="tx1">
                  <a:lumMod val="75000"/>
                  <a:lumOff val="25000"/>
                </a:schemeClr>
              </a:solidFill>
            </a:endParaRPr>
          </a:p>
          <a:p>
            <a:pPr lvl="4" eaLnBrk="1" hangingPunct="1">
              <a:spcAft>
                <a:spcPts val="0"/>
              </a:spcAft>
              <a:buFont typeface="Wingdings 3" pitchFamily="18" charset="2"/>
              <a:buChar char=""/>
              <a:defRPr/>
            </a:pPr>
            <a:endParaRPr lang="en-US" altLang="zh-CN" dirty="0">
              <a:solidFill>
                <a:schemeClr val="tx1">
                  <a:lumMod val="75000"/>
                  <a:lumOff val="25000"/>
                </a:schemeClr>
              </a:solidFill>
            </a:endParaRPr>
          </a:p>
          <a:p>
            <a:pPr lvl="4" eaLnBrk="1" hangingPunct="1">
              <a:spcAft>
                <a:spcPts val="0"/>
              </a:spcAft>
              <a:buFont typeface="Wingdings 3" pitchFamily="18" charset="2"/>
              <a:buChar char=""/>
              <a:defRPr/>
            </a:pPr>
            <a:endParaRPr lang="en-US" altLang="zh-CN" dirty="0" smtClean="0">
              <a:solidFill>
                <a:schemeClr val="tx1">
                  <a:lumMod val="75000"/>
                  <a:lumOff val="25000"/>
                </a:schemeClr>
              </a:solidFill>
            </a:endParaRPr>
          </a:p>
          <a:p>
            <a:pPr lvl="4" eaLnBrk="1" hangingPunct="1">
              <a:spcAft>
                <a:spcPts val="0"/>
              </a:spcAft>
              <a:buFont typeface="Wingdings 3" pitchFamily="18" charset="2"/>
              <a:buChar char=""/>
              <a:defRPr/>
            </a:pPr>
            <a:endParaRPr lang="en-US" altLang="zh-CN" dirty="0">
              <a:solidFill>
                <a:schemeClr val="tx1">
                  <a:lumMod val="75000"/>
                  <a:lumOff val="25000"/>
                </a:schemeClr>
              </a:solidFill>
            </a:endParaRPr>
          </a:p>
          <a:p>
            <a:pPr lvl="4" eaLnBrk="1" hangingPunct="1">
              <a:spcAft>
                <a:spcPts val="0"/>
              </a:spcAft>
              <a:buFont typeface="Wingdings 3" pitchFamily="18" charset="2"/>
              <a:buChar char=""/>
              <a:defRPr/>
            </a:pPr>
            <a:endParaRPr lang="en-US" altLang="zh-CN" dirty="0" smtClean="0">
              <a:solidFill>
                <a:schemeClr val="tx1">
                  <a:lumMod val="75000"/>
                  <a:lumOff val="25000"/>
                </a:schemeClr>
              </a:solidFill>
            </a:endParaRPr>
          </a:p>
          <a:p>
            <a:pPr lvl="4" eaLnBrk="1" hangingPunct="1">
              <a:spcAft>
                <a:spcPts val="0"/>
              </a:spcAft>
              <a:buFont typeface="Wingdings 3" pitchFamily="18" charset="2"/>
              <a:buChar char=""/>
              <a:defRPr/>
            </a:pPr>
            <a:endParaRPr lang="en-US" altLang="zh-CN" sz="5500" dirty="0" smtClean="0">
              <a:solidFill>
                <a:schemeClr val="tx1">
                  <a:lumMod val="75000"/>
                  <a:lumOff val="25000"/>
                </a:schemeClr>
              </a:solidFill>
              <a:latin typeface="+mn-ea"/>
            </a:endParaRPr>
          </a:p>
          <a:p>
            <a:pPr eaLnBrk="1" hangingPunct="1">
              <a:spcAft>
                <a:spcPts val="0"/>
              </a:spcAft>
              <a:buFont typeface="Wingdings 3" pitchFamily="18" charset="2"/>
              <a:buChar char=""/>
              <a:defRPr/>
            </a:pPr>
            <a:r>
              <a:rPr lang="en-US" altLang="zh-CN" sz="1800" dirty="0" smtClean="0">
                <a:solidFill>
                  <a:schemeClr val="tx1">
                    <a:lumMod val="75000"/>
                    <a:lumOff val="25000"/>
                  </a:schemeClr>
                </a:solidFill>
              </a:rPr>
              <a:t>                                                                		 </a:t>
            </a:r>
            <a:r>
              <a:rPr lang="zh-CN" altLang="en-US" sz="7200" dirty="0" smtClean="0">
                <a:solidFill>
                  <a:schemeClr val="tx1">
                    <a:lumMod val="75000"/>
                    <a:lumOff val="25000"/>
                  </a:schemeClr>
                </a:solidFill>
              </a:rPr>
              <a:t>图例：</a:t>
            </a:r>
            <a:r>
              <a:rPr lang="en-US" altLang="zh-CN" sz="1800" dirty="0" smtClean="0">
                <a:solidFill>
                  <a:schemeClr val="tx1">
                    <a:lumMod val="75000"/>
                    <a:lumOff val="25000"/>
                  </a:schemeClr>
                </a:solidFill>
              </a:rPr>
              <a:t>	    </a:t>
            </a:r>
            <a:r>
              <a:rPr lang="zh-CN" altLang="zh-CN" sz="5500" dirty="0" smtClean="0">
                <a:solidFill>
                  <a:schemeClr val="tx1">
                    <a:lumMod val="75000"/>
                    <a:lumOff val="25000"/>
                  </a:schemeClr>
                </a:solidFill>
              </a:rPr>
              <a:t>分布</a:t>
            </a:r>
            <a:r>
              <a:rPr lang="zh-CN" altLang="zh-CN" sz="5500" dirty="0">
                <a:solidFill>
                  <a:schemeClr val="tx1">
                    <a:lumMod val="75000"/>
                    <a:lumOff val="25000"/>
                  </a:schemeClr>
                </a:solidFill>
              </a:rPr>
              <a:t>密度函数示意图</a:t>
            </a:r>
            <a:endParaRPr lang="en-US" altLang="zh-CN" sz="5500" dirty="0">
              <a:solidFill>
                <a:schemeClr val="tx1">
                  <a:lumMod val="75000"/>
                  <a:lumOff val="25000"/>
                </a:schemeClr>
              </a:solidFill>
            </a:endParaRPr>
          </a:p>
          <a:p>
            <a:pPr eaLnBrk="1" hangingPunct="1">
              <a:spcAft>
                <a:spcPts val="0"/>
              </a:spcAft>
              <a:buFont typeface="Wingdings 3" pitchFamily="18" charset="2"/>
              <a:buChar char=""/>
              <a:defRPr/>
            </a:pPr>
            <a:endParaRPr lang="en-US" altLang="zh-CN" sz="1800" dirty="0" smtClean="0">
              <a:solidFill>
                <a:schemeClr val="tx1">
                  <a:lumMod val="75000"/>
                  <a:lumOff val="25000"/>
                </a:schemeClr>
              </a:solidFill>
            </a:endParaRPr>
          </a:p>
          <a:p>
            <a:pPr eaLnBrk="1" hangingPunct="1">
              <a:spcAft>
                <a:spcPts val="0"/>
              </a:spcAft>
              <a:buFont typeface="Wingdings 3" pitchFamily="18" charset="2"/>
              <a:buChar char=""/>
              <a:defRPr/>
            </a:pPr>
            <a:endParaRPr lang="en-US" altLang="zh-CN" sz="1800" dirty="0">
              <a:solidFill>
                <a:schemeClr val="tx1">
                  <a:lumMod val="75000"/>
                  <a:lumOff val="25000"/>
                </a:schemeClr>
              </a:solidFill>
            </a:endParaRPr>
          </a:p>
          <a:p>
            <a:pPr eaLnBrk="1" hangingPunct="1">
              <a:spcAft>
                <a:spcPts val="0"/>
              </a:spcAft>
              <a:buFont typeface="Wingdings 3" pitchFamily="18" charset="2"/>
              <a:buChar char=""/>
              <a:defRPr/>
            </a:pPr>
            <a:endParaRPr lang="en-US" altLang="zh-CN" sz="1800" dirty="0" smtClean="0">
              <a:solidFill>
                <a:schemeClr val="tx1">
                  <a:lumMod val="75000"/>
                  <a:lumOff val="25000"/>
                </a:schemeClr>
              </a:solidFill>
            </a:endParaRPr>
          </a:p>
          <a:p>
            <a:pPr eaLnBrk="1" hangingPunct="1">
              <a:spcAft>
                <a:spcPts val="0"/>
              </a:spcAft>
              <a:buFont typeface="Wingdings 3" pitchFamily="18" charset="2"/>
              <a:buChar char=""/>
              <a:defRPr/>
            </a:pPr>
            <a:endParaRPr lang="en-US" altLang="zh-CN" sz="1800" dirty="0">
              <a:solidFill>
                <a:schemeClr val="tx1">
                  <a:lumMod val="75000"/>
                  <a:lumOff val="25000"/>
                </a:schemeClr>
              </a:solidFill>
            </a:endParaRPr>
          </a:p>
          <a:p>
            <a:pPr eaLnBrk="1" hangingPunct="1">
              <a:spcAft>
                <a:spcPts val="0"/>
              </a:spcAft>
              <a:buFont typeface="Wingdings 3" pitchFamily="18" charset="2"/>
              <a:buChar char=""/>
              <a:defRPr/>
            </a:pPr>
            <a:endParaRPr lang="en-US" altLang="zh-CN" sz="1800" dirty="0" smtClean="0">
              <a:solidFill>
                <a:schemeClr val="tx1">
                  <a:lumMod val="75000"/>
                  <a:lumOff val="25000"/>
                </a:schemeClr>
              </a:solidFill>
            </a:endParaRPr>
          </a:p>
          <a:p>
            <a:pPr marL="0" indent="0" eaLnBrk="1" hangingPunct="1">
              <a:spcAft>
                <a:spcPts val="0"/>
              </a:spcAft>
              <a:buFont typeface="Wingdings 3" pitchFamily="18" charset="2"/>
              <a:buNone/>
              <a:defRPr/>
            </a:pPr>
            <a:r>
              <a:rPr lang="en-US" altLang="zh-CN" sz="1800" dirty="0">
                <a:solidFill>
                  <a:schemeClr val="tx1">
                    <a:lumMod val="75000"/>
                    <a:lumOff val="25000"/>
                  </a:schemeClr>
                </a:solidFill>
              </a:rPr>
              <a:t>	</a:t>
            </a:r>
            <a:r>
              <a:rPr lang="en-US" altLang="zh-CN" sz="1800" dirty="0" smtClean="0">
                <a:solidFill>
                  <a:schemeClr val="tx1">
                    <a:lumMod val="75000"/>
                    <a:lumOff val="25000"/>
                  </a:schemeClr>
                </a:solidFill>
              </a:rPr>
              <a:t>										</a:t>
            </a:r>
            <a:endParaRPr lang="en-US" altLang="zh-CN" sz="1800" dirty="0">
              <a:solidFill>
                <a:schemeClr val="tx1">
                  <a:lumMod val="75000"/>
                  <a:lumOff val="25000"/>
                </a:schemeClr>
              </a:solidFill>
            </a:endParaRPr>
          </a:p>
        </p:txBody>
      </p:sp>
      <p:pic>
        <p:nvPicPr>
          <p:cNvPr id="8208" name="Picture 3"/>
          <p:cNvPicPr>
            <a:picLocks noChangeAspect="1" noChangeArrowheads="1"/>
          </p:cNvPicPr>
          <p:nvPr/>
        </p:nvPicPr>
        <p:blipFill>
          <a:blip r:embed="rId1"/>
          <a:srcRect/>
          <a:stretch>
            <a:fillRect/>
          </a:stretch>
        </p:blipFill>
        <p:spPr bwMode="auto">
          <a:xfrm>
            <a:off x="2170113" y="658813"/>
            <a:ext cx="4583112" cy="3432175"/>
          </a:xfrm>
          <a:prstGeom prst="rect">
            <a:avLst/>
          </a:prstGeom>
          <a:noFill/>
          <a:ln w="9525">
            <a:noFill/>
            <a:miter lim="800000"/>
            <a:headEnd/>
            <a:tailEnd/>
          </a:ln>
        </p:spPr>
      </p:pic>
      <p:sp>
        <p:nvSpPr>
          <p:cNvPr id="8209" name="Rectangle 5"/>
          <p:cNvSpPr>
            <a:spLocks noChangeArrowheads="1"/>
          </p:cNvSpPr>
          <p:nvPr/>
        </p:nvSpPr>
        <p:spPr bwMode="auto">
          <a:xfrm>
            <a:off x="0" y="-182563"/>
            <a:ext cx="184150" cy="366713"/>
          </a:xfrm>
          <a:prstGeom prst="rect">
            <a:avLst/>
          </a:prstGeom>
          <a:noFill/>
          <a:ln w="9525">
            <a:noFill/>
            <a:miter lim="800000"/>
          </a:ln>
        </p:spPr>
        <p:txBody>
          <a:bodyPr wrap="none" anchor="ctr">
            <a:spAutoFit/>
          </a:bodyPr>
          <a:lstStyle/>
          <a:p>
            <a:endParaRPr lang="zh-CN" altLang="en-US">
              <a:latin typeface="Trebuchet MS" pitchFamily="34" charset="0"/>
              <a:ea typeface="华文新魏" pitchFamily="2" charset="-122"/>
            </a:endParaRPr>
          </a:p>
        </p:txBody>
      </p:sp>
      <p:graphicFrame>
        <p:nvGraphicFramePr>
          <p:cNvPr id="8206" name="Object 14"/>
          <p:cNvGraphicFramePr>
            <a:graphicFrameLocks noChangeAspect="1"/>
          </p:cNvGraphicFramePr>
          <p:nvPr/>
        </p:nvGraphicFramePr>
        <p:xfrm>
          <a:off x="3730625" y="4298950"/>
          <a:ext cx="327025" cy="341313"/>
        </p:xfrm>
        <a:graphic>
          <a:graphicData uri="http://schemas.openxmlformats.org/presentationml/2006/ole">
            <mc:AlternateContent xmlns:mc="http://schemas.openxmlformats.org/markup-compatibility/2006">
              <mc:Choice xmlns:v="urn:schemas-microsoft-com:vml" Requires="v">
                <p:oleObj spid="_x0000_s6145" name="公式" r:id="rId2" imgW="5181600" imgH="5486400" progId="Equation.3">
                  <p:embed/>
                </p:oleObj>
              </mc:Choice>
              <mc:Fallback>
                <p:oleObj name="公式" r:id="rId2" imgW="5181600" imgH="5486400" progId="Equation.3">
                  <p:embed/>
                  <p:pic>
                    <p:nvPicPr>
                      <p:cNvPr id="0" name="图片 6144"/>
                      <p:cNvPicPr>
                        <a:picLocks noChangeAspect="1"/>
                      </p:cNvPicPr>
                      <p:nvPr/>
                    </p:nvPicPr>
                    <p:blipFill>
                      <a:blip r:embed="rId3"/>
                      <a:stretch>
                        <a:fillRect/>
                      </a:stretch>
                    </p:blipFill>
                    <p:spPr>
                      <a:xfrm>
                        <a:off x="3730625" y="4298950"/>
                        <a:ext cx="327025" cy="341313"/>
                      </a:xfrm>
                      <a:prstGeom prst="rect">
                        <a:avLst/>
                      </a:prstGeom>
                      <a:noFill/>
                      <a:ln w="9525">
                        <a:noFill/>
                        <a:miter/>
                      </a:ln>
                    </p:spPr>
                  </p:pic>
                </p:oleObj>
              </mc:Fallback>
            </mc:AlternateContent>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79438" y="476250"/>
            <a:ext cx="8596312" cy="6107113"/>
          </a:xfrm>
        </p:spPr>
        <p:txBody>
          <a:bodyPr rtlCol="0">
            <a:normAutofit/>
          </a:bodyPr>
          <a:lstStyle/>
          <a:p>
            <a:pPr eaLnBrk="1" hangingPunct="1">
              <a:spcAft>
                <a:spcPts val="0"/>
              </a:spcAft>
              <a:buFont typeface="Wingdings 3" pitchFamily="18" charset="2"/>
              <a:buChar char=""/>
              <a:defRPr/>
            </a:pPr>
            <a:r>
              <a:rPr lang="en-US" altLang="zh-CN" sz="1800" dirty="0">
                <a:solidFill>
                  <a:schemeClr val="tx1">
                    <a:lumMod val="75000"/>
                    <a:lumOff val="25000"/>
                  </a:schemeClr>
                </a:solidFill>
                <a:latin typeface="+mn-ea"/>
              </a:rPr>
              <a:t>2. </a:t>
            </a:r>
            <a:r>
              <a:rPr lang="en-US" altLang="zh-CN" sz="1800" i="1" dirty="0">
                <a:solidFill>
                  <a:schemeClr val="tx1">
                    <a:lumMod val="75000"/>
                    <a:lumOff val="25000"/>
                  </a:schemeClr>
                </a:solidFill>
                <a:latin typeface="+mn-ea"/>
              </a:rPr>
              <a:t>t</a:t>
            </a:r>
            <a:r>
              <a:rPr lang="zh-CN" altLang="zh-CN" sz="1800" dirty="0">
                <a:solidFill>
                  <a:schemeClr val="tx1">
                    <a:lumMod val="75000"/>
                    <a:lumOff val="25000"/>
                  </a:schemeClr>
                </a:solidFill>
                <a:latin typeface="+mn-ea"/>
              </a:rPr>
              <a:t>分布</a:t>
            </a:r>
            <a:endParaRPr lang="zh-CN" altLang="zh-CN" sz="1800" dirty="0">
              <a:solidFill>
                <a:schemeClr val="tx1">
                  <a:lumMod val="75000"/>
                  <a:lumOff val="25000"/>
                </a:schemeClr>
              </a:solidFill>
              <a:latin typeface="+mn-ea"/>
            </a:endParaRPr>
          </a:p>
          <a:p>
            <a:pPr eaLnBrk="1" hangingPunct="1">
              <a:spcAft>
                <a:spcPts val="0"/>
              </a:spcAft>
              <a:buFont typeface="Wingdings 3" pitchFamily="18" charset="2"/>
              <a:buChar char=""/>
              <a:defRPr/>
            </a:pPr>
            <a:r>
              <a:rPr lang="zh-CN" altLang="zh-CN" sz="1800" dirty="0">
                <a:solidFill>
                  <a:schemeClr val="tx1">
                    <a:lumMod val="75000"/>
                    <a:lumOff val="25000"/>
                  </a:schemeClr>
                </a:solidFill>
              </a:rPr>
              <a:t>设一维连续型</a:t>
            </a:r>
            <a:r>
              <a:rPr lang="zh-CN" altLang="zh-CN" sz="1800" dirty="0" smtClean="0">
                <a:solidFill>
                  <a:schemeClr val="tx1">
                    <a:lumMod val="75000"/>
                    <a:lumOff val="25000"/>
                  </a:schemeClr>
                </a:solidFill>
              </a:rPr>
              <a:t>随机变量</a:t>
            </a:r>
            <a:r>
              <a:rPr lang="en-US" altLang="zh-CN" sz="1800" dirty="0" smtClean="0">
                <a:solidFill>
                  <a:schemeClr val="tx1">
                    <a:lumMod val="75000"/>
                    <a:lumOff val="25000"/>
                  </a:schemeClr>
                </a:solidFill>
              </a:rPr>
              <a:t>      </a:t>
            </a:r>
            <a:r>
              <a:rPr lang="zh-CN" altLang="en-US" sz="1800" dirty="0" smtClean="0">
                <a:solidFill>
                  <a:schemeClr val="tx1">
                    <a:lumMod val="75000"/>
                    <a:lumOff val="25000"/>
                  </a:schemeClr>
                </a:solidFill>
              </a:rPr>
              <a:t>的密度函数为：</a:t>
            </a:r>
            <a:endParaRPr lang="en-US" altLang="zh-CN" sz="1800" dirty="0" smtClean="0">
              <a:solidFill>
                <a:schemeClr val="tx1">
                  <a:lumMod val="75000"/>
                  <a:lumOff val="25000"/>
                </a:schemeClr>
              </a:solidFill>
            </a:endParaRPr>
          </a:p>
          <a:p>
            <a:pPr eaLnBrk="1" hangingPunct="1">
              <a:spcAft>
                <a:spcPts val="0"/>
              </a:spcAft>
              <a:buFont typeface="Wingdings 3" pitchFamily="18" charset="2"/>
              <a:buChar char=""/>
              <a:defRPr/>
            </a:pPr>
            <a:endParaRPr lang="en-US" altLang="zh-CN" sz="1800" dirty="0">
              <a:solidFill>
                <a:schemeClr val="tx1">
                  <a:lumMod val="75000"/>
                  <a:lumOff val="25000"/>
                </a:schemeClr>
              </a:solidFill>
            </a:endParaRPr>
          </a:p>
          <a:p>
            <a:pPr eaLnBrk="1" hangingPunct="1">
              <a:spcAft>
                <a:spcPts val="0"/>
              </a:spcAft>
              <a:buFont typeface="Wingdings 3" pitchFamily="18" charset="2"/>
              <a:buChar char=""/>
              <a:defRPr/>
            </a:pPr>
            <a:endParaRPr lang="en-US" altLang="zh-CN" sz="1800" dirty="0" smtClean="0">
              <a:solidFill>
                <a:schemeClr val="tx1">
                  <a:lumMod val="75000"/>
                  <a:lumOff val="25000"/>
                </a:schemeClr>
              </a:solidFill>
            </a:endParaRPr>
          </a:p>
          <a:p>
            <a:pPr eaLnBrk="1" hangingPunct="1">
              <a:spcAft>
                <a:spcPts val="0"/>
              </a:spcAft>
              <a:buFont typeface="Wingdings 3" pitchFamily="18" charset="2"/>
              <a:buChar char=""/>
              <a:defRPr/>
            </a:pPr>
            <a:endParaRPr lang="en-US" altLang="zh-CN" sz="1800" dirty="0">
              <a:solidFill>
                <a:schemeClr val="tx1">
                  <a:lumMod val="75000"/>
                  <a:lumOff val="25000"/>
                </a:schemeClr>
              </a:solidFill>
            </a:endParaRPr>
          </a:p>
          <a:p>
            <a:pPr marL="457200" lvl="1" indent="0" eaLnBrk="1" hangingPunct="1">
              <a:spcAft>
                <a:spcPts val="0"/>
              </a:spcAft>
              <a:buFont typeface="Wingdings 3" pitchFamily="18" charset="2"/>
              <a:buNone/>
              <a:defRPr/>
            </a:pPr>
            <a:r>
              <a:rPr lang="zh-CN" altLang="en-US" dirty="0" smtClean="0">
                <a:solidFill>
                  <a:schemeClr val="tx1">
                    <a:lumMod val="75000"/>
                    <a:lumOff val="25000"/>
                  </a:schemeClr>
                </a:solidFill>
              </a:rPr>
              <a:t> 则称</a:t>
            </a:r>
            <a:r>
              <a:rPr lang="en-US" altLang="zh-CN" dirty="0" smtClean="0">
                <a:solidFill>
                  <a:schemeClr val="tx1">
                    <a:lumMod val="75000"/>
                    <a:lumOff val="25000"/>
                  </a:schemeClr>
                </a:solidFill>
              </a:rPr>
              <a:t>X</a:t>
            </a:r>
            <a:r>
              <a:rPr lang="zh-CN" altLang="en-US" dirty="0" smtClean="0">
                <a:solidFill>
                  <a:schemeClr val="tx1">
                    <a:lumMod val="75000"/>
                    <a:lumOff val="25000"/>
                  </a:schemeClr>
                </a:solidFill>
              </a:rPr>
              <a:t>服从自由度为</a:t>
            </a:r>
            <a:r>
              <a:rPr lang="en-US" altLang="zh-CN" dirty="0" smtClean="0">
                <a:solidFill>
                  <a:schemeClr val="tx1">
                    <a:lumMod val="75000"/>
                    <a:lumOff val="25000"/>
                  </a:schemeClr>
                </a:solidFill>
              </a:rPr>
              <a:t>n</a:t>
            </a:r>
            <a:r>
              <a:rPr lang="zh-CN" altLang="en-US" dirty="0" smtClean="0">
                <a:solidFill>
                  <a:schemeClr val="tx1">
                    <a:lumMod val="75000"/>
                    <a:lumOff val="25000"/>
                  </a:schemeClr>
                </a:solidFill>
              </a:rPr>
              <a:t>的</a:t>
            </a:r>
            <a:r>
              <a:rPr lang="en-US" altLang="zh-CN" dirty="0" smtClean="0">
                <a:solidFill>
                  <a:schemeClr val="tx1">
                    <a:lumMod val="75000"/>
                    <a:lumOff val="25000"/>
                  </a:schemeClr>
                </a:solidFill>
              </a:rPr>
              <a:t>t</a:t>
            </a:r>
            <a:r>
              <a:rPr lang="zh-CN" altLang="en-US" dirty="0" smtClean="0">
                <a:solidFill>
                  <a:schemeClr val="tx1">
                    <a:lumMod val="75000"/>
                    <a:lumOff val="25000"/>
                  </a:schemeClr>
                </a:solidFill>
              </a:rPr>
              <a:t>分布，记为                 。</a:t>
            </a:r>
            <a:endParaRPr lang="en-US" altLang="zh-CN" dirty="0" smtClean="0">
              <a:solidFill>
                <a:schemeClr val="tx1">
                  <a:lumMod val="75000"/>
                  <a:lumOff val="25000"/>
                </a:schemeClr>
              </a:solidFill>
            </a:endParaRPr>
          </a:p>
          <a:p>
            <a:pPr marL="457200" lvl="1" indent="0" eaLnBrk="1" hangingPunct="1">
              <a:spcAft>
                <a:spcPts val="0"/>
              </a:spcAft>
              <a:buFont typeface="Wingdings 3" pitchFamily="18" charset="2"/>
              <a:buNone/>
              <a:defRPr/>
            </a:pPr>
            <a:r>
              <a:rPr lang="en-US" altLang="zh-CN" b="1" dirty="0" smtClean="0">
                <a:solidFill>
                  <a:schemeClr val="tx1">
                    <a:lumMod val="75000"/>
                    <a:lumOff val="25000"/>
                  </a:schemeClr>
                </a:solidFill>
              </a:rPr>
              <a:t>3</a:t>
            </a:r>
            <a:r>
              <a:rPr lang="en-US" altLang="zh-CN" b="1" dirty="0">
                <a:solidFill>
                  <a:schemeClr val="tx1">
                    <a:lumMod val="75000"/>
                    <a:lumOff val="25000"/>
                  </a:schemeClr>
                </a:solidFill>
              </a:rPr>
              <a:t>. </a:t>
            </a:r>
            <a:r>
              <a:rPr lang="en-US" altLang="zh-CN" b="1" i="1" dirty="0">
                <a:solidFill>
                  <a:schemeClr val="tx1">
                    <a:lumMod val="75000"/>
                    <a:lumOff val="25000"/>
                  </a:schemeClr>
                </a:solidFill>
              </a:rPr>
              <a:t>F</a:t>
            </a:r>
            <a:r>
              <a:rPr lang="zh-CN" altLang="zh-CN" b="1" dirty="0" smtClean="0">
                <a:solidFill>
                  <a:schemeClr val="tx1">
                    <a:lumMod val="75000"/>
                    <a:lumOff val="25000"/>
                  </a:schemeClr>
                </a:solidFill>
              </a:rPr>
              <a:t>分布</a:t>
            </a:r>
            <a:endParaRPr lang="en-US" altLang="zh-CN" b="1" dirty="0" smtClean="0">
              <a:solidFill>
                <a:schemeClr val="tx1">
                  <a:lumMod val="75000"/>
                  <a:lumOff val="25000"/>
                </a:schemeClr>
              </a:solidFill>
            </a:endParaRPr>
          </a:p>
          <a:p>
            <a:pPr marL="457200" lvl="1" indent="0" eaLnBrk="1" hangingPunct="1">
              <a:spcAft>
                <a:spcPts val="0"/>
              </a:spcAft>
              <a:buFont typeface="Wingdings 3" pitchFamily="18" charset="2"/>
              <a:buNone/>
              <a:defRPr/>
            </a:pPr>
            <a:r>
              <a:rPr lang="zh-CN" altLang="zh-CN" dirty="0">
                <a:solidFill>
                  <a:schemeClr val="tx1">
                    <a:lumMod val="75000"/>
                    <a:lumOff val="25000"/>
                  </a:schemeClr>
                </a:solidFill>
              </a:rPr>
              <a:t>设一维连续型</a:t>
            </a:r>
            <a:r>
              <a:rPr lang="zh-CN" altLang="zh-CN" dirty="0" smtClean="0">
                <a:solidFill>
                  <a:schemeClr val="tx1">
                    <a:lumMod val="75000"/>
                    <a:lumOff val="25000"/>
                  </a:schemeClr>
                </a:solidFill>
              </a:rPr>
              <a:t>随机变量</a:t>
            </a:r>
            <a:r>
              <a:rPr lang="en-US" altLang="zh-CN" dirty="0" smtClean="0">
                <a:solidFill>
                  <a:schemeClr val="tx1">
                    <a:lumMod val="75000"/>
                    <a:lumOff val="25000"/>
                  </a:schemeClr>
                </a:solidFill>
              </a:rPr>
              <a:t>X</a:t>
            </a:r>
            <a:r>
              <a:rPr lang="zh-CN" altLang="en-US" dirty="0" smtClean="0">
                <a:solidFill>
                  <a:schemeClr val="tx1">
                    <a:lumMod val="75000"/>
                    <a:lumOff val="25000"/>
                  </a:schemeClr>
                </a:solidFill>
              </a:rPr>
              <a:t>的密度函数为：</a:t>
            </a:r>
            <a:endParaRPr lang="en-US" altLang="zh-CN" dirty="0" smtClean="0">
              <a:solidFill>
                <a:schemeClr val="tx1">
                  <a:lumMod val="75000"/>
                  <a:lumOff val="25000"/>
                </a:schemeClr>
              </a:solidFill>
            </a:endParaRPr>
          </a:p>
          <a:p>
            <a:pPr marL="457200" lvl="1" indent="0" eaLnBrk="1" hangingPunct="1">
              <a:spcAft>
                <a:spcPts val="0"/>
              </a:spcAft>
              <a:buFont typeface="Wingdings 3" pitchFamily="18" charset="2"/>
              <a:buNone/>
              <a:defRPr/>
            </a:pPr>
            <a:endParaRPr lang="zh-CN" altLang="zh-CN" b="1" dirty="0">
              <a:solidFill>
                <a:schemeClr val="tx1">
                  <a:lumMod val="75000"/>
                  <a:lumOff val="25000"/>
                </a:schemeClr>
              </a:solidFill>
            </a:endParaRPr>
          </a:p>
          <a:p>
            <a:pPr marL="457200" lvl="1" indent="0" eaLnBrk="1" hangingPunct="1">
              <a:spcAft>
                <a:spcPts val="0"/>
              </a:spcAft>
              <a:buFont typeface="Wingdings 3" pitchFamily="18" charset="2"/>
              <a:buNone/>
              <a:defRPr/>
            </a:pPr>
            <a:endParaRPr lang="en-US" altLang="zh-CN" dirty="0" smtClean="0">
              <a:solidFill>
                <a:schemeClr val="tx1">
                  <a:lumMod val="75000"/>
                  <a:lumOff val="25000"/>
                </a:schemeClr>
              </a:solidFill>
            </a:endParaRPr>
          </a:p>
          <a:p>
            <a:pPr eaLnBrk="1" hangingPunct="1">
              <a:spcAft>
                <a:spcPts val="0"/>
              </a:spcAft>
              <a:buFont typeface="Wingdings 3" pitchFamily="18" charset="2"/>
              <a:buChar char=""/>
              <a:defRPr/>
            </a:pPr>
            <a:endParaRPr lang="en-US" altLang="zh-CN" sz="1800" dirty="0" smtClean="0">
              <a:solidFill>
                <a:schemeClr val="tx1">
                  <a:lumMod val="75000"/>
                  <a:lumOff val="25000"/>
                </a:schemeClr>
              </a:solidFill>
            </a:endParaRPr>
          </a:p>
          <a:p>
            <a:pPr eaLnBrk="1" hangingPunct="1">
              <a:spcAft>
                <a:spcPts val="0"/>
              </a:spcAft>
              <a:buFont typeface="Wingdings 3" pitchFamily="18" charset="2"/>
              <a:buChar char=""/>
              <a:defRPr/>
            </a:pPr>
            <a:r>
              <a:rPr lang="zh-CN" altLang="en-US" sz="1800" dirty="0" smtClean="0">
                <a:solidFill>
                  <a:schemeClr val="tx1">
                    <a:lumMod val="75000"/>
                    <a:lumOff val="25000"/>
                  </a:schemeClr>
                </a:solidFill>
              </a:rPr>
              <a:t>其中常数</a:t>
            </a:r>
            <a:endParaRPr lang="en-US" altLang="zh-CN" sz="1800" dirty="0" smtClean="0">
              <a:solidFill>
                <a:schemeClr val="tx1">
                  <a:lumMod val="75000"/>
                  <a:lumOff val="25000"/>
                </a:schemeClr>
              </a:solidFill>
            </a:endParaRPr>
          </a:p>
          <a:p>
            <a:pPr eaLnBrk="1" hangingPunct="1">
              <a:spcAft>
                <a:spcPts val="0"/>
              </a:spcAft>
              <a:buFont typeface="Wingdings 3" pitchFamily="18" charset="2"/>
              <a:buChar char=""/>
              <a:defRPr/>
            </a:pPr>
            <a:endParaRPr lang="en-US" altLang="zh-CN" sz="1800" dirty="0">
              <a:solidFill>
                <a:schemeClr val="tx1">
                  <a:lumMod val="75000"/>
                  <a:lumOff val="25000"/>
                </a:schemeClr>
              </a:solidFill>
            </a:endParaRPr>
          </a:p>
          <a:p>
            <a:pPr eaLnBrk="1" hangingPunct="1">
              <a:spcAft>
                <a:spcPts val="0"/>
              </a:spcAft>
              <a:buFont typeface="Wingdings 3" pitchFamily="18" charset="2"/>
              <a:buChar char=""/>
              <a:defRPr/>
            </a:pPr>
            <a:endParaRPr lang="en-US" altLang="zh-CN" sz="1800" dirty="0" smtClean="0">
              <a:solidFill>
                <a:schemeClr val="tx1">
                  <a:lumMod val="75000"/>
                  <a:lumOff val="25000"/>
                </a:schemeClr>
              </a:solidFill>
            </a:endParaRPr>
          </a:p>
          <a:p>
            <a:pPr eaLnBrk="1" hangingPunct="1">
              <a:spcAft>
                <a:spcPts val="0"/>
              </a:spcAft>
              <a:buFont typeface="Wingdings 3" pitchFamily="18" charset="2"/>
              <a:buChar char=""/>
              <a:defRPr/>
            </a:pPr>
            <a:r>
              <a:rPr lang="zh-CN" altLang="en-US" sz="1800" dirty="0" smtClean="0">
                <a:solidFill>
                  <a:schemeClr val="tx1">
                    <a:lumMod val="75000"/>
                    <a:lumOff val="25000"/>
                  </a:schemeClr>
                </a:solidFill>
              </a:rPr>
              <a:t>则称</a:t>
            </a:r>
            <a:r>
              <a:rPr lang="en-US" altLang="zh-CN" sz="1800" dirty="0" smtClean="0">
                <a:solidFill>
                  <a:schemeClr val="tx1">
                    <a:lumMod val="75000"/>
                    <a:lumOff val="25000"/>
                  </a:schemeClr>
                </a:solidFill>
              </a:rPr>
              <a:t>X</a:t>
            </a:r>
            <a:r>
              <a:rPr lang="zh-CN" altLang="en-US" sz="1800" dirty="0" smtClean="0">
                <a:solidFill>
                  <a:schemeClr val="tx1">
                    <a:lumMod val="75000"/>
                    <a:lumOff val="25000"/>
                  </a:schemeClr>
                </a:solidFill>
              </a:rPr>
              <a:t>服从第一自由度     ，第二自由度为       的</a:t>
            </a:r>
            <a:r>
              <a:rPr lang="en-US" altLang="zh-CN" sz="1800" dirty="0" smtClean="0">
                <a:solidFill>
                  <a:schemeClr val="tx1">
                    <a:lumMod val="75000"/>
                    <a:lumOff val="25000"/>
                  </a:schemeClr>
                </a:solidFill>
              </a:rPr>
              <a:t>F</a:t>
            </a:r>
            <a:r>
              <a:rPr lang="zh-CN" altLang="en-US" sz="1800" dirty="0" smtClean="0">
                <a:solidFill>
                  <a:schemeClr val="tx1">
                    <a:lumMod val="75000"/>
                    <a:lumOff val="25000"/>
                  </a:schemeClr>
                </a:solidFill>
              </a:rPr>
              <a:t>分布，记为               。</a:t>
            </a:r>
            <a:endParaRPr lang="en-US" altLang="zh-CN" sz="1800" dirty="0" smtClean="0">
              <a:solidFill>
                <a:schemeClr val="tx1">
                  <a:lumMod val="75000"/>
                  <a:lumOff val="25000"/>
                </a:schemeClr>
              </a:solidFill>
            </a:endParaRPr>
          </a:p>
          <a:p>
            <a:pPr eaLnBrk="1" hangingPunct="1">
              <a:spcAft>
                <a:spcPts val="0"/>
              </a:spcAft>
              <a:buFont typeface="Wingdings 3" pitchFamily="18" charset="2"/>
              <a:buChar char=""/>
              <a:defRPr/>
            </a:pPr>
            <a:endParaRPr lang="en-US" altLang="zh-CN" sz="1800" dirty="0" smtClean="0">
              <a:solidFill>
                <a:schemeClr val="tx1">
                  <a:lumMod val="75000"/>
                  <a:lumOff val="25000"/>
                </a:schemeClr>
              </a:solidFill>
            </a:endParaRPr>
          </a:p>
        </p:txBody>
      </p:sp>
      <p:sp>
        <p:nvSpPr>
          <p:cNvPr id="10331" name="Rectangle 2"/>
          <p:cNvSpPr>
            <a:spLocks noChangeArrowheads="1"/>
          </p:cNvSpPr>
          <p:nvPr/>
        </p:nvSpPr>
        <p:spPr bwMode="auto">
          <a:xfrm>
            <a:off x="0" y="-182563"/>
            <a:ext cx="184150" cy="366713"/>
          </a:xfrm>
          <a:prstGeom prst="rect">
            <a:avLst/>
          </a:prstGeom>
          <a:noFill/>
          <a:ln w="9525">
            <a:noFill/>
            <a:miter lim="800000"/>
          </a:ln>
        </p:spPr>
        <p:txBody>
          <a:bodyPr wrap="none" anchor="ctr">
            <a:spAutoFit/>
          </a:bodyPr>
          <a:lstStyle/>
          <a:p>
            <a:endParaRPr lang="zh-CN" altLang="en-US">
              <a:latin typeface="Trebuchet MS" pitchFamily="34" charset="0"/>
              <a:ea typeface="华文新魏" pitchFamily="2" charset="-122"/>
            </a:endParaRPr>
          </a:p>
        </p:txBody>
      </p:sp>
      <p:graphicFrame>
        <p:nvGraphicFramePr>
          <p:cNvPr id="10322" name="Object 82"/>
          <p:cNvGraphicFramePr>
            <a:graphicFrameLocks noChangeAspect="1"/>
          </p:cNvGraphicFramePr>
          <p:nvPr/>
        </p:nvGraphicFramePr>
        <p:xfrm>
          <a:off x="3462338" y="1000125"/>
          <a:ext cx="341312" cy="271463"/>
        </p:xfrm>
        <a:graphic>
          <a:graphicData uri="http://schemas.openxmlformats.org/presentationml/2006/ole">
            <mc:AlternateContent xmlns:mc="http://schemas.openxmlformats.org/markup-compatibility/2006">
              <mc:Choice xmlns:v="urn:schemas-microsoft-com:vml" Requires="v">
                <p:oleObj spid="_x0000_s7169" name="公式" r:id="rId1" imgW="4267200" imgH="3962400" progId="Equation.3">
                  <p:embed/>
                </p:oleObj>
              </mc:Choice>
              <mc:Fallback>
                <p:oleObj name="公式" r:id="rId1" imgW="4267200" imgH="3962400" progId="Equation.3">
                  <p:embed/>
                  <p:pic>
                    <p:nvPicPr>
                      <p:cNvPr id="0" name="图片 7168"/>
                      <p:cNvPicPr>
                        <a:picLocks noChangeAspect="1"/>
                      </p:cNvPicPr>
                      <p:nvPr/>
                    </p:nvPicPr>
                    <p:blipFill>
                      <a:blip r:embed="rId2"/>
                      <a:stretch>
                        <a:fillRect/>
                      </a:stretch>
                    </p:blipFill>
                    <p:spPr>
                      <a:xfrm>
                        <a:off x="3462338" y="1000125"/>
                        <a:ext cx="341312" cy="271463"/>
                      </a:xfrm>
                      <a:prstGeom prst="rect">
                        <a:avLst/>
                      </a:prstGeom>
                      <a:noFill/>
                      <a:ln w="9525">
                        <a:noFill/>
                        <a:miter/>
                      </a:ln>
                    </p:spPr>
                  </p:pic>
                </p:oleObj>
              </mc:Fallback>
            </mc:AlternateContent>
          </a:graphicData>
        </a:graphic>
      </p:graphicFrame>
      <p:sp>
        <p:nvSpPr>
          <p:cNvPr id="10332" name="Rectangle 4"/>
          <p:cNvSpPr>
            <a:spLocks noChangeArrowheads="1"/>
          </p:cNvSpPr>
          <p:nvPr/>
        </p:nvSpPr>
        <p:spPr bwMode="auto">
          <a:xfrm>
            <a:off x="0" y="-182563"/>
            <a:ext cx="184150" cy="366713"/>
          </a:xfrm>
          <a:prstGeom prst="rect">
            <a:avLst/>
          </a:prstGeom>
          <a:noFill/>
          <a:ln w="9525">
            <a:noFill/>
            <a:miter lim="800000"/>
          </a:ln>
        </p:spPr>
        <p:txBody>
          <a:bodyPr wrap="none" anchor="ctr">
            <a:spAutoFit/>
          </a:bodyPr>
          <a:lstStyle/>
          <a:p>
            <a:endParaRPr lang="zh-CN" altLang="en-US">
              <a:latin typeface="Trebuchet MS" pitchFamily="34" charset="0"/>
              <a:ea typeface="华文新魏" pitchFamily="2" charset="-122"/>
            </a:endParaRPr>
          </a:p>
        </p:txBody>
      </p:sp>
      <p:graphicFrame>
        <p:nvGraphicFramePr>
          <p:cNvPr id="10323" name="Object 83"/>
          <p:cNvGraphicFramePr>
            <a:graphicFrameLocks noChangeAspect="1"/>
          </p:cNvGraphicFramePr>
          <p:nvPr/>
        </p:nvGraphicFramePr>
        <p:xfrm>
          <a:off x="3108325" y="1430338"/>
          <a:ext cx="2195513" cy="874712"/>
        </p:xfrm>
        <a:graphic>
          <a:graphicData uri="http://schemas.openxmlformats.org/presentationml/2006/ole">
            <mc:AlternateContent xmlns:mc="http://schemas.openxmlformats.org/markup-compatibility/2006">
              <mc:Choice xmlns:v="urn:schemas-microsoft-com:vml" Requires="v">
                <p:oleObj spid="_x0000_s7170" name="公式" r:id="rId3" imgW="46329600" imgH="18288000" progId="Equation.3">
                  <p:embed/>
                </p:oleObj>
              </mc:Choice>
              <mc:Fallback>
                <p:oleObj name="公式" r:id="rId3" imgW="46329600" imgH="18288000" progId="Equation.3">
                  <p:embed/>
                  <p:pic>
                    <p:nvPicPr>
                      <p:cNvPr id="0" name="图片 7169"/>
                      <p:cNvPicPr>
                        <a:picLocks noChangeAspect="1"/>
                      </p:cNvPicPr>
                      <p:nvPr/>
                    </p:nvPicPr>
                    <p:blipFill>
                      <a:blip r:embed="rId4"/>
                      <a:stretch>
                        <a:fillRect/>
                      </a:stretch>
                    </p:blipFill>
                    <p:spPr>
                      <a:xfrm>
                        <a:off x="3108325" y="1430338"/>
                        <a:ext cx="2195513" cy="874712"/>
                      </a:xfrm>
                      <a:prstGeom prst="rect">
                        <a:avLst/>
                      </a:prstGeom>
                      <a:noFill/>
                      <a:ln w="9525">
                        <a:noFill/>
                        <a:miter/>
                      </a:ln>
                    </p:spPr>
                  </p:pic>
                </p:oleObj>
              </mc:Fallback>
            </mc:AlternateContent>
          </a:graphicData>
        </a:graphic>
      </p:graphicFrame>
      <p:sp>
        <p:nvSpPr>
          <p:cNvPr id="10333" name="Rectangle 6"/>
          <p:cNvSpPr>
            <a:spLocks noChangeArrowheads="1"/>
          </p:cNvSpPr>
          <p:nvPr/>
        </p:nvSpPr>
        <p:spPr bwMode="auto">
          <a:xfrm>
            <a:off x="0" y="-182563"/>
            <a:ext cx="184150" cy="366713"/>
          </a:xfrm>
          <a:prstGeom prst="rect">
            <a:avLst/>
          </a:prstGeom>
          <a:noFill/>
          <a:ln w="9525">
            <a:noFill/>
            <a:miter lim="800000"/>
          </a:ln>
        </p:spPr>
        <p:txBody>
          <a:bodyPr wrap="none" anchor="ctr">
            <a:spAutoFit/>
          </a:bodyPr>
          <a:lstStyle/>
          <a:p>
            <a:endParaRPr lang="zh-CN" altLang="en-US">
              <a:latin typeface="Trebuchet MS" pitchFamily="34" charset="0"/>
              <a:ea typeface="华文新魏" pitchFamily="2" charset="-122"/>
            </a:endParaRPr>
          </a:p>
        </p:txBody>
      </p:sp>
      <p:graphicFrame>
        <p:nvGraphicFramePr>
          <p:cNvPr id="10324" name="Object 84"/>
          <p:cNvGraphicFramePr>
            <a:graphicFrameLocks noChangeAspect="1"/>
          </p:cNvGraphicFramePr>
          <p:nvPr/>
        </p:nvGraphicFramePr>
        <p:xfrm>
          <a:off x="4389438" y="2581275"/>
          <a:ext cx="889000" cy="200025"/>
        </p:xfrm>
        <a:graphic>
          <a:graphicData uri="http://schemas.openxmlformats.org/presentationml/2006/ole">
            <mc:AlternateContent xmlns:mc="http://schemas.openxmlformats.org/markup-compatibility/2006">
              <mc:Choice xmlns:v="urn:schemas-microsoft-com:vml" Requires="v">
                <p:oleObj spid="_x0000_s7171" name="公式" r:id="rId5" imgW="13716000" imgH="4876800" progId="Equation.3">
                  <p:embed/>
                </p:oleObj>
              </mc:Choice>
              <mc:Fallback>
                <p:oleObj name="公式" r:id="rId5" imgW="13716000" imgH="4876800" progId="Equation.3">
                  <p:embed/>
                  <p:pic>
                    <p:nvPicPr>
                      <p:cNvPr id="0" name="图片 7170"/>
                      <p:cNvPicPr>
                        <a:picLocks noChangeAspect="1"/>
                      </p:cNvPicPr>
                      <p:nvPr/>
                    </p:nvPicPr>
                    <p:blipFill>
                      <a:blip r:embed="rId6"/>
                      <a:stretch>
                        <a:fillRect/>
                      </a:stretch>
                    </p:blipFill>
                    <p:spPr>
                      <a:xfrm>
                        <a:off x="4389438" y="2581275"/>
                        <a:ext cx="889000" cy="200025"/>
                      </a:xfrm>
                      <a:prstGeom prst="rect">
                        <a:avLst/>
                      </a:prstGeom>
                      <a:noFill/>
                      <a:ln w="9525">
                        <a:noFill/>
                        <a:miter/>
                      </a:ln>
                    </p:spPr>
                  </p:pic>
                </p:oleObj>
              </mc:Fallback>
            </mc:AlternateContent>
          </a:graphicData>
        </a:graphic>
      </p:graphicFrame>
      <p:sp>
        <p:nvSpPr>
          <p:cNvPr id="10334" name="Rectangle 11"/>
          <p:cNvSpPr>
            <a:spLocks noChangeArrowheads="1"/>
          </p:cNvSpPr>
          <p:nvPr/>
        </p:nvSpPr>
        <p:spPr bwMode="auto">
          <a:xfrm>
            <a:off x="0" y="-182563"/>
            <a:ext cx="184150" cy="366713"/>
          </a:xfrm>
          <a:prstGeom prst="rect">
            <a:avLst/>
          </a:prstGeom>
          <a:noFill/>
          <a:ln w="9525">
            <a:noFill/>
            <a:miter lim="800000"/>
          </a:ln>
        </p:spPr>
        <p:txBody>
          <a:bodyPr wrap="none" anchor="ctr">
            <a:spAutoFit/>
          </a:bodyPr>
          <a:lstStyle/>
          <a:p>
            <a:endParaRPr lang="zh-CN" altLang="en-US">
              <a:latin typeface="Trebuchet MS" pitchFamily="34" charset="0"/>
              <a:ea typeface="华文新魏" pitchFamily="2" charset="-122"/>
            </a:endParaRPr>
          </a:p>
        </p:txBody>
      </p:sp>
      <p:graphicFrame>
        <p:nvGraphicFramePr>
          <p:cNvPr id="10325" name="Object 85"/>
          <p:cNvGraphicFramePr>
            <a:graphicFrameLocks noChangeAspect="1"/>
          </p:cNvGraphicFramePr>
          <p:nvPr/>
        </p:nvGraphicFramePr>
        <p:xfrm>
          <a:off x="2328863" y="3654425"/>
          <a:ext cx="3144837" cy="1104900"/>
        </p:xfrm>
        <a:graphic>
          <a:graphicData uri="http://schemas.openxmlformats.org/presentationml/2006/ole">
            <mc:AlternateContent xmlns:mc="http://schemas.openxmlformats.org/markup-compatibility/2006">
              <mc:Choice xmlns:v="urn:schemas-microsoft-com:vml" Requires="v">
                <p:oleObj spid="_x0000_s7172" name="公式" r:id="rId7" imgW="59740800" imgH="19507200" progId="Equation.3">
                  <p:embed/>
                </p:oleObj>
              </mc:Choice>
              <mc:Fallback>
                <p:oleObj name="公式" r:id="rId7" imgW="59740800" imgH="19507200" progId="Equation.3">
                  <p:embed/>
                  <p:pic>
                    <p:nvPicPr>
                      <p:cNvPr id="0" name="图片 7171"/>
                      <p:cNvPicPr>
                        <a:picLocks noChangeAspect="1"/>
                      </p:cNvPicPr>
                      <p:nvPr/>
                    </p:nvPicPr>
                    <p:blipFill>
                      <a:blip r:embed="rId8"/>
                      <a:stretch>
                        <a:fillRect/>
                      </a:stretch>
                    </p:blipFill>
                    <p:spPr>
                      <a:xfrm>
                        <a:off x="2328863" y="3654425"/>
                        <a:ext cx="3144837" cy="1104900"/>
                      </a:xfrm>
                      <a:prstGeom prst="rect">
                        <a:avLst/>
                      </a:prstGeom>
                      <a:noFill/>
                      <a:ln w="9525">
                        <a:noFill/>
                        <a:miter/>
                      </a:ln>
                    </p:spPr>
                  </p:pic>
                </p:oleObj>
              </mc:Fallback>
            </mc:AlternateContent>
          </a:graphicData>
        </a:graphic>
      </p:graphicFrame>
      <p:sp>
        <p:nvSpPr>
          <p:cNvPr id="10335" name="Rectangle 13"/>
          <p:cNvSpPr>
            <a:spLocks noChangeArrowheads="1"/>
          </p:cNvSpPr>
          <p:nvPr/>
        </p:nvSpPr>
        <p:spPr bwMode="auto">
          <a:xfrm>
            <a:off x="0" y="-182563"/>
            <a:ext cx="184150" cy="366713"/>
          </a:xfrm>
          <a:prstGeom prst="rect">
            <a:avLst/>
          </a:prstGeom>
          <a:noFill/>
          <a:ln w="9525">
            <a:noFill/>
            <a:miter lim="800000"/>
          </a:ln>
        </p:spPr>
        <p:txBody>
          <a:bodyPr wrap="none" anchor="ctr">
            <a:spAutoFit/>
          </a:bodyPr>
          <a:lstStyle/>
          <a:p>
            <a:endParaRPr lang="zh-CN" altLang="en-US">
              <a:latin typeface="Trebuchet MS" pitchFamily="34" charset="0"/>
              <a:ea typeface="华文新魏" pitchFamily="2" charset="-122"/>
            </a:endParaRPr>
          </a:p>
        </p:txBody>
      </p:sp>
      <p:graphicFrame>
        <p:nvGraphicFramePr>
          <p:cNvPr id="10326" name="Object 86"/>
          <p:cNvGraphicFramePr>
            <a:graphicFrameLocks noChangeAspect="1"/>
          </p:cNvGraphicFramePr>
          <p:nvPr/>
        </p:nvGraphicFramePr>
        <p:xfrm>
          <a:off x="2730500" y="5235575"/>
          <a:ext cx="1476375" cy="790575"/>
        </p:xfrm>
        <a:graphic>
          <a:graphicData uri="http://schemas.openxmlformats.org/presentationml/2006/ole">
            <mc:AlternateContent xmlns:mc="http://schemas.openxmlformats.org/markup-compatibility/2006">
              <mc:Choice xmlns:v="urn:schemas-microsoft-com:vml" Requires="v">
                <p:oleObj spid="_x0000_s7173" name="公式" r:id="rId9" imgW="35356800" imgH="18897600" progId="Equation.3">
                  <p:embed/>
                </p:oleObj>
              </mc:Choice>
              <mc:Fallback>
                <p:oleObj name="公式" r:id="rId9" imgW="35356800" imgH="18897600" progId="Equation.3">
                  <p:embed/>
                  <p:pic>
                    <p:nvPicPr>
                      <p:cNvPr id="0" name="图片 7172"/>
                      <p:cNvPicPr>
                        <a:picLocks noChangeAspect="1"/>
                      </p:cNvPicPr>
                      <p:nvPr/>
                    </p:nvPicPr>
                    <p:blipFill>
                      <a:blip r:embed="rId10"/>
                      <a:stretch>
                        <a:fillRect/>
                      </a:stretch>
                    </p:blipFill>
                    <p:spPr>
                      <a:xfrm>
                        <a:off x="2730500" y="5235575"/>
                        <a:ext cx="1476375" cy="790575"/>
                      </a:xfrm>
                      <a:prstGeom prst="rect">
                        <a:avLst/>
                      </a:prstGeom>
                      <a:noFill/>
                      <a:ln w="9525">
                        <a:noFill/>
                        <a:miter/>
                      </a:ln>
                    </p:spPr>
                  </p:pic>
                </p:oleObj>
              </mc:Fallback>
            </mc:AlternateContent>
          </a:graphicData>
        </a:graphic>
      </p:graphicFrame>
      <p:sp>
        <p:nvSpPr>
          <p:cNvPr id="10336" name="Rectangle 15"/>
          <p:cNvSpPr>
            <a:spLocks noChangeArrowheads="1"/>
          </p:cNvSpPr>
          <p:nvPr/>
        </p:nvSpPr>
        <p:spPr bwMode="auto">
          <a:xfrm>
            <a:off x="0" y="-182563"/>
            <a:ext cx="184150" cy="366713"/>
          </a:xfrm>
          <a:prstGeom prst="rect">
            <a:avLst/>
          </a:prstGeom>
          <a:noFill/>
          <a:ln w="9525">
            <a:noFill/>
            <a:miter lim="800000"/>
          </a:ln>
        </p:spPr>
        <p:txBody>
          <a:bodyPr wrap="none" anchor="ctr">
            <a:spAutoFit/>
          </a:bodyPr>
          <a:lstStyle/>
          <a:p>
            <a:endParaRPr lang="zh-CN" altLang="en-US">
              <a:latin typeface="Trebuchet MS" pitchFamily="34" charset="0"/>
              <a:ea typeface="华文新魏" pitchFamily="2" charset="-122"/>
            </a:endParaRPr>
          </a:p>
        </p:txBody>
      </p:sp>
      <p:graphicFrame>
        <p:nvGraphicFramePr>
          <p:cNvPr id="10327" name="Object 87"/>
          <p:cNvGraphicFramePr>
            <a:graphicFrameLocks noChangeAspect="1"/>
          </p:cNvGraphicFramePr>
          <p:nvPr/>
        </p:nvGraphicFramePr>
        <p:xfrm>
          <a:off x="3200400" y="5926138"/>
          <a:ext cx="285750" cy="412750"/>
        </p:xfrm>
        <a:graphic>
          <a:graphicData uri="http://schemas.openxmlformats.org/presentationml/2006/ole">
            <mc:AlternateContent xmlns:mc="http://schemas.openxmlformats.org/markup-compatibility/2006">
              <mc:Choice xmlns:v="urn:schemas-microsoft-com:vml" Requires="v">
                <p:oleObj spid="_x0000_s7174" name="公式" r:id="rId11" imgW="3657600" imgH="5181600" progId="Equation.3">
                  <p:embed/>
                </p:oleObj>
              </mc:Choice>
              <mc:Fallback>
                <p:oleObj name="公式" r:id="rId11" imgW="3657600" imgH="5181600" progId="Equation.3">
                  <p:embed/>
                  <p:pic>
                    <p:nvPicPr>
                      <p:cNvPr id="0" name="图片 7173"/>
                      <p:cNvPicPr>
                        <a:picLocks noChangeAspect="1"/>
                      </p:cNvPicPr>
                      <p:nvPr/>
                    </p:nvPicPr>
                    <p:blipFill>
                      <a:blip r:embed="rId12"/>
                      <a:stretch>
                        <a:fillRect/>
                      </a:stretch>
                    </p:blipFill>
                    <p:spPr>
                      <a:xfrm>
                        <a:off x="3200400" y="5926138"/>
                        <a:ext cx="285750" cy="412750"/>
                      </a:xfrm>
                      <a:prstGeom prst="rect">
                        <a:avLst/>
                      </a:prstGeom>
                      <a:noFill/>
                      <a:ln w="9525">
                        <a:noFill/>
                        <a:miter/>
                      </a:ln>
                    </p:spPr>
                  </p:pic>
                </p:oleObj>
              </mc:Fallback>
            </mc:AlternateContent>
          </a:graphicData>
        </a:graphic>
      </p:graphicFrame>
      <p:sp>
        <p:nvSpPr>
          <p:cNvPr id="10337" name="Rectangle 23"/>
          <p:cNvSpPr>
            <a:spLocks noChangeArrowheads="1"/>
          </p:cNvSpPr>
          <p:nvPr/>
        </p:nvSpPr>
        <p:spPr bwMode="auto">
          <a:xfrm>
            <a:off x="0" y="-182563"/>
            <a:ext cx="184150" cy="366713"/>
          </a:xfrm>
          <a:prstGeom prst="rect">
            <a:avLst/>
          </a:prstGeom>
          <a:noFill/>
          <a:ln w="9525">
            <a:noFill/>
            <a:miter lim="800000"/>
          </a:ln>
        </p:spPr>
        <p:txBody>
          <a:bodyPr wrap="none" anchor="ctr">
            <a:spAutoFit/>
          </a:bodyPr>
          <a:lstStyle/>
          <a:p>
            <a:endParaRPr lang="zh-CN" altLang="en-US">
              <a:latin typeface="Trebuchet MS" pitchFamily="34" charset="0"/>
              <a:ea typeface="华文新魏" pitchFamily="2" charset="-122"/>
            </a:endParaRPr>
          </a:p>
        </p:txBody>
      </p:sp>
      <p:graphicFrame>
        <p:nvGraphicFramePr>
          <p:cNvPr id="10328" name="Object 88"/>
          <p:cNvGraphicFramePr>
            <a:graphicFrameLocks noChangeAspect="1"/>
          </p:cNvGraphicFramePr>
          <p:nvPr/>
        </p:nvGraphicFramePr>
        <p:xfrm>
          <a:off x="5194300" y="5916613"/>
          <a:ext cx="377825" cy="457200"/>
        </p:xfrm>
        <a:graphic>
          <a:graphicData uri="http://schemas.openxmlformats.org/presentationml/2006/ole">
            <mc:AlternateContent xmlns:mc="http://schemas.openxmlformats.org/markup-compatibility/2006">
              <mc:Choice xmlns:v="urn:schemas-microsoft-com:vml" Requires="v">
                <p:oleObj spid="_x0000_s7175" name="公式" r:id="rId13" imgW="4267200" imgH="5181600" progId="Equation.3">
                  <p:embed/>
                </p:oleObj>
              </mc:Choice>
              <mc:Fallback>
                <p:oleObj name="公式" r:id="rId13" imgW="4267200" imgH="5181600" progId="Equation.3">
                  <p:embed/>
                  <p:pic>
                    <p:nvPicPr>
                      <p:cNvPr id="0" name="图片 7174"/>
                      <p:cNvPicPr>
                        <a:picLocks noChangeAspect="1"/>
                      </p:cNvPicPr>
                      <p:nvPr/>
                    </p:nvPicPr>
                    <p:blipFill>
                      <a:blip r:embed="rId14"/>
                      <a:stretch>
                        <a:fillRect/>
                      </a:stretch>
                    </p:blipFill>
                    <p:spPr>
                      <a:xfrm>
                        <a:off x="5194300" y="5916613"/>
                        <a:ext cx="377825" cy="457200"/>
                      </a:xfrm>
                      <a:prstGeom prst="rect">
                        <a:avLst/>
                      </a:prstGeom>
                      <a:noFill/>
                      <a:ln w="9525">
                        <a:noFill/>
                        <a:miter/>
                      </a:ln>
                    </p:spPr>
                  </p:pic>
                </p:oleObj>
              </mc:Fallback>
            </mc:AlternateContent>
          </a:graphicData>
        </a:graphic>
      </p:graphicFrame>
      <p:sp>
        <p:nvSpPr>
          <p:cNvPr id="10338" name="Rectangle 25"/>
          <p:cNvSpPr>
            <a:spLocks noChangeArrowheads="1"/>
          </p:cNvSpPr>
          <p:nvPr/>
        </p:nvSpPr>
        <p:spPr bwMode="auto">
          <a:xfrm>
            <a:off x="0" y="-182563"/>
            <a:ext cx="184150" cy="366713"/>
          </a:xfrm>
          <a:prstGeom prst="rect">
            <a:avLst/>
          </a:prstGeom>
          <a:noFill/>
          <a:ln w="9525">
            <a:noFill/>
            <a:miter lim="800000"/>
          </a:ln>
        </p:spPr>
        <p:txBody>
          <a:bodyPr wrap="none" anchor="ctr">
            <a:spAutoFit/>
          </a:bodyPr>
          <a:lstStyle/>
          <a:p>
            <a:endParaRPr lang="zh-CN" altLang="en-US">
              <a:latin typeface="Trebuchet MS" pitchFamily="34" charset="0"/>
              <a:ea typeface="华文新魏" pitchFamily="2" charset="-122"/>
            </a:endParaRPr>
          </a:p>
        </p:txBody>
      </p:sp>
      <p:graphicFrame>
        <p:nvGraphicFramePr>
          <p:cNvPr id="10329" name="Object 89"/>
          <p:cNvGraphicFramePr>
            <a:graphicFrameLocks noChangeAspect="1"/>
          </p:cNvGraphicFramePr>
          <p:nvPr/>
        </p:nvGraphicFramePr>
        <p:xfrm>
          <a:off x="7196138" y="6022975"/>
          <a:ext cx="904875" cy="219075"/>
        </p:xfrm>
        <a:graphic>
          <a:graphicData uri="http://schemas.openxmlformats.org/presentationml/2006/ole">
            <mc:AlternateContent xmlns:mc="http://schemas.openxmlformats.org/markup-compatibility/2006">
              <mc:Choice xmlns:v="urn:schemas-microsoft-com:vml" Requires="v">
                <p:oleObj spid="_x0000_s7176" name="公式" r:id="rId15" imgW="21640800" imgH="5181600" progId="Equation.3">
                  <p:embed/>
                </p:oleObj>
              </mc:Choice>
              <mc:Fallback>
                <p:oleObj name="公式" r:id="rId15" imgW="21640800" imgH="5181600" progId="Equation.3">
                  <p:embed/>
                  <p:pic>
                    <p:nvPicPr>
                      <p:cNvPr id="0" name="图片 7175"/>
                      <p:cNvPicPr>
                        <a:picLocks noChangeAspect="1"/>
                      </p:cNvPicPr>
                      <p:nvPr/>
                    </p:nvPicPr>
                    <p:blipFill>
                      <a:blip r:embed="rId16"/>
                      <a:stretch>
                        <a:fillRect/>
                      </a:stretch>
                    </p:blipFill>
                    <p:spPr>
                      <a:xfrm>
                        <a:off x="7196138" y="6022975"/>
                        <a:ext cx="904875" cy="219075"/>
                      </a:xfrm>
                      <a:prstGeom prst="rect">
                        <a:avLst/>
                      </a:prstGeom>
                      <a:noFill/>
                      <a:ln w="9525">
                        <a:noFill/>
                        <a:miter/>
                      </a:ln>
                    </p:spPr>
                  </p:pic>
                </p:oleObj>
              </mc:Fallback>
            </mc:AlternateContent>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标题 1"/>
          <p:cNvSpPr>
            <a:spLocks noGrp="1"/>
          </p:cNvSpPr>
          <p:nvPr>
            <p:ph type="title"/>
          </p:nvPr>
        </p:nvSpPr>
        <p:spPr>
          <a:xfrm>
            <a:off x="677863" y="365125"/>
            <a:ext cx="8596312" cy="1320800"/>
          </a:xfrm>
        </p:spPr>
        <p:txBody>
          <a:bodyPr/>
          <a:lstStyle/>
          <a:p>
            <a:pPr eaLnBrk="1" hangingPunct="1"/>
            <a:r>
              <a:rPr lang="en-US" altLang="zh-CN" sz="3200" b="1" smtClean="0">
                <a:solidFill>
                  <a:schemeClr val="tx1"/>
                </a:solidFill>
              </a:rPr>
              <a:t>10.1 </a:t>
            </a:r>
            <a:r>
              <a:rPr lang="zh-CN" altLang="zh-CN" sz="3200" b="1" smtClean="0">
                <a:solidFill>
                  <a:schemeClr val="tx1"/>
                </a:solidFill>
              </a:rPr>
              <a:t>数据分析</a:t>
            </a:r>
            <a:br>
              <a:rPr lang="zh-CN" altLang="zh-CN" b="1" smtClean="0"/>
            </a:br>
            <a:endParaRPr lang="zh-CN" altLang="en-US" smtClean="0"/>
          </a:p>
        </p:txBody>
      </p:sp>
      <p:sp>
        <p:nvSpPr>
          <p:cNvPr id="63490" name="内容占位符 2"/>
          <p:cNvSpPr>
            <a:spLocks noGrp="1"/>
          </p:cNvSpPr>
          <p:nvPr>
            <p:ph idx="1"/>
          </p:nvPr>
        </p:nvSpPr>
        <p:spPr>
          <a:xfrm>
            <a:off x="677863" y="1816100"/>
            <a:ext cx="8596312" cy="2792413"/>
          </a:xfrm>
        </p:spPr>
        <p:txBody>
          <a:bodyPr/>
          <a:lstStyle/>
          <a:p>
            <a:pPr eaLnBrk="1" hangingPunct="1"/>
            <a:r>
              <a:rPr lang="en-US" altLang="zh-CN" sz="1800" smtClean="0"/>
              <a:t>10.1.1 </a:t>
            </a:r>
            <a:r>
              <a:rPr lang="zh-CN" altLang="en-US" sz="1800" smtClean="0"/>
              <a:t>总体与样本</a:t>
            </a:r>
            <a:endParaRPr lang="en-US" altLang="zh-CN" sz="1800" smtClean="0"/>
          </a:p>
          <a:p>
            <a:pPr eaLnBrk="1" hangingPunct="1"/>
            <a:r>
              <a:rPr lang="zh-CN" altLang="zh-CN" sz="1800" smtClean="0"/>
              <a:t>总体：是指客观存在的、在同一性质基础上结合起来的许多个别单位的整体，即研究对象的某项指标的取值的集合或全体。</a:t>
            </a:r>
            <a:endParaRPr lang="zh-CN" altLang="zh-CN" sz="1800" smtClean="0"/>
          </a:p>
          <a:p>
            <a:pPr eaLnBrk="1" hangingPunct="1"/>
            <a:r>
              <a:rPr lang="zh-CN" altLang="zh-CN" sz="1800" smtClean="0"/>
              <a:t>个体：每个研究对象。</a:t>
            </a:r>
            <a:endParaRPr lang="zh-CN" altLang="zh-CN" sz="1800" smtClean="0"/>
          </a:p>
          <a:p>
            <a:pPr eaLnBrk="1" hangingPunct="1"/>
            <a:r>
              <a:rPr lang="zh-CN" altLang="zh-CN" sz="1800" smtClean="0"/>
              <a:t>样本：总体的一部分。</a:t>
            </a:r>
            <a:endParaRPr lang="zh-CN" altLang="zh-CN" sz="1800" smtClean="0"/>
          </a:p>
          <a:p>
            <a:pPr eaLnBrk="1" hangingPunct="1"/>
            <a:endParaRPr lang="zh-CN" altLang="en-US" sz="1800" smtClean="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77863" y="427038"/>
            <a:ext cx="8596312" cy="5614987"/>
          </a:xfrm>
        </p:spPr>
        <p:txBody>
          <a:bodyPr rtlCol="0">
            <a:normAutofit/>
          </a:bodyPr>
          <a:lstStyle/>
          <a:p>
            <a:pPr eaLnBrk="1" hangingPunct="1">
              <a:spcAft>
                <a:spcPts val="0"/>
              </a:spcAft>
              <a:buFont typeface="Wingdings 3" pitchFamily="18" charset="2"/>
              <a:buChar char=""/>
              <a:defRPr/>
            </a:pPr>
            <a:r>
              <a:rPr lang="en-US" altLang="zh-CN" sz="1800" b="1" dirty="0">
                <a:solidFill>
                  <a:schemeClr val="tx1">
                    <a:lumMod val="75000"/>
                    <a:lumOff val="25000"/>
                  </a:schemeClr>
                </a:solidFill>
              </a:rPr>
              <a:t>4. </a:t>
            </a:r>
            <a:r>
              <a:rPr lang="zh-CN" altLang="zh-CN" sz="1800" b="1" dirty="0">
                <a:solidFill>
                  <a:schemeClr val="tx1">
                    <a:lumMod val="75000"/>
                    <a:lumOff val="25000"/>
                  </a:schemeClr>
                </a:solidFill>
              </a:rPr>
              <a:t>正态分布</a:t>
            </a:r>
            <a:endParaRPr lang="zh-CN" altLang="zh-CN" sz="1800" b="1" dirty="0">
              <a:solidFill>
                <a:schemeClr val="tx1">
                  <a:lumMod val="75000"/>
                  <a:lumOff val="25000"/>
                </a:schemeClr>
              </a:solidFill>
            </a:endParaRPr>
          </a:p>
          <a:p>
            <a:pPr eaLnBrk="1" hangingPunct="1">
              <a:spcAft>
                <a:spcPts val="0"/>
              </a:spcAft>
              <a:buFont typeface="Wingdings 3" pitchFamily="18" charset="2"/>
              <a:buChar char=""/>
              <a:defRPr/>
            </a:pPr>
            <a:r>
              <a:rPr lang="zh-CN" altLang="zh-CN" sz="1800" dirty="0">
                <a:solidFill>
                  <a:schemeClr val="tx1">
                    <a:lumMod val="75000"/>
                    <a:lumOff val="25000"/>
                  </a:schemeClr>
                </a:solidFill>
              </a:rPr>
              <a:t>若随机变量</a:t>
            </a:r>
            <a:r>
              <a:rPr lang="en-US" altLang="zh-CN" sz="1800" dirty="0">
                <a:solidFill>
                  <a:schemeClr val="tx1">
                    <a:lumMod val="75000"/>
                    <a:lumOff val="25000"/>
                  </a:schemeClr>
                </a:solidFill>
              </a:rPr>
              <a:t>X</a:t>
            </a:r>
            <a:r>
              <a:rPr lang="zh-CN" altLang="zh-CN" sz="1800" dirty="0">
                <a:solidFill>
                  <a:schemeClr val="tx1">
                    <a:lumMod val="75000"/>
                    <a:lumOff val="25000"/>
                  </a:schemeClr>
                </a:solidFill>
              </a:rPr>
              <a:t>的概率密度</a:t>
            </a:r>
            <a:r>
              <a:rPr lang="zh-CN" altLang="zh-CN" sz="1800" dirty="0" smtClean="0">
                <a:solidFill>
                  <a:schemeClr val="tx1">
                    <a:lumMod val="75000"/>
                    <a:lumOff val="25000"/>
                  </a:schemeClr>
                </a:solidFill>
              </a:rPr>
              <a:t>为</a:t>
            </a:r>
            <a:endParaRPr lang="en-US" altLang="zh-CN" sz="1800" dirty="0" smtClean="0">
              <a:solidFill>
                <a:schemeClr val="tx1">
                  <a:lumMod val="75000"/>
                  <a:lumOff val="25000"/>
                </a:schemeClr>
              </a:solidFill>
            </a:endParaRPr>
          </a:p>
          <a:p>
            <a:pPr eaLnBrk="1" hangingPunct="1">
              <a:spcAft>
                <a:spcPts val="0"/>
              </a:spcAft>
              <a:buFont typeface="Wingdings 3" pitchFamily="18" charset="2"/>
              <a:buChar char=""/>
              <a:defRPr/>
            </a:pPr>
            <a:endParaRPr lang="en-US" altLang="zh-CN" sz="1800" dirty="0" smtClean="0">
              <a:solidFill>
                <a:schemeClr val="tx1">
                  <a:lumMod val="75000"/>
                  <a:lumOff val="25000"/>
                </a:schemeClr>
              </a:solidFill>
            </a:endParaRPr>
          </a:p>
          <a:p>
            <a:pPr eaLnBrk="1" hangingPunct="1">
              <a:spcAft>
                <a:spcPts val="0"/>
              </a:spcAft>
              <a:buFont typeface="Wingdings 3" pitchFamily="18" charset="2"/>
              <a:buChar char=""/>
              <a:defRPr/>
            </a:pPr>
            <a:endParaRPr lang="en-US" altLang="zh-CN" sz="1800" dirty="0">
              <a:solidFill>
                <a:schemeClr val="tx1">
                  <a:lumMod val="75000"/>
                  <a:lumOff val="25000"/>
                </a:schemeClr>
              </a:solidFill>
            </a:endParaRPr>
          </a:p>
          <a:p>
            <a:pPr eaLnBrk="1" hangingPunct="1">
              <a:spcAft>
                <a:spcPts val="0"/>
              </a:spcAft>
              <a:buFont typeface="Wingdings 3" pitchFamily="18" charset="2"/>
              <a:buChar char=""/>
              <a:defRPr/>
            </a:pPr>
            <a:r>
              <a:rPr lang="zh-CN" altLang="zh-CN" sz="1800" dirty="0" smtClean="0">
                <a:solidFill>
                  <a:schemeClr val="tx1">
                    <a:lumMod val="75000"/>
                    <a:lumOff val="25000"/>
                  </a:schemeClr>
                </a:solidFill>
              </a:rPr>
              <a:t>其中</a:t>
            </a:r>
            <a:r>
              <a:rPr lang="en-US" altLang="zh-CN" sz="1800" dirty="0" smtClean="0">
                <a:solidFill>
                  <a:schemeClr val="tx1">
                    <a:lumMod val="75000"/>
                    <a:lumOff val="25000"/>
                  </a:schemeClr>
                </a:solidFill>
              </a:rPr>
              <a:t>     </a:t>
            </a:r>
            <a:r>
              <a:rPr lang="zh-CN" altLang="en-US" sz="1800" dirty="0" smtClean="0">
                <a:solidFill>
                  <a:schemeClr val="tx1">
                    <a:lumMod val="75000"/>
                    <a:lumOff val="25000"/>
                  </a:schemeClr>
                </a:solidFill>
              </a:rPr>
              <a:t>，           是俩个常数，</a:t>
            </a:r>
            <a:r>
              <a:rPr lang="zh-CN" altLang="zh-CN" sz="1800" dirty="0">
                <a:solidFill>
                  <a:schemeClr val="tx1">
                    <a:lumMod val="75000"/>
                    <a:lumOff val="25000"/>
                  </a:schemeClr>
                </a:solidFill>
              </a:rPr>
              <a:t>则</a:t>
            </a:r>
            <a:r>
              <a:rPr lang="zh-CN" altLang="zh-CN" sz="1800" dirty="0" smtClean="0">
                <a:solidFill>
                  <a:schemeClr val="tx1">
                    <a:lumMod val="75000"/>
                    <a:lumOff val="25000"/>
                  </a:schemeClr>
                </a:solidFill>
              </a:rPr>
              <a:t>称</a:t>
            </a:r>
            <a:r>
              <a:rPr lang="en-US" altLang="zh-CN" sz="1800" dirty="0" smtClean="0">
                <a:solidFill>
                  <a:schemeClr val="tx1">
                    <a:lumMod val="75000"/>
                    <a:lumOff val="25000"/>
                  </a:schemeClr>
                </a:solidFill>
              </a:rPr>
              <a:t> X </a:t>
            </a:r>
            <a:r>
              <a:rPr lang="zh-CN" altLang="en-US" sz="1800" dirty="0" smtClean="0">
                <a:solidFill>
                  <a:schemeClr val="tx1">
                    <a:lumMod val="75000"/>
                    <a:lumOff val="25000"/>
                  </a:schemeClr>
                </a:solidFill>
              </a:rPr>
              <a:t>服从参数为    ，    的正态分布，记为</a:t>
            </a:r>
            <a:endParaRPr lang="en-US" altLang="zh-CN" sz="1800" dirty="0" smtClean="0">
              <a:solidFill>
                <a:schemeClr val="tx1">
                  <a:lumMod val="75000"/>
                  <a:lumOff val="25000"/>
                </a:schemeClr>
              </a:solidFill>
            </a:endParaRPr>
          </a:p>
          <a:p>
            <a:pPr marL="0" indent="0" eaLnBrk="1" hangingPunct="1">
              <a:spcAft>
                <a:spcPts val="0"/>
              </a:spcAft>
              <a:buFont typeface="Wingdings 3" pitchFamily="18" charset="2"/>
              <a:buNone/>
              <a:defRPr/>
            </a:pPr>
            <a:r>
              <a:rPr lang="en-US" altLang="zh-CN" sz="1800" dirty="0" smtClean="0">
                <a:solidFill>
                  <a:schemeClr val="tx1">
                    <a:lumMod val="75000"/>
                    <a:lumOff val="25000"/>
                  </a:schemeClr>
                </a:solidFill>
              </a:rPr>
              <a:t>     X~N</a:t>
            </a:r>
            <a:r>
              <a:rPr lang="zh-CN" altLang="en-US" sz="1800" dirty="0" smtClean="0">
                <a:solidFill>
                  <a:schemeClr val="tx1">
                    <a:lumMod val="75000"/>
                    <a:lumOff val="25000"/>
                  </a:schemeClr>
                </a:solidFill>
              </a:rPr>
              <a:t>（    ， ）。</a:t>
            </a:r>
            <a:endParaRPr lang="en-US" altLang="zh-CN" sz="1800" dirty="0" smtClean="0">
              <a:solidFill>
                <a:schemeClr val="tx1">
                  <a:lumMod val="75000"/>
                  <a:lumOff val="25000"/>
                </a:schemeClr>
              </a:solidFill>
            </a:endParaRPr>
          </a:p>
          <a:p>
            <a:pPr marL="0" indent="0" eaLnBrk="1" hangingPunct="1">
              <a:spcAft>
                <a:spcPts val="0"/>
              </a:spcAft>
              <a:buFont typeface="Wingdings 3" pitchFamily="18" charset="2"/>
              <a:buNone/>
              <a:defRPr/>
            </a:pPr>
            <a:endParaRPr lang="en-US" altLang="zh-CN" sz="1800" dirty="0">
              <a:solidFill>
                <a:schemeClr val="tx1">
                  <a:lumMod val="75000"/>
                  <a:lumOff val="25000"/>
                </a:schemeClr>
              </a:solidFill>
            </a:endParaRPr>
          </a:p>
          <a:p>
            <a:pPr marL="0" indent="0" eaLnBrk="1" hangingPunct="1">
              <a:spcAft>
                <a:spcPts val="0"/>
              </a:spcAft>
              <a:buFont typeface="Wingdings 3" pitchFamily="18" charset="2"/>
              <a:buNone/>
              <a:defRPr/>
            </a:pPr>
            <a:r>
              <a:rPr lang="en-US" altLang="zh-CN" sz="1800" dirty="0" smtClean="0">
                <a:solidFill>
                  <a:schemeClr val="tx1">
                    <a:lumMod val="75000"/>
                    <a:lumOff val="25000"/>
                  </a:schemeClr>
                </a:solidFill>
              </a:rPr>
              <a:t>     5.      </a:t>
            </a:r>
            <a:r>
              <a:rPr lang="zh-CN" altLang="en-US" sz="1800" dirty="0" smtClean="0">
                <a:solidFill>
                  <a:schemeClr val="tx1">
                    <a:lumMod val="75000"/>
                    <a:lumOff val="25000"/>
                  </a:schemeClr>
                </a:solidFill>
              </a:rPr>
              <a:t>分布</a:t>
            </a:r>
            <a:endParaRPr lang="en-US" altLang="zh-CN" sz="1800" dirty="0" smtClean="0">
              <a:solidFill>
                <a:schemeClr val="tx1">
                  <a:lumMod val="75000"/>
                  <a:lumOff val="25000"/>
                </a:schemeClr>
              </a:solidFill>
            </a:endParaRPr>
          </a:p>
          <a:p>
            <a:pPr marL="0" indent="0" eaLnBrk="1" hangingPunct="1">
              <a:spcAft>
                <a:spcPts val="0"/>
              </a:spcAft>
              <a:buFont typeface="Wingdings 3" pitchFamily="18" charset="2"/>
              <a:buNone/>
              <a:defRPr/>
            </a:pPr>
            <a:endParaRPr lang="en-US" altLang="zh-CN" sz="1800" dirty="0" smtClean="0">
              <a:solidFill>
                <a:schemeClr val="tx1">
                  <a:lumMod val="75000"/>
                  <a:lumOff val="25000"/>
                </a:schemeClr>
              </a:solidFill>
            </a:endParaRPr>
          </a:p>
          <a:p>
            <a:pPr marL="0" indent="0" eaLnBrk="1" hangingPunct="1">
              <a:spcAft>
                <a:spcPts val="0"/>
              </a:spcAft>
              <a:buFont typeface="Wingdings 3" pitchFamily="18" charset="2"/>
              <a:buNone/>
              <a:defRPr/>
            </a:pPr>
            <a:r>
              <a:rPr lang="en-US" altLang="zh-CN" sz="1800" dirty="0" smtClean="0">
                <a:solidFill>
                  <a:schemeClr val="tx1">
                    <a:lumMod val="75000"/>
                    <a:lumOff val="25000"/>
                  </a:schemeClr>
                </a:solidFill>
              </a:rPr>
              <a:t>                                                    </a:t>
            </a:r>
            <a:r>
              <a:rPr lang="zh-CN" altLang="en-US" sz="1800" dirty="0" smtClean="0">
                <a:solidFill>
                  <a:schemeClr val="tx1">
                    <a:lumMod val="75000"/>
                    <a:lumOff val="25000"/>
                  </a:schemeClr>
                </a:solidFill>
              </a:rPr>
              <a:t>，</a:t>
            </a:r>
            <a:r>
              <a:rPr lang="zh-CN" altLang="zh-CN" sz="1800" dirty="0" smtClean="0">
                <a:solidFill>
                  <a:schemeClr val="tx1">
                    <a:lumMod val="75000"/>
                    <a:lumOff val="25000"/>
                  </a:schemeClr>
                </a:solidFill>
              </a:rPr>
              <a:t>其中</a:t>
            </a:r>
            <a:r>
              <a:rPr lang="en-US" altLang="zh-CN" sz="1800" dirty="0" smtClean="0">
                <a:solidFill>
                  <a:schemeClr val="tx1">
                    <a:lumMod val="75000"/>
                    <a:lumOff val="25000"/>
                  </a:schemeClr>
                </a:solidFill>
              </a:rPr>
              <a:t>            </a:t>
            </a:r>
            <a:r>
              <a:rPr lang="zh-CN" altLang="en-US" sz="1800" dirty="0" smtClean="0">
                <a:solidFill>
                  <a:schemeClr val="tx1">
                    <a:lumMod val="75000"/>
                    <a:lumOff val="25000"/>
                  </a:schemeClr>
                </a:solidFill>
              </a:rPr>
              <a:t>，      。</a:t>
            </a:r>
            <a:endParaRPr lang="en-US" altLang="zh-CN" sz="1800" dirty="0" smtClean="0">
              <a:solidFill>
                <a:schemeClr val="tx1">
                  <a:lumMod val="75000"/>
                  <a:lumOff val="25000"/>
                </a:schemeClr>
              </a:solidFill>
            </a:endParaRPr>
          </a:p>
          <a:p>
            <a:pPr marL="0" indent="0" eaLnBrk="1" hangingPunct="1">
              <a:spcAft>
                <a:spcPts val="0"/>
              </a:spcAft>
              <a:buFont typeface="Wingdings 3" pitchFamily="18" charset="2"/>
              <a:buNone/>
              <a:defRPr/>
            </a:pPr>
            <a:r>
              <a:rPr lang="en-US" altLang="zh-CN" sz="1800" dirty="0">
                <a:solidFill>
                  <a:schemeClr val="tx1">
                    <a:lumMod val="75000"/>
                    <a:lumOff val="25000"/>
                  </a:schemeClr>
                </a:solidFill>
              </a:rPr>
              <a:t>	</a:t>
            </a:r>
            <a:endParaRPr lang="en-US" altLang="zh-CN" sz="1800" dirty="0" smtClean="0">
              <a:solidFill>
                <a:schemeClr val="tx1">
                  <a:lumMod val="75000"/>
                  <a:lumOff val="25000"/>
                </a:schemeClr>
              </a:solidFill>
            </a:endParaRPr>
          </a:p>
          <a:p>
            <a:pPr marL="0" indent="0" eaLnBrk="1" hangingPunct="1">
              <a:spcAft>
                <a:spcPts val="0"/>
              </a:spcAft>
              <a:buFont typeface="Wingdings 3" pitchFamily="18" charset="2"/>
              <a:buNone/>
              <a:defRPr/>
            </a:pPr>
            <a:r>
              <a:rPr lang="en-US" altLang="zh-CN" sz="1800" dirty="0">
                <a:solidFill>
                  <a:schemeClr val="tx1">
                    <a:lumMod val="75000"/>
                    <a:lumOff val="25000"/>
                  </a:schemeClr>
                </a:solidFill>
              </a:rPr>
              <a:t>	</a:t>
            </a:r>
            <a:r>
              <a:rPr lang="zh-CN" altLang="zh-CN" sz="1800" dirty="0" smtClean="0">
                <a:solidFill>
                  <a:schemeClr val="tx1">
                    <a:lumMod val="75000"/>
                    <a:lumOff val="25000"/>
                  </a:schemeClr>
                </a:solidFill>
              </a:rPr>
              <a:t>记</a:t>
            </a:r>
            <a:r>
              <a:rPr lang="zh-CN" altLang="zh-CN" sz="1800" dirty="0">
                <a:solidFill>
                  <a:schemeClr val="tx1">
                    <a:lumMod val="75000"/>
                    <a:lumOff val="25000"/>
                  </a:schemeClr>
                </a:solidFill>
              </a:rPr>
              <a:t>为：</a:t>
            </a:r>
            <a:endParaRPr lang="en-US" altLang="zh-CN" sz="1800" dirty="0" smtClean="0">
              <a:solidFill>
                <a:schemeClr val="tx1">
                  <a:lumMod val="75000"/>
                  <a:lumOff val="25000"/>
                </a:schemeClr>
              </a:solidFill>
            </a:endParaRPr>
          </a:p>
          <a:p>
            <a:pPr marL="0" indent="0" eaLnBrk="1" hangingPunct="1">
              <a:spcAft>
                <a:spcPts val="0"/>
              </a:spcAft>
              <a:buFont typeface="Wingdings 3" pitchFamily="18" charset="2"/>
              <a:buNone/>
              <a:defRPr/>
            </a:pPr>
            <a:endParaRPr lang="en-US" altLang="zh-CN" sz="1800" dirty="0" smtClean="0">
              <a:solidFill>
                <a:schemeClr val="tx1">
                  <a:lumMod val="75000"/>
                  <a:lumOff val="25000"/>
                </a:schemeClr>
              </a:solidFill>
            </a:endParaRPr>
          </a:p>
        </p:txBody>
      </p:sp>
      <p:sp>
        <p:nvSpPr>
          <p:cNvPr id="11393" name="Rectangle 2"/>
          <p:cNvSpPr>
            <a:spLocks noChangeArrowheads="1"/>
          </p:cNvSpPr>
          <p:nvPr/>
        </p:nvSpPr>
        <p:spPr bwMode="auto">
          <a:xfrm>
            <a:off x="0" y="-182563"/>
            <a:ext cx="184150" cy="366713"/>
          </a:xfrm>
          <a:prstGeom prst="rect">
            <a:avLst/>
          </a:prstGeom>
          <a:noFill/>
          <a:ln w="9525">
            <a:noFill/>
            <a:miter lim="800000"/>
          </a:ln>
        </p:spPr>
        <p:txBody>
          <a:bodyPr wrap="none" anchor="ctr">
            <a:spAutoFit/>
          </a:bodyPr>
          <a:lstStyle/>
          <a:p>
            <a:endParaRPr lang="zh-CN" altLang="en-US">
              <a:latin typeface="Trebuchet MS" pitchFamily="34" charset="0"/>
              <a:ea typeface="华文新魏" pitchFamily="2" charset="-122"/>
            </a:endParaRPr>
          </a:p>
        </p:txBody>
      </p:sp>
      <p:graphicFrame>
        <p:nvGraphicFramePr>
          <p:cNvPr id="11380" name="Object 116"/>
          <p:cNvGraphicFramePr>
            <a:graphicFrameLocks noChangeAspect="1"/>
          </p:cNvGraphicFramePr>
          <p:nvPr/>
        </p:nvGraphicFramePr>
        <p:xfrm>
          <a:off x="2698750" y="1243013"/>
          <a:ext cx="2995613" cy="682625"/>
        </p:xfrm>
        <a:graphic>
          <a:graphicData uri="http://schemas.openxmlformats.org/presentationml/2006/ole">
            <mc:AlternateContent xmlns:mc="http://schemas.openxmlformats.org/markup-compatibility/2006">
              <mc:Choice xmlns:v="urn:schemas-microsoft-com:vml" Requires="v">
                <p:oleObj spid="_x0000_s8193" name="公式" r:id="rId1" imgW="54559200" imgH="12496800" progId="Equation.3">
                  <p:embed/>
                </p:oleObj>
              </mc:Choice>
              <mc:Fallback>
                <p:oleObj name="公式" r:id="rId1" imgW="54559200" imgH="12496800" progId="Equation.3">
                  <p:embed/>
                  <p:pic>
                    <p:nvPicPr>
                      <p:cNvPr id="0" name="图片 8192"/>
                      <p:cNvPicPr>
                        <a:picLocks noChangeAspect="1"/>
                      </p:cNvPicPr>
                      <p:nvPr/>
                    </p:nvPicPr>
                    <p:blipFill>
                      <a:blip r:embed="rId2"/>
                      <a:stretch>
                        <a:fillRect/>
                      </a:stretch>
                    </p:blipFill>
                    <p:spPr>
                      <a:xfrm>
                        <a:off x="2698750" y="1243013"/>
                        <a:ext cx="2995613" cy="682625"/>
                      </a:xfrm>
                      <a:prstGeom prst="rect">
                        <a:avLst/>
                      </a:prstGeom>
                      <a:noFill/>
                      <a:ln w="9525">
                        <a:noFill/>
                        <a:miter/>
                      </a:ln>
                    </p:spPr>
                  </p:pic>
                </p:oleObj>
              </mc:Fallback>
            </mc:AlternateContent>
          </a:graphicData>
        </a:graphic>
      </p:graphicFrame>
      <p:sp>
        <p:nvSpPr>
          <p:cNvPr id="11394" name="Rectangle 4"/>
          <p:cNvSpPr>
            <a:spLocks noChangeArrowheads="1"/>
          </p:cNvSpPr>
          <p:nvPr/>
        </p:nvSpPr>
        <p:spPr bwMode="auto">
          <a:xfrm>
            <a:off x="0" y="-182563"/>
            <a:ext cx="184150" cy="366713"/>
          </a:xfrm>
          <a:prstGeom prst="rect">
            <a:avLst/>
          </a:prstGeom>
          <a:noFill/>
          <a:ln w="9525">
            <a:noFill/>
            <a:miter lim="800000"/>
          </a:ln>
        </p:spPr>
        <p:txBody>
          <a:bodyPr wrap="none" anchor="ctr">
            <a:spAutoFit/>
          </a:bodyPr>
          <a:lstStyle/>
          <a:p>
            <a:endParaRPr lang="zh-CN" altLang="en-US">
              <a:latin typeface="Trebuchet MS" pitchFamily="34" charset="0"/>
              <a:ea typeface="华文新魏" pitchFamily="2" charset="-122"/>
            </a:endParaRPr>
          </a:p>
        </p:txBody>
      </p:sp>
      <p:graphicFrame>
        <p:nvGraphicFramePr>
          <p:cNvPr id="11381" name="Object 117"/>
          <p:cNvGraphicFramePr>
            <a:graphicFrameLocks noChangeAspect="1"/>
          </p:cNvGraphicFramePr>
          <p:nvPr/>
        </p:nvGraphicFramePr>
        <p:xfrm>
          <a:off x="1609725" y="2060575"/>
          <a:ext cx="292100" cy="311150"/>
        </p:xfrm>
        <a:graphic>
          <a:graphicData uri="http://schemas.openxmlformats.org/presentationml/2006/ole">
            <mc:AlternateContent xmlns:mc="http://schemas.openxmlformats.org/markup-compatibility/2006">
              <mc:Choice xmlns:v="urn:schemas-microsoft-com:vml" Requires="v">
                <p:oleObj spid="_x0000_s8194" name="公式" r:id="rId3" imgW="3657600" imgH="3962400" progId="Equation.3">
                  <p:embed/>
                </p:oleObj>
              </mc:Choice>
              <mc:Fallback>
                <p:oleObj name="公式" r:id="rId3" imgW="3657600" imgH="3962400" progId="Equation.3">
                  <p:embed/>
                  <p:pic>
                    <p:nvPicPr>
                      <p:cNvPr id="0" name="图片 8193"/>
                      <p:cNvPicPr>
                        <a:picLocks noChangeAspect="1"/>
                      </p:cNvPicPr>
                      <p:nvPr/>
                    </p:nvPicPr>
                    <p:blipFill>
                      <a:blip r:embed="rId4"/>
                      <a:stretch>
                        <a:fillRect/>
                      </a:stretch>
                    </p:blipFill>
                    <p:spPr>
                      <a:xfrm>
                        <a:off x="1609725" y="2060575"/>
                        <a:ext cx="292100" cy="311150"/>
                      </a:xfrm>
                      <a:prstGeom prst="rect">
                        <a:avLst/>
                      </a:prstGeom>
                      <a:noFill/>
                      <a:ln w="9525">
                        <a:noFill/>
                        <a:miter/>
                      </a:ln>
                    </p:spPr>
                  </p:pic>
                </p:oleObj>
              </mc:Fallback>
            </mc:AlternateContent>
          </a:graphicData>
        </a:graphic>
      </p:graphicFrame>
      <p:sp>
        <p:nvSpPr>
          <p:cNvPr id="11395" name="Rectangle 6"/>
          <p:cNvSpPr>
            <a:spLocks noChangeArrowheads="1"/>
          </p:cNvSpPr>
          <p:nvPr/>
        </p:nvSpPr>
        <p:spPr bwMode="auto">
          <a:xfrm>
            <a:off x="0" y="-182563"/>
            <a:ext cx="184150" cy="366713"/>
          </a:xfrm>
          <a:prstGeom prst="rect">
            <a:avLst/>
          </a:prstGeom>
          <a:noFill/>
          <a:ln w="9525">
            <a:noFill/>
            <a:miter lim="800000"/>
          </a:ln>
        </p:spPr>
        <p:txBody>
          <a:bodyPr wrap="none" anchor="ctr">
            <a:spAutoFit/>
          </a:bodyPr>
          <a:lstStyle/>
          <a:p>
            <a:endParaRPr lang="zh-CN" altLang="en-US">
              <a:latin typeface="Trebuchet MS" pitchFamily="34" charset="0"/>
              <a:ea typeface="华文新魏" pitchFamily="2" charset="-122"/>
            </a:endParaRPr>
          </a:p>
        </p:txBody>
      </p:sp>
      <p:graphicFrame>
        <p:nvGraphicFramePr>
          <p:cNvPr id="11382" name="Object 118"/>
          <p:cNvGraphicFramePr>
            <a:graphicFrameLocks noChangeAspect="1"/>
          </p:cNvGraphicFramePr>
          <p:nvPr/>
        </p:nvGraphicFramePr>
        <p:xfrm>
          <a:off x="2098675" y="2060575"/>
          <a:ext cx="766763" cy="255588"/>
        </p:xfrm>
        <a:graphic>
          <a:graphicData uri="http://schemas.openxmlformats.org/presentationml/2006/ole">
            <mc:AlternateContent xmlns:mc="http://schemas.openxmlformats.org/markup-compatibility/2006">
              <mc:Choice xmlns:v="urn:schemas-microsoft-com:vml" Requires="v">
                <p:oleObj spid="_x0000_s8195" name="公式" r:id="rId5" imgW="14325600" imgH="4876800" progId="Equation.3">
                  <p:embed/>
                </p:oleObj>
              </mc:Choice>
              <mc:Fallback>
                <p:oleObj name="公式" r:id="rId5" imgW="14325600" imgH="4876800" progId="Equation.3">
                  <p:embed/>
                  <p:pic>
                    <p:nvPicPr>
                      <p:cNvPr id="0" name="图片 8194"/>
                      <p:cNvPicPr>
                        <a:picLocks noChangeAspect="1"/>
                      </p:cNvPicPr>
                      <p:nvPr/>
                    </p:nvPicPr>
                    <p:blipFill>
                      <a:blip r:embed="rId6"/>
                      <a:stretch>
                        <a:fillRect/>
                      </a:stretch>
                    </p:blipFill>
                    <p:spPr>
                      <a:xfrm>
                        <a:off x="2098675" y="2060575"/>
                        <a:ext cx="766763" cy="255588"/>
                      </a:xfrm>
                      <a:prstGeom prst="rect">
                        <a:avLst/>
                      </a:prstGeom>
                      <a:noFill/>
                      <a:ln w="9525">
                        <a:noFill/>
                        <a:miter/>
                      </a:ln>
                    </p:spPr>
                  </p:pic>
                </p:oleObj>
              </mc:Fallback>
            </mc:AlternateContent>
          </a:graphicData>
        </a:graphic>
      </p:graphicFrame>
      <p:graphicFrame>
        <p:nvGraphicFramePr>
          <p:cNvPr id="11383" name="Object 119"/>
          <p:cNvGraphicFramePr>
            <a:graphicFrameLocks noChangeAspect="1"/>
          </p:cNvGraphicFramePr>
          <p:nvPr/>
        </p:nvGraphicFramePr>
        <p:xfrm>
          <a:off x="6119813" y="2084388"/>
          <a:ext cx="293687" cy="311150"/>
        </p:xfrm>
        <a:graphic>
          <a:graphicData uri="http://schemas.openxmlformats.org/presentationml/2006/ole">
            <mc:AlternateContent xmlns:mc="http://schemas.openxmlformats.org/markup-compatibility/2006">
              <mc:Choice xmlns:v="urn:schemas-microsoft-com:vml" Requires="v">
                <p:oleObj spid="_x0000_s8196" name="公式" r:id="rId7" imgW="3657600" imgH="3962400" progId="Equation.3">
                  <p:embed/>
                </p:oleObj>
              </mc:Choice>
              <mc:Fallback>
                <p:oleObj name="公式" r:id="rId7" imgW="3657600" imgH="3962400" progId="Equation.3">
                  <p:embed/>
                  <p:pic>
                    <p:nvPicPr>
                      <p:cNvPr id="0" name="图片 8195"/>
                      <p:cNvPicPr>
                        <a:picLocks noChangeAspect="1"/>
                      </p:cNvPicPr>
                      <p:nvPr/>
                    </p:nvPicPr>
                    <p:blipFill>
                      <a:blip r:embed="rId4"/>
                      <a:stretch>
                        <a:fillRect/>
                      </a:stretch>
                    </p:blipFill>
                    <p:spPr>
                      <a:xfrm>
                        <a:off x="6119813" y="2084388"/>
                        <a:ext cx="293687" cy="311150"/>
                      </a:xfrm>
                      <a:prstGeom prst="rect">
                        <a:avLst/>
                      </a:prstGeom>
                      <a:noFill/>
                      <a:ln w="9525">
                        <a:noFill/>
                        <a:miter/>
                      </a:ln>
                    </p:spPr>
                  </p:pic>
                </p:oleObj>
              </mc:Fallback>
            </mc:AlternateContent>
          </a:graphicData>
        </a:graphic>
      </p:graphicFrame>
      <p:sp>
        <p:nvSpPr>
          <p:cNvPr id="11396" name="Rectangle 8"/>
          <p:cNvSpPr>
            <a:spLocks noChangeArrowheads="1"/>
          </p:cNvSpPr>
          <p:nvPr/>
        </p:nvSpPr>
        <p:spPr bwMode="auto">
          <a:xfrm>
            <a:off x="0" y="-182563"/>
            <a:ext cx="184150" cy="366713"/>
          </a:xfrm>
          <a:prstGeom prst="rect">
            <a:avLst/>
          </a:prstGeom>
          <a:noFill/>
          <a:ln w="9525">
            <a:noFill/>
            <a:miter lim="800000"/>
          </a:ln>
        </p:spPr>
        <p:txBody>
          <a:bodyPr wrap="none" anchor="ctr">
            <a:spAutoFit/>
          </a:bodyPr>
          <a:lstStyle/>
          <a:p>
            <a:endParaRPr lang="zh-CN" altLang="en-US">
              <a:latin typeface="Trebuchet MS" pitchFamily="34" charset="0"/>
              <a:ea typeface="华文新魏" pitchFamily="2" charset="-122"/>
            </a:endParaRPr>
          </a:p>
        </p:txBody>
      </p:sp>
      <p:graphicFrame>
        <p:nvGraphicFramePr>
          <p:cNvPr id="11384" name="Object 120"/>
          <p:cNvGraphicFramePr>
            <a:graphicFrameLocks noChangeAspect="1"/>
          </p:cNvGraphicFramePr>
          <p:nvPr/>
        </p:nvGraphicFramePr>
        <p:xfrm>
          <a:off x="6608763" y="2084388"/>
          <a:ext cx="241300" cy="227012"/>
        </p:xfrm>
        <a:graphic>
          <a:graphicData uri="http://schemas.openxmlformats.org/presentationml/2006/ole">
            <mc:AlternateContent xmlns:mc="http://schemas.openxmlformats.org/markup-compatibility/2006">
              <mc:Choice xmlns:v="urn:schemas-microsoft-com:vml" Requires="v">
                <p:oleObj spid="_x0000_s8197" name="公式" r:id="rId8" imgW="3657600" imgH="3352800" progId="Equation.3">
                  <p:embed/>
                </p:oleObj>
              </mc:Choice>
              <mc:Fallback>
                <p:oleObj name="公式" r:id="rId8" imgW="3657600" imgH="3352800" progId="Equation.3">
                  <p:embed/>
                  <p:pic>
                    <p:nvPicPr>
                      <p:cNvPr id="0" name="图片 8196"/>
                      <p:cNvPicPr>
                        <a:picLocks noChangeAspect="1"/>
                      </p:cNvPicPr>
                      <p:nvPr/>
                    </p:nvPicPr>
                    <p:blipFill>
                      <a:blip r:embed="rId9"/>
                      <a:stretch>
                        <a:fillRect/>
                      </a:stretch>
                    </p:blipFill>
                    <p:spPr>
                      <a:xfrm>
                        <a:off x="6608763" y="2084388"/>
                        <a:ext cx="241300" cy="227012"/>
                      </a:xfrm>
                      <a:prstGeom prst="rect">
                        <a:avLst/>
                      </a:prstGeom>
                      <a:noFill/>
                      <a:ln w="9525">
                        <a:noFill/>
                        <a:miter/>
                      </a:ln>
                    </p:spPr>
                  </p:pic>
                </p:oleObj>
              </mc:Fallback>
            </mc:AlternateContent>
          </a:graphicData>
        </a:graphic>
      </p:graphicFrame>
      <p:sp>
        <p:nvSpPr>
          <p:cNvPr id="11397" name="Rectangle 10"/>
          <p:cNvSpPr>
            <a:spLocks noChangeArrowheads="1"/>
          </p:cNvSpPr>
          <p:nvPr/>
        </p:nvSpPr>
        <p:spPr bwMode="auto">
          <a:xfrm>
            <a:off x="0" y="-182563"/>
            <a:ext cx="184150" cy="366713"/>
          </a:xfrm>
          <a:prstGeom prst="rect">
            <a:avLst/>
          </a:prstGeom>
          <a:noFill/>
          <a:ln w="9525">
            <a:noFill/>
            <a:miter lim="800000"/>
          </a:ln>
        </p:spPr>
        <p:txBody>
          <a:bodyPr wrap="none" anchor="ctr">
            <a:spAutoFit/>
          </a:bodyPr>
          <a:lstStyle/>
          <a:p>
            <a:endParaRPr lang="zh-CN" altLang="en-US">
              <a:latin typeface="Trebuchet MS" pitchFamily="34" charset="0"/>
              <a:ea typeface="华文新魏" pitchFamily="2" charset="-122"/>
            </a:endParaRPr>
          </a:p>
        </p:txBody>
      </p:sp>
      <p:graphicFrame>
        <p:nvGraphicFramePr>
          <p:cNvPr id="11385" name="Object 121"/>
          <p:cNvGraphicFramePr>
            <a:graphicFrameLocks noChangeAspect="1"/>
          </p:cNvGraphicFramePr>
          <p:nvPr/>
        </p:nvGraphicFramePr>
        <p:xfrm>
          <a:off x="1679575" y="2395538"/>
          <a:ext cx="355600" cy="377825"/>
        </p:xfrm>
        <a:graphic>
          <a:graphicData uri="http://schemas.openxmlformats.org/presentationml/2006/ole">
            <mc:AlternateContent xmlns:mc="http://schemas.openxmlformats.org/markup-compatibility/2006">
              <mc:Choice xmlns:v="urn:schemas-microsoft-com:vml" Requires="v">
                <p:oleObj spid="_x0000_s8198" name="公式" r:id="rId10" imgW="3657600" imgH="3962400" progId="Equation.3">
                  <p:embed/>
                </p:oleObj>
              </mc:Choice>
              <mc:Fallback>
                <p:oleObj name="公式" r:id="rId10" imgW="3657600" imgH="3962400" progId="Equation.3">
                  <p:embed/>
                  <p:pic>
                    <p:nvPicPr>
                      <p:cNvPr id="0" name="图片 8197"/>
                      <p:cNvPicPr>
                        <a:picLocks noChangeAspect="1"/>
                      </p:cNvPicPr>
                      <p:nvPr/>
                    </p:nvPicPr>
                    <p:blipFill>
                      <a:blip r:embed="rId4"/>
                      <a:stretch>
                        <a:fillRect/>
                      </a:stretch>
                    </p:blipFill>
                    <p:spPr>
                      <a:xfrm>
                        <a:off x="1679575" y="2395538"/>
                        <a:ext cx="355600" cy="377825"/>
                      </a:xfrm>
                      <a:prstGeom prst="rect">
                        <a:avLst/>
                      </a:prstGeom>
                      <a:noFill/>
                      <a:ln w="9525">
                        <a:noFill/>
                        <a:miter/>
                      </a:ln>
                    </p:spPr>
                  </p:pic>
                </p:oleObj>
              </mc:Fallback>
            </mc:AlternateContent>
          </a:graphicData>
        </a:graphic>
      </p:graphicFrame>
      <p:sp>
        <p:nvSpPr>
          <p:cNvPr id="11398" name="Rectangle 12"/>
          <p:cNvSpPr>
            <a:spLocks noChangeArrowheads="1"/>
          </p:cNvSpPr>
          <p:nvPr/>
        </p:nvSpPr>
        <p:spPr bwMode="auto">
          <a:xfrm>
            <a:off x="0" y="-182563"/>
            <a:ext cx="184150" cy="366713"/>
          </a:xfrm>
          <a:prstGeom prst="rect">
            <a:avLst/>
          </a:prstGeom>
          <a:noFill/>
          <a:ln w="9525">
            <a:noFill/>
            <a:miter lim="800000"/>
          </a:ln>
        </p:spPr>
        <p:txBody>
          <a:bodyPr wrap="none" anchor="ctr">
            <a:spAutoFit/>
          </a:bodyPr>
          <a:lstStyle/>
          <a:p>
            <a:endParaRPr lang="zh-CN" altLang="en-US">
              <a:latin typeface="Trebuchet MS" pitchFamily="34" charset="0"/>
              <a:ea typeface="华文新魏" pitchFamily="2" charset="-122"/>
            </a:endParaRPr>
          </a:p>
        </p:txBody>
      </p:sp>
      <p:graphicFrame>
        <p:nvGraphicFramePr>
          <p:cNvPr id="11386" name="Object 122"/>
          <p:cNvGraphicFramePr>
            <a:graphicFrameLocks noChangeAspect="1"/>
          </p:cNvGraphicFramePr>
          <p:nvPr/>
        </p:nvGraphicFramePr>
        <p:xfrm>
          <a:off x="2098675" y="2455863"/>
          <a:ext cx="280988" cy="257175"/>
        </p:xfrm>
        <a:graphic>
          <a:graphicData uri="http://schemas.openxmlformats.org/presentationml/2006/ole">
            <mc:AlternateContent xmlns:mc="http://schemas.openxmlformats.org/markup-compatibility/2006">
              <mc:Choice xmlns:v="urn:schemas-microsoft-com:vml" Requires="v">
                <p:oleObj spid="_x0000_s8199" name="公式" r:id="rId11" imgW="5181600" imgH="4876800" progId="Equation.3">
                  <p:embed/>
                </p:oleObj>
              </mc:Choice>
              <mc:Fallback>
                <p:oleObj name="公式" r:id="rId11" imgW="5181600" imgH="4876800" progId="Equation.3">
                  <p:embed/>
                  <p:pic>
                    <p:nvPicPr>
                      <p:cNvPr id="0" name="图片 8198"/>
                      <p:cNvPicPr>
                        <a:picLocks noChangeAspect="1"/>
                      </p:cNvPicPr>
                      <p:nvPr/>
                    </p:nvPicPr>
                    <p:blipFill>
                      <a:blip r:embed="rId12"/>
                      <a:stretch>
                        <a:fillRect/>
                      </a:stretch>
                    </p:blipFill>
                    <p:spPr>
                      <a:xfrm>
                        <a:off x="2098675" y="2455863"/>
                        <a:ext cx="280988" cy="257175"/>
                      </a:xfrm>
                      <a:prstGeom prst="rect">
                        <a:avLst/>
                      </a:prstGeom>
                      <a:noFill/>
                      <a:ln w="9525">
                        <a:noFill/>
                        <a:miter/>
                      </a:ln>
                    </p:spPr>
                  </p:pic>
                </p:oleObj>
              </mc:Fallback>
            </mc:AlternateContent>
          </a:graphicData>
        </a:graphic>
      </p:graphicFrame>
      <p:sp>
        <p:nvSpPr>
          <p:cNvPr id="11399" name="Rectangle 17"/>
          <p:cNvSpPr>
            <a:spLocks noChangeArrowheads="1"/>
          </p:cNvSpPr>
          <p:nvPr/>
        </p:nvSpPr>
        <p:spPr bwMode="auto">
          <a:xfrm>
            <a:off x="0" y="-182563"/>
            <a:ext cx="184150" cy="366713"/>
          </a:xfrm>
          <a:prstGeom prst="rect">
            <a:avLst/>
          </a:prstGeom>
          <a:noFill/>
          <a:ln w="9525">
            <a:noFill/>
            <a:miter lim="800000"/>
          </a:ln>
        </p:spPr>
        <p:txBody>
          <a:bodyPr wrap="none" anchor="ctr">
            <a:spAutoFit/>
          </a:bodyPr>
          <a:lstStyle/>
          <a:p>
            <a:endParaRPr lang="zh-CN" altLang="en-US">
              <a:latin typeface="Trebuchet MS" pitchFamily="34" charset="0"/>
              <a:ea typeface="华文新魏" pitchFamily="2" charset="-122"/>
            </a:endParaRPr>
          </a:p>
        </p:txBody>
      </p:sp>
      <p:graphicFrame>
        <p:nvGraphicFramePr>
          <p:cNvPr id="11387" name="Object 123"/>
          <p:cNvGraphicFramePr>
            <a:graphicFrameLocks noChangeAspect="1"/>
          </p:cNvGraphicFramePr>
          <p:nvPr/>
        </p:nvGraphicFramePr>
        <p:xfrm>
          <a:off x="1479550" y="3286125"/>
          <a:ext cx="234950" cy="249238"/>
        </p:xfrm>
        <a:graphic>
          <a:graphicData uri="http://schemas.openxmlformats.org/presentationml/2006/ole">
            <mc:AlternateContent xmlns:mc="http://schemas.openxmlformats.org/markup-compatibility/2006">
              <mc:Choice xmlns:v="urn:schemas-microsoft-com:vml" Requires="v">
                <p:oleObj spid="_x0000_s8200" name="公式" r:id="rId13" imgW="3352800" imgH="3657600" progId="Equation.3">
                  <p:embed/>
                </p:oleObj>
              </mc:Choice>
              <mc:Fallback>
                <p:oleObj name="公式" r:id="rId13" imgW="3352800" imgH="3657600" progId="Equation.3">
                  <p:embed/>
                  <p:pic>
                    <p:nvPicPr>
                      <p:cNvPr id="0" name="图片 8199"/>
                      <p:cNvPicPr>
                        <a:picLocks noChangeAspect="1"/>
                      </p:cNvPicPr>
                      <p:nvPr/>
                    </p:nvPicPr>
                    <p:blipFill>
                      <a:blip r:embed="rId14"/>
                      <a:stretch>
                        <a:fillRect/>
                      </a:stretch>
                    </p:blipFill>
                    <p:spPr>
                      <a:xfrm>
                        <a:off x="1479550" y="3286125"/>
                        <a:ext cx="234950" cy="249238"/>
                      </a:xfrm>
                      <a:prstGeom prst="rect">
                        <a:avLst/>
                      </a:prstGeom>
                      <a:noFill/>
                      <a:ln w="9525">
                        <a:noFill/>
                        <a:miter/>
                      </a:ln>
                    </p:spPr>
                  </p:pic>
                </p:oleObj>
              </mc:Fallback>
            </mc:AlternateContent>
          </a:graphicData>
        </a:graphic>
      </p:graphicFrame>
      <p:sp>
        <p:nvSpPr>
          <p:cNvPr id="11400" name="Rectangle 19"/>
          <p:cNvSpPr>
            <a:spLocks noChangeArrowheads="1"/>
          </p:cNvSpPr>
          <p:nvPr/>
        </p:nvSpPr>
        <p:spPr bwMode="auto">
          <a:xfrm>
            <a:off x="0" y="-182563"/>
            <a:ext cx="184150" cy="366713"/>
          </a:xfrm>
          <a:prstGeom prst="rect">
            <a:avLst/>
          </a:prstGeom>
          <a:noFill/>
          <a:ln w="9525">
            <a:noFill/>
            <a:miter lim="800000"/>
          </a:ln>
        </p:spPr>
        <p:txBody>
          <a:bodyPr wrap="none" anchor="ctr">
            <a:spAutoFit/>
          </a:bodyPr>
          <a:lstStyle/>
          <a:p>
            <a:endParaRPr lang="zh-CN" altLang="en-US">
              <a:latin typeface="Trebuchet MS" pitchFamily="34" charset="0"/>
              <a:ea typeface="华文新魏" pitchFamily="2" charset="-122"/>
            </a:endParaRPr>
          </a:p>
        </p:txBody>
      </p:sp>
      <p:graphicFrame>
        <p:nvGraphicFramePr>
          <p:cNvPr id="11388" name="Object 124"/>
          <p:cNvGraphicFramePr>
            <a:graphicFrameLocks noChangeAspect="1"/>
          </p:cNvGraphicFramePr>
          <p:nvPr/>
        </p:nvGraphicFramePr>
        <p:xfrm>
          <a:off x="1901825" y="3700463"/>
          <a:ext cx="2268538" cy="738187"/>
        </p:xfrm>
        <a:graphic>
          <a:graphicData uri="http://schemas.openxmlformats.org/presentationml/2006/ole">
            <mc:AlternateContent xmlns:mc="http://schemas.openxmlformats.org/markup-compatibility/2006">
              <mc:Choice xmlns:v="urn:schemas-microsoft-com:vml" Requires="v">
                <p:oleObj spid="_x0000_s8201" name="公式" r:id="rId15" imgW="46634400" imgH="14630400" progId="Equation.3">
                  <p:embed/>
                </p:oleObj>
              </mc:Choice>
              <mc:Fallback>
                <p:oleObj name="公式" r:id="rId15" imgW="46634400" imgH="14630400" progId="Equation.3">
                  <p:embed/>
                  <p:pic>
                    <p:nvPicPr>
                      <p:cNvPr id="0" name="图片 8200"/>
                      <p:cNvPicPr>
                        <a:picLocks noChangeAspect="1"/>
                      </p:cNvPicPr>
                      <p:nvPr/>
                    </p:nvPicPr>
                    <p:blipFill>
                      <a:blip r:embed="rId16"/>
                      <a:stretch>
                        <a:fillRect/>
                      </a:stretch>
                    </p:blipFill>
                    <p:spPr>
                      <a:xfrm>
                        <a:off x="1901825" y="3700463"/>
                        <a:ext cx="2268538" cy="738187"/>
                      </a:xfrm>
                      <a:prstGeom prst="rect">
                        <a:avLst/>
                      </a:prstGeom>
                      <a:noFill/>
                      <a:ln w="9525">
                        <a:noFill/>
                        <a:miter/>
                      </a:ln>
                    </p:spPr>
                  </p:pic>
                </p:oleObj>
              </mc:Fallback>
            </mc:AlternateContent>
          </a:graphicData>
        </a:graphic>
      </p:graphicFrame>
      <p:graphicFrame>
        <p:nvGraphicFramePr>
          <p:cNvPr id="11389" name="Object 125"/>
          <p:cNvGraphicFramePr>
            <a:graphicFrameLocks noChangeAspect="1"/>
          </p:cNvGraphicFramePr>
          <p:nvPr/>
        </p:nvGraphicFramePr>
        <p:xfrm>
          <a:off x="5140325" y="4071938"/>
          <a:ext cx="508000" cy="242887"/>
        </p:xfrm>
        <a:graphic>
          <a:graphicData uri="http://schemas.openxmlformats.org/presentationml/2006/ole">
            <mc:AlternateContent xmlns:mc="http://schemas.openxmlformats.org/markup-compatibility/2006">
              <mc:Choice xmlns:v="urn:schemas-microsoft-com:vml" Requires="v">
                <p:oleObj spid="_x0000_s8202" name="公式" r:id="rId17" imgW="9144000" imgH="4267200" progId="Equation.3">
                  <p:embed/>
                </p:oleObj>
              </mc:Choice>
              <mc:Fallback>
                <p:oleObj name="公式" r:id="rId17" imgW="9144000" imgH="4267200" progId="Equation.3">
                  <p:embed/>
                  <p:pic>
                    <p:nvPicPr>
                      <p:cNvPr id="0" name="图片 8201"/>
                      <p:cNvPicPr>
                        <a:picLocks noChangeAspect="1"/>
                      </p:cNvPicPr>
                      <p:nvPr/>
                    </p:nvPicPr>
                    <p:blipFill>
                      <a:blip r:embed="rId18"/>
                      <a:stretch>
                        <a:fillRect/>
                      </a:stretch>
                    </p:blipFill>
                    <p:spPr>
                      <a:xfrm>
                        <a:off x="5140325" y="4071938"/>
                        <a:ext cx="508000" cy="242887"/>
                      </a:xfrm>
                      <a:prstGeom prst="rect">
                        <a:avLst/>
                      </a:prstGeom>
                      <a:noFill/>
                      <a:ln w="9525">
                        <a:noFill/>
                        <a:miter/>
                      </a:ln>
                    </p:spPr>
                  </p:pic>
                </p:oleObj>
              </mc:Fallback>
            </mc:AlternateContent>
          </a:graphicData>
        </a:graphic>
      </p:graphicFrame>
      <p:graphicFrame>
        <p:nvGraphicFramePr>
          <p:cNvPr id="11390" name="Object 126"/>
          <p:cNvGraphicFramePr>
            <a:graphicFrameLocks noChangeAspect="1"/>
          </p:cNvGraphicFramePr>
          <p:nvPr/>
        </p:nvGraphicFramePr>
        <p:xfrm>
          <a:off x="6022975" y="4114800"/>
          <a:ext cx="390525" cy="200025"/>
        </p:xfrm>
        <a:graphic>
          <a:graphicData uri="http://schemas.openxmlformats.org/presentationml/2006/ole">
            <mc:AlternateContent xmlns:mc="http://schemas.openxmlformats.org/markup-compatibility/2006">
              <mc:Choice xmlns:v="urn:schemas-microsoft-com:vml" Requires="v">
                <p:oleObj spid="_x0000_s8203" name="公式" r:id="rId19" imgW="9448800" imgH="4876800" progId="Equation.3">
                  <p:embed/>
                </p:oleObj>
              </mc:Choice>
              <mc:Fallback>
                <p:oleObj name="公式" r:id="rId19" imgW="9448800" imgH="4876800" progId="Equation.3">
                  <p:embed/>
                  <p:pic>
                    <p:nvPicPr>
                      <p:cNvPr id="0" name="图片 8202"/>
                      <p:cNvPicPr>
                        <a:picLocks noChangeAspect="1"/>
                      </p:cNvPicPr>
                      <p:nvPr/>
                    </p:nvPicPr>
                    <p:blipFill>
                      <a:blip r:embed="rId20"/>
                      <a:stretch>
                        <a:fillRect/>
                      </a:stretch>
                    </p:blipFill>
                    <p:spPr>
                      <a:xfrm>
                        <a:off x="6022975" y="4114800"/>
                        <a:ext cx="390525" cy="200025"/>
                      </a:xfrm>
                      <a:prstGeom prst="rect">
                        <a:avLst/>
                      </a:prstGeom>
                      <a:noFill/>
                      <a:ln w="9525">
                        <a:noFill/>
                        <a:miter/>
                      </a:ln>
                    </p:spPr>
                  </p:pic>
                </p:oleObj>
              </mc:Fallback>
            </mc:AlternateContent>
          </a:graphicData>
        </a:graphic>
      </p:graphicFrame>
      <p:sp>
        <p:nvSpPr>
          <p:cNvPr id="11401" name="Rectangle 27"/>
          <p:cNvSpPr>
            <a:spLocks noChangeArrowheads="1"/>
          </p:cNvSpPr>
          <p:nvPr/>
        </p:nvSpPr>
        <p:spPr bwMode="auto">
          <a:xfrm>
            <a:off x="0" y="-182563"/>
            <a:ext cx="184150" cy="366713"/>
          </a:xfrm>
          <a:prstGeom prst="rect">
            <a:avLst/>
          </a:prstGeom>
          <a:noFill/>
          <a:ln w="9525">
            <a:noFill/>
            <a:miter lim="800000"/>
          </a:ln>
        </p:spPr>
        <p:txBody>
          <a:bodyPr wrap="none" anchor="ctr">
            <a:spAutoFit/>
          </a:bodyPr>
          <a:lstStyle/>
          <a:p>
            <a:endParaRPr lang="zh-CN" altLang="en-US">
              <a:latin typeface="Trebuchet MS" pitchFamily="34" charset="0"/>
              <a:ea typeface="华文新魏" pitchFamily="2" charset="-122"/>
            </a:endParaRPr>
          </a:p>
        </p:txBody>
      </p:sp>
      <p:sp>
        <p:nvSpPr>
          <p:cNvPr id="11402" name="Rectangle 28"/>
          <p:cNvSpPr>
            <a:spLocks noChangeArrowheads="1"/>
          </p:cNvSpPr>
          <p:nvPr/>
        </p:nvSpPr>
        <p:spPr bwMode="auto">
          <a:xfrm>
            <a:off x="0" y="58738"/>
            <a:ext cx="311150" cy="244475"/>
          </a:xfrm>
          <a:prstGeom prst="rect">
            <a:avLst/>
          </a:prstGeom>
          <a:noFill/>
          <a:ln w="9525">
            <a:noFill/>
            <a:miter lim="800000"/>
          </a:ln>
        </p:spPr>
        <p:txBody>
          <a:bodyPr wrap="none" anchor="ctr">
            <a:spAutoFit/>
          </a:bodyPr>
          <a:lstStyle/>
          <a:p>
            <a:pPr defTabSz="914400" eaLnBrk="0" hangingPunct="0"/>
            <a:r>
              <a:rPr lang="zh-CN" altLang="en-US" sz="1000">
                <a:latin typeface="宋体" charset="-122"/>
                <a:cs typeface="Times New Roman" pitchFamily="18" charset="0"/>
              </a:rPr>
              <a:t>，</a:t>
            </a:r>
            <a:endParaRPr lang="zh-CN" altLang="en-US">
              <a:ea typeface="华文新魏" pitchFamily="2" charset="-122"/>
            </a:endParaRPr>
          </a:p>
        </p:txBody>
      </p:sp>
      <p:sp>
        <p:nvSpPr>
          <p:cNvPr id="11403" name="Rectangle 29"/>
          <p:cNvSpPr>
            <a:spLocks noChangeArrowheads="1"/>
          </p:cNvSpPr>
          <p:nvPr/>
        </p:nvSpPr>
        <p:spPr bwMode="auto">
          <a:xfrm>
            <a:off x="0" y="250825"/>
            <a:ext cx="227013" cy="260350"/>
          </a:xfrm>
          <a:prstGeom prst="rect">
            <a:avLst/>
          </a:prstGeom>
          <a:noFill/>
          <a:ln w="9525">
            <a:noFill/>
            <a:miter lim="800000"/>
          </a:ln>
        </p:spPr>
        <p:txBody>
          <a:bodyPr wrap="none" anchor="ctr">
            <a:spAutoFit/>
          </a:bodyPr>
          <a:lstStyle/>
          <a:p>
            <a:pPr defTabSz="914400" eaLnBrk="0" hangingPunct="0"/>
            <a:r>
              <a:rPr lang="zh-CN" altLang="zh-CN" sz="1100">
                <a:latin typeface="Trebuchet MS" pitchFamily="34" charset="0"/>
                <a:ea typeface="华文新魏" pitchFamily="2" charset="-122"/>
              </a:rPr>
              <a:t> </a:t>
            </a:r>
            <a:endParaRPr lang="zh-CN" altLang="zh-CN">
              <a:ea typeface="华文新魏" pitchFamily="2" charset="-122"/>
            </a:endParaRPr>
          </a:p>
        </p:txBody>
      </p:sp>
      <p:sp>
        <p:nvSpPr>
          <p:cNvPr id="11404" name="Rectangle 31"/>
          <p:cNvSpPr>
            <a:spLocks noChangeArrowheads="1"/>
          </p:cNvSpPr>
          <p:nvPr/>
        </p:nvSpPr>
        <p:spPr bwMode="auto">
          <a:xfrm>
            <a:off x="0" y="-182563"/>
            <a:ext cx="184150" cy="366713"/>
          </a:xfrm>
          <a:prstGeom prst="rect">
            <a:avLst/>
          </a:prstGeom>
          <a:noFill/>
          <a:ln w="9525">
            <a:noFill/>
            <a:miter lim="800000"/>
          </a:ln>
        </p:spPr>
        <p:txBody>
          <a:bodyPr wrap="none" anchor="ctr">
            <a:spAutoFit/>
          </a:bodyPr>
          <a:lstStyle/>
          <a:p>
            <a:endParaRPr lang="zh-CN" altLang="en-US">
              <a:latin typeface="Trebuchet MS" pitchFamily="34" charset="0"/>
              <a:ea typeface="华文新魏" pitchFamily="2" charset="-122"/>
            </a:endParaRPr>
          </a:p>
        </p:txBody>
      </p:sp>
      <p:graphicFrame>
        <p:nvGraphicFramePr>
          <p:cNvPr id="11391" name="Object 127"/>
          <p:cNvGraphicFramePr>
            <a:graphicFrameLocks noChangeAspect="1"/>
          </p:cNvGraphicFramePr>
          <p:nvPr/>
        </p:nvGraphicFramePr>
        <p:xfrm>
          <a:off x="1963738" y="4875213"/>
          <a:ext cx="833437" cy="325437"/>
        </p:xfrm>
        <a:graphic>
          <a:graphicData uri="http://schemas.openxmlformats.org/presentationml/2006/ole">
            <mc:AlternateContent xmlns:mc="http://schemas.openxmlformats.org/markup-compatibility/2006">
              <mc:Choice xmlns:v="urn:schemas-microsoft-com:vml" Requires="v">
                <p:oleObj spid="_x0000_s8204" name="公式" r:id="rId21" imgW="13411200" imgH="5181600" progId="Equation.3">
                  <p:embed/>
                </p:oleObj>
              </mc:Choice>
              <mc:Fallback>
                <p:oleObj name="公式" r:id="rId21" imgW="13411200" imgH="5181600" progId="Equation.3">
                  <p:embed/>
                  <p:pic>
                    <p:nvPicPr>
                      <p:cNvPr id="0" name="图片 8203"/>
                      <p:cNvPicPr>
                        <a:picLocks noChangeAspect="1"/>
                      </p:cNvPicPr>
                      <p:nvPr/>
                    </p:nvPicPr>
                    <p:blipFill>
                      <a:blip r:embed="rId22"/>
                      <a:stretch>
                        <a:fillRect/>
                      </a:stretch>
                    </p:blipFill>
                    <p:spPr>
                      <a:xfrm>
                        <a:off x="1963738" y="4875213"/>
                        <a:ext cx="833437" cy="325437"/>
                      </a:xfrm>
                      <a:prstGeom prst="rect">
                        <a:avLst/>
                      </a:prstGeom>
                      <a:noFill/>
                      <a:ln w="9525">
                        <a:noFill/>
                        <a:miter/>
                      </a:ln>
                    </p:spPr>
                  </p:pic>
                </p:oleObj>
              </mc:Fallback>
            </mc:AlternateContent>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2138" y="512763"/>
            <a:ext cx="8596312" cy="5529262"/>
          </a:xfrm>
        </p:spPr>
        <p:txBody>
          <a:bodyPr rtlCol="0">
            <a:normAutofit/>
          </a:bodyPr>
          <a:lstStyle/>
          <a:p>
            <a:pPr eaLnBrk="1" hangingPunct="1">
              <a:spcAft>
                <a:spcPts val="0"/>
              </a:spcAft>
              <a:buFont typeface="Wingdings 3" pitchFamily="18" charset="2"/>
              <a:buChar char=""/>
              <a:defRPr/>
            </a:pPr>
            <a:r>
              <a:rPr lang="en-US" altLang="zh-CN" sz="1800" dirty="0" smtClean="0">
                <a:solidFill>
                  <a:schemeClr val="tx1">
                    <a:lumMod val="75000"/>
                    <a:lumOff val="25000"/>
                  </a:schemeClr>
                </a:solidFill>
              </a:rPr>
              <a:t>6.    </a:t>
            </a:r>
            <a:r>
              <a:rPr lang="zh-CN" altLang="en-US" sz="1800" dirty="0" smtClean="0">
                <a:solidFill>
                  <a:schemeClr val="tx1">
                    <a:lumMod val="75000"/>
                    <a:lumOff val="25000"/>
                  </a:schemeClr>
                </a:solidFill>
              </a:rPr>
              <a:t>分布</a:t>
            </a:r>
            <a:endParaRPr lang="en-US" altLang="zh-CN" sz="1800" dirty="0" smtClean="0">
              <a:solidFill>
                <a:schemeClr val="tx1">
                  <a:lumMod val="75000"/>
                  <a:lumOff val="25000"/>
                </a:schemeClr>
              </a:solidFill>
            </a:endParaRPr>
          </a:p>
          <a:p>
            <a:pPr eaLnBrk="1" hangingPunct="1">
              <a:spcAft>
                <a:spcPts val="0"/>
              </a:spcAft>
              <a:buFont typeface="Wingdings 3" pitchFamily="18" charset="2"/>
              <a:buChar char=""/>
              <a:defRPr/>
            </a:pPr>
            <a:endParaRPr lang="en-US" altLang="zh-CN" sz="1800" dirty="0">
              <a:solidFill>
                <a:schemeClr val="tx1">
                  <a:lumMod val="75000"/>
                  <a:lumOff val="25000"/>
                </a:schemeClr>
              </a:solidFill>
            </a:endParaRPr>
          </a:p>
          <a:p>
            <a:pPr eaLnBrk="1" hangingPunct="1">
              <a:spcAft>
                <a:spcPts val="0"/>
              </a:spcAft>
              <a:buFont typeface="Wingdings 3" pitchFamily="18" charset="2"/>
              <a:buChar char=""/>
              <a:defRPr/>
            </a:pPr>
            <a:endParaRPr lang="en-US" altLang="zh-CN" sz="1800" dirty="0" smtClean="0">
              <a:solidFill>
                <a:schemeClr val="tx1">
                  <a:lumMod val="75000"/>
                  <a:lumOff val="25000"/>
                </a:schemeClr>
              </a:solidFill>
            </a:endParaRPr>
          </a:p>
          <a:p>
            <a:pPr eaLnBrk="1" hangingPunct="1">
              <a:spcAft>
                <a:spcPts val="0"/>
              </a:spcAft>
              <a:buFont typeface="Wingdings 3" pitchFamily="18" charset="2"/>
              <a:buChar char=""/>
              <a:defRPr/>
            </a:pPr>
            <a:endParaRPr lang="en-US" altLang="zh-CN" sz="1800" dirty="0">
              <a:solidFill>
                <a:schemeClr val="tx1">
                  <a:lumMod val="75000"/>
                  <a:lumOff val="25000"/>
                </a:schemeClr>
              </a:solidFill>
            </a:endParaRPr>
          </a:p>
          <a:p>
            <a:pPr eaLnBrk="1" hangingPunct="1">
              <a:spcAft>
                <a:spcPts val="0"/>
              </a:spcAft>
              <a:buFont typeface="Wingdings 3" pitchFamily="18" charset="2"/>
              <a:buChar char=""/>
              <a:defRPr/>
            </a:pPr>
            <a:endParaRPr lang="en-US" altLang="zh-CN" sz="1800" dirty="0" smtClean="0">
              <a:solidFill>
                <a:schemeClr val="tx1">
                  <a:lumMod val="75000"/>
                  <a:lumOff val="25000"/>
                </a:schemeClr>
              </a:solidFill>
            </a:endParaRPr>
          </a:p>
          <a:p>
            <a:pPr eaLnBrk="1" hangingPunct="1">
              <a:spcAft>
                <a:spcPts val="0"/>
              </a:spcAft>
              <a:buFont typeface="Wingdings 3" pitchFamily="18" charset="2"/>
              <a:buChar char=""/>
              <a:defRPr/>
            </a:pPr>
            <a:endParaRPr lang="en-US" altLang="zh-CN" sz="1800" dirty="0">
              <a:solidFill>
                <a:schemeClr val="tx1">
                  <a:lumMod val="75000"/>
                  <a:lumOff val="25000"/>
                </a:schemeClr>
              </a:solidFill>
            </a:endParaRPr>
          </a:p>
          <a:p>
            <a:pPr eaLnBrk="1" hangingPunct="1">
              <a:spcAft>
                <a:spcPts val="0"/>
              </a:spcAft>
              <a:buFont typeface="Wingdings 3" pitchFamily="18" charset="2"/>
              <a:buChar char=""/>
              <a:defRPr/>
            </a:pPr>
            <a:r>
              <a:rPr lang="zh-CN" altLang="en-US" sz="1800" dirty="0" smtClean="0">
                <a:solidFill>
                  <a:schemeClr val="tx1">
                    <a:lumMod val="75000"/>
                    <a:lumOff val="25000"/>
                  </a:schemeClr>
                </a:solidFill>
              </a:rPr>
              <a:t>其中          ，          </a:t>
            </a:r>
            <a:endParaRPr lang="en-US" altLang="zh-CN" sz="1800" dirty="0" smtClean="0">
              <a:solidFill>
                <a:schemeClr val="tx1">
                  <a:lumMod val="75000"/>
                  <a:lumOff val="25000"/>
                </a:schemeClr>
              </a:solidFill>
            </a:endParaRPr>
          </a:p>
          <a:p>
            <a:pPr marL="0" indent="0" eaLnBrk="1" hangingPunct="1">
              <a:spcAft>
                <a:spcPts val="0"/>
              </a:spcAft>
              <a:buFont typeface="Wingdings 3" pitchFamily="18" charset="2"/>
              <a:buNone/>
              <a:defRPr/>
            </a:pPr>
            <a:r>
              <a:rPr lang="en-US" altLang="zh-CN" sz="1800" dirty="0">
                <a:solidFill>
                  <a:schemeClr val="tx1">
                    <a:lumMod val="75000"/>
                    <a:lumOff val="25000"/>
                  </a:schemeClr>
                </a:solidFill>
              </a:rPr>
              <a:t> </a:t>
            </a:r>
            <a:r>
              <a:rPr lang="en-US" altLang="zh-CN" sz="1800" dirty="0" smtClean="0">
                <a:solidFill>
                  <a:schemeClr val="tx1">
                    <a:lumMod val="75000"/>
                    <a:lumOff val="25000"/>
                  </a:schemeClr>
                </a:solidFill>
              </a:rPr>
              <a:t>    </a:t>
            </a:r>
            <a:r>
              <a:rPr lang="zh-CN" altLang="en-US" sz="1800" dirty="0" smtClean="0">
                <a:solidFill>
                  <a:schemeClr val="tx1">
                    <a:lumMod val="75000"/>
                    <a:lumOff val="25000"/>
                  </a:schemeClr>
                </a:solidFill>
              </a:rPr>
              <a:t>记为：            </a:t>
            </a:r>
            <a:endParaRPr lang="en-US" altLang="zh-CN" sz="1800" dirty="0" smtClean="0">
              <a:solidFill>
                <a:schemeClr val="tx1">
                  <a:lumMod val="75000"/>
                  <a:lumOff val="25000"/>
                </a:schemeClr>
              </a:solidFill>
            </a:endParaRPr>
          </a:p>
          <a:p>
            <a:pPr marL="0" indent="0" eaLnBrk="1" hangingPunct="1">
              <a:spcAft>
                <a:spcPts val="0"/>
              </a:spcAft>
              <a:buFont typeface="Wingdings 3" pitchFamily="18" charset="2"/>
              <a:buNone/>
              <a:defRPr/>
            </a:pPr>
            <a:endParaRPr lang="en-US" altLang="zh-CN" sz="1800" dirty="0">
              <a:solidFill>
                <a:schemeClr val="tx1">
                  <a:lumMod val="75000"/>
                  <a:lumOff val="25000"/>
                </a:schemeClr>
              </a:solidFill>
            </a:endParaRPr>
          </a:p>
          <a:p>
            <a:pPr marL="0" indent="0" eaLnBrk="1" hangingPunct="1">
              <a:spcAft>
                <a:spcPts val="0"/>
              </a:spcAft>
              <a:buFont typeface="Wingdings 3" pitchFamily="18" charset="2"/>
              <a:buNone/>
              <a:defRPr/>
            </a:pPr>
            <a:endParaRPr lang="zh-CN" altLang="en-US" sz="1800" dirty="0">
              <a:solidFill>
                <a:schemeClr val="tx1">
                  <a:lumMod val="75000"/>
                  <a:lumOff val="25000"/>
                </a:schemeClr>
              </a:solidFill>
            </a:endParaRPr>
          </a:p>
        </p:txBody>
      </p:sp>
      <p:sp>
        <p:nvSpPr>
          <p:cNvPr id="12347" name="Rectangle 2"/>
          <p:cNvSpPr>
            <a:spLocks noChangeArrowheads="1"/>
          </p:cNvSpPr>
          <p:nvPr/>
        </p:nvSpPr>
        <p:spPr bwMode="auto">
          <a:xfrm>
            <a:off x="0" y="-182563"/>
            <a:ext cx="184150" cy="366713"/>
          </a:xfrm>
          <a:prstGeom prst="rect">
            <a:avLst/>
          </a:prstGeom>
          <a:noFill/>
          <a:ln w="9525">
            <a:noFill/>
            <a:miter lim="800000"/>
          </a:ln>
        </p:spPr>
        <p:txBody>
          <a:bodyPr wrap="none" anchor="ctr">
            <a:spAutoFit/>
          </a:bodyPr>
          <a:lstStyle/>
          <a:p>
            <a:endParaRPr lang="zh-CN" altLang="en-US">
              <a:latin typeface="Trebuchet MS" pitchFamily="34" charset="0"/>
              <a:ea typeface="华文新魏" pitchFamily="2" charset="-122"/>
            </a:endParaRPr>
          </a:p>
        </p:txBody>
      </p:sp>
      <p:graphicFrame>
        <p:nvGraphicFramePr>
          <p:cNvPr id="12341" name="Object 53"/>
          <p:cNvGraphicFramePr>
            <a:graphicFrameLocks noChangeAspect="1"/>
          </p:cNvGraphicFramePr>
          <p:nvPr/>
        </p:nvGraphicFramePr>
        <p:xfrm>
          <a:off x="1341438" y="512763"/>
          <a:ext cx="234950" cy="309562"/>
        </p:xfrm>
        <a:graphic>
          <a:graphicData uri="http://schemas.openxmlformats.org/presentationml/2006/ole">
            <mc:AlternateContent xmlns:mc="http://schemas.openxmlformats.org/markup-compatibility/2006">
              <mc:Choice xmlns:v="urn:schemas-microsoft-com:vml" Requires="v">
                <p:oleObj spid="_x0000_s9217" name="公式" r:id="rId1" imgW="3657600" imgH="4876800" progId="Equation.3">
                  <p:embed/>
                </p:oleObj>
              </mc:Choice>
              <mc:Fallback>
                <p:oleObj name="公式" r:id="rId1" imgW="3657600" imgH="4876800" progId="Equation.3">
                  <p:embed/>
                  <p:pic>
                    <p:nvPicPr>
                      <p:cNvPr id="0" name="图片 9216"/>
                      <p:cNvPicPr>
                        <a:picLocks noChangeAspect="1"/>
                      </p:cNvPicPr>
                      <p:nvPr/>
                    </p:nvPicPr>
                    <p:blipFill>
                      <a:blip r:embed="rId2"/>
                      <a:stretch>
                        <a:fillRect/>
                      </a:stretch>
                    </p:blipFill>
                    <p:spPr>
                      <a:xfrm>
                        <a:off x="1341438" y="512763"/>
                        <a:ext cx="234950" cy="309562"/>
                      </a:xfrm>
                      <a:prstGeom prst="rect">
                        <a:avLst/>
                      </a:prstGeom>
                      <a:noFill/>
                      <a:ln w="9525">
                        <a:noFill/>
                        <a:miter/>
                      </a:ln>
                    </p:spPr>
                  </p:pic>
                </p:oleObj>
              </mc:Fallback>
            </mc:AlternateContent>
          </a:graphicData>
        </a:graphic>
      </p:graphicFrame>
      <p:sp>
        <p:nvSpPr>
          <p:cNvPr id="12348" name="Rectangle 6"/>
          <p:cNvSpPr>
            <a:spLocks noChangeArrowheads="1"/>
          </p:cNvSpPr>
          <p:nvPr/>
        </p:nvSpPr>
        <p:spPr bwMode="auto">
          <a:xfrm>
            <a:off x="0" y="-182563"/>
            <a:ext cx="184150" cy="366713"/>
          </a:xfrm>
          <a:prstGeom prst="rect">
            <a:avLst/>
          </a:prstGeom>
          <a:noFill/>
          <a:ln w="9525">
            <a:noFill/>
            <a:miter lim="800000"/>
          </a:ln>
        </p:spPr>
        <p:txBody>
          <a:bodyPr wrap="none" anchor="ctr">
            <a:spAutoFit/>
          </a:bodyPr>
          <a:lstStyle/>
          <a:p>
            <a:endParaRPr lang="zh-CN" altLang="en-US">
              <a:latin typeface="Trebuchet MS" pitchFamily="34" charset="0"/>
              <a:ea typeface="华文新魏" pitchFamily="2" charset="-122"/>
            </a:endParaRPr>
          </a:p>
        </p:txBody>
      </p:sp>
      <p:graphicFrame>
        <p:nvGraphicFramePr>
          <p:cNvPr id="12342" name="Object 54"/>
          <p:cNvGraphicFramePr>
            <a:graphicFrameLocks noChangeAspect="1"/>
          </p:cNvGraphicFramePr>
          <p:nvPr/>
        </p:nvGraphicFramePr>
        <p:xfrm>
          <a:off x="1341438" y="1279525"/>
          <a:ext cx="5156200" cy="1192213"/>
        </p:xfrm>
        <a:graphic>
          <a:graphicData uri="http://schemas.openxmlformats.org/presentationml/2006/ole">
            <mc:AlternateContent xmlns:mc="http://schemas.openxmlformats.org/markup-compatibility/2006">
              <mc:Choice xmlns:v="urn:schemas-microsoft-com:vml" Requires="v">
                <p:oleObj spid="_x0000_s9218" name="公式" r:id="rId3" imgW="98145600" imgH="15240000" progId="Equation.3">
                  <p:embed/>
                </p:oleObj>
              </mc:Choice>
              <mc:Fallback>
                <p:oleObj name="公式" r:id="rId3" imgW="98145600" imgH="15240000" progId="Equation.3">
                  <p:embed/>
                  <p:pic>
                    <p:nvPicPr>
                      <p:cNvPr id="0" name="图片 9217"/>
                      <p:cNvPicPr>
                        <a:picLocks noChangeAspect="1"/>
                      </p:cNvPicPr>
                      <p:nvPr/>
                    </p:nvPicPr>
                    <p:blipFill>
                      <a:blip r:embed="rId4"/>
                      <a:stretch>
                        <a:fillRect/>
                      </a:stretch>
                    </p:blipFill>
                    <p:spPr>
                      <a:xfrm>
                        <a:off x="1341438" y="1279525"/>
                        <a:ext cx="5156200" cy="1192213"/>
                      </a:xfrm>
                      <a:prstGeom prst="rect">
                        <a:avLst/>
                      </a:prstGeom>
                      <a:noFill/>
                      <a:ln w="9525">
                        <a:noFill/>
                        <a:miter/>
                      </a:ln>
                    </p:spPr>
                  </p:pic>
                </p:oleObj>
              </mc:Fallback>
            </mc:AlternateContent>
          </a:graphicData>
        </a:graphic>
      </p:graphicFrame>
      <p:sp>
        <p:nvSpPr>
          <p:cNvPr id="12349" name="Rectangle 8"/>
          <p:cNvSpPr>
            <a:spLocks noChangeArrowheads="1"/>
          </p:cNvSpPr>
          <p:nvPr/>
        </p:nvSpPr>
        <p:spPr bwMode="auto">
          <a:xfrm>
            <a:off x="0" y="-182563"/>
            <a:ext cx="184150" cy="366713"/>
          </a:xfrm>
          <a:prstGeom prst="rect">
            <a:avLst/>
          </a:prstGeom>
          <a:noFill/>
          <a:ln w="9525">
            <a:noFill/>
            <a:miter lim="800000"/>
          </a:ln>
        </p:spPr>
        <p:txBody>
          <a:bodyPr wrap="none" anchor="ctr">
            <a:spAutoFit/>
          </a:bodyPr>
          <a:lstStyle/>
          <a:p>
            <a:endParaRPr lang="zh-CN" altLang="en-US">
              <a:latin typeface="Trebuchet MS" pitchFamily="34" charset="0"/>
              <a:ea typeface="华文新魏" pitchFamily="2" charset="-122"/>
            </a:endParaRPr>
          </a:p>
        </p:txBody>
      </p:sp>
      <p:graphicFrame>
        <p:nvGraphicFramePr>
          <p:cNvPr id="12343" name="Object 55"/>
          <p:cNvGraphicFramePr>
            <a:graphicFrameLocks noChangeAspect="1"/>
          </p:cNvGraphicFramePr>
          <p:nvPr/>
        </p:nvGraphicFramePr>
        <p:xfrm>
          <a:off x="1576388" y="3011488"/>
          <a:ext cx="512762" cy="244475"/>
        </p:xfrm>
        <a:graphic>
          <a:graphicData uri="http://schemas.openxmlformats.org/presentationml/2006/ole">
            <mc:AlternateContent xmlns:mc="http://schemas.openxmlformats.org/markup-compatibility/2006">
              <mc:Choice xmlns:v="urn:schemas-microsoft-com:vml" Requires="v">
                <p:oleObj spid="_x0000_s9219" name="公式" r:id="rId5" imgW="9144000" imgH="4267200" progId="Equation.3">
                  <p:embed/>
                </p:oleObj>
              </mc:Choice>
              <mc:Fallback>
                <p:oleObj name="公式" r:id="rId5" imgW="9144000" imgH="4267200" progId="Equation.3">
                  <p:embed/>
                  <p:pic>
                    <p:nvPicPr>
                      <p:cNvPr id="0" name="图片 9218"/>
                      <p:cNvPicPr>
                        <a:picLocks noChangeAspect="1"/>
                      </p:cNvPicPr>
                      <p:nvPr/>
                    </p:nvPicPr>
                    <p:blipFill>
                      <a:blip r:embed="rId6"/>
                      <a:stretch>
                        <a:fillRect/>
                      </a:stretch>
                    </p:blipFill>
                    <p:spPr>
                      <a:xfrm>
                        <a:off x="1576388" y="3011488"/>
                        <a:ext cx="512762" cy="244475"/>
                      </a:xfrm>
                      <a:prstGeom prst="rect">
                        <a:avLst/>
                      </a:prstGeom>
                      <a:noFill/>
                      <a:ln w="9525">
                        <a:noFill/>
                        <a:miter/>
                      </a:ln>
                    </p:spPr>
                  </p:pic>
                </p:oleObj>
              </mc:Fallback>
            </mc:AlternateContent>
          </a:graphicData>
        </a:graphic>
      </p:graphicFrame>
      <p:sp>
        <p:nvSpPr>
          <p:cNvPr id="12350" name="Rectangle 10"/>
          <p:cNvSpPr>
            <a:spLocks noChangeArrowheads="1"/>
          </p:cNvSpPr>
          <p:nvPr/>
        </p:nvSpPr>
        <p:spPr bwMode="auto">
          <a:xfrm>
            <a:off x="0" y="-182563"/>
            <a:ext cx="184150" cy="366713"/>
          </a:xfrm>
          <a:prstGeom prst="rect">
            <a:avLst/>
          </a:prstGeom>
          <a:noFill/>
          <a:ln w="9525">
            <a:noFill/>
            <a:miter lim="800000"/>
          </a:ln>
        </p:spPr>
        <p:txBody>
          <a:bodyPr wrap="none" anchor="ctr">
            <a:spAutoFit/>
          </a:bodyPr>
          <a:lstStyle/>
          <a:p>
            <a:endParaRPr lang="zh-CN" altLang="en-US">
              <a:latin typeface="Trebuchet MS" pitchFamily="34" charset="0"/>
              <a:ea typeface="华文新魏" pitchFamily="2" charset="-122"/>
            </a:endParaRPr>
          </a:p>
        </p:txBody>
      </p:sp>
      <p:graphicFrame>
        <p:nvGraphicFramePr>
          <p:cNvPr id="12344" name="Object 56"/>
          <p:cNvGraphicFramePr>
            <a:graphicFrameLocks noChangeAspect="1"/>
          </p:cNvGraphicFramePr>
          <p:nvPr/>
        </p:nvGraphicFramePr>
        <p:xfrm>
          <a:off x="2378075" y="3008313"/>
          <a:ext cx="696913" cy="244475"/>
        </p:xfrm>
        <a:graphic>
          <a:graphicData uri="http://schemas.openxmlformats.org/presentationml/2006/ole">
            <mc:AlternateContent xmlns:mc="http://schemas.openxmlformats.org/markup-compatibility/2006">
              <mc:Choice xmlns:v="urn:schemas-microsoft-com:vml" Requires="v">
                <p:oleObj spid="_x0000_s9220" name="公式" r:id="rId7" imgW="9448800" imgH="4876800" progId="Equation.3">
                  <p:embed/>
                </p:oleObj>
              </mc:Choice>
              <mc:Fallback>
                <p:oleObj name="公式" r:id="rId7" imgW="9448800" imgH="4876800" progId="Equation.3">
                  <p:embed/>
                  <p:pic>
                    <p:nvPicPr>
                      <p:cNvPr id="0" name="图片 9219"/>
                      <p:cNvPicPr>
                        <a:picLocks noChangeAspect="1"/>
                      </p:cNvPicPr>
                      <p:nvPr/>
                    </p:nvPicPr>
                    <p:blipFill>
                      <a:blip r:embed="rId8"/>
                      <a:stretch>
                        <a:fillRect/>
                      </a:stretch>
                    </p:blipFill>
                    <p:spPr>
                      <a:xfrm>
                        <a:off x="2378075" y="3008313"/>
                        <a:ext cx="696913" cy="244475"/>
                      </a:xfrm>
                      <a:prstGeom prst="rect">
                        <a:avLst/>
                      </a:prstGeom>
                      <a:noFill/>
                      <a:ln w="9525">
                        <a:noFill/>
                        <a:miter/>
                      </a:ln>
                    </p:spPr>
                  </p:pic>
                </p:oleObj>
              </mc:Fallback>
            </mc:AlternateContent>
          </a:graphicData>
        </a:graphic>
      </p:graphicFrame>
      <p:sp>
        <p:nvSpPr>
          <p:cNvPr id="12351" name="Rectangle 12"/>
          <p:cNvSpPr>
            <a:spLocks noChangeArrowheads="1"/>
          </p:cNvSpPr>
          <p:nvPr/>
        </p:nvSpPr>
        <p:spPr bwMode="auto">
          <a:xfrm>
            <a:off x="0" y="-182563"/>
            <a:ext cx="184150" cy="366713"/>
          </a:xfrm>
          <a:prstGeom prst="rect">
            <a:avLst/>
          </a:prstGeom>
          <a:noFill/>
          <a:ln w="9525">
            <a:noFill/>
            <a:miter lim="800000"/>
          </a:ln>
        </p:spPr>
        <p:txBody>
          <a:bodyPr wrap="none" anchor="ctr">
            <a:spAutoFit/>
          </a:bodyPr>
          <a:lstStyle/>
          <a:p>
            <a:endParaRPr lang="zh-CN" altLang="en-US">
              <a:latin typeface="Trebuchet MS" pitchFamily="34" charset="0"/>
              <a:ea typeface="华文新魏" pitchFamily="2" charset="-122"/>
            </a:endParaRPr>
          </a:p>
        </p:txBody>
      </p:sp>
      <p:graphicFrame>
        <p:nvGraphicFramePr>
          <p:cNvPr id="12345" name="Object 57"/>
          <p:cNvGraphicFramePr>
            <a:graphicFrameLocks noChangeAspect="1"/>
          </p:cNvGraphicFramePr>
          <p:nvPr/>
        </p:nvGraphicFramePr>
        <p:xfrm>
          <a:off x="1674813" y="3389313"/>
          <a:ext cx="828675" cy="304800"/>
        </p:xfrm>
        <a:graphic>
          <a:graphicData uri="http://schemas.openxmlformats.org/presentationml/2006/ole">
            <mc:AlternateContent xmlns:mc="http://schemas.openxmlformats.org/markup-compatibility/2006">
              <mc:Choice xmlns:v="urn:schemas-microsoft-com:vml" Requires="v">
                <p:oleObj spid="_x0000_s9221" name="公式" r:id="rId9" imgW="13106400" imgH="4876800" progId="Equation.3">
                  <p:embed/>
                </p:oleObj>
              </mc:Choice>
              <mc:Fallback>
                <p:oleObj name="公式" r:id="rId9" imgW="13106400" imgH="4876800" progId="Equation.3">
                  <p:embed/>
                  <p:pic>
                    <p:nvPicPr>
                      <p:cNvPr id="0" name="图片 9220"/>
                      <p:cNvPicPr>
                        <a:picLocks noChangeAspect="1"/>
                      </p:cNvPicPr>
                      <p:nvPr/>
                    </p:nvPicPr>
                    <p:blipFill>
                      <a:blip r:embed="rId10"/>
                      <a:stretch>
                        <a:fillRect/>
                      </a:stretch>
                    </p:blipFill>
                    <p:spPr>
                      <a:xfrm>
                        <a:off x="1674813" y="3389313"/>
                        <a:ext cx="828675" cy="304800"/>
                      </a:xfrm>
                      <a:prstGeom prst="rect">
                        <a:avLst/>
                      </a:prstGeom>
                      <a:noFill/>
                      <a:ln w="9525">
                        <a:noFill/>
                        <a:miter/>
                      </a:ln>
                    </p:spPr>
                  </p:pic>
                </p:oleObj>
              </mc:Fallback>
            </mc:AlternateContent>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65100" y="549275"/>
            <a:ext cx="9283700" cy="5381625"/>
          </a:xfrm>
        </p:spPr>
        <p:txBody>
          <a:bodyPr>
            <a:normAutofit/>
          </a:bodyPr>
          <a:lstStyle/>
          <a:p>
            <a:pPr eaLnBrk="1" hangingPunct="1"/>
            <a:r>
              <a:rPr lang="en-US" altLang="zh-CN" sz="1800" smtClean="0">
                <a:latin typeface="华文新魏" pitchFamily="2" charset="-122"/>
              </a:rPr>
              <a:t>10.3.2  </a:t>
            </a:r>
            <a:r>
              <a:rPr lang="zh-CN" altLang="en-US" sz="1800" smtClean="0">
                <a:latin typeface="华文新魏" pitchFamily="2" charset="-122"/>
              </a:rPr>
              <a:t>概率密度函数值</a:t>
            </a:r>
            <a:endParaRPr lang="en-US" altLang="zh-CN" sz="1800" smtClean="0">
              <a:latin typeface="华文新魏" pitchFamily="2" charset="-122"/>
            </a:endParaRPr>
          </a:p>
          <a:p>
            <a:pPr eaLnBrk="1" hangingPunct="1"/>
            <a:r>
              <a:rPr lang="zh-CN" altLang="zh-CN" sz="1800" smtClean="0"/>
              <a:t>连续型随机变量：如果存在一非负可积函数</a:t>
            </a:r>
            <a:r>
              <a:rPr lang="en-US" altLang="zh-CN" sz="1800" smtClean="0"/>
              <a:t>             </a:t>
            </a:r>
            <a:r>
              <a:rPr lang="zh-CN" altLang="en-US" sz="1800" smtClean="0"/>
              <a:t>，</a:t>
            </a:r>
            <a:r>
              <a:rPr lang="zh-CN" altLang="zh-CN" sz="1800" smtClean="0"/>
              <a:t>使对于任意实数 </a:t>
            </a:r>
            <a:r>
              <a:rPr lang="en-US" altLang="zh-CN" sz="1800" smtClean="0"/>
              <a:t>       </a:t>
            </a:r>
            <a:r>
              <a:rPr lang="zh-CN" altLang="en-US" sz="1800" smtClean="0"/>
              <a:t>，</a:t>
            </a:r>
            <a:endParaRPr lang="en-US" altLang="zh-CN" sz="1800" smtClean="0"/>
          </a:p>
          <a:p>
            <a:pPr eaLnBrk="1" hangingPunct="1">
              <a:buFont typeface="Wingdings 3" pitchFamily="18" charset="2"/>
              <a:buNone/>
            </a:pPr>
            <a:r>
              <a:rPr lang="en-US" altLang="zh-CN" sz="1800" smtClean="0">
                <a:latin typeface="华文新魏" pitchFamily="2" charset="-122"/>
              </a:rPr>
              <a:t>       X</a:t>
            </a:r>
            <a:r>
              <a:rPr lang="zh-CN" altLang="en-US" sz="1800" smtClean="0">
                <a:latin typeface="华文新魏" pitchFamily="2" charset="-122"/>
              </a:rPr>
              <a:t>在区间（</a:t>
            </a:r>
            <a:r>
              <a:rPr lang="en-US" altLang="zh-CN" sz="1800" smtClean="0">
                <a:latin typeface="华文新魏" pitchFamily="2" charset="-122"/>
              </a:rPr>
              <a:t>a,b</a:t>
            </a:r>
            <a:r>
              <a:rPr lang="zh-CN" altLang="en-US" sz="1800" smtClean="0">
                <a:latin typeface="华文新魏" pitchFamily="2" charset="-122"/>
              </a:rPr>
              <a:t>）上取值的概率为：                                      ，则函数           称作随机</a:t>
            </a:r>
            <a:endParaRPr lang="en-US" altLang="zh-CN" sz="1800" smtClean="0">
              <a:latin typeface="华文新魏" pitchFamily="2" charset="-122"/>
            </a:endParaRPr>
          </a:p>
          <a:p>
            <a:pPr eaLnBrk="1" hangingPunct="1">
              <a:buFont typeface="Wingdings 3" pitchFamily="18" charset="2"/>
              <a:buNone/>
            </a:pPr>
            <a:r>
              <a:rPr lang="en-US" altLang="zh-CN" sz="1800" smtClean="0">
                <a:latin typeface="华文新魏" pitchFamily="2" charset="-122"/>
              </a:rPr>
              <a:t>      </a:t>
            </a:r>
            <a:r>
              <a:rPr lang="zh-CN" altLang="en-US" sz="1800" smtClean="0">
                <a:latin typeface="华文新魏" pitchFamily="2" charset="-122"/>
              </a:rPr>
              <a:t>变量</a:t>
            </a:r>
            <a:r>
              <a:rPr lang="en-US" altLang="zh-CN" sz="1800" smtClean="0">
                <a:latin typeface="华文新魏" pitchFamily="2" charset="-122"/>
              </a:rPr>
              <a:t>x</a:t>
            </a:r>
            <a:r>
              <a:rPr lang="zh-CN" altLang="en-US" sz="1800" smtClean="0">
                <a:latin typeface="华文新魏" pitchFamily="2" charset="-122"/>
              </a:rPr>
              <a:t>的概率函数。</a:t>
            </a:r>
            <a:r>
              <a:rPr lang="zh-CN" altLang="zh-CN" sz="1800" smtClean="0"/>
              <a:t>通用函数</a:t>
            </a:r>
            <a:r>
              <a:rPr lang="en-US" altLang="zh-CN" sz="1800" smtClean="0"/>
              <a:t>pdf</a:t>
            </a:r>
            <a:r>
              <a:rPr lang="zh-CN" altLang="zh-CN" sz="1800" smtClean="0"/>
              <a:t>和专用函数用来求密度函数</a:t>
            </a:r>
            <a:r>
              <a:rPr lang="en-US" altLang="zh-CN" sz="1800" smtClean="0"/>
              <a:t>           </a:t>
            </a:r>
            <a:r>
              <a:rPr lang="zh-CN" altLang="en-US" sz="1800" smtClean="0"/>
              <a:t>在某个点</a:t>
            </a:r>
            <a:r>
              <a:rPr lang="en-US" altLang="zh-CN" sz="1800" smtClean="0"/>
              <a:t>X</a:t>
            </a:r>
            <a:r>
              <a:rPr lang="zh-CN" altLang="en-US" sz="1800" smtClean="0"/>
              <a:t>处的值。</a:t>
            </a:r>
            <a:endParaRPr lang="en-US" altLang="zh-CN" sz="1800" smtClean="0"/>
          </a:p>
          <a:p>
            <a:pPr eaLnBrk="1" hangingPunct="1">
              <a:buFont typeface="Wingdings 3" pitchFamily="18" charset="2"/>
              <a:buNone/>
            </a:pPr>
            <a:endParaRPr lang="en-US" altLang="zh-CN" sz="1800" smtClean="0">
              <a:latin typeface="华文新魏" pitchFamily="2" charset="-122"/>
            </a:endParaRPr>
          </a:p>
          <a:p>
            <a:pPr eaLnBrk="1" hangingPunct="1">
              <a:buFont typeface="Wingdings 3" pitchFamily="18" charset="2"/>
              <a:buNone/>
            </a:pPr>
            <a:endParaRPr lang="en-US" altLang="zh-CN" sz="1800" smtClean="0">
              <a:latin typeface="华文新魏" pitchFamily="2" charset="-122"/>
            </a:endParaRPr>
          </a:p>
          <a:p>
            <a:pPr eaLnBrk="1" hangingPunct="1">
              <a:buFont typeface="Wingdings 3" pitchFamily="18" charset="2"/>
              <a:buNone/>
            </a:pPr>
            <a:r>
              <a:rPr lang="en-US" altLang="zh-CN" sz="1800" smtClean="0">
                <a:latin typeface="华文新魏" pitchFamily="2" charset="-122"/>
              </a:rPr>
              <a:t>	10.3.3  </a:t>
            </a:r>
            <a:r>
              <a:rPr lang="zh-CN" altLang="en-US" sz="1800" smtClean="0">
                <a:latin typeface="华文新魏" pitchFamily="2" charset="-122"/>
              </a:rPr>
              <a:t>累积概率函数值（分布函数）</a:t>
            </a:r>
            <a:endParaRPr lang="en-US" altLang="zh-CN" sz="1800" smtClean="0">
              <a:latin typeface="华文新魏" pitchFamily="2" charset="-122"/>
            </a:endParaRPr>
          </a:p>
          <a:p>
            <a:pPr eaLnBrk="1" hangingPunct="1">
              <a:buFont typeface="Wingdings 3" pitchFamily="18" charset="2"/>
              <a:buNone/>
            </a:pPr>
            <a:r>
              <a:rPr lang="en-US" altLang="zh-CN" sz="1800" smtClean="0">
                <a:latin typeface="华文新魏" pitchFamily="2" charset="-122"/>
              </a:rPr>
              <a:t>	</a:t>
            </a:r>
            <a:r>
              <a:rPr lang="zh-CN" altLang="zh-CN" sz="1800" smtClean="0"/>
              <a:t>连续型随机变量的累积概率函数值是指随机变量</a:t>
            </a:r>
            <a:r>
              <a:rPr lang="en-US" altLang="zh-CN" sz="1800" smtClean="0"/>
              <a:t>X≤x</a:t>
            </a:r>
            <a:r>
              <a:rPr lang="zh-CN" altLang="zh-CN" sz="1800" smtClean="0"/>
              <a:t>的概率之和。即：</a:t>
            </a:r>
            <a:endParaRPr lang="en-US" altLang="zh-CN" sz="1800" smtClean="0"/>
          </a:p>
          <a:p>
            <a:pPr eaLnBrk="1" hangingPunct="1">
              <a:buFont typeface="Wingdings 3" pitchFamily="18" charset="2"/>
              <a:buNone/>
            </a:pPr>
            <a:r>
              <a:rPr lang="en-US" altLang="zh-CN" sz="1800" smtClean="0"/>
              <a:t>			 	P{X≤x}=                      </a:t>
            </a:r>
            <a:endParaRPr lang="en-US" altLang="zh-CN" sz="1800" smtClean="0"/>
          </a:p>
          <a:p>
            <a:pPr eaLnBrk="1" hangingPunct="1">
              <a:buFont typeface="Wingdings 3" pitchFamily="18" charset="2"/>
              <a:buNone/>
            </a:pPr>
            <a:r>
              <a:rPr lang="en-US" altLang="zh-CN" sz="1800" smtClean="0"/>
              <a:t>	</a:t>
            </a:r>
            <a:r>
              <a:rPr lang="zh-CN" altLang="zh-CN" sz="1800" smtClean="0"/>
              <a:t>也就是连续型随机变量的分布函数</a:t>
            </a:r>
            <a:r>
              <a:rPr lang="en-US" altLang="zh-CN" sz="1800" smtClean="0"/>
              <a:t>F (x)</a:t>
            </a:r>
            <a:r>
              <a:rPr lang="zh-CN" altLang="zh-CN" sz="1800" smtClean="0"/>
              <a:t>，</a:t>
            </a:r>
            <a:r>
              <a:rPr lang="en-US" altLang="zh-CN" sz="1800" smtClean="0"/>
              <a:t>F (x)</a:t>
            </a:r>
            <a:r>
              <a:rPr lang="zh-CN" altLang="zh-CN" sz="1800" smtClean="0"/>
              <a:t>既可以用通用函数，也可用专用函数来计算。通常用这些函数计算随机变量落在某个区间上的概率和随机变量</a:t>
            </a:r>
            <a:r>
              <a:rPr lang="en-US" altLang="zh-CN" sz="1800" smtClean="0"/>
              <a:t>X</a:t>
            </a:r>
            <a:r>
              <a:rPr lang="zh-CN" altLang="zh-CN" sz="1800" smtClean="0"/>
              <a:t>的分布函数</a:t>
            </a:r>
            <a:r>
              <a:rPr lang="en-US" altLang="zh-CN" sz="1800" smtClean="0"/>
              <a:t>F (x)</a:t>
            </a:r>
            <a:r>
              <a:rPr lang="zh-CN" altLang="zh-CN" sz="1800" smtClean="0"/>
              <a:t>。</a:t>
            </a:r>
            <a:endParaRPr lang="zh-CN" altLang="zh-CN" sz="1800" smtClean="0"/>
          </a:p>
          <a:p>
            <a:pPr eaLnBrk="1" hangingPunct="1">
              <a:buFont typeface="Wingdings 3" pitchFamily="18" charset="2"/>
              <a:buNone/>
            </a:pPr>
            <a:endParaRPr lang="zh-CN" altLang="zh-CN" sz="1800" smtClean="0"/>
          </a:p>
          <a:p>
            <a:pPr eaLnBrk="1" hangingPunct="1">
              <a:buFont typeface="Wingdings 3" pitchFamily="18" charset="2"/>
              <a:buNone/>
            </a:pPr>
            <a:endParaRPr lang="zh-CN" altLang="en-US" sz="1800" smtClean="0">
              <a:latin typeface="华文新魏" pitchFamily="2" charset="-122"/>
            </a:endParaRPr>
          </a:p>
        </p:txBody>
      </p:sp>
      <p:sp>
        <p:nvSpPr>
          <p:cNvPr id="13370" name="Rectangle 3"/>
          <p:cNvSpPr>
            <a:spLocks noChangeArrowheads="1"/>
          </p:cNvSpPr>
          <p:nvPr/>
        </p:nvSpPr>
        <p:spPr bwMode="auto">
          <a:xfrm>
            <a:off x="0" y="-182563"/>
            <a:ext cx="184150" cy="366713"/>
          </a:xfrm>
          <a:prstGeom prst="rect">
            <a:avLst/>
          </a:prstGeom>
          <a:noFill/>
          <a:ln w="9525">
            <a:noFill/>
            <a:miter lim="800000"/>
          </a:ln>
        </p:spPr>
        <p:txBody>
          <a:bodyPr wrap="none" anchor="ctr">
            <a:spAutoFit/>
          </a:bodyPr>
          <a:lstStyle/>
          <a:p>
            <a:endParaRPr lang="zh-CN" altLang="en-US">
              <a:latin typeface="Trebuchet MS" pitchFamily="34" charset="0"/>
              <a:ea typeface="华文新魏" pitchFamily="2" charset="-122"/>
            </a:endParaRPr>
          </a:p>
        </p:txBody>
      </p:sp>
      <p:graphicFrame>
        <p:nvGraphicFramePr>
          <p:cNvPr id="13363" name="Object 51"/>
          <p:cNvGraphicFramePr>
            <a:graphicFrameLocks noChangeAspect="1"/>
          </p:cNvGraphicFramePr>
          <p:nvPr/>
        </p:nvGraphicFramePr>
        <p:xfrm>
          <a:off x="5053013" y="1036638"/>
          <a:ext cx="700087" cy="263525"/>
        </p:xfrm>
        <a:graphic>
          <a:graphicData uri="http://schemas.openxmlformats.org/presentationml/2006/ole">
            <mc:AlternateContent xmlns:mc="http://schemas.openxmlformats.org/markup-compatibility/2006">
              <mc:Choice xmlns:v="urn:schemas-microsoft-com:vml" Requires="v">
                <p:oleObj spid="_x0000_s10241" name="公式" r:id="rId1" imgW="12192000" imgH="4572000" progId="Equation.3">
                  <p:embed/>
                </p:oleObj>
              </mc:Choice>
              <mc:Fallback>
                <p:oleObj name="公式" r:id="rId1" imgW="12192000" imgH="4572000" progId="Equation.3">
                  <p:embed/>
                  <p:pic>
                    <p:nvPicPr>
                      <p:cNvPr id="0" name="图片 10240"/>
                      <p:cNvPicPr>
                        <a:picLocks noChangeAspect="1"/>
                      </p:cNvPicPr>
                      <p:nvPr/>
                    </p:nvPicPr>
                    <p:blipFill>
                      <a:blip r:embed="rId2"/>
                      <a:stretch>
                        <a:fillRect/>
                      </a:stretch>
                    </p:blipFill>
                    <p:spPr>
                      <a:xfrm>
                        <a:off x="5053013" y="1036638"/>
                        <a:ext cx="700087" cy="263525"/>
                      </a:xfrm>
                      <a:prstGeom prst="rect">
                        <a:avLst/>
                      </a:prstGeom>
                      <a:noFill/>
                      <a:ln w="9525">
                        <a:noFill/>
                        <a:miter/>
                      </a:ln>
                    </p:spPr>
                  </p:pic>
                </p:oleObj>
              </mc:Fallback>
            </mc:AlternateContent>
          </a:graphicData>
        </a:graphic>
      </p:graphicFrame>
      <p:sp>
        <p:nvSpPr>
          <p:cNvPr id="13371" name="Rectangle 6"/>
          <p:cNvSpPr>
            <a:spLocks noChangeArrowheads="1"/>
          </p:cNvSpPr>
          <p:nvPr/>
        </p:nvSpPr>
        <p:spPr bwMode="auto">
          <a:xfrm>
            <a:off x="0" y="-182563"/>
            <a:ext cx="184150" cy="366713"/>
          </a:xfrm>
          <a:prstGeom prst="rect">
            <a:avLst/>
          </a:prstGeom>
          <a:noFill/>
          <a:ln w="9525">
            <a:noFill/>
            <a:miter lim="800000"/>
          </a:ln>
        </p:spPr>
        <p:txBody>
          <a:bodyPr wrap="none" anchor="ctr">
            <a:spAutoFit/>
          </a:bodyPr>
          <a:lstStyle/>
          <a:p>
            <a:endParaRPr lang="zh-CN" altLang="en-US">
              <a:latin typeface="Trebuchet MS" pitchFamily="34" charset="0"/>
              <a:ea typeface="华文新魏" pitchFamily="2" charset="-122"/>
            </a:endParaRPr>
          </a:p>
        </p:txBody>
      </p:sp>
      <p:graphicFrame>
        <p:nvGraphicFramePr>
          <p:cNvPr id="13364" name="Object 52"/>
          <p:cNvGraphicFramePr>
            <a:graphicFrameLocks noChangeAspect="1"/>
          </p:cNvGraphicFramePr>
          <p:nvPr/>
        </p:nvGraphicFramePr>
        <p:xfrm>
          <a:off x="7680325" y="1087438"/>
          <a:ext cx="671513" cy="161925"/>
        </p:xfrm>
        <a:graphic>
          <a:graphicData uri="http://schemas.openxmlformats.org/presentationml/2006/ole">
            <mc:AlternateContent xmlns:mc="http://schemas.openxmlformats.org/markup-compatibility/2006">
              <mc:Choice xmlns:v="urn:schemas-microsoft-com:vml" Requires="v">
                <p:oleObj spid="_x0000_s10242" name="公式" r:id="rId3" imgW="7924800" imgH="3962400" progId="Equation.3">
                  <p:embed/>
                </p:oleObj>
              </mc:Choice>
              <mc:Fallback>
                <p:oleObj name="公式" r:id="rId3" imgW="7924800" imgH="3962400" progId="Equation.3">
                  <p:embed/>
                  <p:pic>
                    <p:nvPicPr>
                      <p:cNvPr id="0" name="图片 10241"/>
                      <p:cNvPicPr>
                        <a:picLocks noChangeAspect="1"/>
                      </p:cNvPicPr>
                      <p:nvPr/>
                    </p:nvPicPr>
                    <p:blipFill>
                      <a:blip r:embed="rId4"/>
                      <a:stretch>
                        <a:fillRect/>
                      </a:stretch>
                    </p:blipFill>
                    <p:spPr>
                      <a:xfrm>
                        <a:off x="7680325" y="1087438"/>
                        <a:ext cx="671513" cy="161925"/>
                      </a:xfrm>
                      <a:prstGeom prst="rect">
                        <a:avLst/>
                      </a:prstGeom>
                      <a:noFill/>
                      <a:ln w="9525">
                        <a:noFill/>
                        <a:miter/>
                      </a:ln>
                    </p:spPr>
                  </p:pic>
                </p:oleObj>
              </mc:Fallback>
            </mc:AlternateContent>
          </a:graphicData>
        </a:graphic>
      </p:graphicFrame>
      <p:sp>
        <p:nvSpPr>
          <p:cNvPr id="13372" name="Rectangle 8"/>
          <p:cNvSpPr>
            <a:spLocks noChangeArrowheads="1"/>
          </p:cNvSpPr>
          <p:nvPr/>
        </p:nvSpPr>
        <p:spPr bwMode="auto">
          <a:xfrm>
            <a:off x="0" y="-182563"/>
            <a:ext cx="184150" cy="366713"/>
          </a:xfrm>
          <a:prstGeom prst="rect">
            <a:avLst/>
          </a:prstGeom>
          <a:noFill/>
          <a:ln w="9525">
            <a:noFill/>
            <a:miter lim="800000"/>
          </a:ln>
        </p:spPr>
        <p:txBody>
          <a:bodyPr wrap="none" anchor="ctr">
            <a:spAutoFit/>
          </a:bodyPr>
          <a:lstStyle/>
          <a:p>
            <a:endParaRPr lang="zh-CN" altLang="en-US">
              <a:latin typeface="Trebuchet MS" pitchFamily="34" charset="0"/>
              <a:ea typeface="华文新魏" pitchFamily="2" charset="-122"/>
            </a:endParaRPr>
          </a:p>
        </p:txBody>
      </p:sp>
      <p:graphicFrame>
        <p:nvGraphicFramePr>
          <p:cNvPr id="13365" name="Object 53"/>
          <p:cNvGraphicFramePr>
            <a:graphicFrameLocks noChangeAspect="1"/>
          </p:cNvGraphicFramePr>
          <p:nvPr/>
        </p:nvGraphicFramePr>
        <p:xfrm>
          <a:off x="4133850" y="1403350"/>
          <a:ext cx="2133600" cy="304800"/>
        </p:xfrm>
        <a:graphic>
          <a:graphicData uri="http://schemas.openxmlformats.org/presentationml/2006/ole">
            <mc:AlternateContent xmlns:mc="http://schemas.openxmlformats.org/markup-compatibility/2006">
              <mc:Choice xmlns:v="urn:schemas-microsoft-com:vml" Requires="v">
                <p:oleObj spid="_x0000_s10243" name="公式" r:id="rId5" imgW="34137600" imgH="7315200" progId="Equation.3">
                  <p:embed/>
                </p:oleObj>
              </mc:Choice>
              <mc:Fallback>
                <p:oleObj name="公式" r:id="rId5" imgW="34137600" imgH="7315200" progId="Equation.3">
                  <p:embed/>
                  <p:pic>
                    <p:nvPicPr>
                      <p:cNvPr id="0" name="图片 10242"/>
                      <p:cNvPicPr>
                        <a:picLocks noChangeAspect="1"/>
                      </p:cNvPicPr>
                      <p:nvPr/>
                    </p:nvPicPr>
                    <p:blipFill>
                      <a:blip r:embed="rId6"/>
                      <a:stretch>
                        <a:fillRect/>
                      </a:stretch>
                    </p:blipFill>
                    <p:spPr>
                      <a:xfrm>
                        <a:off x="4133850" y="1403350"/>
                        <a:ext cx="2133600" cy="304800"/>
                      </a:xfrm>
                      <a:prstGeom prst="rect">
                        <a:avLst/>
                      </a:prstGeom>
                      <a:noFill/>
                      <a:ln w="9525">
                        <a:noFill/>
                        <a:miter/>
                      </a:ln>
                    </p:spPr>
                  </p:pic>
                </p:oleObj>
              </mc:Fallback>
            </mc:AlternateContent>
          </a:graphicData>
        </a:graphic>
      </p:graphicFrame>
      <p:sp>
        <p:nvSpPr>
          <p:cNvPr id="13373" name="Rectangle 10"/>
          <p:cNvSpPr>
            <a:spLocks noChangeArrowheads="1"/>
          </p:cNvSpPr>
          <p:nvPr/>
        </p:nvSpPr>
        <p:spPr bwMode="auto">
          <a:xfrm>
            <a:off x="0" y="-182563"/>
            <a:ext cx="184150" cy="366713"/>
          </a:xfrm>
          <a:prstGeom prst="rect">
            <a:avLst/>
          </a:prstGeom>
          <a:noFill/>
          <a:ln w="9525">
            <a:noFill/>
            <a:miter lim="800000"/>
          </a:ln>
        </p:spPr>
        <p:txBody>
          <a:bodyPr wrap="none" anchor="ctr">
            <a:spAutoFit/>
          </a:bodyPr>
          <a:lstStyle/>
          <a:p>
            <a:endParaRPr lang="zh-CN" altLang="en-US">
              <a:latin typeface="Trebuchet MS" pitchFamily="34" charset="0"/>
              <a:ea typeface="华文新魏" pitchFamily="2" charset="-122"/>
            </a:endParaRPr>
          </a:p>
        </p:txBody>
      </p:sp>
      <p:graphicFrame>
        <p:nvGraphicFramePr>
          <p:cNvPr id="13366" name="Object 54"/>
          <p:cNvGraphicFramePr>
            <a:graphicFrameLocks noChangeAspect="1"/>
          </p:cNvGraphicFramePr>
          <p:nvPr/>
        </p:nvGraphicFramePr>
        <p:xfrm>
          <a:off x="7138988" y="1477963"/>
          <a:ext cx="500062" cy="190500"/>
        </p:xfrm>
        <a:graphic>
          <a:graphicData uri="http://schemas.openxmlformats.org/presentationml/2006/ole">
            <mc:AlternateContent xmlns:mc="http://schemas.openxmlformats.org/markup-compatibility/2006">
              <mc:Choice xmlns:v="urn:schemas-microsoft-com:vml" Requires="v">
                <p:oleObj spid="_x0000_s10244" name="公式" r:id="rId7" imgW="7315200" imgH="4572000" progId="Equation.3">
                  <p:embed/>
                </p:oleObj>
              </mc:Choice>
              <mc:Fallback>
                <p:oleObj name="公式" r:id="rId7" imgW="7315200" imgH="4572000" progId="Equation.3">
                  <p:embed/>
                  <p:pic>
                    <p:nvPicPr>
                      <p:cNvPr id="0" name="图片 10243"/>
                      <p:cNvPicPr>
                        <a:picLocks noChangeAspect="1"/>
                      </p:cNvPicPr>
                      <p:nvPr/>
                    </p:nvPicPr>
                    <p:blipFill>
                      <a:blip r:embed="rId8"/>
                      <a:stretch>
                        <a:fillRect/>
                      </a:stretch>
                    </p:blipFill>
                    <p:spPr>
                      <a:xfrm>
                        <a:off x="7138988" y="1477963"/>
                        <a:ext cx="500062" cy="190500"/>
                      </a:xfrm>
                      <a:prstGeom prst="rect">
                        <a:avLst/>
                      </a:prstGeom>
                      <a:noFill/>
                      <a:ln w="9525">
                        <a:noFill/>
                        <a:miter/>
                      </a:ln>
                    </p:spPr>
                  </p:pic>
                </p:oleObj>
              </mc:Fallback>
            </mc:AlternateContent>
          </a:graphicData>
        </a:graphic>
      </p:graphicFrame>
      <p:sp>
        <p:nvSpPr>
          <p:cNvPr id="13374" name="Rectangle 12"/>
          <p:cNvSpPr>
            <a:spLocks noChangeArrowheads="1"/>
          </p:cNvSpPr>
          <p:nvPr/>
        </p:nvSpPr>
        <p:spPr bwMode="auto">
          <a:xfrm>
            <a:off x="0" y="-182563"/>
            <a:ext cx="184150" cy="366713"/>
          </a:xfrm>
          <a:prstGeom prst="rect">
            <a:avLst/>
          </a:prstGeom>
          <a:noFill/>
          <a:ln w="9525">
            <a:noFill/>
            <a:miter lim="800000"/>
          </a:ln>
        </p:spPr>
        <p:txBody>
          <a:bodyPr wrap="none" anchor="ctr">
            <a:spAutoFit/>
          </a:bodyPr>
          <a:lstStyle/>
          <a:p>
            <a:endParaRPr lang="zh-CN" altLang="en-US">
              <a:latin typeface="Trebuchet MS" pitchFamily="34" charset="0"/>
              <a:ea typeface="华文新魏" pitchFamily="2" charset="-122"/>
            </a:endParaRPr>
          </a:p>
        </p:txBody>
      </p:sp>
      <p:graphicFrame>
        <p:nvGraphicFramePr>
          <p:cNvPr id="13367" name="Object 55"/>
          <p:cNvGraphicFramePr>
            <a:graphicFrameLocks noChangeAspect="1"/>
          </p:cNvGraphicFramePr>
          <p:nvPr/>
        </p:nvGraphicFramePr>
        <p:xfrm>
          <a:off x="6557963" y="1838325"/>
          <a:ext cx="830262" cy="323850"/>
        </p:xfrm>
        <a:graphic>
          <a:graphicData uri="http://schemas.openxmlformats.org/presentationml/2006/ole">
            <mc:AlternateContent xmlns:mc="http://schemas.openxmlformats.org/markup-compatibility/2006">
              <mc:Choice xmlns:v="urn:schemas-microsoft-com:vml" Requires="v">
                <p:oleObj spid="_x0000_s10245" name="公式" r:id="rId9" imgW="7315200" imgH="4572000" progId="Equation.3">
                  <p:embed/>
                </p:oleObj>
              </mc:Choice>
              <mc:Fallback>
                <p:oleObj name="公式" r:id="rId9" imgW="7315200" imgH="4572000" progId="Equation.3">
                  <p:embed/>
                  <p:pic>
                    <p:nvPicPr>
                      <p:cNvPr id="0" name="图片 10244"/>
                      <p:cNvPicPr>
                        <a:picLocks noChangeAspect="1"/>
                      </p:cNvPicPr>
                      <p:nvPr/>
                    </p:nvPicPr>
                    <p:blipFill>
                      <a:blip r:embed="rId8"/>
                      <a:stretch>
                        <a:fillRect/>
                      </a:stretch>
                    </p:blipFill>
                    <p:spPr>
                      <a:xfrm>
                        <a:off x="6557963" y="1838325"/>
                        <a:ext cx="830262" cy="323850"/>
                      </a:xfrm>
                      <a:prstGeom prst="rect">
                        <a:avLst/>
                      </a:prstGeom>
                      <a:noFill/>
                      <a:ln w="9525">
                        <a:noFill/>
                        <a:miter/>
                      </a:ln>
                    </p:spPr>
                  </p:pic>
                </p:oleObj>
              </mc:Fallback>
            </mc:AlternateContent>
          </a:graphicData>
        </a:graphic>
      </p:graphicFrame>
      <p:sp>
        <p:nvSpPr>
          <p:cNvPr id="13375" name="Rectangle 14"/>
          <p:cNvSpPr>
            <a:spLocks noChangeArrowheads="1"/>
          </p:cNvSpPr>
          <p:nvPr/>
        </p:nvSpPr>
        <p:spPr bwMode="auto">
          <a:xfrm>
            <a:off x="0" y="-182563"/>
            <a:ext cx="184150" cy="366713"/>
          </a:xfrm>
          <a:prstGeom prst="rect">
            <a:avLst/>
          </a:prstGeom>
          <a:noFill/>
          <a:ln w="9525">
            <a:noFill/>
            <a:miter lim="800000"/>
          </a:ln>
        </p:spPr>
        <p:txBody>
          <a:bodyPr wrap="none" anchor="ctr">
            <a:spAutoFit/>
          </a:bodyPr>
          <a:lstStyle/>
          <a:p>
            <a:endParaRPr lang="zh-CN" altLang="en-US">
              <a:latin typeface="Trebuchet MS" pitchFamily="34" charset="0"/>
              <a:ea typeface="华文新魏" pitchFamily="2" charset="-122"/>
            </a:endParaRPr>
          </a:p>
        </p:txBody>
      </p:sp>
      <p:graphicFrame>
        <p:nvGraphicFramePr>
          <p:cNvPr id="13368" name="Object 56"/>
          <p:cNvGraphicFramePr>
            <a:graphicFrameLocks noChangeAspect="1"/>
          </p:cNvGraphicFramePr>
          <p:nvPr/>
        </p:nvGraphicFramePr>
        <p:xfrm>
          <a:off x="3048000" y="3717925"/>
          <a:ext cx="1352550" cy="439738"/>
        </p:xfrm>
        <a:graphic>
          <a:graphicData uri="http://schemas.openxmlformats.org/presentationml/2006/ole">
            <mc:AlternateContent xmlns:mc="http://schemas.openxmlformats.org/markup-compatibility/2006">
              <mc:Choice xmlns:v="urn:schemas-microsoft-com:vml" Requires="v">
                <p:oleObj spid="_x0000_s10246" name="公式" r:id="rId10" imgW="17373600" imgH="8534400" progId="Equation.3">
                  <p:embed/>
                </p:oleObj>
              </mc:Choice>
              <mc:Fallback>
                <p:oleObj name="公式" r:id="rId10" imgW="17373600" imgH="8534400" progId="Equation.3">
                  <p:embed/>
                  <p:pic>
                    <p:nvPicPr>
                      <p:cNvPr id="0" name="图片 10245"/>
                      <p:cNvPicPr>
                        <a:picLocks noChangeAspect="1"/>
                      </p:cNvPicPr>
                      <p:nvPr/>
                    </p:nvPicPr>
                    <p:blipFill>
                      <a:blip r:embed="rId11"/>
                      <a:stretch>
                        <a:fillRect/>
                      </a:stretch>
                    </p:blipFill>
                    <p:spPr>
                      <a:xfrm>
                        <a:off x="3048000" y="3717925"/>
                        <a:ext cx="1352550" cy="439738"/>
                      </a:xfrm>
                      <a:prstGeom prst="rect">
                        <a:avLst/>
                      </a:prstGeom>
                      <a:noFill/>
                      <a:ln w="9525">
                        <a:noFill/>
                        <a:miter/>
                      </a:ln>
                    </p:spPr>
                  </p:pic>
                </p:oleObj>
              </mc:Fallback>
            </mc:AlternateContent>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77863" y="669925"/>
            <a:ext cx="8596312" cy="5372100"/>
          </a:xfrm>
        </p:spPr>
        <p:txBody>
          <a:bodyPr rtlCol="0">
            <a:normAutofit/>
          </a:bodyPr>
          <a:lstStyle/>
          <a:p>
            <a:pPr eaLnBrk="1" hangingPunct="1">
              <a:spcAft>
                <a:spcPts val="0"/>
              </a:spcAft>
              <a:buFont typeface="Wingdings 3" pitchFamily="18" charset="2"/>
              <a:buChar char=""/>
              <a:defRPr/>
            </a:pPr>
            <a:r>
              <a:rPr lang="en-US" altLang="zh-CN" sz="1800" b="1" dirty="0" smtClean="0">
                <a:solidFill>
                  <a:schemeClr val="tx1">
                    <a:lumMod val="75000"/>
                    <a:lumOff val="25000"/>
                  </a:schemeClr>
                </a:solidFill>
              </a:rPr>
              <a:t> </a:t>
            </a:r>
            <a:r>
              <a:rPr lang="zh-CN" altLang="zh-CN" sz="1800" dirty="0">
                <a:solidFill>
                  <a:schemeClr val="tx1">
                    <a:lumMod val="75000"/>
                    <a:lumOff val="25000"/>
                  </a:schemeClr>
                </a:solidFill>
              </a:rPr>
              <a:t>利用通用函数</a:t>
            </a:r>
            <a:r>
              <a:rPr lang="en-US" altLang="zh-CN" sz="1800" dirty="0" err="1">
                <a:solidFill>
                  <a:schemeClr val="tx1">
                    <a:lumMod val="75000"/>
                    <a:lumOff val="25000"/>
                  </a:schemeClr>
                </a:solidFill>
              </a:rPr>
              <a:t>cdf</a:t>
            </a:r>
            <a:r>
              <a:rPr lang="zh-CN" altLang="zh-CN" sz="1800" dirty="0">
                <a:solidFill>
                  <a:schemeClr val="tx1">
                    <a:lumMod val="75000"/>
                    <a:lumOff val="25000"/>
                  </a:schemeClr>
                </a:solidFill>
              </a:rPr>
              <a:t>计算累积概率</a:t>
            </a:r>
            <a:r>
              <a:rPr lang="zh-CN" altLang="zh-CN" sz="1800" dirty="0" smtClean="0">
                <a:solidFill>
                  <a:schemeClr val="tx1">
                    <a:lumMod val="75000"/>
                    <a:lumOff val="25000"/>
                  </a:schemeClr>
                </a:solidFill>
              </a:rPr>
              <a:t>值</a:t>
            </a:r>
            <a:r>
              <a:rPr lang="zh-CN" altLang="en-US" sz="1800" dirty="0" smtClean="0">
                <a:solidFill>
                  <a:schemeClr val="tx1">
                    <a:lumMod val="75000"/>
                    <a:lumOff val="25000"/>
                  </a:schemeClr>
                </a:solidFill>
              </a:rPr>
              <a:t>：</a:t>
            </a:r>
            <a:endParaRPr lang="zh-CN" altLang="zh-CN" sz="1800" dirty="0">
              <a:solidFill>
                <a:schemeClr val="tx1">
                  <a:lumMod val="75000"/>
                  <a:lumOff val="25000"/>
                </a:schemeClr>
              </a:solidFill>
            </a:endParaRPr>
          </a:p>
          <a:p>
            <a:pPr marL="0" indent="0" eaLnBrk="1" hangingPunct="1">
              <a:spcAft>
                <a:spcPts val="0"/>
              </a:spcAft>
              <a:buFont typeface="Wingdings 3" pitchFamily="18" charset="2"/>
              <a:buNone/>
              <a:defRPr/>
            </a:pPr>
            <a:r>
              <a:rPr lang="en-US" altLang="zh-CN" sz="1800" dirty="0" smtClean="0">
                <a:solidFill>
                  <a:schemeClr val="tx1">
                    <a:lumMod val="75000"/>
                    <a:lumOff val="25000"/>
                  </a:schemeClr>
                </a:solidFill>
              </a:rPr>
              <a:t>	</a:t>
            </a:r>
            <a:r>
              <a:rPr lang="zh-CN" altLang="zh-CN" sz="1800" dirty="0" smtClean="0">
                <a:solidFill>
                  <a:schemeClr val="tx1">
                    <a:lumMod val="75000"/>
                    <a:lumOff val="25000"/>
                  </a:schemeClr>
                </a:solidFill>
              </a:rPr>
              <a:t>格式</a:t>
            </a:r>
            <a:r>
              <a:rPr lang="zh-CN" altLang="zh-CN" sz="1800" dirty="0">
                <a:solidFill>
                  <a:schemeClr val="tx1">
                    <a:lumMod val="75000"/>
                    <a:lumOff val="25000"/>
                  </a:schemeClr>
                </a:solidFill>
              </a:rPr>
              <a:t>：</a:t>
            </a:r>
            <a:r>
              <a:rPr lang="en-US" altLang="zh-CN" sz="1800" dirty="0" err="1">
                <a:solidFill>
                  <a:schemeClr val="tx1">
                    <a:lumMod val="75000"/>
                    <a:lumOff val="25000"/>
                  </a:schemeClr>
                </a:solidFill>
              </a:rPr>
              <a:t>cdf</a:t>
            </a:r>
            <a:r>
              <a:rPr lang="en-US" altLang="zh-CN" sz="1800" dirty="0">
                <a:solidFill>
                  <a:schemeClr val="tx1">
                    <a:lumMod val="75000"/>
                    <a:lumOff val="25000"/>
                  </a:schemeClr>
                </a:solidFill>
              </a:rPr>
              <a:t> (‘name’, x, A)</a:t>
            </a:r>
            <a:endParaRPr lang="zh-CN" altLang="zh-CN" sz="1800" dirty="0">
              <a:solidFill>
                <a:schemeClr val="tx1">
                  <a:lumMod val="75000"/>
                  <a:lumOff val="25000"/>
                </a:schemeClr>
              </a:solidFill>
            </a:endParaRPr>
          </a:p>
          <a:p>
            <a:pPr marL="0" indent="0" eaLnBrk="1" hangingPunct="1">
              <a:spcAft>
                <a:spcPts val="0"/>
              </a:spcAft>
              <a:buFont typeface="Wingdings 3" pitchFamily="18" charset="2"/>
              <a:buNone/>
              <a:defRPr/>
            </a:pPr>
            <a:r>
              <a:rPr lang="en-US" altLang="zh-CN" sz="1800" dirty="0">
                <a:solidFill>
                  <a:schemeClr val="tx1">
                    <a:lumMod val="75000"/>
                    <a:lumOff val="25000"/>
                  </a:schemeClr>
                </a:solidFill>
              </a:rPr>
              <a:t> </a:t>
            </a:r>
            <a:r>
              <a:rPr lang="en-US" altLang="zh-CN" sz="1800" dirty="0" smtClean="0">
                <a:solidFill>
                  <a:schemeClr val="tx1">
                    <a:lumMod val="75000"/>
                    <a:lumOff val="25000"/>
                  </a:schemeClr>
                </a:solidFill>
              </a:rPr>
              <a:t>      </a:t>
            </a:r>
            <a:r>
              <a:rPr lang="en-US" altLang="zh-CN" sz="1800" dirty="0" err="1">
                <a:solidFill>
                  <a:schemeClr val="tx1">
                    <a:lumMod val="75000"/>
                    <a:lumOff val="25000"/>
                  </a:schemeClr>
                </a:solidFill>
              </a:rPr>
              <a:t>cdf</a:t>
            </a:r>
            <a:r>
              <a:rPr lang="en-US" altLang="zh-CN" sz="1800" dirty="0">
                <a:solidFill>
                  <a:schemeClr val="tx1">
                    <a:lumMod val="75000"/>
                    <a:lumOff val="25000"/>
                  </a:schemeClr>
                </a:solidFill>
              </a:rPr>
              <a:t> (‘name’, x, A, B)</a:t>
            </a:r>
            <a:endParaRPr lang="zh-CN" altLang="zh-CN" sz="1800" dirty="0">
              <a:solidFill>
                <a:schemeClr val="tx1">
                  <a:lumMod val="75000"/>
                  <a:lumOff val="25000"/>
                </a:schemeClr>
              </a:solidFill>
            </a:endParaRPr>
          </a:p>
          <a:p>
            <a:pPr marL="0" indent="0" eaLnBrk="1" hangingPunct="1">
              <a:spcAft>
                <a:spcPts val="0"/>
              </a:spcAft>
              <a:buFont typeface="Wingdings 3" pitchFamily="18" charset="2"/>
              <a:buNone/>
              <a:defRPr/>
            </a:pPr>
            <a:r>
              <a:rPr lang="en-US" altLang="zh-CN" sz="1800" dirty="0">
                <a:solidFill>
                  <a:schemeClr val="tx1">
                    <a:lumMod val="75000"/>
                    <a:lumOff val="25000"/>
                  </a:schemeClr>
                </a:solidFill>
              </a:rPr>
              <a:t>      </a:t>
            </a:r>
            <a:r>
              <a:rPr lang="en-US" altLang="zh-CN" sz="1800" dirty="0" smtClean="0">
                <a:solidFill>
                  <a:schemeClr val="tx1">
                    <a:lumMod val="75000"/>
                    <a:lumOff val="25000"/>
                  </a:schemeClr>
                </a:solidFill>
              </a:rPr>
              <a:t>	</a:t>
            </a:r>
            <a:r>
              <a:rPr lang="en-US" altLang="zh-CN" sz="1800" dirty="0" err="1" smtClean="0">
                <a:solidFill>
                  <a:schemeClr val="tx1">
                    <a:lumMod val="75000"/>
                    <a:lumOff val="25000"/>
                  </a:schemeClr>
                </a:solidFill>
              </a:rPr>
              <a:t>cdf</a:t>
            </a:r>
            <a:r>
              <a:rPr lang="en-US" altLang="zh-CN" sz="1800" dirty="0" smtClean="0">
                <a:solidFill>
                  <a:schemeClr val="tx1">
                    <a:lumMod val="75000"/>
                    <a:lumOff val="25000"/>
                  </a:schemeClr>
                </a:solidFill>
              </a:rPr>
              <a:t> </a:t>
            </a:r>
            <a:r>
              <a:rPr lang="en-US" altLang="zh-CN" sz="1800" dirty="0">
                <a:solidFill>
                  <a:schemeClr val="tx1">
                    <a:lumMod val="75000"/>
                    <a:lumOff val="25000"/>
                  </a:schemeClr>
                </a:solidFill>
              </a:rPr>
              <a:t>(‘name’, x, A, B, C)</a:t>
            </a:r>
            <a:endParaRPr lang="zh-CN" altLang="zh-CN" sz="1800" dirty="0">
              <a:solidFill>
                <a:schemeClr val="tx1">
                  <a:lumMod val="75000"/>
                  <a:lumOff val="25000"/>
                </a:schemeClr>
              </a:solidFill>
            </a:endParaRPr>
          </a:p>
          <a:p>
            <a:pPr marL="0" indent="0" eaLnBrk="1" hangingPunct="1">
              <a:spcAft>
                <a:spcPts val="0"/>
              </a:spcAft>
              <a:buFont typeface="Wingdings 3" pitchFamily="18" charset="2"/>
              <a:buNone/>
              <a:defRPr/>
            </a:pPr>
            <a:r>
              <a:rPr lang="en-US" altLang="zh-CN" sz="1800" b="1" dirty="0" smtClean="0">
                <a:solidFill>
                  <a:schemeClr val="tx1">
                    <a:lumMod val="75000"/>
                    <a:lumOff val="25000"/>
                  </a:schemeClr>
                </a:solidFill>
              </a:rPr>
              <a:t>	</a:t>
            </a:r>
            <a:r>
              <a:rPr lang="zh-CN" altLang="zh-CN" sz="1800" b="1" dirty="0" smtClean="0">
                <a:solidFill>
                  <a:schemeClr val="tx1">
                    <a:lumMod val="75000"/>
                    <a:lumOff val="25000"/>
                  </a:schemeClr>
                </a:solidFill>
              </a:rPr>
              <a:t>说明</a:t>
            </a:r>
            <a:r>
              <a:rPr lang="zh-CN" altLang="zh-CN" sz="1800" b="1" dirty="0">
                <a:solidFill>
                  <a:schemeClr val="tx1">
                    <a:lumMod val="75000"/>
                    <a:lumOff val="25000"/>
                  </a:schemeClr>
                </a:solidFill>
              </a:rPr>
              <a:t>：</a:t>
            </a:r>
            <a:r>
              <a:rPr lang="zh-CN" altLang="zh-CN" sz="1800" dirty="0">
                <a:solidFill>
                  <a:schemeClr val="tx1">
                    <a:lumMod val="75000"/>
                    <a:lumOff val="25000"/>
                  </a:schemeClr>
                </a:solidFill>
              </a:rPr>
              <a:t>返回随机变量</a:t>
            </a:r>
            <a:r>
              <a:rPr lang="en-US" altLang="zh-CN" sz="1800" dirty="0" err="1">
                <a:solidFill>
                  <a:schemeClr val="tx1">
                    <a:lumMod val="75000"/>
                    <a:lumOff val="25000"/>
                  </a:schemeClr>
                </a:solidFill>
              </a:rPr>
              <a:t>X≤x</a:t>
            </a:r>
            <a:r>
              <a:rPr lang="zh-CN" altLang="zh-CN" sz="1800" dirty="0">
                <a:solidFill>
                  <a:schemeClr val="tx1">
                    <a:lumMod val="75000"/>
                    <a:lumOff val="25000"/>
                  </a:schemeClr>
                </a:solidFill>
              </a:rPr>
              <a:t>的概率之和。</a:t>
            </a:r>
            <a:r>
              <a:rPr lang="en-US" altLang="zh-CN" sz="1800" dirty="0">
                <a:solidFill>
                  <a:schemeClr val="tx1">
                    <a:lumMod val="75000"/>
                    <a:lumOff val="25000"/>
                  </a:schemeClr>
                </a:solidFill>
              </a:rPr>
              <a:t>name</a:t>
            </a:r>
            <a:r>
              <a:rPr lang="zh-CN" altLang="zh-CN" sz="1800" dirty="0">
                <a:solidFill>
                  <a:schemeClr val="tx1">
                    <a:lumMod val="75000"/>
                    <a:lumOff val="25000"/>
                  </a:schemeClr>
                </a:solidFill>
              </a:rPr>
              <a:t>为上述分布函数名</a:t>
            </a:r>
            <a:r>
              <a:rPr lang="zh-CN" altLang="zh-CN" sz="1800" dirty="0" smtClean="0">
                <a:solidFill>
                  <a:schemeClr val="tx1">
                    <a:lumMod val="75000"/>
                    <a:lumOff val="25000"/>
                  </a:schemeClr>
                </a:solidFill>
              </a:rPr>
              <a:t>。</a:t>
            </a:r>
            <a:endParaRPr lang="en-US" altLang="zh-CN" sz="1800" dirty="0" smtClean="0">
              <a:solidFill>
                <a:schemeClr val="tx1">
                  <a:lumMod val="75000"/>
                  <a:lumOff val="25000"/>
                </a:schemeClr>
              </a:solidFill>
            </a:endParaRPr>
          </a:p>
          <a:p>
            <a:pPr marL="0" indent="0" eaLnBrk="1" hangingPunct="1">
              <a:spcAft>
                <a:spcPts val="0"/>
              </a:spcAft>
              <a:buFont typeface="Wingdings 3" pitchFamily="18" charset="2"/>
              <a:buNone/>
              <a:defRPr/>
            </a:pPr>
            <a:endParaRPr lang="en-US" altLang="zh-CN" sz="1800" dirty="0">
              <a:solidFill>
                <a:schemeClr val="tx1">
                  <a:lumMod val="75000"/>
                  <a:lumOff val="25000"/>
                </a:schemeClr>
              </a:solidFill>
            </a:endParaRPr>
          </a:p>
          <a:p>
            <a:pPr eaLnBrk="1" hangingPunct="1">
              <a:spcAft>
                <a:spcPts val="0"/>
              </a:spcAft>
              <a:buFont typeface="Wingdings 3" pitchFamily="18" charset="2"/>
              <a:buChar char=""/>
              <a:defRPr/>
            </a:pPr>
            <a:r>
              <a:rPr lang="en-US" altLang="zh-CN" sz="1800" dirty="0" smtClean="0">
                <a:solidFill>
                  <a:schemeClr val="tx1">
                    <a:lumMod val="75000"/>
                    <a:lumOff val="25000"/>
                  </a:schemeClr>
                </a:solidFill>
              </a:rPr>
              <a:t>	</a:t>
            </a:r>
            <a:r>
              <a:rPr lang="zh-CN" altLang="zh-CN" sz="1800" dirty="0">
                <a:solidFill>
                  <a:schemeClr val="tx1">
                    <a:lumMod val="75000"/>
                    <a:lumOff val="25000"/>
                  </a:schemeClr>
                </a:solidFill>
              </a:rPr>
              <a:t>利用专用函数计算累积概率值</a:t>
            </a:r>
            <a:endParaRPr lang="zh-CN" altLang="zh-CN" sz="1800" dirty="0">
              <a:solidFill>
                <a:schemeClr val="tx1">
                  <a:lumMod val="75000"/>
                  <a:lumOff val="25000"/>
                </a:schemeClr>
              </a:solidFill>
            </a:endParaRPr>
          </a:p>
          <a:p>
            <a:pPr marL="0" indent="0" eaLnBrk="1" hangingPunct="1">
              <a:spcAft>
                <a:spcPts val="0"/>
              </a:spcAft>
              <a:buFont typeface="Wingdings 3" pitchFamily="18" charset="2"/>
              <a:buNone/>
              <a:defRPr/>
            </a:pPr>
            <a:r>
              <a:rPr lang="en-US" altLang="zh-CN" sz="1800" dirty="0" smtClean="0">
                <a:solidFill>
                  <a:schemeClr val="tx1">
                    <a:lumMod val="75000"/>
                    <a:lumOff val="25000"/>
                  </a:schemeClr>
                </a:solidFill>
              </a:rPr>
              <a:t>	 </a:t>
            </a:r>
            <a:r>
              <a:rPr lang="zh-CN" altLang="zh-CN" sz="1800" dirty="0" smtClean="0">
                <a:solidFill>
                  <a:schemeClr val="tx1">
                    <a:lumMod val="75000"/>
                    <a:lumOff val="25000"/>
                  </a:schemeClr>
                </a:solidFill>
              </a:rPr>
              <a:t>其</a:t>
            </a:r>
            <a:r>
              <a:rPr lang="zh-CN" altLang="zh-CN" sz="1800" dirty="0">
                <a:solidFill>
                  <a:schemeClr val="tx1">
                    <a:lumMod val="75000"/>
                    <a:lumOff val="25000"/>
                  </a:schemeClr>
                </a:solidFill>
              </a:rPr>
              <a:t>命令函数是在上述分布后面加上</a:t>
            </a:r>
            <a:r>
              <a:rPr lang="en-US" altLang="zh-CN" sz="1800" dirty="0" err="1">
                <a:solidFill>
                  <a:schemeClr val="tx1">
                    <a:lumMod val="75000"/>
                    <a:lumOff val="25000"/>
                  </a:schemeClr>
                </a:solidFill>
              </a:rPr>
              <a:t>cdf</a:t>
            </a:r>
            <a:r>
              <a:rPr lang="zh-CN" altLang="zh-CN" sz="1800" dirty="0">
                <a:solidFill>
                  <a:schemeClr val="tx1">
                    <a:lumMod val="75000"/>
                    <a:lumOff val="25000"/>
                  </a:schemeClr>
                </a:solidFill>
              </a:rPr>
              <a:t>，其用法同专用函数计算概率密度函数值。</a:t>
            </a:r>
            <a:endParaRPr lang="zh-CN" altLang="zh-CN" sz="1800" dirty="0">
              <a:solidFill>
                <a:schemeClr val="tx1">
                  <a:lumMod val="75000"/>
                  <a:lumOff val="25000"/>
                </a:schemeClr>
              </a:solidFill>
            </a:endParaRPr>
          </a:p>
          <a:p>
            <a:pPr marL="0" indent="0" eaLnBrk="1" hangingPunct="1">
              <a:spcAft>
                <a:spcPts val="0"/>
              </a:spcAft>
              <a:buFont typeface="Wingdings 3" pitchFamily="18" charset="2"/>
              <a:buNone/>
              <a:defRPr/>
            </a:pPr>
            <a:r>
              <a:rPr lang="en-US" altLang="zh-CN" sz="1800" dirty="0">
                <a:solidFill>
                  <a:schemeClr val="tx1">
                    <a:lumMod val="75000"/>
                    <a:lumOff val="25000"/>
                  </a:schemeClr>
                </a:solidFill>
              </a:rPr>
              <a:t> </a:t>
            </a:r>
            <a:r>
              <a:rPr lang="en-US" altLang="zh-CN" sz="1800" dirty="0" smtClean="0">
                <a:solidFill>
                  <a:schemeClr val="tx1">
                    <a:lumMod val="75000"/>
                    <a:lumOff val="25000"/>
                  </a:schemeClr>
                </a:solidFill>
              </a:rPr>
              <a:t>    </a:t>
            </a:r>
            <a:r>
              <a:rPr lang="zh-CN" altLang="zh-CN" sz="1800" dirty="0" smtClean="0">
                <a:solidFill>
                  <a:schemeClr val="tx1">
                    <a:lumMod val="75000"/>
                    <a:lumOff val="25000"/>
                  </a:schemeClr>
                </a:solidFill>
              </a:rPr>
              <a:t>如</a:t>
            </a:r>
            <a:r>
              <a:rPr lang="zh-CN" altLang="zh-CN" sz="1800" dirty="0">
                <a:solidFill>
                  <a:schemeClr val="tx1">
                    <a:lumMod val="75000"/>
                    <a:lumOff val="25000"/>
                  </a:schemeClr>
                </a:solidFill>
              </a:rPr>
              <a:t>正态分布的累积概率值：</a:t>
            </a:r>
            <a:endParaRPr lang="zh-CN" altLang="zh-CN" sz="1800" dirty="0">
              <a:solidFill>
                <a:schemeClr val="tx1">
                  <a:lumMod val="75000"/>
                  <a:lumOff val="25000"/>
                </a:schemeClr>
              </a:solidFill>
            </a:endParaRPr>
          </a:p>
          <a:p>
            <a:pPr marL="0" indent="0" eaLnBrk="1" hangingPunct="1">
              <a:spcAft>
                <a:spcPts val="0"/>
              </a:spcAft>
              <a:buFont typeface="Wingdings 3" pitchFamily="18" charset="2"/>
              <a:buNone/>
              <a:defRPr/>
            </a:pPr>
            <a:r>
              <a:rPr lang="en-US" altLang="zh-CN" sz="1800" dirty="0">
                <a:solidFill>
                  <a:schemeClr val="tx1">
                    <a:lumMod val="75000"/>
                    <a:lumOff val="25000"/>
                  </a:schemeClr>
                </a:solidFill>
              </a:rPr>
              <a:t> </a:t>
            </a:r>
            <a:r>
              <a:rPr lang="en-US" altLang="zh-CN" sz="1800" dirty="0" smtClean="0">
                <a:solidFill>
                  <a:schemeClr val="tx1">
                    <a:lumMod val="75000"/>
                    <a:lumOff val="25000"/>
                  </a:schemeClr>
                </a:solidFill>
              </a:rPr>
              <a:t>    </a:t>
            </a:r>
            <a:r>
              <a:rPr lang="zh-CN" altLang="zh-CN" sz="1800" dirty="0" smtClean="0">
                <a:solidFill>
                  <a:schemeClr val="tx1">
                    <a:lumMod val="75000"/>
                    <a:lumOff val="25000"/>
                  </a:schemeClr>
                </a:solidFill>
              </a:rPr>
              <a:t>命令</a:t>
            </a:r>
            <a:r>
              <a:rPr lang="zh-CN" altLang="zh-CN" sz="1800" dirty="0">
                <a:solidFill>
                  <a:schemeClr val="tx1">
                    <a:lumMod val="75000"/>
                    <a:lumOff val="25000"/>
                  </a:schemeClr>
                </a:solidFill>
              </a:rPr>
              <a:t>函数为：</a:t>
            </a:r>
            <a:endParaRPr lang="zh-CN" altLang="zh-CN" sz="1800" dirty="0">
              <a:solidFill>
                <a:schemeClr val="tx1">
                  <a:lumMod val="75000"/>
                  <a:lumOff val="25000"/>
                </a:schemeClr>
              </a:solidFill>
            </a:endParaRPr>
          </a:p>
          <a:p>
            <a:pPr marL="0" indent="0" eaLnBrk="1" hangingPunct="1">
              <a:spcAft>
                <a:spcPts val="0"/>
              </a:spcAft>
              <a:buFont typeface="Wingdings 3" pitchFamily="18" charset="2"/>
              <a:buNone/>
              <a:defRPr/>
            </a:pPr>
            <a:r>
              <a:rPr lang="en-US" altLang="zh-CN" sz="1800" dirty="0">
                <a:solidFill>
                  <a:schemeClr val="tx1">
                    <a:lumMod val="75000"/>
                    <a:lumOff val="25000"/>
                  </a:schemeClr>
                </a:solidFill>
              </a:rPr>
              <a:t> </a:t>
            </a:r>
            <a:r>
              <a:rPr lang="en-US" altLang="zh-CN" sz="1800" dirty="0" smtClean="0">
                <a:solidFill>
                  <a:schemeClr val="tx1">
                    <a:lumMod val="75000"/>
                    <a:lumOff val="25000"/>
                  </a:schemeClr>
                </a:solidFill>
              </a:rPr>
              <a:t>     </a:t>
            </a:r>
            <a:r>
              <a:rPr lang="en-US" altLang="zh-CN" sz="1800" dirty="0" err="1" smtClean="0">
                <a:solidFill>
                  <a:schemeClr val="tx1">
                    <a:lumMod val="75000"/>
                    <a:lumOff val="25000"/>
                  </a:schemeClr>
                </a:solidFill>
              </a:rPr>
              <a:t>normcdf</a:t>
            </a:r>
            <a:r>
              <a:rPr lang="en-US" altLang="zh-CN" sz="1800" dirty="0" smtClean="0">
                <a:solidFill>
                  <a:schemeClr val="tx1">
                    <a:lumMod val="75000"/>
                    <a:lumOff val="25000"/>
                  </a:schemeClr>
                </a:solidFill>
              </a:rPr>
              <a:t> </a:t>
            </a:r>
            <a:r>
              <a:rPr lang="en-US" altLang="zh-CN" sz="1800" dirty="0">
                <a:solidFill>
                  <a:schemeClr val="tx1">
                    <a:lumMod val="75000"/>
                    <a:lumOff val="25000"/>
                  </a:schemeClr>
                </a:solidFill>
              </a:rPr>
              <a:t>(x, mu, sigma)</a:t>
            </a:r>
            <a:endParaRPr lang="zh-CN" altLang="zh-CN" sz="1800" dirty="0">
              <a:solidFill>
                <a:schemeClr val="tx1">
                  <a:lumMod val="75000"/>
                  <a:lumOff val="25000"/>
                </a:schemeClr>
              </a:solidFill>
            </a:endParaRPr>
          </a:p>
          <a:p>
            <a:pPr marL="0" indent="0" eaLnBrk="1" hangingPunct="1">
              <a:spcAft>
                <a:spcPts val="0"/>
              </a:spcAft>
              <a:buFont typeface="Wingdings 3" pitchFamily="18" charset="2"/>
              <a:buNone/>
              <a:defRPr/>
            </a:pPr>
            <a:endParaRPr lang="zh-CN" altLang="en-US" sz="1800" dirty="0">
              <a:solidFill>
                <a:schemeClr val="tx1">
                  <a:lumMod val="75000"/>
                  <a:lumOff val="25000"/>
                </a:schemeClr>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77863" y="450850"/>
            <a:ext cx="8770937" cy="5591175"/>
          </a:xfrm>
        </p:spPr>
        <p:txBody>
          <a:bodyPr>
            <a:normAutofit/>
          </a:bodyPr>
          <a:lstStyle/>
          <a:p>
            <a:pPr eaLnBrk="1" hangingPunct="1"/>
            <a:r>
              <a:rPr lang="en-US" altLang="zh-CN" sz="1800" smtClean="0"/>
              <a:t>10.3.4   </a:t>
            </a:r>
            <a:r>
              <a:rPr lang="zh-CN" altLang="zh-CN" sz="1800" smtClean="0"/>
              <a:t>逆累计概率值</a:t>
            </a:r>
            <a:endParaRPr lang="en-US" altLang="zh-CN" sz="1800" smtClean="0"/>
          </a:p>
          <a:p>
            <a:pPr eaLnBrk="1" hangingPunct="1"/>
            <a:r>
              <a:rPr lang="zh-CN" altLang="zh-CN" sz="1800" smtClean="0"/>
              <a:t>已知分布和分布中的一点，求此点处的概率值要用到累积概率函数</a:t>
            </a:r>
            <a:r>
              <a:rPr lang="en-US" altLang="zh-CN" sz="1800" smtClean="0"/>
              <a:t>cdf</a:t>
            </a:r>
            <a:r>
              <a:rPr lang="zh-CN" altLang="zh-CN" sz="1800" smtClean="0"/>
              <a:t>，当已知概率值而需要求对应概率的分布点时，就要用到逆累积概率函数</a:t>
            </a:r>
            <a:r>
              <a:rPr lang="en-US" altLang="zh-CN" sz="1800" smtClean="0"/>
              <a:t>icdf</a:t>
            </a:r>
            <a:r>
              <a:rPr lang="zh-CN" altLang="zh-CN" sz="1800" smtClean="0"/>
              <a:t>，</a:t>
            </a:r>
            <a:r>
              <a:rPr lang="en-US" altLang="zh-CN" sz="1800" smtClean="0"/>
              <a:t>icdf</a:t>
            </a:r>
            <a:r>
              <a:rPr lang="zh-CN" altLang="zh-CN" sz="1800" smtClean="0"/>
              <a:t>返回某给定概率值下随机变量</a:t>
            </a:r>
            <a:r>
              <a:rPr lang="en-US" altLang="zh-CN" sz="1800" smtClean="0"/>
              <a:t>X</a:t>
            </a:r>
            <a:r>
              <a:rPr lang="zh-CN" altLang="zh-CN" sz="1800" smtClean="0"/>
              <a:t>的临界值，实际上就是</a:t>
            </a:r>
            <a:r>
              <a:rPr lang="en-US" altLang="zh-CN" sz="1800" smtClean="0"/>
              <a:t>cdf</a:t>
            </a:r>
            <a:r>
              <a:rPr lang="zh-CN" altLang="zh-CN" sz="1800" smtClean="0"/>
              <a:t>的逆函数，在假设检验中经常用到。即：已知</a:t>
            </a:r>
            <a:r>
              <a:rPr lang="en-US" altLang="zh-CN" sz="1800" smtClean="0"/>
              <a:t>F (x) = P{X≤x}</a:t>
            </a:r>
            <a:r>
              <a:rPr lang="zh-CN" altLang="zh-CN" sz="1800" smtClean="0"/>
              <a:t>，求</a:t>
            </a:r>
            <a:r>
              <a:rPr lang="en-US" altLang="zh-CN" sz="1800" smtClean="0"/>
              <a:t>x</a:t>
            </a:r>
            <a:r>
              <a:rPr lang="zh-CN" altLang="zh-CN" sz="1800" smtClean="0"/>
              <a:t>，逆累积概率值的计算有下面两种方法。</a:t>
            </a:r>
            <a:endParaRPr lang="en-US" altLang="zh-CN" sz="1800" smtClean="0"/>
          </a:p>
          <a:p>
            <a:pPr eaLnBrk="1" hangingPunct="1">
              <a:buFont typeface="Wingdings 3" pitchFamily="18" charset="2"/>
              <a:buNone/>
            </a:pPr>
            <a:endParaRPr lang="en-US" altLang="zh-CN" sz="1800" smtClean="0"/>
          </a:p>
          <a:p>
            <a:pPr eaLnBrk="1" hangingPunct="1">
              <a:buFont typeface="Wingdings 3" pitchFamily="18" charset="2"/>
              <a:buNone/>
            </a:pPr>
            <a:endParaRPr lang="zh-CN" altLang="zh-CN" sz="1800" smtClean="0"/>
          </a:p>
          <a:p>
            <a:pPr eaLnBrk="1" hangingPunct="1"/>
            <a:r>
              <a:rPr lang="en-US" altLang="zh-CN" sz="1800" b="1" smtClean="0"/>
              <a:t>1. </a:t>
            </a:r>
            <a:r>
              <a:rPr lang="zh-CN" altLang="zh-CN" sz="1800" b="1" smtClean="0"/>
              <a:t>通用函数</a:t>
            </a:r>
            <a:r>
              <a:rPr lang="en-US" altLang="zh-CN" sz="1800" b="1" smtClean="0"/>
              <a:t>icdf</a:t>
            </a:r>
            <a:endParaRPr lang="zh-CN" altLang="zh-CN" sz="1800" b="1" smtClean="0"/>
          </a:p>
          <a:p>
            <a:pPr eaLnBrk="1" hangingPunct="1">
              <a:buFont typeface="Wingdings 3" pitchFamily="18" charset="2"/>
              <a:buNone/>
            </a:pPr>
            <a:r>
              <a:rPr lang="en-US" altLang="zh-CN" sz="1800" smtClean="0"/>
              <a:t>	</a:t>
            </a:r>
            <a:r>
              <a:rPr lang="zh-CN" altLang="zh-CN" sz="1800" smtClean="0"/>
              <a:t>格式：</a:t>
            </a:r>
            <a:r>
              <a:rPr lang="en-US" altLang="zh-CN" sz="1800" smtClean="0"/>
              <a:t>icdf (‘name’, p, a</a:t>
            </a:r>
            <a:r>
              <a:rPr lang="en-US" altLang="zh-CN" sz="1800" baseline="-25000" smtClean="0"/>
              <a:t>1</a:t>
            </a:r>
            <a:r>
              <a:rPr lang="en-US" altLang="zh-CN" sz="1800" smtClean="0"/>
              <a:t>, a</a:t>
            </a:r>
            <a:r>
              <a:rPr lang="en-US" altLang="zh-CN" sz="1800" baseline="-25000" smtClean="0"/>
              <a:t>2</a:t>
            </a:r>
            <a:r>
              <a:rPr lang="en-US" altLang="zh-CN" sz="1800" smtClean="0"/>
              <a:t>, a</a:t>
            </a:r>
            <a:r>
              <a:rPr lang="en-US" altLang="zh-CN" sz="1800" baseline="-25000" smtClean="0"/>
              <a:t>3</a:t>
            </a:r>
            <a:r>
              <a:rPr lang="en-US" altLang="zh-CN" sz="1800" smtClean="0"/>
              <a:t>)</a:t>
            </a:r>
            <a:endParaRPr lang="zh-CN" altLang="zh-CN" sz="1800" smtClean="0"/>
          </a:p>
          <a:p>
            <a:pPr eaLnBrk="1" hangingPunct="1">
              <a:buFont typeface="Wingdings 3" pitchFamily="18" charset="2"/>
              <a:buNone/>
            </a:pPr>
            <a:r>
              <a:rPr lang="en-US" altLang="zh-CN" sz="1800" b="1" smtClean="0"/>
              <a:t>       </a:t>
            </a:r>
            <a:r>
              <a:rPr lang="zh-CN" altLang="zh-CN" sz="1800" b="1" smtClean="0"/>
              <a:t>说明：</a:t>
            </a:r>
            <a:r>
              <a:rPr lang="zh-CN" altLang="zh-CN" sz="1800" smtClean="0"/>
              <a:t>返回分布为</a:t>
            </a:r>
            <a:r>
              <a:rPr lang="en-US" altLang="zh-CN" sz="1800" smtClean="0"/>
              <a:t>name</a:t>
            </a:r>
            <a:r>
              <a:rPr lang="zh-CN" altLang="zh-CN" sz="1800" smtClean="0"/>
              <a:t>，参数为</a:t>
            </a:r>
            <a:r>
              <a:rPr lang="en-US" altLang="zh-CN" sz="1800" smtClean="0"/>
              <a:t>a</a:t>
            </a:r>
            <a:r>
              <a:rPr lang="en-US" altLang="zh-CN" sz="1800" baseline="-25000" smtClean="0"/>
              <a:t>1</a:t>
            </a:r>
            <a:r>
              <a:rPr lang="en-US" altLang="zh-CN" sz="1800" smtClean="0"/>
              <a:t>, a</a:t>
            </a:r>
            <a:r>
              <a:rPr lang="en-US" altLang="zh-CN" sz="1800" baseline="-25000" smtClean="0"/>
              <a:t>2</a:t>
            </a:r>
            <a:r>
              <a:rPr lang="en-US" altLang="zh-CN" sz="1800" smtClean="0"/>
              <a:t>, a</a:t>
            </a:r>
            <a:r>
              <a:rPr lang="en-US" altLang="zh-CN" sz="1800" baseline="-25000" smtClean="0"/>
              <a:t>3</a:t>
            </a:r>
            <a:r>
              <a:rPr lang="zh-CN" altLang="zh-CN" sz="1800" smtClean="0"/>
              <a:t>累积概率值为</a:t>
            </a:r>
            <a:r>
              <a:rPr lang="en-US" altLang="zh-CN" sz="1800" smtClean="0"/>
              <a:t>p</a:t>
            </a:r>
            <a:r>
              <a:rPr lang="zh-CN" altLang="zh-CN" sz="1800" smtClean="0"/>
              <a:t>的临界值，这里</a:t>
            </a:r>
            <a:r>
              <a:rPr lang="en-US" altLang="zh-CN" sz="1800" smtClean="0"/>
              <a:t>name  </a:t>
            </a:r>
            <a:r>
              <a:rPr lang="zh-CN" altLang="zh-CN" sz="1800" smtClean="0"/>
              <a:t>与前面相同。</a:t>
            </a:r>
            <a:endParaRPr lang="zh-CN" altLang="zh-CN" sz="1800" smtClean="0"/>
          </a:p>
          <a:p>
            <a:pPr eaLnBrk="1" hangingPunct="1">
              <a:buFont typeface="Wingdings 3" pitchFamily="18" charset="2"/>
              <a:buNone/>
            </a:pPr>
            <a:r>
              <a:rPr lang="en-US" altLang="zh-CN" sz="1800" smtClean="0"/>
              <a:t>	</a:t>
            </a:r>
            <a:r>
              <a:rPr lang="zh-CN" altLang="zh-CN" sz="1800" smtClean="0"/>
              <a:t>如：</a:t>
            </a:r>
            <a:r>
              <a:rPr lang="en-US" altLang="zh-CN" sz="1800" smtClean="0"/>
              <a:t>p = cdf (‘name’, x, a</a:t>
            </a:r>
            <a:r>
              <a:rPr lang="en-US" altLang="zh-CN" sz="1800" baseline="-25000" smtClean="0"/>
              <a:t>1</a:t>
            </a:r>
            <a:r>
              <a:rPr lang="en-US" altLang="zh-CN" sz="1800" smtClean="0"/>
              <a:t>, a</a:t>
            </a:r>
            <a:r>
              <a:rPr lang="en-US" altLang="zh-CN" sz="1800" baseline="-25000" smtClean="0"/>
              <a:t>2</a:t>
            </a:r>
            <a:r>
              <a:rPr lang="en-US" altLang="zh-CN" sz="1800" smtClean="0"/>
              <a:t>, a</a:t>
            </a:r>
            <a:r>
              <a:rPr lang="en-US" altLang="zh-CN" sz="1800" baseline="-25000" smtClean="0"/>
              <a:t>3</a:t>
            </a:r>
            <a:r>
              <a:rPr lang="en-US" altLang="zh-CN" sz="1800" smtClean="0"/>
              <a:t>)</a:t>
            </a:r>
            <a:endParaRPr lang="zh-CN" altLang="zh-CN" sz="1800" smtClean="0"/>
          </a:p>
          <a:p>
            <a:pPr eaLnBrk="1" hangingPunct="1">
              <a:buFont typeface="Wingdings 3" pitchFamily="18" charset="2"/>
              <a:buNone/>
            </a:pPr>
            <a:r>
              <a:rPr lang="en-US" altLang="zh-CN" sz="1800" smtClean="0"/>
              <a:t>	</a:t>
            </a:r>
            <a:r>
              <a:rPr lang="zh-CN" altLang="zh-CN" sz="1800" smtClean="0"/>
              <a:t>则：</a:t>
            </a:r>
            <a:r>
              <a:rPr lang="en-US" altLang="zh-CN" sz="1800" smtClean="0"/>
              <a:t>x = icdf (‘name’, p, a</a:t>
            </a:r>
            <a:r>
              <a:rPr lang="en-US" altLang="zh-CN" sz="1800" baseline="-25000" smtClean="0"/>
              <a:t>1</a:t>
            </a:r>
            <a:r>
              <a:rPr lang="en-US" altLang="zh-CN" sz="1800" smtClean="0"/>
              <a:t>, a</a:t>
            </a:r>
            <a:r>
              <a:rPr lang="en-US" altLang="zh-CN" sz="1800" baseline="-25000" smtClean="0"/>
              <a:t>2</a:t>
            </a:r>
            <a:r>
              <a:rPr lang="en-US" altLang="zh-CN" sz="1800" smtClean="0"/>
              <a:t>, a</a:t>
            </a:r>
            <a:r>
              <a:rPr lang="en-US" altLang="zh-CN" sz="1800" baseline="-25000" smtClean="0"/>
              <a:t>3</a:t>
            </a:r>
            <a:r>
              <a:rPr lang="en-US" altLang="zh-CN" sz="1800" smtClean="0"/>
              <a:t>)</a:t>
            </a:r>
            <a:endParaRPr lang="zh-CN" altLang="zh-CN" sz="1800" smtClean="0"/>
          </a:p>
          <a:p>
            <a:pPr eaLnBrk="1" hangingPunct="1"/>
            <a:endParaRPr lang="zh-CN" altLang="en-US" sz="1800" smtClean="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58" name="内容占位符 2"/>
          <p:cNvSpPr>
            <a:spLocks noGrp="1"/>
          </p:cNvSpPr>
          <p:nvPr>
            <p:ph idx="1"/>
          </p:nvPr>
        </p:nvSpPr>
        <p:spPr>
          <a:xfrm>
            <a:off x="677863" y="742950"/>
            <a:ext cx="8596312" cy="5299075"/>
          </a:xfrm>
        </p:spPr>
        <p:txBody>
          <a:bodyPr/>
          <a:lstStyle/>
          <a:p>
            <a:pPr eaLnBrk="1" hangingPunct="1"/>
            <a:r>
              <a:rPr lang="en-US" altLang="zh-CN" sz="1800" smtClean="0"/>
              <a:t>10.4   </a:t>
            </a:r>
            <a:r>
              <a:rPr lang="zh-CN" altLang="en-US" sz="1800" smtClean="0"/>
              <a:t>统计量</a:t>
            </a:r>
            <a:endParaRPr lang="en-US" altLang="zh-CN" sz="1800" smtClean="0"/>
          </a:p>
          <a:p>
            <a:pPr eaLnBrk="1" hangingPunct="1"/>
            <a:r>
              <a:rPr lang="zh-CN" altLang="zh-CN" sz="1800" smtClean="0"/>
              <a:t>通常，一个随机变量的分布可由某些参数决定，但在实际问题中要想知道一个分布的参数的精确值是很困难的，因此，需要对这些参数的取值作出估计。统计量就是通过随机样本去估计参数的取值以及参数的取值范围。</a:t>
            </a:r>
            <a:endParaRPr lang="en-US" altLang="zh-CN" sz="1800" smtClean="0"/>
          </a:p>
          <a:p>
            <a:pPr eaLnBrk="1" hangingPunct="1"/>
            <a:endParaRPr lang="zh-CN" altLang="zh-CN" sz="1800" smtClean="0"/>
          </a:p>
          <a:p>
            <a:pPr eaLnBrk="1" hangingPunct="1"/>
            <a:r>
              <a:rPr lang="en-US" altLang="zh-CN" sz="1800" smtClean="0"/>
              <a:t>Matlab</a:t>
            </a:r>
            <a:r>
              <a:rPr lang="zh-CN" altLang="zh-CN" sz="1800" smtClean="0"/>
              <a:t>的统计工具箱中采用极大似然法给出了常用概率分布的参数的点估计和区间估计值。另外还提供了部分分布的对数似然函数的计算功能。</a:t>
            </a:r>
            <a:endParaRPr lang="en-US" altLang="zh-CN" sz="1800" smtClean="0"/>
          </a:p>
          <a:p>
            <a:pPr eaLnBrk="1" hangingPunct="1"/>
            <a:endParaRPr lang="zh-CN" altLang="zh-CN" sz="1800" smtClean="0"/>
          </a:p>
          <a:p>
            <a:pPr eaLnBrk="1" hangingPunct="1"/>
            <a:r>
              <a:rPr lang="zh-CN" altLang="zh-CN" sz="1800" smtClean="0"/>
              <a:t>统计量：样本的函数，不含参数，可根据样本观察值立即计算出数值。</a:t>
            </a:r>
            <a:endParaRPr lang="en-US" altLang="zh-CN" sz="1800" smtClean="0"/>
          </a:p>
          <a:p>
            <a:pPr eaLnBrk="1" hangingPunct="1"/>
            <a:endParaRPr lang="zh-CN" altLang="zh-CN" sz="1800" smtClean="0"/>
          </a:p>
          <a:p>
            <a:pPr eaLnBrk="1" hangingPunct="1"/>
            <a:r>
              <a:rPr lang="zh-CN" altLang="zh-CN" sz="1800" smtClean="0"/>
              <a:t>以下设</a:t>
            </a:r>
            <a:r>
              <a:rPr lang="en-US" altLang="zh-CN" sz="1800" smtClean="0"/>
              <a:t>                        </a:t>
            </a:r>
            <a:r>
              <a:rPr lang="zh-CN" altLang="en-US" sz="1800" smtClean="0"/>
              <a:t>，</a:t>
            </a:r>
            <a:r>
              <a:rPr lang="zh-CN" altLang="zh-CN" sz="1800" smtClean="0"/>
              <a:t>为来自总体的简单随机样本，列举出一些常用统计量。以下总假设</a:t>
            </a:r>
            <a:r>
              <a:rPr lang="en-US" altLang="zh-CN" sz="1800" smtClean="0"/>
              <a:t>      </a:t>
            </a:r>
            <a:r>
              <a:rPr lang="zh-CN" altLang="en-US" sz="1800" smtClean="0"/>
              <a:t>，为一行</a:t>
            </a:r>
            <a:r>
              <a:rPr lang="en-US" altLang="zh-CN" sz="1800" smtClean="0"/>
              <a:t>n</a:t>
            </a:r>
            <a:r>
              <a:rPr lang="zh-CN" altLang="en-US" sz="1800" smtClean="0"/>
              <a:t>列矩阵</a:t>
            </a:r>
            <a:r>
              <a:rPr lang="zh-CN" altLang="zh-CN" sz="1800" smtClean="0"/>
              <a:t>，在</a:t>
            </a:r>
            <a:r>
              <a:rPr lang="en-US" altLang="zh-CN" sz="1800" smtClean="0"/>
              <a:t>Matlab</a:t>
            </a:r>
            <a:r>
              <a:rPr lang="zh-CN" altLang="zh-CN" sz="1800" smtClean="0"/>
              <a:t>中已经赋值。</a:t>
            </a:r>
            <a:endParaRPr lang="zh-CN" altLang="zh-CN" sz="1800" smtClean="0"/>
          </a:p>
          <a:p>
            <a:pPr eaLnBrk="1" hangingPunct="1"/>
            <a:endParaRPr lang="zh-CN" altLang="en-US" sz="1800" smtClean="0"/>
          </a:p>
        </p:txBody>
      </p:sp>
      <p:sp>
        <p:nvSpPr>
          <p:cNvPr id="14359" name="Rectangle 2"/>
          <p:cNvSpPr>
            <a:spLocks noChangeArrowheads="1"/>
          </p:cNvSpPr>
          <p:nvPr/>
        </p:nvSpPr>
        <p:spPr bwMode="auto">
          <a:xfrm>
            <a:off x="0" y="-182563"/>
            <a:ext cx="184150" cy="366713"/>
          </a:xfrm>
          <a:prstGeom prst="rect">
            <a:avLst/>
          </a:prstGeom>
          <a:noFill/>
          <a:ln w="9525">
            <a:noFill/>
            <a:miter lim="800000"/>
          </a:ln>
        </p:spPr>
        <p:txBody>
          <a:bodyPr wrap="none" anchor="ctr">
            <a:spAutoFit/>
          </a:bodyPr>
          <a:lstStyle/>
          <a:p>
            <a:endParaRPr lang="zh-CN" altLang="en-US">
              <a:latin typeface="Trebuchet MS" pitchFamily="34" charset="0"/>
              <a:ea typeface="华文新魏" pitchFamily="2" charset="-122"/>
            </a:endParaRPr>
          </a:p>
        </p:txBody>
      </p:sp>
      <p:graphicFrame>
        <p:nvGraphicFramePr>
          <p:cNvPr id="14356" name="Object 20"/>
          <p:cNvGraphicFramePr>
            <a:graphicFrameLocks noChangeAspect="1"/>
          </p:cNvGraphicFramePr>
          <p:nvPr/>
        </p:nvGraphicFramePr>
        <p:xfrm>
          <a:off x="1938338" y="4446588"/>
          <a:ext cx="1463675" cy="228600"/>
        </p:xfrm>
        <a:graphic>
          <a:graphicData uri="http://schemas.openxmlformats.org/presentationml/2006/ole">
            <mc:AlternateContent xmlns:mc="http://schemas.openxmlformats.org/markup-compatibility/2006">
              <mc:Choice xmlns:v="urn:schemas-microsoft-com:vml" Requires="v">
                <p:oleObj spid="_x0000_s11265" name="公式" r:id="rId1" imgW="21640800" imgH="5486400" progId="Equation.3">
                  <p:embed/>
                </p:oleObj>
              </mc:Choice>
              <mc:Fallback>
                <p:oleObj name="公式" r:id="rId1" imgW="21640800" imgH="5486400" progId="Equation.3">
                  <p:embed/>
                  <p:pic>
                    <p:nvPicPr>
                      <p:cNvPr id="0" name="图片 11264"/>
                      <p:cNvPicPr>
                        <a:picLocks noChangeAspect="1"/>
                      </p:cNvPicPr>
                      <p:nvPr/>
                    </p:nvPicPr>
                    <p:blipFill>
                      <a:blip r:embed="rId2"/>
                      <a:stretch>
                        <a:fillRect/>
                      </a:stretch>
                    </p:blipFill>
                    <p:spPr>
                      <a:xfrm>
                        <a:off x="1938338" y="4446588"/>
                        <a:ext cx="1463675" cy="228600"/>
                      </a:xfrm>
                      <a:prstGeom prst="rect">
                        <a:avLst/>
                      </a:prstGeom>
                      <a:noFill/>
                      <a:ln w="9525">
                        <a:noFill/>
                        <a:miter/>
                      </a:ln>
                    </p:spPr>
                  </p:pic>
                </p:oleObj>
              </mc:Fallback>
            </mc:AlternateContent>
          </a:graphicData>
        </a:graphic>
      </p:graphicFrame>
      <p:sp>
        <p:nvSpPr>
          <p:cNvPr id="14360" name="Rectangle 4"/>
          <p:cNvSpPr>
            <a:spLocks noChangeArrowheads="1"/>
          </p:cNvSpPr>
          <p:nvPr/>
        </p:nvSpPr>
        <p:spPr bwMode="auto">
          <a:xfrm>
            <a:off x="0" y="-182563"/>
            <a:ext cx="184150" cy="366713"/>
          </a:xfrm>
          <a:prstGeom prst="rect">
            <a:avLst/>
          </a:prstGeom>
          <a:noFill/>
          <a:ln w="9525">
            <a:noFill/>
            <a:miter lim="800000"/>
          </a:ln>
        </p:spPr>
        <p:txBody>
          <a:bodyPr wrap="none" anchor="ctr">
            <a:spAutoFit/>
          </a:bodyPr>
          <a:lstStyle/>
          <a:p>
            <a:endParaRPr lang="zh-CN" altLang="en-US">
              <a:latin typeface="Trebuchet MS" pitchFamily="34" charset="0"/>
              <a:ea typeface="华文新魏" pitchFamily="2" charset="-122"/>
            </a:endParaRPr>
          </a:p>
        </p:txBody>
      </p:sp>
      <p:graphicFrame>
        <p:nvGraphicFramePr>
          <p:cNvPr id="14357" name="Object 21"/>
          <p:cNvGraphicFramePr>
            <a:graphicFrameLocks noChangeAspect="1"/>
          </p:cNvGraphicFramePr>
          <p:nvPr/>
        </p:nvGraphicFramePr>
        <p:xfrm>
          <a:off x="2244725" y="4675188"/>
          <a:ext cx="425450" cy="381000"/>
        </p:xfrm>
        <a:graphic>
          <a:graphicData uri="http://schemas.openxmlformats.org/presentationml/2006/ole">
            <mc:AlternateContent xmlns:mc="http://schemas.openxmlformats.org/markup-compatibility/2006">
              <mc:Choice xmlns:v="urn:schemas-microsoft-com:vml" Requires="v">
                <p:oleObj spid="_x0000_s11266" name="公式" r:id="rId3" imgW="4267200" imgH="3962400" progId="Equation.3">
                  <p:embed/>
                </p:oleObj>
              </mc:Choice>
              <mc:Fallback>
                <p:oleObj name="公式" r:id="rId3" imgW="4267200" imgH="3962400" progId="Equation.3">
                  <p:embed/>
                  <p:pic>
                    <p:nvPicPr>
                      <p:cNvPr id="0" name="图片 11265"/>
                      <p:cNvPicPr>
                        <a:picLocks noChangeAspect="1"/>
                      </p:cNvPicPr>
                      <p:nvPr/>
                    </p:nvPicPr>
                    <p:blipFill>
                      <a:blip r:embed="rId4"/>
                      <a:stretch>
                        <a:fillRect/>
                      </a:stretch>
                    </p:blipFill>
                    <p:spPr>
                      <a:xfrm>
                        <a:off x="2244725" y="4675188"/>
                        <a:ext cx="425450" cy="381000"/>
                      </a:xfrm>
                      <a:prstGeom prst="rect">
                        <a:avLst/>
                      </a:prstGeom>
                      <a:noFill/>
                      <a:ln w="9525">
                        <a:noFill/>
                        <a:miter/>
                      </a:ln>
                    </p:spPr>
                  </p:pic>
                </p:oleObj>
              </mc:Fallback>
            </mc:AlternateContent>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19113" y="523875"/>
            <a:ext cx="8596312" cy="5346700"/>
          </a:xfrm>
        </p:spPr>
        <p:txBody>
          <a:bodyPr>
            <a:normAutofit/>
          </a:bodyPr>
          <a:lstStyle/>
          <a:p>
            <a:pPr eaLnBrk="1" hangingPunct="1"/>
            <a:r>
              <a:rPr lang="en-US" altLang="zh-CN" sz="1800" smtClean="0">
                <a:latin typeface="华文新魏" pitchFamily="2" charset="-122"/>
              </a:rPr>
              <a:t>10.4.1 </a:t>
            </a:r>
            <a:r>
              <a:rPr lang="zh-CN" altLang="en-US" sz="1800" smtClean="0">
                <a:latin typeface="华文新魏" pitchFamily="2" charset="-122"/>
              </a:rPr>
              <a:t>样本</a:t>
            </a:r>
            <a:r>
              <a:rPr lang="en-US" altLang="zh-CN" sz="1800" smtClean="0">
                <a:latin typeface="华文新魏" pitchFamily="2" charset="-122"/>
              </a:rPr>
              <a:t>K</a:t>
            </a:r>
            <a:r>
              <a:rPr lang="zh-CN" altLang="en-US" sz="1800" smtClean="0">
                <a:latin typeface="华文新魏" pitchFamily="2" charset="-122"/>
              </a:rPr>
              <a:t>阶梯距</a:t>
            </a:r>
            <a:endParaRPr lang="en-US" altLang="zh-CN" sz="1800" smtClean="0">
              <a:latin typeface="华文新魏" pitchFamily="2" charset="-122"/>
            </a:endParaRPr>
          </a:p>
          <a:p>
            <a:pPr eaLnBrk="1" hangingPunct="1"/>
            <a:r>
              <a:rPr lang="zh-CN" altLang="en-US" sz="1800" smtClean="0">
                <a:latin typeface="华文新魏" pitchFamily="2" charset="-122"/>
              </a:rPr>
              <a:t>称                            ，为样本</a:t>
            </a:r>
            <a:r>
              <a:rPr lang="en-US" altLang="zh-CN" sz="1800" smtClean="0">
                <a:latin typeface="华文新魏" pitchFamily="2" charset="-122"/>
              </a:rPr>
              <a:t>k</a:t>
            </a:r>
            <a:r>
              <a:rPr lang="zh-CN" altLang="en-US" sz="1800" smtClean="0">
                <a:latin typeface="华文新魏" pitchFamily="2" charset="-122"/>
              </a:rPr>
              <a:t>阶原点矩，对于已赋值的正整数</a:t>
            </a:r>
            <a:r>
              <a:rPr lang="en-US" altLang="zh-CN" sz="1800" smtClean="0">
                <a:latin typeface="华文新魏" pitchFamily="2" charset="-122"/>
              </a:rPr>
              <a:t>K</a:t>
            </a:r>
            <a:r>
              <a:rPr lang="zh-CN" altLang="en-US" sz="1800" smtClean="0">
                <a:latin typeface="华文新魏" pitchFamily="2" charset="-122"/>
              </a:rPr>
              <a:t>，可以用如下命令</a:t>
            </a:r>
            <a:endParaRPr lang="en-US" altLang="zh-CN" sz="1800" smtClean="0">
              <a:latin typeface="华文新魏" pitchFamily="2" charset="-122"/>
            </a:endParaRPr>
          </a:p>
          <a:p>
            <a:pPr eaLnBrk="1" hangingPunct="1">
              <a:buFont typeface="Wingdings 3" pitchFamily="18" charset="2"/>
              <a:buNone/>
            </a:pPr>
            <a:r>
              <a:rPr lang="en-US" altLang="zh-CN" sz="1800" smtClean="0"/>
              <a:t>					a(k)=mean(X.^k);</a:t>
            </a:r>
            <a:endParaRPr lang="en-US" altLang="zh-CN" sz="1800" smtClean="0"/>
          </a:p>
          <a:p>
            <a:pPr eaLnBrk="1" hangingPunct="1"/>
            <a:r>
              <a:rPr lang="zh-CN" altLang="zh-CN" sz="1800" smtClean="0"/>
              <a:t>特别地，样本一阶原点矩就是样本均值</a:t>
            </a:r>
            <a:r>
              <a:rPr lang="en-US" altLang="zh-CN" sz="1800" smtClean="0"/>
              <a:t>                    </a:t>
            </a:r>
            <a:r>
              <a:rPr lang="zh-CN" altLang="en-US" sz="1800" smtClean="0"/>
              <a:t>，</a:t>
            </a:r>
            <a:r>
              <a:rPr lang="zh-CN" altLang="zh-CN" sz="1800" smtClean="0"/>
              <a:t>在</a:t>
            </a:r>
            <a:r>
              <a:rPr lang="en-US" altLang="zh-CN" sz="1800" smtClean="0"/>
              <a:t>matlab</a:t>
            </a:r>
            <a:r>
              <a:rPr lang="zh-CN" altLang="zh-CN" sz="1800" smtClean="0"/>
              <a:t>中用</a:t>
            </a:r>
            <a:r>
              <a:rPr lang="en-US" altLang="zh-CN" sz="1800" smtClean="0"/>
              <a:t>mean</a:t>
            </a:r>
            <a:r>
              <a:rPr lang="zh-CN" altLang="zh-CN" sz="1800" smtClean="0"/>
              <a:t>计算。</a:t>
            </a:r>
            <a:endParaRPr lang="en-US" altLang="zh-CN" sz="1800" smtClean="0"/>
          </a:p>
          <a:p>
            <a:pPr eaLnBrk="1" hangingPunct="1"/>
            <a:r>
              <a:rPr lang="zh-CN" altLang="zh-CN" sz="1800" smtClean="0"/>
              <a:t>称</a:t>
            </a:r>
            <a:r>
              <a:rPr lang="en-US" altLang="zh-CN" sz="1800" smtClean="0"/>
              <a:t>                                 </a:t>
            </a:r>
            <a:r>
              <a:rPr lang="zh-CN" altLang="en-US" sz="1800" smtClean="0"/>
              <a:t>为样本</a:t>
            </a:r>
            <a:r>
              <a:rPr lang="en-US" altLang="zh-CN" sz="1800" smtClean="0"/>
              <a:t>k</a:t>
            </a:r>
            <a:r>
              <a:rPr lang="zh-CN" altLang="en-US" sz="1800" smtClean="0"/>
              <a:t>阶中心距，对于已经赋值的正整数</a:t>
            </a:r>
            <a:r>
              <a:rPr lang="en-US" altLang="zh-CN" sz="1800" smtClean="0"/>
              <a:t>k</a:t>
            </a:r>
            <a:r>
              <a:rPr lang="zh-CN" altLang="en-US" sz="1800" smtClean="0"/>
              <a:t>，可以用如下命令</a:t>
            </a:r>
            <a:endParaRPr lang="en-US" altLang="zh-CN" sz="1800" smtClean="0"/>
          </a:p>
          <a:p>
            <a:pPr eaLnBrk="1" hangingPunct="1">
              <a:buFont typeface="Wingdings 3" pitchFamily="18" charset="2"/>
              <a:buNone/>
            </a:pPr>
            <a:r>
              <a:rPr lang="en-US" altLang="zh-CN" sz="1800" smtClean="0"/>
              <a:t>				mu(k)=mean((X-mean(X)).^k)</a:t>
            </a:r>
            <a:endParaRPr lang="zh-CN" altLang="zh-CN" sz="1800" smtClean="0"/>
          </a:p>
          <a:p>
            <a:pPr eaLnBrk="1" hangingPunct="1"/>
            <a:r>
              <a:rPr lang="zh-CN" altLang="zh-CN" sz="1800" smtClean="0"/>
              <a:t>特别地，称</a:t>
            </a:r>
            <a:r>
              <a:rPr lang="en-US" altLang="zh-CN" sz="1800" smtClean="0"/>
              <a:t>                             </a:t>
            </a:r>
            <a:r>
              <a:rPr lang="zh-CN" altLang="en-US" sz="1800" smtClean="0"/>
              <a:t>为未修正样本方差，将</a:t>
            </a:r>
            <a:endParaRPr lang="en-US" altLang="zh-CN" sz="1800" smtClean="0"/>
          </a:p>
          <a:p>
            <a:pPr lvl="3" eaLnBrk="1" hangingPunct="1"/>
            <a:endParaRPr lang="zh-CN" altLang="zh-CN" smtClean="0"/>
          </a:p>
          <a:p>
            <a:pPr eaLnBrk="1" hangingPunct="1"/>
            <a:endParaRPr lang="en-US" altLang="zh-CN" sz="1800" smtClean="0">
              <a:latin typeface="华文新魏" pitchFamily="2" charset="-122"/>
            </a:endParaRPr>
          </a:p>
          <a:p>
            <a:pPr eaLnBrk="1" hangingPunct="1"/>
            <a:endParaRPr lang="en-US" altLang="zh-CN" sz="1800" smtClean="0">
              <a:latin typeface="华文新魏" pitchFamily="2" charset="-122"/>
            </a:endParaRPr>
          </a:p>
          <a:p>
            <a:pPr eaLnBrk="1" hangingPunct="1"/>
            <a:r>
              <a:rPr lang="zh-CN" altLang="zh-CN" sz="1800" smtClean="0"/>
              <a:t>称为样本方差。称</a:t>
            </a:r>
            <a:r>
              <a:rPr lang="en-US" altLang="zh-CN" sz="1800" smtClean="0"/>
              <a:t>S</a:t>
            </a:r>
            <a:r>
              <a:rPr lang="zh-CN" altLang="en-US" sz="1800" smtClean="0"/>
              <a:t>为样本标准差。</a:t>
            </a:r>
            <a:r>
              <a:rPr lang="en-US" altLang="zh-CN" sz="1800" smtClean="0"/>
              <a:t>Matlab</a:t>
            </a:r>
            <a:r>
              <a:rPr lang="zh-CN" altLang="en-US" sz="1800" smtClean="0"/>
              <a:t>中用</a:t>
            </a:r>
            <a:r>
              <a:rPr lang="en-US" altLang="zh-CN" sz="1800" smtClean="0"/>
              <a:t>var</a:t>
            </a:r>
            <a:r>
              <a:rPr lang="zh-CN" altLang="zh-CN" sz="1800" smtClean="0"/>
              <a:t>（</a:t>
            </a:r>
            <a:r>
              <a:rPr lang="en-US" altLang="zh-CN" sz="1800" smtClean="0"/>
              <a:t>X</a:t>
            </a:r>
            <a:r>
              <a:rPr lang="zh-CN" altLang="zh-CN" sz="1800" smtClean="0"/>
              <a:t>）计算样本方差，用</a:t>
            </a:r>
            <a:r>
              <a:rPr lang="en-US" altLang="zh-CN" sz="1800" smtClean="0"/>
              <a:t>std(X)</a:t>
            </a:r>
            <a:r>
              <a:rPr lang="zh-CN" altLang="zh-CN" sz="1800" smtClean="0"/>
              <a:t>计算样本标准差。</a:t>
            </a:r>
            <a:endParaRPr lang="zh-CN" altLang="zh-CN" sz="1800" smtClean="0"/>
          </a:p>
          <a:p>
            <a:pPr eaLnBrk="1" hangingPunct="1"/>
            <a:endParaRPr lang="en-US" altLang="zh-CN" sz="1800" smtClean="0">
              <a:latin typeface="华文新魏" pitchFamily="2" charset="-122"/>
            </a:endParaRPr>
          </a:p>
          <a:p>
            <a:pPr eaLnBrk="1" hangingPunct="1"/>
            <a:endParaRPr lang="zh-CN" altLang="en-US" sz="1800" smtClean="0">
              <a:latin typeface="华文新魏" pitchFamily="2" charset="-122"/>
            </a:endParaRPr>
          </a:p>
        </p:txBody>
      </p:sp>
      <p:sp>
        <p:nvSpPr>
          <p:cNvPr id="15411" name="Rectangle 3"/>
          <p:cNvSpPr>
            <a:spLocks noChangeArrowheads="1"/>
          </p:cNvSpPr>
          <p:nvPr/>
        </p:nvSpPr>
        <p:spPr bwMode="auto">
          <a:xfrm>
            <a:off x="0" y="-182563"/>
            <a:ext cx="184150" cy="366713"/>
          </a:xfrm>
          <a:prstGeom prst="rect">
            <a:avLst/>
          </a:prstGeom>
          <a:noFill/>
          <a:ln w="9525">
            <a:noFill/>
            <a:miter lim="800000"/>
          </a:ln>
        </p:spPr>
        <p:txBody>
          <a:bodyPr wrap="none" anchor="ctr">
            <a:spAutoFit/>
          </a:bodyPr>
          <a:lstStyle/>
          <a:p>
            <a:endParaRPr lang="zh-CN" altLang="en-US">
              <a:latin typeface="Trebuchet MS" pitchFamily="34" charset="0"/>
              <a:ea typeface="华文新魏" pitchFamily="2" charset="-122"/>
            </a:endParaRPr>
          </a:p>
        </p:txBody>
      </p:sp>
      <p:graphicFrame>
        <p:nvGraphicFramePr>
          <p:cNvPr id="15405" name="Object 45"/>
          <p:cNvGraphicFramePr>
            <a:graphicFrameLocks noChangeAspect="1"/>
          </p:cNvGraphicFramePr>
          <p:nvPr/>
        </p:nvGraphicFramePr>
        <p:xfrm>
          <a:off x="1352550" y="890588"/>
          <a:ext cx="1377950" cy="484187"/>
        </p:xfrm>
        <a:graphic>
          <a:graphicData uri="http://schemas.openxmlformats.org/presentationml/2006/ole">
            <mc:AlternateContent xmlns:mc="http://schemas.openxmlformats.org/markup-compatibility/2006">
              <mc:Choice xmlns:v="urn:schemas-microsoft-com:vml" Requires="v">
                <p:oleObj spid="_x0000_s12289" name="公式" r:id="rId1" imgW="21640800" imgH="10363200" progId="Equation.3">
                  <p:embed/>
                </p:oleObj>
              </mc:Choice>
              <mc:Fallback>
                <p:oleObj name="公式" r:id="rId1" imgW="21640800" imgH="10363200" progId="Equation.3">
                  <p:embed/>
                  <p:pic>
                    <p:nvPicPr>
                      <p:cNvPr id="0" name="图片 12288"/>
                      <p:cNvPicPr>
                        <a:picLocks noChangeAspect="1"/>
                      </p:cNvPicPr>
                      <p:nvPr/>
                    </p:nvPicPr>
                    <p:blipFill>
                      <a:blip r:embed="rId2"/>
                      <a:stretch>
                        <a:fillRect/>
                      </a:stretch>
                    </p:blipFill>
                    <p:spPr>
                      <a:xfrm>
                        <a:off x="1352550" y="890588"/>
                        <a:ext cx="1377950" cy="484187"/>
                      </a:xfrm>
                      <a:prstGeom prst="rect">
                        <a:avLst/>
                      </a:prstGeom>
                      <a:noFill/>
                      <a:ln w="9525">
                        <a:noFill/>
                        <a:miter/>
                      </a:ln>
                    </p:spPr>
                  </p:pic>
                </p:oleObj>
              </mc:Fallback>
            </mc:AlternateContent>
          </a:graphicData>
        </a:graphic>
      </p:graphicFrame>
      <p:sp>
        <p:nvSpPr>
          <p:cNvPr id="15412" name="Rectangle 5"/>
          <p:cNvSpPr>
            <a:spLocks noChangeArrowheads="1"/>
          </p:cNvSpPr>
          <p:nvPr/>
        </p:nvSpPr>
        <p:spPr bwMode="auto">
          <a:xfrm>
            <a:off x="0" y="-182563"/>
            <a:ext cx="184150" cy="366713"/>
          </a:xfrm>
          <a:prstGeom prst="rect">
            <a:avLst/>
          </a:prstGeom>
          <a:noFill/>
          <a:ln w="9525">
            <a:noFill/>
            <a:miter lim="800000"/>
          </a:ln>
        </p:spPr>
        <p:txBody>
          <a:bodyPr wrap="none" anchor="ctr">
            <a:spAutoFit/>
          </a:bodyPr>
          <a:lstStyle/>
          <a:p>
            <a:endParaRPr lang="zh-CN" altLang="en-US">
              <a:latin typeface="Trebuchet MS" pitchFamily="34" charset="0"/>
              <a:ea typeface="华文新魏" pitchFamily="2" charset="-122"/>
            </a:endParaRPr>
          </a:p>
        </p:txBody>
      </p:sp>
      <p:graphicFrame>
        <p:nvGraphicFramePr>
          <p:cNvPr id="15406" name="Object 46"/>
          <p:cNvGraphicFramePr>
            <a:graphicFrameLocks noChangeAspect="1"/>
          </p:cNvGraphicFramePr>
          <p:nvPr/>
        </p:nvGraphicFramePr>
        <p:xfrm>
          <a:off x="4962525" y="1719263"/>
          <a:ext cx="1219200" cy="428625"/>
        </p:xfrm>
        <a:graphic>
          <a:graphicData uri="http://schemas.openxmlformats.org/presentationml/2006/ole">
            <mc:AlternateContent xmlns:mc="http://schemas.openxmlformats.org/markup-compatibility/2006">
              <mc:Choice xmlns:v="urn:schemas-microsoft-com:vml" Requires="v">
                <p:oleObj spid="_x0000_s12290" name="公式" r:id="rId3" imgW="19812000" imgH="10363200" progId="Equation.3">
                  <p:embed/>
                </p:oleObj>
              </mc:Choice>
              <mc:Fallback>
                <p:oleObj name="公式" r:id="rId3" imgW="19812000" imgH="10363200" progId="Equation.3">
                  <p:embed/>
                  <p:pic>
                    <p:nvPicPr>
                      <p:cNvPr id="0" name="图片 12289"/>
                      <p:cNvPicPr>
                        <a:picLocks noChangeAspect="1"/>
                      </p:cNvPicPr>
                      <p:nvPr/>
                    </p:nvPicPr>
                    <p:blipFill>
                      <a:blip r:embed="rId4"/>
                      <a:stretch>
                        <a:fillRect/>
                      </a:stretch>
                    </p:blipFill>
                    <p:spPr>
                      <a:xfrm>
                        <a:off x="4962525" y="1719263"/>
                        <a:ext cx="1219200" cy="428625"/>
                      </a:xfrm>
                      <a:prstGeom prst="rect">
                        <a:avLst/>
                      </a:prstGeom>
                      <a:noFill/>
                      <a:ln w="9525">
                        <a:noFill/>
                        <a:miter/>
                      </a:ln>
                    </p:spPr>
                  </p:pic>
                </p:oleObj>
              </mc:Fallback>
            </mc:AlternateContent>
          </a:graphicData>
        </a:graphic>
      </p:graphicFrame>
      <p:sp>
        <p:nvSpPr>
          <p:cNvPr id="15413" name="Rectangle 7"/>
          <p:cNvSpPr>
            <a:spLocks noChangeArrowheads="1"/>
          </p:cNvSpPr>
          <p:nvPr/>
        </p:nvSpPr>
        <p:spPr bwMode="auto">
          <a:xfrm>
            <a:off x="0" y="-182563"/>
            <a:ext cx="184150" cy="366713"/>
          </a:xfrm>
          <a:prstGeom prst="rect">
            <a:avLst/>
          </a:prstGeom>
          <a:noFill/>
          <a:ln w="9525">
            <a:noFill/>
            <a:miter lim="800000"/>
          </a:ln>
        </p:spPr>
        <p:txBody>
          <a:bodyPr wrap="none" anchor="ctr">
            <a:spAutoFit/>
          </a:bodyPr>
          <a:lstStyle/>
          <a:p>
            <a:endParaRPr lang="zh-CN" altLang="en-US">
              <a:latin typeface="Trebuchet MS" pitchFamily="34" charset="0"/>
              <a:ea typeface="华文新魏" pitchFamily="2" charset="-122"/>
            </a:endParaRPr>
          </a:p>
        </p:txBody>
      </p:sp>
      <p:graphicFrame>
        <p:nvGraphicFramePr>
          <p:cNvPr id="15407" name="Object 47"/>
          <p:cNvGraphicFramePr>
            <a:graphicFrameLocks noChangeAspect="1"/>
          </p:cNvGraphicFramePr>
          <p:nvPr/>
        </p:nvGraphicFramePr>
        <p:xfrm>
          <a:off x="1352550" y="2147888"/>
          <a:ext cx="2097088" cy="477837"/>
        </p:xfrm>
        <a:graphic>
          <a:graphicData uri="http://schemas.openxmlformats.org/presentationml/2006/ole">
            <mc:AlternateContent xmlns:mc="http://schemas.openxmlformats.org/markup-compatibility/2006">
              <mc:Choice xmlns:v="urn:schemas-microsoft-com:vml" Requires="v">
                <p:oleObj spid="_x0000_s12291" name="公式" r:id="rId5" imgW="31699200" imgH="10363200" progId="Equation.3">
                  <p:embed/>
                </p:oleObj>
              </mc:Choice>
              <mc:Fallback>
                <p:oleObj name="公式" r:id="rId5" imgW="31699200" imgH="10363200" progId="Equation.3">
                  <p:embed/>
                  <p:pic>
                    <p:nvPicPr>
                      <p:cNvPr id="0" name="图片 12290"/>
                      <p:cNvPicPr>
                        <a:picLocks noChangeAspect="1"/>
                      </p:cNvPicPr>
                      <p:nvPr/>
                    </p:nvPicPr>
                    <p:blipFill>
                      <a:blip r:embed="rId6"/>
                      <a:stretch>
                        <a:fillRect/>
                      </a:stretch>
                    </p:blipFill>
                    <p:spPr>
                      <a:xfrm>
                        <a:off x="1352550" y="2147888"/>
                        <a:ext cx="2097088" cy="477837"/>
                      </a:xfrm>
                      <a:prstGeom prst="rect">
                        <a:avLst/>
                      </a:prstGeom>
                      <a:noFill/>
                      <a:ln w="9525">
                        <a:noFill/>
                        <a:miter/>
                      </a:ln>
                    </p:spPr>
                  </p:pic>
                </p:oleObj>
              </mc:Fallback>
            </mc:AlternateContent>
          </a:graphicData>
        </a:graphic>
      </p:graphicFrame>
      <p:sp>
        <p:nvSpPr>
          <p:cNvPr id="15414" name="Rectangle 9"/>
          <p:cNvSpPr>
            <a:spLocks noChangeArrowheads="1"/>
          </p:cNvSpPr>
          <p:nvPr/>
        </p:nvSpPr>
        <p:spPr bwMode="auto">
          <a:xfrm>
            <a:off x="0" y="-182563"/>
            <a:ext cx="184150" cy="366713"/>
          </a:xfrm>
          <a:prstGeom prst="rect">
            <a:avLst/>
          </a:prstGeom>
          <a:noFill/>
          <a:ln w="9525">
            <a:noFill/>
            <a:miter lim="800000"/>
          </a:ln>
        </p:spPr>
        <p:txBody>
          <a:bodyPr wrap="none" anchor="ctr">
            <a:spAutoFit/>
          </a:bodyPr>
          <a:lstStyle/>
          <a:p>
            <a:endParaRPr lang="zh-CN" altLang="en-US">
              <a:latin typeface="Trebuchet MS" pitchFamily="34" charset="0"/>
              <a:ea typeface="华文新魏" pitchFamily="2" charset="-122"/>
            </a:endParaRPr>
          </a:p>
        </p:txBody>
      </p:sp>
      <p:graphicFrame>
        <p:nvGraphicFramePr>
          <p:cNvPr id="15408" name="Object 48"/>
          <p:cNvGraphicFramePr>
            <a:graphicFrameLocks noChangeAspect="1"/>
          </p:cNvGraphicFramePr>
          <p:nvPr/>
        </p:nvGraphicFramePr>
        <p:xfrm>
          <a:off x="2219325" y="3186113"/>
          <a:ext cx="1779588" cy="428625"/>
        </p:xfrm>
        <a:graphic>
          <a:graphicData uri="http://schemas.openxmlformats.org/presentationml/2006/ole">
            <mc:AlternateContent xmlns:mc="http://schemas.openxmlformats.org/markup-compatibility/2006">
              <mc:Choice xmlns:v="urn:schemas-microsoft-com:vml" Requires="v">
                <p:oleObj spid="_x0000_s12292" name="公式" r:id="rId7" imgW="31394400" imgH="10363200" progId="Equation.3">
                  <p:embed/>
                </p:oleObj>
              </mc:Choice>
              <mc:Fallback>
                <p:oleObj name="公式" r:id="rId7" imgW="31394400" imgH="10363200" progId="Equation.3">
                  <p:embed/>
                  <p:pic>
                    <p:nvPicPr>
                      <p:cNvPr id="0" name="图片 12291"/>
                      <p:cNvPicPr>
                        <a:picLocks noChangeAspect="1"/>
                      </p:cNvPicPr>
                      <p:nvPr/>
                    </p:nvPicPr>
                    <p:blipFill>
                      <a:blip r:embed="rId8"/>
                      <a:stretch>
                        <a:fillRect/>
                      </a:stretch>
                    </p:blipFill>
                    <p:spPr>
                      <a:xfrm>
                        <a:off x="2219325" y="3186113"/>
                        <a:ext cx="1779588" cy="428625"/>
                      </a:xfrm>
                      <a:prstGeom prst="rect">
                        <a:avLst/>
                      </a:prstGeom>
                      <a:noFill/>
                      <a:ln w="9525">
                        <a:noFill/>
                        <a:miter/>
                      </a:ln>
                    </p:spPr>
                  </p:pic>
                </p:oleObj>
              </mc:Fallback>
            </mc:AlternateContent>
          </a:graphicData>
        </a:graphic>
      </p:graphicFrame>
      <p:sp>
        <p:nvSpPr>
          <p:cNvPr id="15415" name="Rectangle 11"/>
          <p:cNvSpPr>
            <a:spLocks noChangeArrowheads="1"/>
          </p:cNvSpPr>
          <p:nvPr/>
        </p:nvSpPr>
        <p:spPr bwMode="auto">
          <a:xfrm>
            <a:off x="0" y="-182563"/>
            <a:ext cx="184150" cy="366713"/>
          </a:xfrm>
          <a:prstGeom prst="rect">
            <a:avLst/>
          </a:prstGeom>
          <a:noFill/>
          <a:ln w="9525">
            <a:noFill/>
            <a:miter lim="800000"/>
          </a:ln>
        </p:spPr>
        <p:txBody>
          <a:bodyPr wrap="none" anchor="ctr">
            <a:spAutoFit/>
          </a:bodyPr>
          <a:lstStyle/>
          <a:p>
            <a:endParaRPr lang="zh-CN" altLang="en-US">
              <a:latin typeface="Trebuchet MS" pitchFamily="34" charset="0"/>
              <a:ea typeface="华文新魏" pitchFamily="2" charset="-122"/>
            </a:endParaRPr>
          </a:p>
        </p:txBody>
      </p:sp>
      <p:graphicFrame>
        <p:nvGraphicFramePr>
          <p:cNvPr id="15409" name="Object 49"/>
          <p:cNvGraphicFramePr>
            <a:graphicFrameLocks noChangeAspect="1"/>
          </p:cNvGraphicFramePr>
          <p:nvPr/>
        </p:nvGraphicFramePr>
        <p:xfrm>
          <a:off x="3082925" y="3835400"/>
          <a:ext cx="2136775" cy="604838"/>
        </p:xfrm>
        <a:graphic>
          <a:graphicData uri="http://schemas.openxmlformats.org/presentationml/2006/ole">
            <mc:AlternateContent xmlns:mc="http://schemas.openxmlformats.org/markup-compatibility/2006">
              <mc:Choice xmlns:v="urn:schemas-microsoft-com:vml" Requires="v">
                <p:oleObj spid="_x0000_s12293" name="公式" r:id="rId9" imgW="36271200" imgH="10363200" progId="Equation.3">
                  <p:embed/>
                </p:oleObj>
              </mc:Choice>
              <mc:Fallback>
                <p:oleObj name="公式" r:id="rId9" imgW="36271200" imgH="10363200" progId="Equation.3">
                  <p:embed/>
                  <p:pic>
                    <p:nvPicPr>
                      <p:cNvPr id="0" name="图片 12292"/>
                      <p:cNvPicPr>
                        <a:picLocks noChangeAspect="1"/>
                      </p:cNvPicPr>
                      <p:nvPr/>
                    </p:nvPicPr>
                    <p:blipFill>
                      <a:blip r:embed="rId10"/>
                      <a:stretch>
                        <a:fillRect/>
                      </a:stretch>
                    </p:blipFill>
                    <p:spPr>
                      <a:xfrm>
                        <a:off x="3082925" y="3835400"/>
                        <a:ext cx="2136775" cy="604838"/>
                      </a:xfrm>
                      <a:prstGeom prst="rect">
                        <a:avLst/>
                      </a:prstGeom>
                      <a:noFill/>
                      <a:ln w="9525">
                        <a:noFill/>
                        <a:miter/>
                      </a:ln>
                    </p:spPr>
                  </p:pic>
                </p:oleObj>
              </mc:Fallback>
            </mc:AlternateContent>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77863" y="536575"/>
            <a:ext cx="8596312" cy="5505450"/>
          </a:xfrm>
        </p:spPr>
        <p:txBody>
          <a:bodyPr>
            <a:normAutofit/>
          </a:bodyPr>
          <a:lstStyle/>
          <a:p>
            <a:pPr eaLnBrk="1" hangingPunct="1"/>
            <a:r>
              <a:rPr lang="en-US" altLang="zh-CN" sz="1800" smtClean="0">
                <a:latin typeface="华文新魏" pitchFamily="2" charset="-122"/>
              </a:rPr>
              <a:t>10.4.2   </a:t>
            </a:r>
            <a:r>
              <a:rPr lang="zh-CN" altLang="en-US" sz="1800" smtClean="0">
                <a:latin typeface="华文新魏" pitchFamily="2" charset="-122"/>
              </a:rPr>
              <a:t>顺序统计量</a:t>
            </a:r>
            <a:endParaRPr lang="en-US" altLang="zh-CN" sz="1800" smtClean="0">
              <a:latin typeface="华文新魏" pitchFamily="2" charset="-122"/>
            </a:endParaRPr>
          </a:p>
          <a:p>
            <a:pPr eaLnBrk="1" hangingPunct="1"/>
            <a:r>
              <a:rPr lang="zh-CN" altLang="zh-CN" sz="1800" smtClean="0">
                <a:latin typeface="华文新魏" pitchFamily="2" charset="-122"/>
              </a:rPr>
              <a:t>对于样本</a:t>
            </a:r>
            <a:r>
              <a:rPr lang="en-US" altLang="zh-CN" sz="1800" smtClean="0">
                <a:latin typeface="华文新魏" pitchFamily="2" charset="-122"/>
              </a:rPr>
              <a:t>                               </a:t>
            </a:r>
            <a:r>
              <a:rPr lang="zh-CN" altLang="en-US" sz="1800" smtClean="0">
                <a:latin typeface="华文新魏" pitchFamily="2" charset="-122"/>
              </a:rPr>
              <a:t>，</a:t>
            </a:r>
            <a:r>
              <a:rPr lang="zh-CN" altLang="zh-CN" sz="1800" smtClean="0">
                <a:latin typeface="华文新魏" pitchFamily="2" charset="-122"/>
              </a:rPr>
              <a:t>若将其依照数值大小由小到大重新排列为</a:t>
            </a:r>
            <a:endParaRPr lang="zh-CN" altLang="zh-CN" sz="1800" smtClean="0">
              <a:latin typeface="华文新魏" pitchFamily="2" charset="-122"/>
            </a:endParaRPr>
          </a:p>
          <a:p>
            <a:pPr eaLnBrk="1" hangingPunct="1"/>
            <a:endParaRPr lang="en-US" altLang="zh-CN" sz="1800" smtClean="0">
              <a:latin typeface="华文新魏" pitchFamily="2" charset="-122"/>
            </a:endParaRPr>
          </a:p>
          <a:p>
            <a:pPr eaLnBrk="1" hangingPunct="1"/>
            <a:endParaRPr lang="en-US" altLang="zh-CN" sz="1800" smtClean="0">
              <a:latin typeface="华文新魏" pitchFamily="2" charset="-122"/>
            </a:endParaRPr>
          </a:p>
          <a:p>
            <a:pPr eaLnBrk="1" hangingPunct="1"/>
            <a:r>
              <a:rPr lang="zh-CN" altLang="zh-CN" sz="1800" smtClean="0">
                <a:latin typeface="华文新魏" pitchFamily="2" charset="-122"/>
              </a:rPr>
              <a:t>则称每个</a:t>
            </a:r>
            <a:r>
              <a:rPr lang="en-US" altLang="zh-CN" sz="1800" smtClean="0">
                <a:latin typeface="华文新魏" pitchFamily="2" charset="-122"/>
              </a:rPr>
              <a:t>       </a:t>
            </a:r>
            <a:r>
              <a:rPr lang="zh-CN" altLang="en-US" sz="1800" smtClean="0">
                <a:latin typeface="华文新魏" pitchFamily="2" charset="-122"/>
              </a:rPr>
              <a:t>为原来样本的顺序统计量。</a:t>
            </a:r>
            <a:endParaRPr lang="en-US" altLang="zh-CN" sz="1800" smtClean="0">
              <a:latin typeface="华文新魏" pitchFamily="2" charset="-122"/>
            </a:endParaRPr>
          </a:p>
          <a:p>
            <a:pPr eaLnBrk="1" hangingPunct="1"/>
            <a:r>
              <a:rPr lang="zh-CN" altLang="en-US" sz="1800" smtClean="0">
                <a:latin typeface="华文新魏" pitchFamily="2" charset="-122"/>
              </a:rPr>
              <a:t>可以证明，则</a:t>
            </a:r>
            <a:r>
              <a:rPr lang="zh-CN" altLang="zh-CN" sz="1800" smtClean="0">
                <a:latin typeface="华文新魏" pitchFamily="2" charset="-122"/>
              </a:rPr>
              <a:t>总体服从</a:t>
            </a:r>
            <a:r>
              <a:rPr lang="en-US" altLang="zh-CN" sz="1800" smtClean="0">
                <a:latin typeface="华文新魏" pitchFamily="2" charset="-122"/>
              </a:rPr>
              <a:t>(0,1)</a:t>
            </a:r>
            <a:r>
              <a:rPr lang="zh-CN" altLang="zh-CN" sz="1800" smtClean="0">
                <a:latin typeface="华文新魏" pitchFamily="2" charset="-122"/>
              </a:rPr>
              <a:t>上的均匀分布，则有</a:t>
            </a:r>
            <a:endParaRPr lang="en-US" altLang="zh-CN" sz="1800" smtClean="0">
              <a:latin typeface="华文新魏" pitchFamily="2" charset="-122"/>
            </a:endParaRPr>
          </a:p>
          <a:p>
            <a:pPr eaLnBrk="1" hangingPunct="1"/>
            <a:endParaRPr lang="en-US" altLang="zh-CN" sz="1800" smtClean="0">
              <a:latin typeface="华文新魏" pitchFamily="2" charset="-122"/>
            </a:endParaRPr>
          </a:p>
          <a:p>
            <a:pPr eaLnBrk="1" hangingPunct="1"/>
            <a:endParaRPr lang="en-US" altLang="zh-CN" sz="1800" smtClean="0">
              <a:latin typeface="华文新魏" pitchFamily="2" charset="-122"/>
            </a:endParaRPr>
          </a:p>
          <a:p>
            <a:pPr eaLnBrk="1" hangingPunct="1"/>
            <a:r>
              <a:rPr lang="zh-CN" altLang="zh-CN" sz="1800" smtClean="0">
                <a:latin typeface="华文新魏" pitchFamily="2" charset="-122"/>
              </a:rPr>
              <a:t>特别地，</a:t>
            </a:r>
            <a:r>
              <a:rPr lang="en-US" altLang="zh-CN" sz="1800" smtClean="0">
                <a:latin typeface="华文新魏" pitchFamily="2" charset="-122"/>
              </a:rPr>
              <a:t>     </a:t>
            </a:r>
            <a:r>
              <a:rPr lang="zh-CN" altLang="zh-CN" sz="1800" smtClean="0">
                <a:latin typeface="华文新魏" pitchFamily="2" charset="-122"/>
              </a:rPr>
              <a:t>就是样本中的最小值，可用</a:t>
            </a:r>
            <a:r>
              <a:rPr lang="en-US" altLang="zh-CN" sz="1800" smtClean="0">
                <a:latin typeface="华文新魏" pitchFamily="2" charset="-122"/>
              </a:rPr>
              <a:t>min(X)</a:t>
            </a:r>
            <a:r>
              <a:rPr lang="zh-CN" altLang="zh-CN" sz="1800" smtClean="0">
                <a:latin typeface="华文新魏" pitchFamily="2" charset="-122"/>
              </a:rPr>
              <a:t>计算；</a:t>
            </a:r>
            <a:r>
              <a:rPr lang="en-US" altLang="zh-CN" sz="1800" smtClean="0">
                <a:latin typeface="华文新魏" pitchFamily="2" charset="-122"/>
              </a:rPr>
              <a:t>         </a:t>
            </a:r>
            <a:r>
              <a:rPr lang="zh-CN" altLang="en-US" sz="1800" smtClean="0">
                <a:latin typeface="华文新魏" pitchFamily="2" charset="-122"/>
              </a:rPr>
              <a:t>就是样本中的最大值，</a:t>
            </a:r>
            <a:endParaRPr lang="en-US" altLang="zh-CN" sz="1800" smtClean="0">
              <a:latin typeface="华文新魏" pitchFamily="2" charset="-122"/>
            </a:endParaRPr>
          </a:p>
          <a:p>
            <a:pPr eaLnBrk="1" hangingPunct="1"/>
            <a:r>
              <a:rPr lang="zh-CN" altLang="zh-CN" sz="1800" smtClean="0">
                <a:latin typeface="华文新魏" pitchFamily="2" charset="-122"/>
              </a:rPr>
              <a:t>用</a:t>
            </a:r>
            <a:r>
              <a:rPr lang="en-US" altLang="zh-CN" sz="1800" smtClean="0">
                <a:latin typeface="华文新魏" pitchFamily="2" charset="-122"/>
              </a:rPr>
              <a:t>max(X)</a:t>
            </a:r>
            <a:r>
              <a:rPr lang="zh-CN" altLang="zh-CN" sz="1800" smtClean="0">
                <a:latin typeface="华文新魏" pitchFamily="2" charset="-122"/>
              </a:rPr>
              <a:t>计算。</a:t>
            </a:r>
            <a:r>
              <a:rPr lang="en-US" altLang="zh-CN" sz="1800" smtClean="0">
                <a:latin typeface="华文新魏" pitchFamily="2" charset="-122"/>
              </a:rPr>
              <a:t>Matlab</a:t>
            </a:r>
            <a:r>
              <a:rPr lang="zh-CN" altLang="zh-CN" sz="1800" smtClean="0">
                <a:latin typeface="华文新魏" pitchFamily="2" charset="-122"/>
              </a:rPr>
              <a:t>命令：</a:t>
            </a:r>
            <a:endParaRPr lang="zh-CN" altLang="zh-CN" sz="1800" smtClean="0">
              <a:latin typeface="华文新魏" pitchFamily="2" charset="-122"/>
            </a:endParaRPr>
          </a:p>
          <a:p>
            <a:pPr eaLnBrk="1" hangingPunct="1">
              <a:buFont typeface="Wingdings 3" pitchFamily="18" charset="2"/>
              <a:buNone/>
            </a:pPr>
            <a:r>
              <a:rPr lang="en-US" altLang="zh-CN" sz="1800" smtClean="0">
                <a:latin typeface="华文新魏" pitchFamily="2" charset="-122"/>
              </a:rPr>
              <a:t>				Y=sort(X)</a:t>
            </a:r>
            <a:endParaRPr lang="zh-CN" altLang="zh-CN" sz="1800" smtClean="0">
              <a:latin typeface="华文新魏" pitchFamily="2" charset="-122"/>
            </a:endParaRPr>
          </a:p>
          <a:p>
            <a:pPr eaLnBrk="1" hangingPunct="1"/>
            <a:r>
              <a:rPr lang="zh-CN" altLang="zh-CN" sz="1800" smtClean="0">
                <a:latin typeface="华文新魏" pitchFamily="2" charset="-122"/>
              </a:rPr>
              <a:t>可立即得到</a:t>
            </a:r>
            <a:r>
              <a:rPr lang="en-US" altLang="zh-CN" sz="1800" smtClean="0">
                <a:latin typeface="华文新魏" pitchFamily="2" charset="-122"/>
              </a:rPr>
              <a:t>X</a:t>
            </a:r>
            <a:r>
              <a:rPr lang="zh-CN" altLang="zh-CN" sz="1800" smtClean="0">
                <a:latin typeface="华文新魏" pitchFamily="2" charset="-122"/>
              </a:rPr>
              <a:t>的顺序统计量，满足</a:t>
            </a:r>
            <a:r>
              <a:rPr lang="en-US" altLang="zh-CN" sz="1800" smtClean="0">
                <a:latin typeface="华文新魏" pitchFamily="2" charset="-122"/>
              </a:rPr>
              <a:t>                      </a:t>
            </a:r>
            <a:r>
              <a:rPr lang="zh-CN" altLang="en-US" sz="1800" smtClean="0">
                <a:latin typeface="华文新魏" pitchFamily="2" charset="-122"/>
              </a:rPr>
              <a:t>。</a:t>
            </a:r>
            <a:r>
              <a:rPr lang="zh-CN" altLang="zh-CN" sz="1800" smtClean="0">
                <a:latin typeface="华文新魏" pitchFamily="2" charset="-122"/>
              </a:rPr>
              <a:t>利用</a:t>
            </a:r>
            <a:r>
              <a:rPr lang="en-US" altLang="zh-CN" sz="1800" smtClean="0">
                <a:latin typeface="华文新魏" pitchFamily="2" charset="-122"/>
              </a:rPr>
              <a:t>matlab</a:t>
            </a:r>
            <a:r>
              <a:rPr lang="zh-CN" altLang="zh-CN" sz="1800" smtClean="0">
                <a:latin typeface="华文新魏" pitchFamily="2" charset="-122"/>
              </a:rPr>
              <a:t>中的</a:t>
            </a:r>
            <a:r>
              <a:rPr lang="en-US" altLang="zh-CN" sz="1800" smtClean="0">
                <a:latin typeface="华文新魏" pitchFamily="2" charset="-122"/>
              </a:rPr>
              <a:t>sort</a:t>
            </a:r>
            <a:r>
              <a:rPr lang="zh-CN" altLang="zh-CN" sz="1800" smtClean="0">
                <a:latin typeface="华文新魏" pitchFamily="2" charset="-122"/>
              </a:rPr>
              <a:t>函数，比自己编程序排序，可能会有较高效率。当在循环语句中反复使用排序时，应该优先选用。</a:t>
            </a:r>
            <a:endParaRPr lang="zh-CN" altLang="zh-CN" sz="1800" smtClean="0">
              <a:latin typeface="华文新魏" pitchFamily="2" charset="-122"/>
            </a:endParaRPr>
          </a:p>
          <a:p>
            <a:pPr eaLnBrk="1" hangingPunct="1"/>
            <a:endParaRPr lang="en-US" altLang="zh-CN" sz="1800" smtClean="0">
              <a:latin typeface="华文新魏" pitchFamily="2" charset="-122"/>
            </a:endParaRPr>
          </a:p>
        </p:txBody>
      </p:sp>
      <p:sp>
        <p:nvSpPr>
          <p:cNvPr id="16445" name="Rectangle 2"/>
          <p:cNvSpPr>
            <a:spLocks noChangeArrowheads="1"/>
          </p:cNvSpPr>
          <p:nvPr/>
        </p:nvSpPr>
        <p:spPr bwMode="auto">
          <a:xfrm>
            <a:off x="0" y="-182563"/>
            <a:ext cx="184150" cy="366713"/>
          </a:xfrm>
          <a:prstGeom prst="rect">
            <a:avLst/>
          </a:prstGeom>
          <a:noFill/>
          <a:ln w="9525">
            <a:noFill/>
            <a:miter lim="800000"/>
          </a:ln>
        </p:spPr>
        <p:txBody>
          <a:bodyPr wrap="none" anchor="ctr">
            <a:spAutoFit/>
          </a:bodyPr>
          <a:lstStyle/>
          <a:p>
            <a:endParaRPr lang="zh-CN" altLang="en-US">
              <a:latin typeface="Trebuchet MS" pitchFamily="34" charset="0"/>
              <a:ea typeface="华文新魏" pitchFamily="2" charset="-122"/>
            </a:endParaRPr>
          </a:p>
        </p:txBody>
      </p:sp>
      <p:graphicFrame>
        <p:nvGraphicFramePr>
          <p:cNvPr id="16437" name="Object 53"/>
          <p:cNvGraphicFramePr>
            <a:graphicFrameLocks noChangeAspect="1"/>
          </p:cNvGraphicFramePr>
          <p:nvPr/>
        </p:nvGraphicFramePr>
        <p:xfrm>
          <a:off x="2193925" y="1096963"/>
          <a:ext cx="1841500" cy="228600"/>
        </p:xfrm>
        <a:graphic>
          <a:graphicData uri="http://schemas.openxmlformats.org/presentationml/2006/ole">
            <mc:AlternateContent xmlns:mc="http://schemas.openxmlformats.org/markup-compatibility/2006">
              <mc:Choice xmlns:v="urn:schemas-microsoft-com:vml" Requires="v">
                <p:oleObj spid="_x0000_s13313" name="公式" r:id="rId1" imgW="21640800" imgH="5486400" progId="Equation.3">
                  <p:embed/>
                </p:oleObj>
              </mc:Choice>
              <mc:Fallback>
                <p:oleObj name="公式" r:id="rId1" imgW="21640800" imgH="5486400" progId="Equation.3">
                  <p:embed/>
                  <p:pic>
                    <p:nvPicPr>
                      <p:cNvPr id="0" name="图片 13312"/>
                      <p:cNvPicPr>
                        <a:picLocks noChangeAspect="1"/>
                      </p:cNvPicPr>
                      <p:nvPr/>
                    </p:nvPicPr>
                    <p:blipFill>
                      <a:blip r:embed="rId2"/>
                      <a:stretch>
                        <a:fillRect/>
                      </a:stretch>
                    </p:blipFill>
                    <p:spPr>
                      <a:xfrm>
                        <a:off x="2193925" y="1096963"/>
                        <a:ext cx="1841500" cy="228600"/>
                      </a:xfrm>
                      <a:prstGeom prst="rect">
                        <a:avLst/>
                      </a:prstGeom>
                      <a:noFill/>
                      <a:ln w="9525">
                        <a:noFill/>
                        <a:miter/>
                      </a:ln>
                    </p:spPr>
                  </p:pic>
                </p:oleObj>
              </mc:Fallback>
            </mc:AlternateContent>
          </a:graphicData>
        </a:graphic>
      </p:graphicFrame>
      <p:sp>
        <p:nvSpPr>
          <p:cNvPr id="16446" name="Rectangle 4"/>
          <p:cNvSpPr>
            <a:spLocks noChangeArrowheads="1"/>
          </p:cNvSpPr>
          <p:nvPr/>
        </p:nvSpPr>
        <p:spPr bwMode="auto">
          <a:xfrm>
            <a:off x="0" y="-182563"/>
            <a:ext cx="184150" cy="366713"/>
          </a:xfrm>
          <a:prstGeom prst="rect">
            <a:avLst/>
          </a:prstGeom>
          <a:noFill/>
          <a:ln w="9525">
            <a:noFill/>
            <a:miter lim="800000"/>
          </a:ln>
        </p:spPr>
        <p:txBody>
          <a:bodyPr wrap="none" anchor="ctr">
            <a:spAutoFit/>
          </a:bodyPr>
          <a:lstStyle/>
          <a:p>
            <a:endParaRPr lang="zh-CN" altLang="en-US">
              <a:latin typeface="Trebuchet MS" pitchFamily="34" charset="0"/>
              <a:ea typeface="华文新魏" pitchFamily="2" charset="-122"/>
            </a:endParaRPr>
          </a:p>
        </p:txBody>
      </p:sp>
      <p:graphicFrame>
        <p:nvGraphicFramePr>
          <p:cNvPr id="16438" name="Object 54"/>
          <p:cNvGraphicFramePr>
            <a:graphicFrameLocks noChangeAspect="1"/>
          </p:cNvGraphicFramePr>
          <p:nvPr/>
        </p:nvGraphicFramePr>
        <p:xfrm>
          <a:off x="3114675" y="1801813"/>
          <a:ext cx="2981325" cy="441325"/>
        </p:xfrm>
        <a:graphic>
          <a:graphicData uri="http://schemas.openxmlformats.org/presentationml/2006/ole">
            <mc:AlternateContent xmlns:mc="http://schemas.openxmlformats.org/markup-compatibility/2006">
              <mc:Choice xmlns:v="urn:schemas-microsoft-com:vml" Requires="v">
                <p:oleObj spid="_x0000_s13314" name="公式" r:id="rId3" imgW="47853600" imgH="5791200" progId="Equation.3">
                  <p:embed/>
                </p:oleObj>
              </mc:Choice>
              <mc:Fallback>
                <p:oleObj name="公式" r:id="rId3" imgW="47853600" imgH="5791200" progId="Equation.3">
                  <p:embed/>
                  <p:pic>
                    <p:nvPicPr>
                      <p:cNvPr id="0" name="图片 13313"/>
                      <p:cNvPicPr>
                        <a:picLocks noChangeAspect="1"/>
                      </p:cNvPicPr>
                      <p:nvPr/>
                    </p:nvPicPr>
                    <p:blipFill>
                      <a:blip r:embed="rId4"/>
                      <a:stretch>
                        <a:fillRect/>
                      </a:stretch>
                    </p:blipFill>
                    <p:spPr>
                      <a:xfrm>
                        <a:off x="3114675" y="1801813"/>
                        <a:ext cx="2981325" cy="441325"/>
                      </a:xfrm>
                      <a:prstGeom prst="rect">
                        <a:avLst/>
                      </a:prstGeom>
                      <a:noFill/>
                      <a:ln w="9525">
                        <a:noFill/>
                        <a:miter/>
                      </a:ln>
                    </p:spPr>
                  </p:pic>
                </p:oleObj>
              </mc:Fallback>
            </mc:AlternateContent>
          </a:graphicData>
        </a:graphic>
      </p:graphicFrame>
      <p:sp>
        <p:nvSpPr>
          <p:cNvPr id="16447" name="Rectangle 9"/>
          <p:cNvSpPr>
            <a:spLocks noChangeArrowheads="1"/>
          </p:cNvSpPr>
          <p:nvPr/>
        </p:nvSpPr>
        <p:spPr bwMode="auto">
          <a:xfrm>
            <a:off x="0" y="-182563"/>
            <a:ext cx="184150" cy="366713"/>
          </a:xfrm>
          <a:prstGeom prst="rect">
            <a:avLst/>
          </a:prstGeom>
          <a:noFill/>
          <a:ln w="9525">
            <a:noFill/>
            <a:miter lim="800000"/>
          </a:ln>
        </p:spPr>
        <p:txBody>
          <a:bodyPr wrap="none" anchor="ctr">
            <a:spAutoFit/>
          </a:bodyPr>
          <a:lstStyle/>
          <a:p>
            <a:endParaRPr lang="zh-CN" altLang="en-US">
              <a:latin typeface="Trebuchet MS" pitchFamily="34" charset="0"/>
              <a:ea typeface="华文新魏" pitchFamily="2" charset="-122"/>
            </a:endParaRPr>
          </a:p>
        </p:txBody>
      </p:sp>
      <p:graphicFrame>
        <p:nvGraphicFramePr>
          <p:cNvPr id="16439" name="Object 55"/>
          <p:cNvGraphicFramePr>
            <a:graphicFrameLocks noChangeAspect="1"/>
          </p:cNvGraphicFramePr>
          <p:nvPr/>
        </p:nvGraphicFramePr>
        <p:xfrm>
          <a:off x="2073275" y="2238375"/>
          <a:ext cx="415925" cy="309563"/>
        </p:xfrm>
        <a:graphic>
          <a:graphicData uri="http://schemas.openxmlformats.org/presentationml/2006/ole">
            <mc:AlternateContent xmlns:mc="http://schemas.openxmlformats.org/markup-compatibility/2006">
              <mc:Choice xmlns:v="urn:schemas-microsoft-com:vml" Requires="v">
                <p:oleObj spid="_x0000_s13315" name="公式" r:id="rId5" imgW="7010400" imgH="5791200" progId="Equation.3">
                  <p:embed/>
                </p:oleObj>
              </mc:Choice>
              <mc:Fallback>
                <p:oleObj name="公式" r:id="rId5" imgW="7010400" imgH="5791200" progId="Equation.3">
                  <p:embed/>
                  <p:pic>
                    <p:nvPicPr>
                      <p:cNvPr id="0" name="图片 13314"/>
                      <p:cNvPicPr>
                        <a:picLocks noChangeAspect="1"/>
                      </p:cNvPicPr>
                      <p:nvPr/>
                    </p:nvPicPr>
                    <p:blipFill>
                      <a:blip r:embed="rId6"/>
                      <a:stretch>
                        <a:fillRect/>
                      </a:stretch>
                    </p:blipFill>
                    <p:spPr>
                      <a:xfrm>
                        <a:off x="2073275" y="2238375"/>
                        <a:ext cx="415925" cy="309563"/>
                      </a:xfrm>
                      <a:prstGeom prst="rect">
                        <a:avLst/>
                      </a:prstGeom>
                      <a:noFill/>
                      <a:ln w="9525">
                        <a:noFill/>
                        <a:miter/>
                      </a:ln>
                    </p:spPr>
                  </p:pic>
                </p:oleObj>
              </mc:Fallback>
            </mc:AlternateContent>
          </a:graphicData>
        </a:graphic>
      </p:graphicFrame>
      <p:sp>
        <p:nvSpPr>
          <p:cNvPr id="16448" name="Rectangle 11"/>
          <p:cNvSpPr>
            <a:spLocks noChangeArrowheads="1"/>
          </p:cNvSpPr>
          <p:nvPr/>
        </p:nvSpPr>
        <p:spPr bwMode="auto">
          <a:xfrm>
            <a:off x="0" y="-182563"/>
            <a:ext cx="184150" cy="366713"/>
          </a:xfrm>
          <a:prstGeom prst="rect">
            <a:avLst/>
          </a:prstGeom>
          <a:noFill/>
          <a:ln w="9525">
            <a:noFill/>
            <a:miter lim="800000"/>
          </a:ln>
        </p:spPr>
        <p:txBody>
          <a:bodyPr wrap="none" anchor="ctr">
            <a:spAutoFit/>
          </a:bodyPr>
          <a:lstStyle/>
          <a:p>
            <a:endParaRPr lang="zh-CN" altLang="en-US">
              <a:latin typeface="Trebuchet MS" pitchFamily="34" charset="0"/>
              <a:ea typeface="华文新魏" pitchFamily="2" charset="-122"/>
            </a:endParaRPr>
          </a:p>
        </p:txBody>
      </p:sp>
      <p:graphicFrame>
        <p:nvGraphicFramePr>
          <p:cNvPr id="16440" name="Object 56"/>
          <p:cNvGraphicFramePr>
            <a:graphicFrameLocks noChangeAspect="1"/>
          </p:cNvGraphicFramePr>
          <p:nvPr/>
        </p:nvGraphicFramePr>
        <p:xfrm>
          <a:off x="2657475" y="3227388"/>
          <a:ext cx="2292350" cy="390525"/>
        </p:xfrm>
        <a:graphic>
          <a:graphicData uri="http://schemas.openxmlformats.org/presentationml/2006/ole">
            <mc:AlternateContent xmlns:mc="http://schemas.openxmlformats.org/markup-compatibility/2006">
              <mc:Choice xmlns:v="urn:schemas-microsoft-com:vml" Requires="v">
                <p:oleObj spid="_x0000_s13316" name="公式" r:id="rId7" imgW="21336000" imgH="9448800" progId="Equation.3">
                  <p:embed/>
                </p:oleObj>
              </mc:Choice>
              <mc:Fallback>
                <p:oleObj name="公式" r:id="rId7" imgW="21336000" imgH="9448800" progId="Equation.3">
                  <p:embed/>
                  <p:pic>
                    <p:nvPicPr>
                      <p:cNvPr id="0" name="图片 13315"/>
                      <p:cNvPicPr>
                        <a:picLocks noChangeAspect="1"/>
                      </p:cNvPicPr>
                      <p:nvPr/>
                    </p:nvPicPr>
                    <p:blipFill>
                      <a:blip r:embed="rId8"/>
                      <a:stretch>
                        <a:fillRect/>
                      </a:stretch>
                    </p:blipFill>
                    <p:spPr>
                      <a:xfrm>
                        <a:off x="2657475" y="3227388"/>
                        <a:ext cx="2292350" cy="390525"/>
                      </a:xfrm>
                      <a:prstGeom prst="rect">
                        <a:avLst/>
                      </a:prstGeom>
                      <a:noFill/>
                      <a:ln w="9525">
                        <a:noFill/>
                        <a:miter/>
                      </a:ln>
                    </p:spPr>
                  </p:pic>
                </p:oleObj>
              </mc:Fallback>
            </mc:AlternateContent>
          </a:graphicData>
        </a:graphic>
      </p:graphicFrame>
      <p:sp>
        <p:nvSpPr>
          <p:cNvPr id="16449" name="Rectangle 13"/>
          <p:cNvSpPr>
            <a:spLocks noChangeArrowheads="1"/>
          </p:cNvSpPr>
          <p:nvPr/>
        </p:nvSpPr>
        <p:spPr bwMode="auto">
          <a:xfrm>
            <a:off x="0" y="-182563"/>
            <a:ext cx="184150" cy="366713"/>
          </a:xfrm>
          <a:prstGeom prst="rect">
            <a:avLst/>
          </a:prstGeom>
          <a:noFill/>
          <a:ln w="9525">
            <a:noFill/>
            <a:miter lim="800000"/>
          </a:ln>
        </p:spPr>
        <p:txBody>
          <a:bodyPr wrap="none" anchor="ctr">
            <a:spAutoFit/>
          </a:bodyPr>
          <a:lstStyle/>
          <a:p>
            <a:endParaRPr lang="zh-CN" altLang="en-US">
              <a:latin typeface="Trebuchet MS" pitchFamily="34" charset="0"/>
              <a:ea typeface="华文新魏" pitchFamily="2" charset="-122"/>
            </a:endParaRPr>
          </a:p>
        </p:txBody>
      </p:sp>
      <p:graphicFrame>
        <p:nvGraphicFramePr>
          <p:cNvPr id="16441" name="Object 57"/>
          <p:cNvGraphicFramePr>
            <a:graphicFrameLocks noChangeAspect="1"/>
          </p:cNvGraphicFramePr>
          <p:nvPr/>
        </p:nvGraphicFramePr>
        <p:xfrm>
          <a:off x="2005013" y="3865563"/>
          <a:ext cx="276225" cy="274637"/>
        </p:xfrm>
        <a:graphic>
          <a:graphicData uri="http://schemas.openxmlformats.org/presentationml/2006/ole">
            <mc:AlternateContent xmlns:mc="http://schemas.openxmlformats.org/markup-compatibility/2006">
              <mc:Choice xmlns:v="urn:schemas-microsoft-com:vml" Requires="v">
                <p:oleObj spid="_x0000_s13317" name="公式" r:id="rId9" imgW="6705600" imgH="5791200" progId="Equation.3">
                  <p:embed/>
                </p:oleObj>
              </mc:Choice>
              <mc:Fallback>
                <p:oleObj name="公式" r:id="rId9" imgW="6705600" imgH="5791200" progId="Equation.3">
                  <p:embed/>
                  <p:pic>
                    <p:nvPicPr>
                      <p:cNvPr id="0" name="图片 13316"/>
                      <p:cNvPicPr>
                        <a:picLocks noChangeAspect="1"/>
                      </p:cNvPicPr>
                      <p:nvPr/>
                    </p:nvPicPr>
                    <p:blipFill>
                      <a:blip r:embed="rId10"/>
                      <a:stretch>
                        <a:fillRect/>
                      </a:stretch>
                    </p:blipFill>
                    <p:spPr>
                      <a:xfrm>
                        <a:off x="2005013" y="3865563"/>
                        <a:ext cx="276225" cy="274637"/>
                      </a:xfrm>
                      <a:prstGeom prst="rect">
                        <a:avLst/>
                      </a:prstGeom>
                      <a:noFill/>
                      <a:ln w="9525">
                        <a:noFill/>
                        <a:miter/>
                      </a:ln>
                    </p:spPr>
                  </p:pic>
                </p:oleObj>
              </mc:Fallback>
            </mc:AlternateContent>
          </a:graphicData>
        </a:graphic>
      </p:graphicFrame>
      <p:sp>
        <p:nvSpPr>
          <p:cNvPr id="16450" name="Rectangle 15"/>
          <p:cNvSpPr>
            <a:spLocks noChangeArrowheads="1"/>
          </p:cNvSpPr>
          <p:nvPr/>
        </p:nvSpPr>
        <p:spPr bwMode="auto">
          <a:xfrm>
            <a:off x="0" y="-182563"/>
            <a:ext cx="184150" cy="366713"/>
          </a:xfrm>
          <a:prstGeom prst="rect">
            <a:avLst/>
          </a:prstGeom>
          <a:noFill/>
          <a:ln w="9525">
            <a:noFill/>
            <a:miter lim="800000"/>
          </a:ln>
        </p:spPr>
        <p:txBody>
          <a:bodyPr wrap="none" anchor="ctr">
            <a:spAutoFit/>
          </a:bodyPr>
          <a:lstStyle/>
          <a:p>
            <a:endParaRPr lang="zh-CN" altLang="en-US">
              <a:latin typeface="Trebuchet MS" pitchFamily="34" charset="0"/>
              <a:ea typeface="华文新魏" pitchFamily="2" charset="-122"/>
            </a:endParaRPr>
          </a:p>
        </p:txBody>
      </p:sp>
      <p:graphicFrame>
        <p:nvGraphicFramePr>
          <p:cNvPr id="16442" name="Object 58"/>
          <p:cNvGraphicFramePr>
            <a:graphicFrameLocks noChangeAspect="1"/>
          </p:cNvGraphicFramePr>
          <p:nvPr/>
        </p:nvGraphicFramePr>
        <p:xfrm>
          <a:off x="6510338" y="3889375"/>
          <a:ext cx="549275" cy="276225"/>
        </p:xfrm>
        <a:graphic>
          <a:graphicData uri="http://schemas.openxmlformats.org/presentationml/2006/ole">
            <mc:AlternateContent xmlns:mc="http://schemas.openxmlformats.org/markup-compatibility/2006">
              <mc:Choice xmlns:v="urn:schemas-microsoft-com:vml" Requires="v">
                <p:oleObj spid="_x0000_s13318" name="公式" r:id="rId11" imgW="7010400" imgH="5791200" progId="Equation.3">
                  <p:embed/>
                </p:oleObj>
              </mc:Choice>
              <mc:Fallback>
                <p:oleObj name="公式" r:id="rId11" imgW="7010400" imgH="5791200" progId="Equation.3">
                  <p:embed/>
                  <p:pic>
                    <p:nvPicPr>
                      <p:cNvPr id="0" name="图片 13317"/>
                      <p:cNvPicPr>
                        <a:picLocks noChangeAspect="1"/>
                      </p:cNvPicPr>
                      <p:nvPr/>
                    </p:nvPicPr>
                    <p:blipFill>
                      <a:blip r:embed="rId12"/>
                      <a:stretch>
                        <a:fillRect/>
                      </a:stretch>
                    </p:blipFill>
                    <p:spPr>
                      <a:xfrm>
                        <a:off x="6510338" y="3889375"/>
                        <a:ext cx="549275" cy="276225"/>
                      </a:xfrm>
                      <a:prstGeom prst="rect">
                        <a:avLst/>
                      </a:prstGeom>
                      <a:noFill/>
                      <a:ln w="9525">
                        <a:noFill/>
                        <a:miter/>
                      </a:ln>
                    </p:spPr>
                  </p:pic>
                </p:oleObj>
              </mc:Fallback>
            </mc:AlternateContent>
          </a:graphicData>
        </a:graphic>
      </p:graphicFrame>
      <p:sp>
        <p:nvSpPr>
          <p:cNvPr id="16451" name="Rectangle 17"/>
          <p:cNvSpPr>
            <a:spLocks noChangeArrowheads="1"/>
          </p:cNvSpPr>
          <p:nvPr/>
        </p:nvSpPr>
        <p:spPr bwMode="auto">
          <a:xfrm>
            <a:off x="0" y="-182563"/>
            <a:ext cx="184150" cy="366713"/>
          </a:xfrm>
          <a:prstGeom prst="rect">
            <a:avLst/>
          </a:prstGeom>
          <a:noFill/>
          <a:ln w="9525">
            <a:noFill/>
            <a:miter lim="800000"/>
          </a:ln>
        </p:spPr>
        <p:txBody>
          <a:bodyPr wrap="none" anchor="ctr">
            <a:spAutoFit/>
          </a:bodyPr>
          <a:lstStyle/>
          <a:p>
            <a:endParaRPr lang="zh-CN" altLang="en-US">
              <a:latin typeface="Trebuchet MS" pitchFamily="34" charset="0"/>
              <a:ea typeface="华文新魏" pitchFamily="2" charset="-122"/>
            </a:endParaRPr>
          </a:p>
        </p:txBody>
      </p:sp>
      <p:graphicFrame>
        <p:nvGraphicFramePr>
          <p:cNvPr id="16443" name="Object 59"/>
          <p:cNvGraphicFramePr>
            <a:graphicFrameLocks noChangeAspect="1"/>
          </p:cNvGraphicFramePr>
          <p:nvPr/>
        </p:nvGraphicFramePr>
        <p:xfrm>
          <a:off x="4605338" y="5095875"/>
          <a:ext cx="1317625" cy="238125"/>
        </p:xfrm>
        <a:graphic>
          <a:graphicData uri="http://schemas.openxmlformats.org/presentationml/2006/ole">
            <mc:AlternateContent xmlns:mc="http://schemas.openxmlformats.org/markup-compatibility/2006">
              <mc:Choice xmlns:v="urn:schemas-microsoft-com:vml" Requires="v">
                <p:oleObj spid="_x0000_s13319" name="公式" r:id="rId13" imgW="14325600" imgH="5791200" progId="Equation.3">
                  <p:embed/>
                </p:oleObj>
              </mc:Choice>
              <mc:Fallback>
                <p:oleObj name="公式" r:id="rId13" imgW="14325600" imgH="5791200" progId="Equation.3">
                  <p:embed/>
                  <p:pic>
                    <p:nvPicPr>
                      <p:cNvPr id="0" name="图片 13318"/>
                      <p:cNvPicPr>
                        <a:picLocks noChangeAspect="1"/>
                      </p:cNvPicPr>
                      <p:nvPr/>
                    </p:nvPicPr>
                    <p:blipFill>
                      <a:blip r:embed="rId14"/>
                      <a:stretch>
                        <a:fillRect/>
                      </a:stretch>
                    </p:blipFill>
                    <p:spPr>
                      <a:xfrm>
                        <a:off x="4605338" y="5095875"/>
                        <a:ext cx="1317625" cy="238125"/>
                      </a:xfrm>
                      <a:prstGeom prst="rect">
                        <a:avLst/>
                      </a:prstGeom>
                      <a:noFill/>
                      <a:ln w="9525">
                        <a:noFill/>
                        <a:miter/>
                      </a:ln>
                    </p:spPr>
                  </p:pic>
                </p:oleObj>
              </mc:Fallback>
            </mc:AlternateContent>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77863" y="512763"/>
            <a:ext cx="8596312" cy="6113462"/>
          </a:xfrm>
        </p:spPr>
        <p:txBody>
          <a:bodyPr>
            <a:normAutofit/>
          </a:bodyPr>
          <a:lstStyle/>
          <a:p>
            <a:pPr eaLnBrk="1" hangingPunct="1"/>
            <a:r>
              <a:rPr lang="en-US" altLang="zh-CN" sz="1800" smtClean="0">
                <a:latin typeface="华文新魏" pitchFamily="2" charset="-122"/>
              </a:rPr>
              <a:t>10.4.3  </a:t>
            </a:r>
            <a:r>
              <a:rPr lang="zh-CN" altLang="en-US" sz="1800" smtClean="0">
                <a:latin typeface="华文新魏" pitchFamily="2" charset="-122"/>
              </a:rPr>
              <a:t>经验分布函数</a:t>
            </a:r>
            <a:endParaRPr lang="en-US" altLang="zh-CN" sz="1800" smtClean="0">
              <a:latin typeface="华文新魏" pitchFamily="2" charset="-122"/>
            </a:endParaRPr>
          </a:p>
          <a:p>
            <a:pPr eaLnBrk="1" hangingPunct="1"/>
            <a:r>
              <a:rPr lang="zh-CN" altLang="zh-CN" sz="1800" smtClean="0">
                <a:latin typeface="华文新魏" pitchFamily="2" charset="-122"/>
              </a:rPr>
              <a:t>设总体分布函数为</a:t>
            </a:r>
            <a:r>
              <a:rPr lang="en-US" altLang="zh-CN" sz="1800" smtClean="0">
                <a:latin typeface="华文新魏" pitchFamily="2" charset="-122"/>
              </a:rPr>
              <a:t>          </a:t>
            </a:r>
            <a:r>
              <a:rPr lang="zh-CN" altLang="en-US" sz="1800" smtClean="0">
                <a:latin typeface="华文新魏" pitchFamily="2" charset="-122"/>
              </a:rPr>
              <a:t>，                    </a:t>
            </a:r>
            <a:r>
              <a:rPr lang="zh-CN" altLang="zh-CN" sz="1800" smtClean="0">
                <a:latin typeface="华文新魏" pitchFamily="2" charset="-122"/>
              </a:rPr>
              <a:t>为简单随机样本，</a:t>
            </a:r>
            <a:endParaRPr lang="en-US" altLang="zh-CN" sz="1800" smtClean="0">
              <a:latin typeface="华文新魏" pitchFamily="2" charset="-122"/>
            </a:endParaRPr>
          </a:p>
          <a:p>
            <a:pPr eaLnBrk="1" hangingPunct="1"/>
            <a:r>
              <a:rPr lang="zh-CN" altLang="en-US" sz="1800" smtClean="0">
                <a:latin typeface="华文新魏" pitchFamily="2" charset="-122"/>
              </a:rPr>
              <a:t>为顺序统计量，记：</a:t>
            </a:r>
            <a:endParaRPr lang="en-US" altLang="zh-CN" sz="1800" smtClean="0">
              <a:latin typeface="华文新魏" pitchFamily="2" charset="-122"/>
            </a:endParaRPr>
          </a:p>
          <a:p>
            <a:pPr eaLnBrk="1" hangingPunct="1"/>
            <a:r>
              <a:rPr lang="en-US" altLang="zh-CN" sz="1800" smtClean="0">
                <a:latin typeface="华文新魏" pitchFamily="2" charset="-122"/>
              </a:rPr>
              <a:t>                                      </a:t>
            </a:r>
            <a:endParaRPr lang="en-US" altLang="zh-CN" sz="1800" smtClean="0">
              <a:latin typeface="华文新魏" pitchFamily="2" charset="-122"/>
            </a:endParaRPr>
          </a:p>
          <a:p>
            <a:pPr eaLnBrk="1" hangingPunct="1"/>
            <a:endParaRPr lang="en-US" altLang="zh-CN" sz="1800" smtClean="0">
              <a:latin typeface="华文新魏" pitchFamily="2" charset="-122"/>
            </a:endParaRPr>
          </a:p>
          <a:p>
            <a:pPr eaLnBrk="1" hangingPunct="1"/>
            <a:endParaRPr lang="en-US" altLang="zh-CN" sz="1800" smtClean="0">
              <a:latin typeface="华文新魏" pitchFamily="2" charset="-122"/>
            </a:endParaRPr>
          </a:p>
          <a:p>
            <a:pPr eaLnBrk="1" hangingPunct="1"/>
            <a:endParaRPr lang="en-US" altLang="zh-CN" sz="1800" smtClean="0">
              <a:latin typeface="华文新魏" pitchFamily="2" charset="-122"/>
            </a:endParaRPr>
          </a:p>
          <a:p>
            <a:pPr eaLnBrk="1" hangingPunct="1"/>
            <a:r>
              <a:rPr lang="zh-CN" altLang="zh-CN" sz="1800" smtClean="0">
                <a:latin typeface="华文新魏" pitchFamily="2" charset="-122"/>
              </a:rPr>
              <a:t>则称</a:t>
            </a:r>
            <a:r>
              <a:rPr lang="en-US" altLang="zh-CN" sz="1800" smtClean="0">
                <a:latin typeface="华文新魏" pitchFamily="2" charset="-122"/>
              </a:rPr>
              <a:t>          </a:t>
            </a:r>
            <a:r>
              <a:rPr lang="zh-CN" altLang="zh-CN" sz="1800" smtClean="0">
                <a:latin typeface="华文新魏" pitchFamily="2" charset="-122"/>
              </a:rPr>
              <a:t>为经验分布函数或者样本分布函数。</a:t>
            </a:r>
            <a:endParaRPr lang="en-US" altLang="zh-CN" sz="1800" smtClean="0">
              <a:latin typeface="华文新魏" pitchFamily="2" charset="-122"/>
            </a:endParaRPr>
          </a:p>
          <a:p>
            <a:pPr eaLnBrk="1" hangingPunct="1"/>
            <a:r>
              <a:rPr lang="zh-CN" altLang="zh-CN" sz="1800" smtClean="0">
                <a:latin typeface="华文新魏" pitchFamily="2" charset="-122"/>
              </a:rPr>
              <a:t>著名的格里汶科定理指出，当</a:t>
            </a:r>
            <a:r>
              <a:rPr lang="en-US" altLang="zh-CN" sz="1800" smtClean="0">
                <a:latin typeface="华文新魏" pitchFamily="2" charset="-122"/>
              </a:rPr>
              <a:t>               </a:t>
            </a:r>
            <a:r>
              <a:rPr lang="zh-CN" altLang="en-US" sz="1800" smtClean="0">
                <a:latin typeface="华文新魏" pitchFamily="2" charset="-122"/>
              </a:rPr>
              <a:t>时，有</a:t>
            </a:r>
            <a:endParaRPr lang="en-US" altLang="zh-CN" sz="1800" smtClean="0">
              <a:latin typeface="华文新魏" pitchFamily="2" charset="-122"/>
            </a:endParaRPr>
          </a:p>
          <a:p>
            <a:pPr eaLnBrk="1" hangingPunct="1"/>
            <a:r>
              <a:rPr lang="en-US" altLang="zh-CN" sz="1800" smtClean="0">
                <a:latin typeface="华文新魏" pitchFamily="2" charset="-122"/>
              </a:rPr>
              <a:t>         </a:t>
            </a:r>
            <a:endParaRPr lang="en-US" altLang="zh-CN" sz="1800" smtClean="0">
              <a:latin typeface="华文新魏" pitchFamily="2" charset="-122"/>
            </a:endParaRPr>
          </a:p>
          <a:p>
            <a:pPr eaLnBrk="1" hangingPunct="1"/>
            <a:endParaRPr lang="en-US" altLang="zh-CN" sz="1800" smtClean="0">
              <a:latin typeface="华文新魏" pitchFamily="2" charset="-122"/>
            </a:endParaRPr>
          </a:p>
          <a:p>
            <a:pPr eaLnBrk="1" hangingPunct="1"/>
            <a:r>
              <a:rPr lang="zh-CN" altLang="zh-CN" sz="1800" smtClean="0">
                <a:latin typeface="华文新魏" pitchFamily="2" charset="-122"/>
              </a:rPr>
              <a:t>以下命令产生了来自自由度为</a:t>
            </a:r>
            <a:r>
              <a:rPr lang="en-US" altLang="zh-CN" sz="1800" smtClean="0">
                <a:latin typeface="华文新魏" pitchFamily="2" charset="-122"/>
              </a:rPr>
              <a:t>5</a:t>
            </a:r>
            <a:r>
              <a:rPr lang="zh-CN" altLang="zh-CN" sz="1800" smtClean="0">
                <a:latin typeface="华文新魏" pitchFamily="2" charset="-122"/>
              </a:rPr>
              <a:t>的</a:t>
            </a:r>
            <a:r>
              <a:rPr lang="en-US" altLang="zh-CN" sz="1800" smtClean="0">
                <a:latin typeface="华文新魏" pitchFamily="2" charset="-122"/>
              </a:rPr>
              <a:t>         </a:t>
            </a:r>
            <a:r>
              <a:rPr lang="zh-CN" altLang="en-US" sz="1800" smtClean="0">
                <a:latin typeface="华文新魏" pitchFamily="2" charset="-122"/>
              </a:rPr>
              <a:t>分布样本，样本容量为</a:t>
            </a:r>
            <a:r>
              <a:rPr lang="en-US" altLang="zh-CN" sz="1800" smtClean="0">
                <a:latin typeface="华文新魏" pitchFamily="2" charset="-122"/>
              </a:rPr>
              <a:t>1000</a:t>
            </a:r>
            <a:r>
              <a:rPr lang="zh-CN" altLang="en-US" sz="1800" smtClean="0">
                <a:latin typeface="华文新魏" pitchFamily="2" charset="-122"/>
              </a:rPr>
              <a:t>，</a:t>
            </a:r>
            <a:r>
              <a:rPr lang="zh-CN" altLang="zh-CN" sz="1800" smtClean="0">
                <a:latin typeface="华文新魏" pitchFamily="2" charset="-122"/>
              </a:rPr>
              <a:t>并画出了此样本的经验分布函数。结果如</a:t>
            </a:r>
            <a:r>
              <a:rPr lang="zh-CN" altLang="en-US" sz="1800" smtClean="0">
                <a:latin typeface="华文新魏" pitchFamily="2" charset="-122"/>
              </a:rPr>
              <a:t>下图</a:t>
            </a:r>
            <a:r>
              <a:rPr lang="zh-CN" altLang="zh-CN" sz="1800" smtClean="0">
                <a:latin typeface="华文新魏" pitchFamily="2" charset="-122"/>
              </a:rPr>
              <a:t>所示。</a:t>
            </a:r>
            <a:endParaRPr lang="zh-CN" altLang="zh-CN" sz="1800" smtClean="0">
              <a:latin typeface="华文新魏" pitchFamily="2" charset="-122"/>
            </a:endParaRPr>
          </a:p>
          <a:p>
            <a:pPr marL="457200" lvl="1" indent="0" eaLnBrk="1" hangingPunct="1">
              <a:buFont typeface="Wingdings 3" pitchFamily="18" charset="2"/>
              <a:buNone/>
            </a:pPr>
            <a:r>
              <a:rPr lang="en-US" altLang="zh-CN" sz="1800" smtClean="0">
                <a:latin typeface="华文新魏" pitchFamily="2" charset="-122"/>
              </a:rPr>
              <a:t>Y=chi2rnd(5,1,1000);[F,X]=ecdf(Y);</a:t>
            </a:r>
            <a:endParaRPr lang="zh-CN" altLang="zh-CN" sz="1800" smtClean="0">
              <a:latin typeface="华文新魏" pitchFamily="2" charset="-122"/>
            </a:endParaRPr>
          </a:p>
          <a:p>
            <a:pPr eaLnBrk="1" hangingPunct="1">
              <a:buFont typeface="Wingdings 3" pitchFamily="18" charset="2"/>
              <a:buNone/>
            </a:pPr>
            <a:r>
              <a:rPr lang="en-US" altLang="zh-CN" sz="1800" smtClean="0">
                <a:latin typeface="华文新魏" pitchFamily="2" charset="-122"/>
              </a:rPr>
              <a:t> 	plot(X,F)</a:t>
            </a:r>
            <a:endParaRPr lang="zh-CN" altLang="zh-CN" sz="1800" smtClean="0">
              <a:latin typeface="华文新魏" pitchFamily="2" charset="-122"/>
            </a:endParaRPr>
          </a:p>
          <a:p>
            <a:pPr eaLnBrk="1" hangingPunct="1"/>
            <a:endParaRPr lang="zh-CN" altLang="en-US" sz="1800" smtClean="0">
              <a:latin typeface="华文新魏" pitchFamily="2" charset="-122"/>
            </a:endParaRPr>
          </a:p>
        </p:txBody>
      </p:sp>
      <p:sp>
        <p:nvSpPr>
          <p:cNvPr id="17480" name="Rectangle 3"/>
          <p:cNvSpPr>
            <a:spLocks noChangeArrowheads="1"/>
          </p:cNvSpPr>
          <p:nvPr/>
        </p:nvSpPr>
        <p:spPr bwMode="auto">
          <a:xfrm>
            <a:off x="0" y="-182563"/>
            <a:ext cx="184150" cy="366713"/>
          </a:xfrm>
          <a:prstGeom prst="rect">
            <a:avLst/>
          </a:prstGeom>
          <a:noFill/>
          <a:ln w="9525">
            <a:noFill/>
            <a:miter lim="800000"/>
          </a:ln>
        </p:spPr>
        <p:txBody>
          <a:bodyPr wrap="none" anchor="ctr">
            <a:spAutoFit/>
          </a:bodyPr>
          <a:lstStyle/>
          <a:p>
            <a:endParaRPr lang="zh-CN" altLang="en-US">
              <a:latin typeface="Trebuchet MS" pitchFamily="34" charset="0"/>
              <a:ea typeface="华文新魏" pitchFamily="2" charset="-122"/>
            </a:endParaRPr>
          </a:p>
        </p:txBody>
      </p:sp>
      <p:graphicFrame>
        <p:nvGraphicFramePr>
          <p:cNvPr id="17471" name="Object 63"/>
          <p:cNvGraphicFramePr>
            <a:graphicFrameLocks noChangeAspect="1"/>
          </p:cNvGraphicFramePr>
          <p:nvPr/>
        </p:nvGraphicFramePr>
        <p:xfrm>
          <a:off x="3024188" y="1000125"/>
          <a:ext cx="609600" cy="200025"/>
        </p:xfrm>
        <a:graphic>
          <a:graphicData uri="http://schemas.openxmlformats.org/presentationml/2006/ole">
            <mc:AlternateContent xmlns:mc="http://schemas.openxmlformats.org/markup-compatibility/2006">
              <mc:Choice xmlns:v="urn:schemas-microsoft-com:vml" Requires="v">
                <p:oleObj spid="_x0000_s14337" name="公式" r:id="rId1" imgW="8229600" imgH="4876800" progId="Equation.3">
                  <p:embed/>
                </p:oleObj>
              </mc:Choice>
              <mc:Fallback>
                <p:oleObj name="公式" r:id="rId1" imgW="8229600" imgH="4876800" progId="Equation.3">
                  <p:embed/>
                  <p:pic>
                    <p:nvPicPr>
                      <p:cNvPr id="0" name="图片 14336"/>
                      <p:cNvPicPr>
                        <a:picLocks noChangeAspect="1"/>
                      </p:cNvPicPr>
                      <p:nvPr/>
                    </p:nvPicPr>
                    <p:blipFill>
                      <a:blip r:embed="rId2"/>
                      <a:stretch>
                        <a:fillRect/>
                      </a:stretch>
                    </p:blipFill>
                    <p:spPr>
                      <a:xfrm>
                        <a:off x="3024188" y="1000125"/>
                        <a:ext cx="609600" cy="200025"/>
                      </a:xfrm>
                      <a:prstGeom prst="rect">
                        <a:avLst/>
                      </a:prstGeom>
                      <a:noFill/>
                      <a:ln w="9525">
                        <a:noFill/>
                        <a:miter/>
                      </a:ln>
                    </p:spPr>
                  </p:pic>
                </p:oleObj>
              </mc:Fallback>
            </mc:AlternateContent>
          </a:graphicData>
        </a:graphic>
      </p:graphicFrame>
      <p:sp>
        <p:nvSpPr>
          <p:cNvPr id="17481" name="Rectangle 5"/>
          <p:cNvSpPr>
            <a:spLocks noChangeArrowheads="1"/>
          </p:cNvSpPr>
          <p:nvPr/>
        </p:nvSpPr>
        <p:spPr bwMode="auto">
          <a:xfrm>
            <a:off x="0" y="-182563"/>
            <a:ext cx="184150" cy="366713"/>
          </a:xfrm>
          <a:prstGeom prst="rect">
            <a:avLst/>
          </a:prstGeom>
          <a:noFill/>
          <a:ln w="9525">
            <a:noFill/>
            <a:miter lim="800000"/>
          </a:ln>
        </p:spPr>
        <p:txBody>
          <a:bodyPr wrap="none" anchor="ctr">
            <a:spAutoFit/>
          </a:bodyPr>
          <a:lstStyle/>
          <a:p>
            <a:endParaRPr lang="zh-CN" altLang="en-US">
              <a:latin typeface="Trebuchet MS" pitchFamily="34" charset="0"/>
              <a:ea typeface="华文新魏" pitchFamily="2" charset="-122"/>
            </a:endParaRPr>
          </a:p>
        </p:txBody>
      </p:sp>
      <p:graphicFrame>
        <p:nvGraphicFramePr>
          <p:cNvPr id="17472" name="Object 64"/>
          <p:cNvGraphicFramePr>
            <a:graphicFrameLocks noChangeAspect="1"/>
          </p:cNvGraphicFramePr>
          <p:nvPr/>
        </p:nvGraphicFramePr>
        <p:xfrm>
          <a:off x="3840163" y="982663"/>
          <a:ext cx="1341437" cy="228600"/>
        </p:xfrm>
        <a:graphic>
          <a:graphicData uri="http://schemas.openxmlformats.org/presentationml/2006/ole">
            <mc:AlternateContent xmlns:mc="http://schemas.openxmlformats.org/markup-compatibility/2006">
              <mc:Choice xmlns:v="urn:schemas-microsoft-com:vml" Requires="v">
                <p:oleObj spid="_x0000_s14338" name="" r:id="rId3" imgW="21031200" imgH="5486400" progId="Equation.DSMT4">
                  <p:embed/>
                </p:oleObj>
              </mc:Choice>
              <mc:Fallback>
                <p:oleObj name="" r:id="rId3" imgW="21031200" imgH="5486400" progId="Equation.DSMT4">
                  <p:embed/>
                  <p:pic>
                    <p:nvPicPr>
                      <p:cNvPr id="0" name="图片 14337"/>
                      <p:cNvPicPr>
                        <a:picLocks noChangeAspect="1"/>
                      </p:cNvPicPr>
                      <p:nvPr/>
                    </p:nvPicPr>
                    <p:blipFill>
                      <a:blip r:embed="rId4"/>
                      <a:stretch>
                        <a:fillRect/>
                      </a:stretch>
                    </p:blipFill>
                    <p:spPr>
                      <a:xfrm>
                        <a:off x="3840163" y="982663"/>
                        <a:ext cx="1341437" cy="228600"/>
                      </a:xfrm>
                      <a:prstGeom prst="rect">
                        <a:avLst/>
                      </a:prstGeom>
                      <a:noFill/>
                      <a:ln w="9525">
                        <a:noFill/>
                        <a:miter/>
                      </a:ln>
                    </p:spPr>
                  </p:pic>
                </p:oleObj>
              </mc:Fallback>
            </mc:AlternateContent>
          </a:graphicData>
        </a:graphic>
      </p:graphicFrame>
      <p:sp>
        <p:nvSpPr>
          <p:cNvPr id="17482" name="Rectangle 7"/>
          <p:cNvSpPr>
            <a:spLocks noChangeArrowheads="1"/>
          </p:cNvSpPr>
          <p:nvPr/>
        </p:nvSpPr>
        <p:spPr bwMode="auto">
          <a:xfrm>
            <a:off x="0" y="-182563"/>
            <a:ext cx="184150" cy="366713"/>
          </a:xfrm>
          <a:prstGeom prst="rect">
            <a:avLst/>
          </a:prstGeom>
          <a:noFill/>
          <a:ln w="9525">
            <a:noFill/>
            <a:miter lim="800000"/>
          </a:ln>
        </p:spPr>
        <p:txBody>
          <a:bodyPr wrap="none" anchor="ctr">
            <a:spAutoFit/>
          </a:bodyPr>
          <a:lstStyle/>
          <a:p>
            <a:endParaRPr lang="zh-CN" altLang="en-US">
              <a:latin typeface="Trebuchet MS" pitchFamily="34" charset="0"/>
              <a:ea typeface="华文新魏" pitchFamily="2" charset="-122"/>
            </a:endParaRPr>
          </a:p>
        </p:txBody>
      </p:sp>
      <p:graphicFrame>
        <p:nvGraphicFramePr>
          <p:cNvPr id="17473" name="Object 65"/>
          <p:cNvGraphicFramePr>
            <a:graphicFrameLocks noChangeAspect="1"/>
          </p:cNvGraphicFramePr>
          <p:nvPr/>
        </p:nvGraphicFramePr>
        <p:xfrm>
          <a:off x="6638925" y="1000125"/>
          <a:ext cx="2408238" cy="238125"/>
        </p:xfrm>
        <a:graphic>
          <a:graphicData uri="http://schemas.openxmlformats.org/presentationml/2006/ole">
            <mc:AlternateContent xmlns:mc="http://schemas.openxmlformats.org/markup-compatibility/2006">
              <mc:Choice xmlns:v="urn:schemas-microsoft-com:vml" Requires="v">
                <p:oleObj spid="_x0000_s14339" name="" r:id="rId5" imgW="26212800" imgH="5791200" progId="Equation.DSMT4">
                  <p:embed/>
                </p:oleObj>
              </mc:Choice>
              <mc:Fallback>
                <p:oleObj name="" r:id="rId5" imgW="26212800" imgH="5791200" progId="Equation.DSMT4">
                  <p:embed/>
                  <p:pic>
                    <p:nvPicPr>
                      <p:cNvPr id="0" name="图片 14338"/>
                      <p:cNvPicPr>
                        <a:picLocks noChangeAspect="1"/>
                      </p:cNvPicPr>
                      <p:nvPr/>
                    </p:nvPicPr>
                    <p:blipFill>
                      <a:blip r:embed="rId6"/>
                      <a:stretch>
                        <a:fillRect/>
                      </a:stretch>
                    </p:blipFill>
                    <p:spPr>
                      <a:xfrm>
                        <a:off x="6638925" y="1000125"/>
                        <a:ext cx="2408238" cy="238125"/>
                      </a:xfrm>
                      <a:prstGeom prst="rect">
                        <a:avLst/>
                      </a:prstGeom>
                      <a:noFill/>
                      <a:ln w="9525">
                        <a:noFill/>
                        <a:miter/>
                      </a:ln>
                    </p:spPr>
                  </p:pic>
                </p:oleObj>
              </mc:Fallback>
            </mc:AlternateContent>
          </a:graphicData>
        </a:graphic>
      </p:graphicFrame>
      <p:sp>
        <p:nvSpPr>
          <p:cNvPr id="17483" name="Rectangle 9"/>
          <p:cNvSpPr>
            <a:spLocks noChangeArrowheads="1"/>
          </p:cNvSpPr>
          <p:nvPr/>
        </p:nvSpPr>
        <p:spPr bwMode="auto">
          <a:xfrm>
            <a:off x="0" y="-182563"/>
            <a:ext cx="184150" cy="366713"/>
          </a:xfrm>
          <a:prstGeom prst="rect">
            <a:avLst/>
          </a:prstGeom>
          <a:noFill/>
          <a:ln w="9525">
            <a:noFill/>
            <a:miter lim="800000"/>
          </a:ln>
        </p:spPr>
        <p:txBody>
          <a:bodyPr wrap="none" anchor="ctr">
            <a:spAutoFit/>
          </a:bodyPr>
          <a:lstStyle/>
          <a:p>
            <a:endParaRPr lang="zh-CN" altLang="en-US">
              <a:latin typeface="Trebuchet MS" pitchFamily="34" charset="0"/>
              <a:ea typeface="华文新魏" pitchFamily="2" charset="-122"/>
            </a:endParaRPr>
          </a:p>
        </p:txBody>
      </p:sp>
      <p:graphicFrame>
        <p:nvGraphicFramePr>
          <p:cNvPr id="17474" name="Object 66"/>
          <p:cNvGraphicFramePr>
            <a:graphicFrameLocks noChangeAspect="1"/>
          </p:cNvGraphicFramePr>
          <p:nvPr/>
        </p:nvGraphicFramePr>
        <p:xfrm>
          <a:off x="2533650" y="1724025"/>
          <a:ext cx="2855913" cy="1592263"/>
        </p:xfrm>
        <a:graphic>
          <a:graphicData uri="http://schemas.openxmlformats.org/presentationml/2006/ole">
            <mc:AlternateContent xmlns:mc="http://schemas.openxmlformats.org/markup-compatibility/2006">
              <mc:Choice xmlns:v="urn:schemas-microsoft-com:vml" Requires="v">
                <p:oleObj spid="_x0000_s14340" name="" r:id="rId7" imgW="52730400" imgH="22555200" progId="Equation.DSMT4">
                  <p:embed/>
                </p:oleObj>
              </mc:Choice>
              <mc:Fallback>
                <p:oleObj name="" r:id="rId7" imgW="52730400" imgH="22555200" progId="Equation.DSMT4">
                  <p:embed/>
                  <p:pic>
                    <p:nvPicPr>
                      <p:cNvPr id="0" name="图片 14339"/>
                      <p:cNvPicPr>
                        <a:picLocks noChangeAspect="1"/>
                      </p:cNvPicPr>
                      <p:nvPr/>
                    </p:nvPicPr>
                    <p:blipFill>
                      <a:blip r:embed="rId8"/>
                      <a:stretch>
                        <a:fillRect/>
                      </a:stretch>
                    </p:blipFill>
                    <p:spPr>
                      <a:xfrm>
                        <a:off x="2533650" y="1724025"/>
                        <a:ext cx="2855913" cy="1592263"/>
                      </a:xfrm>
                      <a:prstGeom prst="rect">
                        <a:avLst/>
                      </a:prstGeom>
                      <a:noFill/>
                      <a:ln w="9525">
                        <a:noFill/>
                        <a:miter/>
                      </a:ln>
                    </p:spPr>
                  </p:pic>
                </p:oleObj>
              </mc:Fallback>
            </mc:AlternateContent>
          </a:graphicData>
        </a:graphic>
      </p:graphicFrame>
      <p:sp>
        <p:nvSpPr>
          <p:cNvPr id="17484" name="Rectangle 11"/>
          <p:cNvSpPr>
            <a:spLocks noChangeArrowheads="1"/>
          </p:cNvSpPr>
          <p:nvPr/>
        </p:nvSpPr>
        <p:spPr bwMode="auto">
          <a:xfrm>
            <a:off x="0" y="-182563"/>
            <a:ext cx="184150" cy="366713"/>
          </a:xfrm>
          <a:prstGeom prst="rect">
            <a:avLst/>
          </a:prstGeom>
          <a:noFill/>
          <a:ln w="9525">
            <a:noFill/>
            <a:miter lim="800000"/>
          </a:ln>
        </p:spPr>
        <p:txBody>
          <a:bodyPr wrap="none" anchor="ctr">
            <a:spAutoFit/>
          </a:bodyPr>
          <a:lstStyle/>
          <a:p>
            <a:endParaRPr lang="zh-CN" altLang="en-US">
              <a:latin typeface="Trebuchet MS" pitchFamily="34" charset="0"/>
              <a:ea typeface="华文新魏" pitchFamily="2" charset="-122"/>
            </a:endParaRPr>
          </a:p>
        </p:txBody>
      </p:sp>
      <p:graphicFrame>
        <p:nvGraphicFramePr>
          <p:cNvPr id="17475" name="Object 67"/>
          <p:cNvGraphicFramePr>
            <a:graphicFrameLocks noChangeAspect="1"/>
          </p:cNvGraphicFramePr>
          <p:nvPr/>
        </p:nvGraphicFramePr>
        <p:xfrm>
          <a:off x="1703388" y="3367088"/>
          <a:ext cx="482600" cy="282575"/>
        </p:xfrm>
        <a:graphic>
          <a:graphicData uri="http://schemas.openxmlformats.org/presentationml/2006/ole">
            <mc:AlternateContent xmlns:mc="http://schemas.openxmlformats.org/markup-compatibility/2006">
              <mc:Choice xmlns:v="urn:schemas-microsoft-com:vml" Requires="v">
                <p:oleObj spid="_x0000_s14341" name="公式" r:id="rId9" imgW="9448800" imgH="5486400" progId="Equation.3">
                  <p:embed/>
                </p:oleObj>
              </mc:Choice>
              <mc:Fallback>
                <p:oleObj name="公式" r:id="rId9" imgW="9448800" imgH="5486400" progId="Equation.3">
                  <p:embed/>
                  <p:pic>
                    <p:nvPicPr>
                      <p:cNvPr id="0" name="图片 14340"/>
                      <p:cNvPicPr>
                        <a:picLocks noChangeAspect="1"/>
                      </p:cNvPicPr>
                      <p:nvPr/>
                    </p:nvPicPr>
                    <p:blipFill>
                      <a:blip r:embed="rId10"/>
                      <a:stretch>
                        <a:fillRect/>
                      </a:stretch>
                    </p:blipFill>
                    <p:spPr>
                      <a:xfrm>
                        <a:off x="1703388" y="3367088"/>
                        <a:ext cx="482600" cy="282575"/>
                      </a:xfrm>
                      <a:prstGeom prst="rect">
                        <a:avLst/>
                      </a:prstGeom>
                      <a:noFill/>
                      <a:ln w="9525">
                        <a:noFill/>
                        <a:miter/>
                      </a:ln>
                    </p:spPr>
                  </p:pic>
                </p:oleObj>
              </mc:Fallback>
            </mc:AlternateContent>
          </a:graphicData>
        </a:graphic>
      </p:graphicFrame>
      <p:sp>
        <p:nvSpPr>
          <p:cNvPr id="17485" name="Rectangle 18"/>
          <p:cNvSpPr>
            <a:spLocks noChangeArrowheads="1"/>
          </p:cNvSpPr>
          <p:nvPr/>
        </p:nvSpPr>
        <p:spPr bwMode="auto">
          <a:xfrm>
            <a:off x="0" y="-182563"/>
            <a:ext cx="184150" cy="366713"/>
          </a:xfrm>
          <a:prstGeom prst="rect">
            <a:avLst/>
          </a:prstGeom>
          <a:noFill/>
          <a:ln w="9525">
            <a:noFill/>
            <a:miter lim="800000"/>
          </a:ln>
        </p:spPr>
        <p:txBody>
          <a:bodyPr wrap="none" anchor="ctr">
            <a:spAutoFit/>
          </a:bodyPr>
          <a:lstStyle/>
          <a:p>
            <a:endParaRPr lang="zh-CN" altLang="en-US">
              <a:latin typeface="Trebuchet MS" pitchFamily="34" charset="0"/>
              <a:ea typeface="华文新魏" pitchFamily="2" charset="-122"/>
            </a:endParaRPr>
          </a:p>
        </p:txBody>
      </p:sp>
      <p:graphicFrame>
        <p:nvGraphicFramePr>
          <p:cNvPr id="17476" name="Object 68"/>
          <p:cNvGraphicFramePr>
            <a:graphicFrameLocks noChangeAspect="1"/>
          </p:cNvGraphicFramePr>
          <p:nvPr/>
        </p:nvGraphicFramePr>
        <p:xfrm>
          <a:off x="4283075" y="3829050"/>
          <a:ext cx="790575" cy="228600"/>
        </p:xfrm>
        <a:graphic>
          <a:graphicData uri="http://schemas.openxmlformats.org/presentationml/2006/ole">
            <mc:AlternateContent xmlns:mc="http://schemas.openxmlformats.org/markup-compatibility/2006">
              <mc:Choice xmlns:v="urn:schemas-microsoft-com:vml" Requires="v">
                <p:oleObj spid="_x0000_s14342" name="公式" r:id="rId11" imgW="10972800" imgH="3352800" progId="Equation.3">
                  <p:embed/>
                </p:oleObj>
              </mc:Choice>
              <mc:Fallback>
                <p:oleObj name="公式" r:id="rId11" imgW="10972800" imgH="3352800" progId="Equation.3">
                  <p:embed/>
                  <p:pic>
                    <p:nvPicPr>
                      <p:cNvPr id="0" name="图片 14341"/>
                      <p:cNvPicPr>
                        <a:picLocks noChangeAspect="1"/>
                      </p:cNvPicPr>
                      <p:nvPr/>
                    </p:nvPicPr>
                    <p:blipFill>
                      <a:blip r:embed="rId12"/>
                      <a:stretch>
                        <a:fillRect/>
                      </a:stretch>
                    </p:blipFill>
                    <p:spPr>
                      <a:xfrm>
                        <a:off x="4283075" y="3829050"/>
                        <a:ext cx="790575" cy="228600"/>
                      </a:xfrm>
                      <a:prstGeom prst="rect">
                        <a:avLst/>
                      </a:prstGeom>
                      <a:noFill/>
                      <a:ln w="9525">
                        <a:noFill/>
                        <a:miter/>
                      </a:ln>
                    </p:spPr>
                  </p:pic>
                </p:oleObj>
              </mc:Fallback>
            </mc:AlternateContent>
          </a:graphicData>
        </a:graphic>
      </p:graphicFrame>
      <p:sp>
        <p:nvSpPr>
          <p:cNvPr id="17486" name="Rectangle 20"/>
          <p:cNvSpPr>
            <a:spLocks noChangeArrowheads="1"/>
          </p:cNvSpPr>
          <p:nvPr/>
        </p:nvSpPr>
        <p:spPr bwMode="auto">
          <a:xfrm>
            <a:off x="0" y="-182563"/>
            <a:ext cx="184150" cy="366713"/>
          </a:xfrm>
          <a:prstGeom prst="rect">
            <a:avLst/>
          </a:prstGeom>
          <a:noFill/>
          <a:ln w="9525">
            <a:noFill/>
            <a:miter lim="800000"/>
          </a:ln>
        </p:spPr>
        <p:txBody>
          <a:bodyPr wrap="none" anchor="ctr">
            <a:spAutoFit/>
          </a:bodyPr>
          <a:lstStyle/>
          <a:p>
            <a:endParaRPr lang="zh-CN" altLang="en-US">
              <a:latin typeface="Trebuchet MS" pitchFamily="34" charset="0"/>
              <a:ea typeface="华文新魏" pitchFamily="2" charset="-122"/>
            </a:endParaRPr>
          </a:p>
        </p:txBody>
      </p:sp>
      <p:graphicFrame>
        <p:nvGraphicFramePr>
          <p:cNvPr id="17477" name="Object 69"/>
          <p:cNvGraphicFramePr>
            <a:graphicFrameLocks noChangeAspect="1"/>
          </p:cNvGraphicFramePr>
          <p:nvPr/>
        </p:nvGraphicFramePr>
        <p:xfrm>
          <a:off x="3143250" y="4335463"/>
          <a:ext cx="1930400" cy="449262"/>
        </p:xfrm>
        <a:graphic>
          <a:graphicData uri="http://schemas.openxmlformats.org/presentationml/2006/ole">
            <mc:AlternateContent xmlns:mc="http://schemas.openxmlformats.org/markup-compatibility/2006">
              <mc:Choice xmlns:v="urn:schemas-microsoft-com:vml" Requires="v">
                <p:oleObj spid="_x0000_s14343" name="" r:id="rId13" imgW="21640800" imgH="5486400" progId="Equation.DSMT4">
                  <p:embed/>
                </p:oleObj>
              </mc:Choice>
              <mc:Fallback>
                <p:oleObj name="" r:id="rId13" imgW="21640800" imgH="5486400" progId="Equation.DSMT4">
                  <p:embed/>
                  <p:pic>
                    <p:nvPicPr>
                      <p:cNvPr id="0" name="图片 14342"/>
                      <p:cNvPicPr>
                        <a:picLocks noChangeAspect="1"/>
                      </p:cNvPicPr>
                      <p:nvPr/>
                    </p:nvPicPr>
                    <p:blipFill>
                      <a:blip r:embed="rId14"/>
                      <a:stretch>
                        <a:fillRect/>
                      </a:stretch>
                    </p:blipFill>
                    <p:spPr>
                      <a:xfrm>
                        <a:off x="3143250" y="4335463"/>
                        <a:ext cx="1930400" cy="449262"/>
                      </a:xfrm>
                      <a:prstGeom prst="rect">
                        <a:avLst/>
                      </a:prstGeom>
                      <a:noFill/>
                      <a:ln w="9525">
                        <a:noFill/>
                        <a:miter/>
                      </a:ln>
                    </p:spPr>
                  </p:pic>
                </p:oleObj>
              </mc:Fallback>
            </mc:AlternateContent>
          </a:graphicData>
        </a:graphic>
      </p:graphicFrame>
      <p:sp>
        <p:nvSpPr>
          <p:cNvPr id="17487" name="Rectangle 22"/>
          <p:cNvSpPr>
            <a:spLocks noChangeArrowheads="1"/>
          </p:cNvSpPr>
          <p:nvPr/>
        </p:nvSpPr>
        <p:spPr bwMode="auto">
          <a:xfrm>
            <a:off x="0" y="-182563"/>
            <a:ext cx="184150" cy="366713"/>
          </a:xfrm>
          <a:prstGeom prst="rect">
            <a:avLst/>
          </a:prstGeom>
          <a:noFill/>
          <a:ln w="9525">
            <a:noFill/>
            <a:miter lim="800000"/>
          </a:ln>
        </p:spPr>
        <p:txBody>
          <a:bodyPr wrap="none" anchor="ctr">
            <a:spAutoFit/>
          </a:bodyPr>
          <a:lstStyle/>
          <a:p>
            <a:endParaRPr lang="zh-CN" altLang="en-US">
              <a:latin typeface="Trebuchet MS" pitchFamily="34" charset="0"/>
              <a:ea typeface="华文新魏" pitchFamily="2" charset="-122"/>
            </a:endParaRPr>
          </a:p>
        </p:txBody>
      </p:sp>
      <p:graphicFrame>
        <p:nvGraphicFramePr>
          <p:cNvPr id="17478" name="Object 70"/>
          <p:cNvGraphicFramePr>
            <a:graphicFrameLocks noChangeAspect="1"/>
          </p:cNvGraphicFramePr>
          <p:nvPr/>
        </p:nvGraphicFramePr>
        <p:xfrm>
          <a:off x="4559300" y="4835525"/>
          <a:ext cx="436563" cy="455613"/>
        </p:xfrm>
        <a:graphic>
          <a:graphicData uri="http://schemas.openxmlformats.org/presentationml/2006/ole">
            <mc:AlternateContent xmlns:mc="http://schemas.openxmlformats.org/markup-compatibility/2006">
              <mc:Choice xmlns:v="urn:schemas-microsoft-com:vml" Requires="v">
                <p:oleObj spid="_x0000_s14344" name="公式" r:id="rId15" imgW="5181600" imgH="5486400" progId="Equation.3">
                  <p:embed/>
                </p:oleObj>
              </mc:Choice>
              <mc:Fallback>
                <p:oleObj name="公式" r:id="rId15" imgW="5181600" imgH="5486400" progId="Equation.3">
                  <p:embed/>
                  <p:pic>
                    <p:nvPicPr>
                      <p:cNvPr id="0" name="图片 14343"/>
                      <p:cNvPicPr>
                        <a:picLocks noChangeAspect="1"/>
                      </p:cNvPicPr>
                      <p:nvPr/>
                    </p:nvPicPr>
                    <p:blipFill>
                      <a:blip r:embed="rId16"/>
                      <a:stretch>
                        <a:fillRect/>
                      </a:stretch>
                    </p:blipFill>
                    <p:spPr>
                      <a:xfrm>
                        <a:off x="4559300" y="4835525"/>
                        <a:ext cx="436563" cy="455613"/>
                      </a:xfrm>
                      <a:prstGeom prst="rect">
                        <a:avLst/>
                      </a:prstGeom>
                      <a:noFill/>
                      <a:ln w="9525">
                        <a:noFill/>
                        <a:miter/>
                      </a:ln>
                    </p:spPr>
                  </p:pic>
                </p:oleObj>
              </mc:Fallback>
            </mc:AlternateContent>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77334" y="877825"/>
            <a:ext cx="8596668" cy="5163538"/>
          </a:xfrm>
        </p:spPr>
        <p:txBody>
          <a:bodyPr rtlCol="0">
            <a:normAutofit/>
          </a:bodyPr>
          <a:lstStyle/>
          <a:p>
            <a:pPr eaLnBrk="1" hangingPunct="1">
              <a:spcAft>
                <a:spcPts val="0"/>
              </a:spcAft>
              <a:buFont typeface="Wingdings 3" pitchFamily="18" charset="2"/>
              <a:buChar char=""/>
              <a:defRPr/>
            </a:pPr>
            <a:endParaRPr lang="en-US" altLang="zh-CN" sz="1800" dirty="0" smtClean="0">
              <a:solidFill>
                <a:schemeClr val="tx1">
                  <a:lumMod val="75000"/>
                  <a:lumOff val="25000"/>
                </a:schemeClr>
              </a:solidFill>
            </a:endParaRPr>
          </a:p>
          <a:p>
            <a:pPr eaLnBrk="1" hangingPunct="1">
              <a:spcAft>
                <a:spcPts val="0"/>
              </a:spcAft>
              <a:buFont typeface="Wingdings 3" pitchFamily="18" charset="2"/>
              <a:buChar char=""/>
              <a:defRPr/>
            </a:pPr>
            <a:endParaRPr lang="en-US" altLang="zh-CN" sz="1800" dirty="0">
              <a:solidFill>
                <a:schemeClr val="tx1">
                  <a:lumMod val="75000"/>
                  <a:lumOff val="25000"/>
                </a:schemeClr>
              </a:solidFill>
            </a:endParaRPr>
          </a:p>
          <a:p>
            <a:pPr eaLnBrk="1" hangingPunct="1">
              <a:spcAft>
                <a:spcPts val="0"/>
              </a:spcAft>
              <a:buFont typeface="Wingdings 3" pitchFamily="18" charset="2"/>
              <a:buChar char=""/>
              <a:defRPr/>
            </a:pPr>
            <a:endParaRPr lang="en-US" altLang="zh-CN" sz="1800" dirty="0" smtClean="0">
              <a:solidFill>
                <a:schemeClr val="tx1">
                  <a:lumMod val="75000"/>
                  <a:lumOff val="25000"/>
                </a:schemeClr>
              </a:solidFill>
            </a:endParaRPr>
          </a:p>
          <a:p>
            <a:pPr eaLnBrk="1" hangingPunct="1">
              <a:spcAft>
                <a:spcPts val="0"/>
              </a:spcAft>
              <a:buFont typeface="Wingdings 3" pitchFamily="18" charset="2"/>
              <a:buChar char=""/>
              <a:defRPr/>
            </a:pPr>
            <a:endParaRPr lang="en-US" altLang="zh-CN" sz="1800" dirty="0">
              <a:solidFill>
                <a:schemeClr val="tx1">
                  <a:lumMod val="75000"/>
                  <a:lumOff val="25000"/>
                </a:schemeClr>
              </a:solidFill>
            </a:endParaRPr>
          </a:p>
          <a:p>
            <a:pPr eaLnBrk="1" hangingPunct="1">
              <a:spcAft>
                <a:spcPts val="0"/>
              </a:spcAft>
              <a:buFont typeface="Wingdings 3" pitchFamily="18" charset="2"/>
              <a:buChar char=""/>
              <a:defRPr/>
            </a:pPr>
            <a:endParaRPr lang="en-US" altLang="zh-CN" sz="1800" dirty="0" smtClean="0">
              <a:solidFill>
                <a:schemeClr val="tx1">
                  <a:lumMod val="75000"/>
                  <a:lumOff val="25000"/>
                </a:schemeClr>
              </a:solidFill>
            </a:endParaRPr>
          </a:p>
          <a:p>
            <a:pPr eaLnBrk="1" hangingPunct="1">
              <a:spcAft>
                <a:spcPts val="0"/>
              </a:spcAft>
              <a:buFont typeface="Wingdings 3" pitchFamily="18" charset="2"/>
              <a:buChar char=""/>
              <a:defRPr/>
            </a:pPr>
            <a:endParaRPr lang="en-US" altLang="zh-CN" sz="1800" dirty="0">
              <a:solidFill>
                <a:schemeClr val="tx1">
                  <a:lumMod val="75000"/>
                  <a:lumOff val="25000"/>
                </a:schemeClr>
              </a:solidFill>
            </a:endParaRPr>
          </a:p>
          <a:p>
            <a:pPr eaLnBrk="1" hangingPunct="1">
              <a:spcAft>
                <a:spcPts val="0"/>
              </a:spcAft>
              <a:buFont typeface="Wingdings 3" pitchFamily="18" charset="2"/>
              <a:buChar char=""/>
              <a:defRPr/>
            </a:pPr>
            <a:endParaRPr lang="en-US" altLang="zh-CN" sz="1800" dirty="0" smtClean="0">
              <a:solidFill>
                <a:schemeClr val="tx1">
                  <a:lumMod val="75000"/>
                  <a:lumOff val="25000"/>
                </a:schemeClr>
              </a:solidFill>
            </a:endParaRPr>
          </a:p>
          <a:p>
            <a:pPr eaLnBrk="1" hangingPunct="1">
              <a:spcAft>
                <a:spcPts val="0"/>
              </a:spcAft>
              <a:buFont typeface="Wingdings 3" pitchFamily="18" charset="2"/>
              <a:buChar char=""/>
              <a:defRPr/>
            </a:pPr>
            <a:endParaRPr lang="en-US" altLang="zh-CN" sz="1800" dirty="0" smtClean="0">
              <a:solidFill>
                <a:schemeClr val="tx1">
                  <a:lumMod val="75000"/>
                  <a:lumOff val="25000"/>
                </a:schemeClr>
              </a:solidFill>
            </a:endParaRPr>
          </a:p>
          <a:p>
            <a:pPr eaLnBrk="1" hangingPunct="1">
              <a:spcAft>
                <a:spcPts val="0"/>
              </a:spcAft>
              <a:buFont typeface="Wingdings 3" pitchFamily="18" charset="2"/>
              <a:buChar char=""/>
              <a:defRPr/>
            </a:pPr>
            <a:endParaRPr lang="en-US" altLang="zh-CN" sz="1800" dirty="0" smtClean="0">
              <a:solidFill>
                <a:schemeClr val="tx1">
                  <a:lumMod val="75000"/>
                  <a:lumOff val="25000"/>
                </a:schemeClr>
              </a:solidFill>
            </a:endParaRPr>
          </a:p>
          <a:p>
            <a:pPr lvl="5">
              <a:defRPr/>
            </a:pPr>
            <a:r>
              <a:rPr lang="zh-CN" altLang="en-US" sz="1800" dirty="0" smtClean="0">
                <a:latin typeface="+mn-ea"/>
              </a:rPr>
              <a:t>图例：</a:t>
            </a:r>
            <a:r>
              <a:rPr lang="zh-CN" altLang="zh-CN" sz="1800" dirty="0" smtClean="0">
                <a:latin typeface="+mn-ea"/>
              </a:rPr>
              <a:t>经验分布函数示意图</a:t>
            </a:r>
            <a:r>
              <a:rPr lang="en-US" altLang="zh-CN" sz="1800" dirty="0" smtClean="0">
                <a:latin typeface="+mn-ea"/>
              </a:rPr>
              <a:t>	</a:t>
            </a:r>
            <a:endParaRPr lang="en-US" altLang="zh-CN" sz="1800" dirty="0" smtClean="0">
              <a:latin typeface="+mn-ea"/>
            </a:endParaRPr>
          </a:p>
        </p:txBody>
      </p:sp>
      <p:pic>
        <p:nvPicPr>
          <p:cNvPr id="61442" name="Picture 2"/>
          <p:cNvPicPr>
            <a:picLocks noChangeAspect="1" noChangeArrowheads="1"/>
          </p:cNvPicPr>
          <p:nvPr/>
        </p:nvPicPr>
        <p:blipFill>
          <a:blip r:embed="rId1"/>
          <a:srcRect/>
          <a:stretch>
            <a:fillRect/>
          </a:stretch>
        </p:blipFill>
        <p:spPr bwMode="auto">
          <a:xfrm>
            <a:off x="2438400" y="1408113"/>
            <a:ext cx="4195763" cy="3152775"/>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内容占位符 2"/>
          <p:cNvSpPr>
            <a:spLocks noGrp="1"/>
          </p:cNvSpPr>
          <p:nvPr>
            <p:ph idx="1"/>
          </p:nvPr>
        </p:nvSpPr>
        <p:spPr>
          <a:xfrm>
            <a:off x="519113" y="1368425"/>
            <a:ext cx="8596312" cy="4873625"/>
          </a:xfrm>
        </p:spPr>
        <p:txBody>
          <a:bodyPr/>
          <a:lstStyle/>
          <a:p>
            <a:pPr eaLnBrk="1" hangingPunct="1"/>
            <a:r>
              <a:rPr lang="en-US" altLang="zh-CN" sz="1800" smtClean="0"/>
              <a:t>10.1.2 </a:t>
            </a:r>
            <a:r>
              <a:rPr lang="zh-CN" altLang="en-US" sz="1800" smtClean="0"/>
              <a:t>几种均值</a:t>
            </a:r>
            <a:endParaRPr lang="en-US" altLang="zh-CN" sz="1800" smtClean="0"/>
          </a:p>
          <a:p>
            <a:pPr eaLnBrk="1" hangingPunct="1"/>
            <a:r>
              <a:rPr lang="zh-CN" altLang="zh-CN" sz="1800" smtClean="0"/>
              <a:t>在给定的一组数据中，要进行各种均值的计算，在</a:t>
            </a:r>
            <a:r>
              <a:rPr lang="en-US" altLang="zh-CN" sz="1800" smtClean="0"/>
              <a:t>Matlab</a:t>
            </a:r>
            <a:r>
              <a:rPr lang="zh-CN" altLang="zh-CN" sz="1800" smtClean="0"/>
              <a:t>中可由以下函数实现。</a:t>
            </a:r>
            <a:endParaRPr lang="zh-CN" altLang="zh-CN" sz="1800" smtClean="0"/>
          </a:p>
          <a:p>
            <a:pPr eaLnBrk="1" hangingPunct="1"/>
            <a:r>
              <a:rPr lang="en-US" altLang="zh-CN" sz="1800" smtClean="0"/>
              <a:t>mean</a:t>
            </a:r>
            <a:r>
              <a:rPr lang="zh-CN" altLang="zh-CN" sz="1800" smtClean="0"/>
              <a:t>算术平均值函数。对于向量</a:t>
            </a:r>
            <a:r>
              <a:rPr lang="en-US" altLang="zh-CN" sz="1800" smtClean="0"/>
              <a:t>x</a:t>
            </a:r>
            <a:r>
              <a:rPr lang="zh-CN" altLang="zh-CN" sz="1800" smtClean="0"/>
              <a:t>，</a:t>
            </a:r>
            <a:r>
              <a:rPr lang="en-US" altLang="zh-CN" sz="1800" smtClean="0"/>
              <a:t>mean (x) </a:t>
            </a:r>
            <a:r>
              <a:rPr lang="zh-CN" altLang="zh-CN" sz="1800" smtClean="0"/>
              <a:t>得到它的元素的算术平均值；对于矩阵，</a:t>
            </a:r>
            <a:r>
              <a:rPr lang="en-US" altLang="zh-CN" sz="1800" smtClean="0"/>
              <a:t>mean (x)</a:t>
            </a:r>
            <a:r>
              <a:rPr lang="zh-CN" altLang="zh-CN" sz="1800" smtClean="0"/>
              <a:t>得到</a:t>
            </a:r>
            <a:r>
              <a:rPr lang="en-US" altLang="zh-CN" sz="1800" smtClean="0"/>
              <a:t>x</a:t>
            </a:r>
            <a:r>
              <a:rPr lang="zh-CN" altLang="zh-CN" sz="1800" smtClean="0"/>
              <a:t>各列元素的算术平均值，返回一个行向量。</a:t>
            </a:r>
            <a:endParaRPr lang="zh-CN" altLang="zh-CN" sz="1800" smtClean="0"/>
          </a:p>
          <a:p>
            <a:pPr eaLnBrk="1" hangingPunct="1"/>
            <a:r>
              <a:rPr lang="en-US" altLang="zh-CN" sz="1800" smtClean="0"/>
              <a:t>nanmean</a:t>
            </a:r>
            <a:r>
              <a:rPr lang="zh-CN" altLang="zh-CN" sz="1800" smtClean="0"/>
              <a:t>求忽略</a:t>
            </a:r>
            <a:r>
              <a:rPr lang="en-US" altLang="zh-CN" sz="1800" smtClean="0"/>
              <a:t>NaN</a:t>
            </a:r>
            <a:r>
              <a:rPr lang="zh-CN" altLang="zh-CN" sz="1800" smtClean="0"/>
              <a:t>的随机变量的算术平均值。</a:t>
            </a:r>
            <a:endParaRPr lang="zh-CN" altLang="zh-CN" sz="1800" smtClean="0"/>
          </a:p>
          <a:p>
            <a:pPr eaLnBrk="1" hangingPunct="1"/>
            <a:r>
              <a:rPr lang="en-US" altLang="zh-CN" sz="1800" smtClean="0"/>
              <a:t>geomean</a:t>
            </a:r>
            <a:r>
              <a:rPr lang="zh-CN" altLang="zh-CN" sz="1800" smtClean="0"/>
              <a:t>求随机变量的几何平均值。</a:t>
            </a:r>
            <a:endParaRPr lang="zh-CN" altLang="zh-CN" sz="1800" smtClean="0"/>
          </a:p>
          <a:p>
            <a:pPr eaLnBrk="1" hangingPunct="1"/>
            <a:r>
              <a:rPr lang="en-US" altLang="zh-CN" sz="1800" smtClean="0"/>
              <a:t>harmmean</a:t>
            </a:r>
            <a:r>
              <a:rPr lang="zh-CN" altLang="zh-CN" sz="1800" smtClean="0"/>
              <a:t>求随机变量的和谐平均值。</a:t>
            </a:r>
            <a:endParaRPr lang="zh-CN" altLang="zh-CN" sz="1800" smtClean="0"/>
          </a:p>
          <a:p>
            <a:pPr eaLnBrk="1" hangingPunct="1"/>
            <a:r>
              <a:rPr lang="en-US" altLang="zh-CN" sz="1800" smtClean="0"/>
              <a:t>rimmean</a:t>
            </a:r>
            <a:r>
              <a:rPr lang="zh-CN" altLang="zh-CN" sz="1800" smtClean="0"/>
              <a:t>求随机变量的调和平均值。</a:t>
            </a:r>
            <a:endParaRPr lang="zh-CN" altLang="zh-CN" sz="1800" smtClean="0"/>
          </a:p>
          <a:p>
            <a:pPr eaLnBrk="1" hangingPunct="1"/>
            <a:endParaRPr lang="zh-CN" altLang="en-US" sz="1800" smtClean="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77863" y="755650"/>
            <a:ext cx="8596312" cy="5670550"/>
          </a:xfrm>
        </p:spPr>
        <p:txBody>
          <a:bodyPr>
            <a:normAutofit/>
          </a:bodyPr>
          <a:lstStyle/>
          <a:p>
            <a:pPr eaLnBrk="1" hangingPunct="1"/>
            <a:r>
              <a:rPr lang="en-US" altLang="zh-CN" sz="1800" b="1" smtClean="0">
                <a:latin typeface="华文新魏" pitchFamily="2" charset="-122"/>
              </a:rPr>
              <a:t>10.5   </a:t>
            </a:r>
            <a:r>
              <a:rPr lang="zh-CN" altLang="zh-CN" sz="1800" b="1" smtClean="0">
                <a:latin typeface="华文新魏" pitchFamily="2" charset="-122"/>
              </a:rPr>
              <a:t>数字特征</a:t>
            </a:r>
            <a:endParaRPr lang="en-US" altLang="zh-CN" sz="1800" b="1" smtClean="0">
              <a:latin typeface="华文新魏" pitchFamily="2" charset="-122"/>
            </a:endParaRPr>
          </a:p>
          <a:p>
            <a:pPr eaLnBrk="1" hangingPunct="1"/>
            <a:r>
              <a:rPr lang="zh-CN" altLang="zh-CN" sz="1800" smtClean="0">
                <a:latin typeface="华文新魏" pitchFamily="2" charset="-122"/>
              </a:rPr>
              <a:t>随机变量的数字特征是概率统计学的重要内容。在对随机变量的研究中，如果对随机变量的分布不需要作全面的了解，那么只需要知道它在某一方面的特征就够了。这些特征的数就是随机变量的数字特征。</a:t>
            </a:r>
            <a:endParaRPr lang="en-US" altLang="zh-CN" sz="1800" smtClean="0">
              <a:latin typeface="华文新魏" pitchFamily="2" charset="-122"/>
            </a:endParaRPr>
          </a:p>
          <a:p>
            <a:pPr eaLnBrk="1" hangingPunct="1"/>
            <a:r>
              <a:rPr lang="en-US" altLang="zh-CN" sz="1800" smtClean="0">
                <a:latin typeface="华文新魏" pitchFamily="2" charset="-122"/>
              </a:rPr>
              <a:t>10.5.1  </a:t>
            </a:r>
            <a:r>
              <a:rPr lang="zh-CN" altLang="en-US" sz="1800" smtClean="0">
                <a:latin typeface="华文新魏" pitchFamily="2" charset="-122"/>
              </a:rPr>
              <a:t>随机变量的期望</a:t>
            </a:r>
            <a:endParaRPr lang="en-US" altLang="zh-CN" sz="1800" smtClean="0">
              <a:latin typeface="华文新魏" pitchFamily="2" charset="-122"/>
            </a:endParaRPr>
          </a:p>
          <a:p>
            <a:pPr eaLnBrk="1" hangingPunct="1"/>
            <a:r>
              <a:rPr lang="zh-CN" altLang="zh-CN" sz="1800" smtClean="0">
                <a:latin typeface="华文新魏" pitchFamily="2" charset="-122"/>
              </a:rPr>
              <a:t>期望是随机变量的所有可能取值乘以相应的概率值之和，即</a:t>
            </a:r>
            <a:endParaRPr lang="zh-CN" altLang="zh-CN" sz="1800" smtClean="0">
              <a:latin typeface="华文新魏" pitchFamily="2" charset="-122"/>
            </a:endParaRPr>
          </a:p>
          <a:p>
            <a:pPr eaLnBrk="1" hangingPunct="1"/>
            <a:endParaRPr lang="zh-CN" altLang="zh-CN" sz="1800" smtClean="0">
              <a:latin typeface="华文新魏" pitchFamily="2" charset="-122"/>
            </a:endParaRPr>
          </a:p>
          <a:p>
            <a:pPr eaLnBrk="1" hangingPunct="1"/>
            <a:endParaRPr lang="en-US" altLang="zh-CN" sz="1800" b="1" smtClean="0">
              <a:latin typeface="华文新魏" pitchFamily="2" charset="-122"/>
            </a:endParaRPr>
          </a:p>
          <a:p>
            <a:pPr eaLnBrk="1" hangingPunct="1"/>
            <a:r>
              <a:rPr lang="zh-CN" altLang="en-US" sz="1800" b="1" smtClean="0">
                <a:latin typeface="华文新魏" pitchFamily="2" charset="-122"/>
              </a:rPr>
              <a:t>其中        是对应于       ，</a:t>
            </a:r>
            <a:r>
              <a:rPr lang="zh-CN" altLang="zh-CN" sz="1800" smtClean="0">
                <a:latin typeface="华文新魏" pitchFamily="2" charset="-122"/>
              </a:rPr>
              <a:t>的概率，即权重。</a:t>
            </a:r>
            <a:endParaRPr lang="en-US" altLang="zh-CN" sz="1800" smtClean="0">
              <a:latin typeface="华文新魏" pitchFamily="2" charset="-122"/>
            </a:endParaRPr>
          </a:p>
          <a:p>
            <a:pPr eaLnBrk="1" hangingPunct="1"/>
            <a:endParaRPr lang="en-US" altLang="zh-CN" sz="1800" b="1" smtClean="0">
              <a:latin typeface="华文新魏" pitchFamily="2" charset="-122"/>
            </a:endParaRPr>
          </a:p>
          <a:p>
            <a:pPr eaLnBrk="1" hangingPunct="1"/>
            <a:r>
              <a:rPr lang="en-US" altLang="zh-CN" sz="1800" b="1" smtClean="0">
                <a:latin typeface="华文新魏" pitchFamily="2" charset="-122"/>
              </a:rPr>
              <a:t>                         </a:t>
            </a:r>
            <a:r>
              <a:rPr lang="zh-CN" altLang="en-US" sz="1800" b="1" smtClean="0">
                <a:latin typeface="华文新魏" pitchFamily="2" charset="-122"/>
              </a:rPr>
              <a:t>是常用的情况：给定一组样本值</a:t>
            </a:r>
            <a:r>
              <a:rPr lang="en-US" altLang="zh-CN" sz="1800" smtClean="0">
                <a:latin typeface="华文新魏" pitchFamily="2" charset="-122"/>
              </a:rPr>
              <a:t>x = [x</a:t>
            </a:r>
            <a:r>
              <a:rPr lang="en-US" altLang="zh-CN" sz="1800" baseline="-25000" smtClean="0">
                <a:latin typeface="华文新魏" pitchFamily="2" charset="-122"/>
              </a:rPr>
              <a:t>1</a:t>
            </a:r>
            <a:r>
              <a:rPr lang="en-US" altLang="zh-CN" sz="1800" smtClean="0">
                <a:latin typeface="华文新魏" pitchFamily="2" charset="-122"/>
              </a:rPr>
              <a:t>, x</a:t>
            </a:r>
            <a:r>
              <a:rPr lang="en-US" altLang="zh-CN" sz="1800" baseline="-25000" smtClean="0">
                <a:latin typeface="华文新魏" pitchFamily="2" charset="-122"/>
              </a:rPr>
              <a:t>2</a:t>
            </a:r>
            <a:r>
              <a:rPr lang="en-US" altLang="zh-CN" sz="1800" smtClean="0">
                <a:latin typeface="华文新魏" pitchFamily="2" charset="-122"/>
              </a:rPr>
              <a:t>, …, x</a:t>
            </a:r>
            <a:r>
              <a:rPr lang="en-US" altLang="zh-CN" sz="1800" baseline="-25000" smtClean="0">
                <a:latin typeface="华文新魏" pitchFamily="2" charset="-122"/>
              </a:rPr>
              <a:t>n</a:t>
            </a:r>
            <a:r>
              <a:rPr lang="en-US" altLang="zh-CN" sz="1800" smtClean="0">
                <a:latin typeface="华文新魏" pitchFamily="2" charset="-122"/>
              </a:rPr>
              <a:t>]</a:t>
            </a:r>
            <a:endParaRPr lang="zh-CN" altLang="zh-CN" sz="1800" smtClean="0">
              <a:latin typeface="华文新魏" pitchFamily="2" charset="-122"/>
            </a:endParaRPr>
          </a:p>
          <a:p>
            <a:pPr lvl="1" eaLnBrk="1" hangingPunct="1"/>
            <a:endParaRPr lang="zh-CN" altLang="zh-CN" sz="1800" b="1" smtClean="0">
              <a:latin typeface="华文新魏" pitchFamily="2" charset="-122"/>
            </a:endParaRPr>
          </a:p>
          <a:p>
            <a:pPr eaLnBrk="1" hangingPunct="1"/>
            <a:r>
              <a:rPr lang="zh-CN" altLang="en-US" sz="1800" smtClean="0">
                <a:latin typeface="华文新魏" pitchFamily="2" charset="-122"/>
              </a:rPr>
              <a:t>此时，期望称为样本均值。</a:t>
            </a:r>
            <a:endParaRPr lang="en-US" altLang="zh-CN" sz="1800" smtClean="0">
              <a:latin typeface="华文新魏" pitchFamily="2" charset="-122"/>
            </a:endParaRPr>
          </a:p>
        </p:txBody>
      </p:sp>
      <p:sp>
        <p:nvSpPr>
          <p:cNvPr id="19499" name="Rectangle 3"/>
          <p:cNvSpPr>
            <a:spLocks noChangeArrowheads="1"/>
          </p:cNvSpPr>
          <p:nvPr/>
        </p:nvSpPr>
        <p:spPr bwMode="auto">
          <a:xfrm>
            <a:off x="0" y="-182563"/>
            <a:ext cx="184150" cy="366713"/>
          </a:xfrm>
          <a:prstGeom prst="rect">
            <a:avLst/>
          </a:prstGeom>
          <a:noFill/>
          <a:ln w="9525">
            <a:noFill/>
            <a:miter lim="800000"/>
          </a:ln>
        </p:spPr>
        <p:txBody>
          <a:bodyPr wrap="none" anchor="ctr">
            <a:spAutoFit/>
          </a:bodyPr>
          <a:lstStyle/>
          <a:p>
            <a:endParaRPr lang="zh-CN" altLang="en-US">
              <a:latin typeface="Trebuchet MS" pitchFamily="34" charset="0"/>
              <a:ea typeface="华文新魏" pitchFamily="2" charset="-122"/>
            </a:endParaRPr>
          </a:p>
        </p:txBody>
      </p:sp>
      <p:graphicFrame>
        <p:nvGraphicFramePr>
          <p:cNvPr id="19493" name="Object 37"/>
          <p:cNvGraphicFramePr>
            <a:graphicFrameLocks noChangeAspect="1"/>
          </p:cNvGraphicFramePr>
          <p:nvPr/>
        </p:nvGraphicFramePr>
        <p:xfrm>
          <a:off x="2352675" y="2860675"/>
          <a:ext cx="2279650" cy="538163"/>
        </p:xfrm>
        <a:graphic>
          <a:graphicData uri="http://schemas.openxmlformats.org/presentationml/2006/ole">
            <mc:AlternateContent xmlns:mc="http://schemas.openxmlformats.org/markup-compatibility/2006">
              <mc:Choice xmlns:v="urn:schemas-microsoft-com:vml" Requires="v">
                <p:oleObj spid="_x0000_s15361" name="" r:id="rId1" imgW="21336000" imgH="10363200" progId="Equation.DSMT4">
                  <p:embed/>
                </p:oleObj>
              </mc:Choice>
              <mc:Fallback>
                <p:oleObj name="" r:id="rId1" imgW="21336000" imgH="10363200" progId="Equation.DSMT4">
                  <p:embed/>
                  <p:pic>
                    <p:nvPicPr>
                      <p:cNvPr id="0" name="图片 15360"/>
                      <p:cNvPicPr>
                        <a:picLocks noChangeAspect="1"/>
                      </p:cNvPicPr>
                      <p:nvPr/>
                    </p:nvPicPr>
                    <p:blipFill>
                      <a:blip r:embed="rId2"/>
                      <a:stretch>
                        <a:fillRect/>
                      </a:stretch>
                    </p:blipFill>
                    <p:spPr>
                      <a:xfrm>
                        <a:off x="2352675" y="2860675"/>
                        <a:ext cx="2279650" cy="538163"/>
                      </a:xfrm>
                      <a:prstGeom prst="rect">
                        <a:avLst/>
                      </a:prstGeom>
                      <a:noFill/>
                      <a:ln w="9525">
                        <a:noFill/>
                        <a:miter/>
                      </a:ln>
                    </p:spPr>
                  </p:pic>
                </p:oleObj>
              </mc:Fallback>
            </mc:AlternateContent>
          </a:graphicData>
        </a:graphic>
      </p:graphicFrame>
      <p:sp>
        <p:nvSpPr>
          <p:cNvPr id="19500" name="Rectangle 5"/>
          <p:cNvSpPr>
            <a:spLocks noChangeArrowheads="1"/>
          </p:cNvSpPr>
          <p:nvPr/>
        </p:nvSpPr>
        <p:spPr bwMode="auto">
          <a:xfrm>
            <a:off x="0" y="-182563"/>
            <a:ext cx="184150" cy="366713"/>
          </a:xfrm>
          <a:prstGeom prst="rect">
            <a:avLst/>
          </a:prstGeom>
          <a:noFill/>
          <a:ln w="9525">
            <a:noFill/>
            <a:miter lim="800000"/>
          </a:ln>
        </p:spPr>
        <p:txBody>
          <a:bodyPr wrap="none" anchor="ctr">
            <a:spAutoFit/>
          </a:bodyPr>
          <a:lstStyle/>
          <a:p>
            <a:endParaRPr lang="zh-CN" altLang="en-US">
              <a:latin typeface="Trebuchet MS" pitchFamily="34" charset="0"/>
              <a:ea typeface="华文新魏" pitchFamily="2" charset="-122"/>
            </a:endParaRPr>
          </a:p>
        </p:txBody>
      </p:sp>
      <p:graphicFrame>
        <p:nvGraphicFramePr>
          <p:cNvPr id="19494" name="Object 38"/>
          <p:cNvGraphicFramePr>
            <a:graphicFrameLocks noChangeAspect="1"/>
          </p:cNvGraphicFramePr>
          <p:nvPr/>
        </p:nvGraphicFramePr>
        <p:xfrm>
          <a:off x="1646238" y="3687763"/>
          <a:ext cx="315912" cy="333375"/>
        </p:xfrm>
        <a:graphic>
          <a:graphicData uri="http://schemas.openxmlformats.org/presentationml/2006/ole">
            <mc:AlternateContent xmlns:mc="http://schemas.openxmlformats.org/markup-compatibility/2006">
              <mc:Choice xmlns:v="urn:schemas-microsoft-com:vml" Requires="v">
                <p:oleObj spid="_x0000_s15362" name="公式" r:id="rId3" imgW="4572000" imgH="4876800" progId="Equation.3">
                  <p:embed/>
                </p:oleObj>
              </mc:Choice>
              <mc:Fallback>
                <p:oleObj name="公式" r:id="rId3" imgW="4572000" imgH="4876800" progId="Equation.3">
                  <p:embed/>
                  <p:pic>
                    <p:nvPicPr>
                      <p:cNvPr id="0" name="图片 15361"/>
                      <p:cNvPicPr>
                        <a:picLocks noChangeAspect="1"/>
                      </p:cNvPicPr>
                      <p:nvPr/>
                    </p:nvPicPr>
                    <p:blipFill>
                      <a:blip r:embed="rId4"/>
                      <a:stretch>
                        <a:fillRect/>
                      </a:stretch>
                    </p:blipFill>
                    <p:spPr>
                      <a:xfrm>
                        <a:off x="1646238" y="3687763"/>
                        <a:ext cx="315912" cy="333375"/>
                      </a:xfrm>
                      <a:prstGeom prst="rect">
                        <a:avLst/>
                      </a:prstGeom>
                      <a:noFill/>
                      <a:ln w="9525">
                        <a:noFill/>
                        <a:miter/>
                      </a:ln>
                    </p:spPr>
                  </p:pic>
                </p:oleObj>
              </mc:Fallback>
            </mc:AlternateContent>
          </a:graphicData>
        </a:graphic>
      </p:graphicFrame>
      <p:sp>
        <p:nvSpPr>
          <p:cNvPr id="19501" name="Rectangle 7"/>
          <p:cNvSpPr>
            <a:spLocks noChangeArrowheads="1"/>
          </p:cNvSpPr>
          <p:nvPr/>
        </p:nvSpPr>
        <p:spPr bwMode="auto">
          <a:xfrm>
            <a:off x="0" y="-182563"/>
            <a:ext cx="184150" cy="366713"/>
          </a:xfrm>
          <a:prstGeom prst="rect">
            <a:avLst/>
          </a:prstGeom>
          <a:noFill/>
          <a:ln w="9525">
            <a:noFill/>
            <a:miter lim="800000"/>
          </a:ln>
        </p:spPr>
        <p:txBody>
          <a:bodyPr wrap="none" anchor="ctr">
            <a:spAutoFit/>
          </a:bodyPr>
          <a:lstStyle/>
          <a:p>
            <a:endParaRPr lang="zh-CN" altLang="en-US">
              <a:latin typeface="Trebuchet MS" pitchFamily="34" charset="0"/>
              <a:ea typeface="华文新魏" pitchFamily="2" charset="-122"/>
            </a:endParaRPr>
          </a:p>
        </p:txBody>
      </p:sp>
      <p:graphicFrame>
        <p:nvGraphicFramePr>
          <p:cNvPr id="19495" name="Object 39"/>
          <p:cNvGraphicFramePr>
            <a:graphicFrameLocks noChangeAspect="1"/>
          </p:cNvGraphicFramePr>
          <p:nvPr/>
        </p:nvGraphicFramePr>
        <p:xfrm>
          <a:off x="2998788" y="3722688"/>
          <a:ext cx="280987" cy="311150"/>
        </p:xfrm>
        <a:graphic>
          <a:graphicData uri="http://schemas.openxmlformats.org/presentationml/2006/ole">
            <mc:AlternateContent xmlns:mc="http://schemas.openxmlformats.org/markup-compatibility/2006">
              <mc:Choice xmlns:v="urn:schemas-microsoft-com:vml" Requires="v">
                <p:oleObj spid="_x0000_s15363" name="公式" r:id="rId5" imgW="4267200" imgH="4876800" progId="Equation.3">
                  <p:embed/>
                </p:oleObj>
              </mc:Choice>
              <mc:Fallback>
                <p:oleObj name="公式" r:id="rId5" imgW="4267200" imgH="4876800" progId="Equation.3">
                  <p:embed/>
                  <p:pic>
                    <p:nvPicPr>
                      <p:cNvPr id="0" name="图片 15362"/>
                      <p:cNvPicPr>
                        <a:picLocks noChangeAspect="1"/>
                      </p:cNvPicPr>
                      <p:nvPr/>
                    </p:nvPicPr>
                    <p:blipFill>
                      <a:blip r:embed="rId6"/>
                      <a:stretch>
                        <a:fillRect/>
                      </a:stretch>
                    </p:blipFill>
                    <p:spPr>
                      <a:xfrm>
                        <a:off x="2998788" y="3722688"/>
                        <a:ext cx="280987" cy="311150"/>
                      </a:xfrm>
                      <a:prstGeom prst="rect">
                        <a:avLst/>
                      </a:prstGeom>
                      <a:noFill/>
                      <a:ln w="9525">
                        <a:noFill/>
                        <a:miter/>
                      </a:ln>
                    </p:spPr>
                  </p:pic>
                </p:oleObj>
              </mc:Fallback>
            </mc:AlternateContent>
          </a:graphicData>
        </a:graphic>
      </p:graphicFrame>
      <p:sp>
        <p:nvSpPr>
          <p:cNvPr id="19502" name="Rectangle 9"/>
          <p:cNvSpPr>
            <a:spLocks noChangeArrowheads="1"/>
          </p:cNvSpPr>
          <p:nvPr/>
        </p:nvSpPr>
        <p:spPr bwMode="auto">
          <a:xfrm>
            <a:off x="0" y="-182563"/>
            <a:ext cx="184150" cy="366713"/>
          </a:xfrm>
          <a:prstGeom prst="rect">
            <a:avLst/>
          </a:prstGeom>
          <a:noFill/>
          <a:ln w="9525">
            <a:noFill/>
            <a:miter lim="800000"/>
          </a:ln>
        </p:spPr>
        <p:txBody>
          <a:bodyPr wrap="none" anchor="ctr">
            <a:spAutoFit/>
          </a:bodyPr>
          <a:lstStyle/>
          <a:p>
            <a:endParaRPr lang="zh-CN" altLang="en-US">
              <a:latin typeface="Trebuchet MS" pitchFamily="34" charset="0"/>
              <a:ea typeface="华文新魏" pitchFamily="2" charset="-122"/>
            </a:endParaRPr>
          </a:p>
        </p:txBody>
      </p:sp>
      <p:graphicFrame>
        <p:nvGraphicFramePr>
          <p:cNvPr id="19496" name="Object 40"/>
          <p:cNvGraphicFramePr>
            <a:graphicFrameLocks noChangeAspect="1"/>
          </p:cNvGraphicFramePr>
          <p:nvPr/>
        </p:nvGraphicFramePr>
        <p:xfrm>
          <a:off x="1198563" y="4441825"/>
          <a:ext cx="1154112" cy="371475"/>
        </p:xfrm>
        <a:graphic>
          <a:graphicData uri="http://schemas.openxmlformats.org/presentationml/2006/ole">
            <mc:AlternateContent xmlns:mc="http://schemas.openxmlformats.org/markup-compatibility/2006">
              <mc:Choice xmlns:v="urn:schemas-microsoft-com:vml" Requires="v">
                <p:oleObj spid="_x0000_s15364" name="公式" r:id="rId7" imgW="10668000" imgH="8839200" progId="Equation.3">
                  <p:embed/>
                </p:oleObj>
              </mc:Choice>
              <mc:Fallback>
                <p:oleObj name="公式" r:id="rId7" imgW="10668000" imgH="8839200" progId="Equation.3">
                  <p:embed/>
                  <p:pic>
                    <p:nvPicPr>
                      <p:cNvPr id="0" name="图片 15363"/>
                      <p:cNvPicPr>
                        <a:picLocks noChangeAspect="1"/>
                      </p:cNvPicPr>
                      <p:nvPr/>
                    </p:nvPicPr>
                    <p:blipFill>
                      <a:blip r:embed="rId8"/>
                      <a:stretch>
                        <a:fillRect/>
                      </a:stretch>
                    </p:blipFill>
                    <p:spPr>
                      <a:xfrm>
                        <a:off x="1198563" y="4441825"/>
                        <a:ext cx="1154112" cy="371475"/>
                      </a:xfrm>
                      <a:prstGeom prst="rect">
                        <a:avLst/>
                      </a:prstGeom>
                      <a:noFill/>
                      <a:ln w="9525">
                        <a:noFill/>
                        <a:miter/>
                      </a:ln>
                    </p:spPr>
                  </p:pic>
                </p:oleObj>
              </mc:Fallback>
            </mc:AlternateContent>
          </a:graphicData>
        </a:graphic>
      </p:graphicFrame>
      <p:sp>
        <p:nvSpPr>
          <p:cNvPr id="19503" name="Rectangle 11"/>
          <p:cNvSpPr>
            <a:spLocks noChangeArrowheads="1"/>
          </p:cNvSpPr>
          <p:nvPr/>
        </p:nvSpPr>
        <p:spPr bwMode="auto">
          <a:xfrm>
            <a:off x="0" y="-182563"/>
            <a:ext cx="184150" cy="366713"/>
          </a:xfrm>
          <a:prstGeom prst="rect">
            <a:avLst/>
          </a:prstGeom>
          <a:noFill/>
          <a:ln w="9525">
            <a:noFill/>
            <a:miter lim="800000"/>
          </a:ln>
        </p:spPr>
        <p:txBody>
          <a:bodyPr wrap="none" anchor="ctr">
            <a:spAutoFit/>
          </a:bodyPr>
          <a:lstStyle/>
          <a:p>
            <a:endParaRPr lang="zh-CN" altLang="en-US">
              <a:latin typeface="Trebuchet MS" pitchFamily="34" charset="0"/>
              <a:ea typeface="华文新魏" pitchFamily="2" charset="-122"/>
            </a:endParaRPr>
          </a:p>
        </p:txBody>
      </p:sp>
      <p:graphicFrame>
        <p:nvGraphicFramePr>
          <p:cNvPr id="19497" name="Object 41"/>
          <p:cNvGraphicFramePr>
            <a:graphicFrameLocks noChangeAspect="1"/>
          </p:cNvGraphicFramePr>
          <p:nvPr/>
        </p:nvGraphicFramePr>
        <p:xfrm>
          <a:off x="2617788" y="5011738"/>
          <a:ext cx="2205037" cy="428625"/>
        </p:xfrm>
        <a:graphic>
          <a:graphicData uri="http://schemas.openxmlformats.org/presentationml/2006/ole">
            <mc:AlternateContent xmlns:mc="http://schemas.openxmlformats.org/markup-compatibility/2006">
              <mc:Choice xmlns:v="urn:schemas-microsoft-com:vml" Requires="v">
                <p:oleObj spid="_x0000_s15365" name="" r:id="rId9" imgW="20726400" imgH="10363200" progId="Equation.DSMT4">
                  <p:embed/>
                </p:oleObj>
              </mc:Choice>
              <mc:Fallback>
                <p:oleObj name="" r:id="rId9" imgW="20726400" imgH="10363200" progId="Equation.DSMT4">
                  <p:embed/>
                  <p:pic>
                    <p:nvPicPr>
                      <p:cNvPr id="0" name="图片 15364"/>
                      <p:cNvPicPr>
                        <a:picLocks noChangeAspect="1"/>
                      </p:cNvPicPr>
                      <p:nvPr/>
                    </p:nvPicPr>
                    <p:blipFill>
                      <a:blip r:embed="rId10"/>
                      <a:stretch>
                        <a:fillRect/>
                      </a:stretch>
                    </p:blipFill>
                    <p:spPr>
                      <a:xfrm>
                        <a:off x="2617788" y="5011738"/>
                        <a:ext cx="2205037" cy="428625"/>
                      </a:xfrm>
                      <a:prstGeom prst="rect">
                        <a:avLst/>
                      </a:prstGeom>
                      <a:noFill/>
                      <a:ln w="9525">
                        <a:noFill/>
                        <a:miter/>
                      </a:ln>
                    </p:spPr>
                  </p:pic>
                </p:oleObj>
              </mc:Fallback>
            </mc:AlternateContent>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77863" y="476250"/>
            <a:ext cx="8596312" cy="5565775"/>
          </a:xfrm>
        </p:spPr>
        <p:txBody>
          <a:bodyPr rtlCol="0">
            <a:normAutofit/>
          </a:bodyPr>
          <a:lstStyle/>
          <a:p>
            <a:pPr eaLnBrk="1" hangingPunct="1">
              <a:spcAft>
                <a:spcPts val="0"/>
              </a:spcAft>
              <a:buFont typeface="Wingdings 3" pitchFamily="18" charset="2"/>
              <a:buChar char=""/>
              <a:defRPr/>
            </a:pPr>
            <a:r>
              <a:rPr lang="zh-CN" altLang="en-US" sz="1800" dirty="0" smtClean="0">
                <a:solidFill>
                  <a:schemeClr val="tx1">
                    <a:lumMod val="75000"/>
                    <a:lumOff val="25000"/>
                  </a:schemeClr>
                </a:solidFill>
                <a:latin typeface="+mn-ea"/>
              </a:rPr>
              <a:t>例：</a:t>
            </a:r>
            <a:r>
              <a:rPr lang="zh-CN" altLang="zh-CN" sz="1800" dirty="0">
                <a:solidFill>
                  <a:schemeClr val="tx1">
                    <a:lumMod val="75000"/>
                    <a:lumOff val="25000"/>
                  </a:schemeClr>
                </a:solidFill>
                <a:latin typeface="+mn-ea"/>
              </a:rPr>
              <a:t>设随机变量</a:t>
            </a:r>
            <a:r>
              <a:rPr lang="en-US" altLang="zh-CN" sz="1800" dirty="0">
                <a:solidFill>
                  <a:schemeClr val="tx1">
                    <a:lumMod val="75000"/>
                    <a:lumOff val="25000"/>
                  </a:schemeClr>
                </a:solidFill>
                <a:latin typeface="+mn-ea"/>
              </a:rPr>
              <a:t>X</a:t>
            </a:r>
            <a:r>
              <a:rPr lang="zh-CN" altLang="zh-CN" sz="1800" dirty="0">
                <a:solidFill>
                  <a:schemeClr val="tx1">
                    <a:lumMod val="75000"/>
                    <a:lumOff val="25000"/>
                  </a:schemeClr>
                </a:solidFill>
                <a:latin typeface="+mn-ea"/>
              </a:rPr>
              <a:t>的概率密度</a:t>
            </a:r>
            <a:r>
              <a:rPr lang="zh-CN" altLang="zh-CN" sz="1800" dirty="0" smtClean="0">
                <a:solidFill>
                  <a:schemeClr val="tx1">
                    <a:lumMod val="75000"/>
                    <a:lumOff val="25000"/>
                  </a:schemeClr>
                </a:solidFill>
                <a:latin typeface="+mn-ea"/>
              </a:rPr>
              <a:t>为</a:t>
            </a:r>
            <a:r>
              <a:rPr lang="zh-CN" altLang="en-US" sz="1800" dirty="0" smtClean="0">
                <a:solidFill>
                  <a:schemeClr val="tx1">
                    <a:lumMod val="75000"/>
                    <a:lumOff val="25000"/>
                  </a:schemeClr>
                </a:solidFill>
                <a:latin typeface="+mn-ea"/>
              </a:rPr>
              <a:t>：</a:t>
            </a:r>
            <a:endParaRPr lang="en-US" altLang="zh-CN" sz="1800" dirty="0">
              <a:solidFill>
                <a:schemeClr val="tx1">
                  <a:lumMod val="75000"/>
                  <a:lumOff val="25000"/>
                </a:schemeClr>
              </a:solidFill>
              <a:latin typeface="+mn-ea"/>
            </a:endParaRPr>
          </a:p>
          <a:p>
            <a:pPr eaLnBrk="1" hangingPunct="1">
              <a:spcAft>
                <a:spcPts val="0"/>
              </a:spcAft>
              <a:buFont typeface="Wingdings 3" pitchFamily="18" charset="2"/>
              <a:buChar char=""/>
              <a:defRPr/>
            </a:pPr>
            <a:endParaRPr lang="en-US" altLang="zh-CN" sz="1800" dirty="0" smtClean="0">
              <a:solidFill>
                <a:schemeClr val="tx1">
                  <a:lumMod val="75000"/>
                  <a:lumOff val="25000"/>
                </a:schemeClr>
              </a:solidFill>
              <a:latin typeface="+mn-ea"/>
            </a:endParaRPr>
          </a:p>
          <a:p>
            <a:pPr eaLnBrk="1" hangingPunct="1">
              <a:spcAft>
                <a:spcPts val="0"/>
              </a:spcAft>
              <a:buFont typeface="Wingdings 3" pitchFamily="18" charset="2"/>
              <a:buChar char=""/>
              <a:defRPr/>
            </a:pPr>
            <a:endParaRPr lang="en-US" altLang="zh-CN" sz="1800" dirty="0" smtClean="0">
              <a:solidFill>
                <a:schemeClr val="tx1">
                  <a:lumMod val="75000"/>
                  <a:lumOff val="25000"/>
                </a:schemeClr>
              </a:solidFill>
              <a:latin typeface="+mn-ea"/>
            </a:endParaRPr>
          </a:p>
          <a:p>
            <a:pPr marL="0" indent="0" eaLnBrk="1" hangingPunct="1">
              <a:spcAft>
                <a:spcPts val="0"/>
              </a:spcAft>
              <a:buFont typeface="Wingdings 3" pitchFamily="18" charset="2"/>
              <a:buNone/>
              <a:defRPr/>
            </a:pPr>
            <a:r>
              <a:rPr lang="en-US" altLang="zh-CN" sz="1800" dirty="0">
                <a:solidFill>
                  <a:schemeClr val="tx1">
                    <a:lumMod val="75000"/>
                    <a:lumOff val="25000"/>
                  </a:schemeClr>
                </a:solidFill>
                <a:latin typeface="+mn-ea"/>
              </a:rPr>
              <a:t>	</a:t>
            </a:r>
            <a:endParaRPr lang="en-US" altLang="zh-CN" sz="1800" dirty="0" smtClean="0">
              <a:solidFill>
                <a:schemeClr val="tx1">
                  <a:lumMod val="75000"/>
                  <a:lumOff val="25000"/>
                </a:schemeClr>
              </a:solidFill>
              <a:latin typeface="+mn-ea"/>
            </a:endParaRPr>
          </a:p>
          <a:p>
            <a:pPr marL="0" indent="0" eaLnBrk="1" hangingPunct="1">
              <a:spcAft>
                <a:spcPts val="0"/>
              </a:spcAft>
              <a:buFont typeface="Wingdings 3" pitchFamily="18" charset="2"/>
              <a:buNone/>
              <a:defRPr/>
            </a:pPr>
            <a:r>
              <a:rPr lang="en-US" altLang="zh-CN" sz="1800" dirty="0">
                <a:solidFill>
                  <a:schemeClr val="tx1">
                    <a:lumMod val="75000"/>
                    <a:lumOff val="25000"/>
                  </a:schemeClr>
                </a:solidFill>
                <a:latin typeface="+mn-ea"/>
              </a:rPr>
              <a:t>	</a:t>
            </a:r>
            <a:r>
              <a:rPr lang="zh-CN" altLang="zh-CN" sz="1800" dirty="0" smtClean="0">
                <a:solidFill>
                  <a:schemeClr val="tx1">
                    <a:lumMod val="75000"/>
                    <a:lumOff val="25000"/>
                  </a:schemeClr>
                </a:solidFill>
                <a:latin typeface="+mn-ea"/>
              </a:rPr>
              <a:t>求</a:t>
            </a:r>
            <a:r>
              <a:rPr lang="en-US" altLang="zh-CN" sz="1800" dirty="0">
                <a:solidFill>
                  <a:schemeClr val="tx1">
                    <a:lumMod val="75000"/>
                    <a:lumOff val="25000"/>
                  </a:schemeClr>
                </a:solidFill>
                <a:latin typeface="+mn-ea"/>
              </a:rPr>
              <a:t>EX</a:t>
            </a:r>
            <a:r>
              <a:rPr lang="zh-CN" altLang="zh-CN" sz="1800" dirty="0" smtClean="0">
                <a:solidFill>
                  <a:schemeClr val="tx1">
                    <a:lumMod val="75000"/>
                    <a:lumOff val="25000"/>
                  </a:schemeClr>
                </a:solidFill>
                <a:latin typeface="+mn-ea"/>
              </a:rPr>
              <a:t>。</a:t>
            </a:r>
            <a:endParaRPr lang="en-US" altLang="zh-CN" sz="1800" dirty="0" smtClean="0">
              <a:solidFill>
                <a:schemeClr val="tx1">
                  <a:lumMod val="75000"/>
                  <a:lumOff val="25000"/>
                </a:schemeClr>
              </a:solidFill>
              <a:latin typeface="+mn-ea"/>
            </a:endParaRPr>
          </a:p>
          <a:p>
            <a:pPr eaLnBrk="1" hangingPunct="1">
              <a:spcAft>
                <a:spcPts val="0"/>
              </a:spcAft>
              <a:buFont typeface="Wingdings 3" pitchFamily="18" charset="2"/>
              <a:buChar char=""/>
              <a:defRPr/>
            </a:pPr>
            <a:r>
              <a:rPr lang="zh-CN" altLang="zh-CN" sz="1800" b="1" dirty="0">
                <a:solidFill>
                  <a:schemeClr val="tx1">
                    <a:lumMod val="75000"/>
                    <a:lumOff val="25000"/>
                  </a:schemeClr>
                </a:solidFill>
                <a:latin typeface="+mn-ea"/>
              </a:rPr>
              <a:t>解：</a:t>
            </a:r>
            <a:r>
              <a:rPr lang="zh-CN" altLang="zh-CN" sz="1800" dirty="0">
                <a:solidFill>
                  <a:schemeClr val="tx1">
                    <a:lumMod val="75000"/>
                    <a:lumOff val="25000"/>
                  </a:schemeClr>
                </a:solidFill>
                <a:latin typeface="+mn-ea"/>
              </a:rPr>
              <a:t>在</a:t>
            </a:r>
            <a:r>
              <a:rPr lang="en-US" altLang="zh-CN" sz="1800" dirty="0" err="1">
                <a:solidFill>
                  <a:schemeClr val="tx1">
                    <a:lumMod val="75000"/>
                    <a:lumOff val="25000"/>
                  </a:schemeClr>
                </a:solidFill>
                <a:latin typeface="+mn-ea"/>
              </a:rPr>
              <a:t>Matlab</a:t>
            </a:r>
            <a:r>
              <a:rPr lang="zh-CN" altLang="zh-CN" sz="1800" dirty="0">
                <a:solidFill>
                  <a:schemeClr val="tx1">
                    <a:lumMod val="75000"/>
                    <a:lumOff val="25000"/>
                  </a:schemeClr>
                </a:solidFill>
                <a:latin typeface="+mn-ea"/>
              </a:rPr>
              <a:t>编辑器中建立</a:t>
            </a:r>
            <a:r>
              <a:rPr lang="en-US" altLang="zh-CN" sz="1800" dirty="0">
                <a:solidFill>
                  <a:schemeClr val="tx1">
                    <a:lumMod val="75000"/>
                    <a:lumOff val="25000"/>
                  </a:schemeClr>
                </a:solidFill>
                <a:latin typeface="+mn-ea"/>
              </a:rPr>
              <a:t>M</a:t>
            </a:r>
            <a:r>
              <a:rPr lang="zh-CN" altLang="zh-CN" sz="1800" dirty="0">
                <a:solidFill>
                  <a:schemeClr val="tx1">
                    <a:lumMod val="75000"/>
                    <a:lumOff val="25000"/>
                  </a:schemeClr>
                </a:solidFill>
                <a:latin typeface="+mn-ea"/>
              </a:rPr>
              <a:t>文件</a:t>
            </a:r>
            <a:r>
              <a:rPr lang="en-US" altLang="zh-CN" sz="1800" dirty="0">
                <a:solidFill>
                  <a:schemeClr val="tx1">
                    <a:lumMod val="75000"/>
                    <a:lumOff val="25000"/>
                  </a:schemeClr>
                </a:solidFill>
                <a:latin typeface="+mn-ea"/>
              </a:rPr>
              <a:t>LX0818.m</a:t>
            </a:r>
            <a:r>
              <a:rPr lang="zh-CN" altLang="zh-CN" sz="1800" dirty="0">
                <a:solidFill>
                  <a:schemeClr val="tx1">
                    <a:lumMod val="75000"/>
                    <a:lumOff val="25000"/>
                  </a:schemeClr>
                </a:solidFill>
                <a:latin typeface="+mn-ea"/>
              </a:rPr>
              <a:t>：</a:t>
            </a:r>
            <a:endParaRPr lang="zh-CN" altLang="zh-CN" sz="1800" dirty="0">
              <a:solidFill>
                <a:schemeClr val="tx1">
                  <a:lumMod val="75000"/>
                  <a:lumOff val="25000"/>
                </a:schemeClr>
              </a:solidFill>
              <a:latin typeface="+mn-ea"/>
            </a:endParaRPr>
          </a:p>
          <a:p>
            <a:pPr marL="0" indent="0" eaLnBrk="1" hangingPunct="1">
              <a:spcAft>
                <a:spcPts val="0"/>
              </a:spcAft>
              <a:buFont typeface="Wingdings 3" pitchFamily="18" charset="2"/>
              <a:buNone/>
              <a:defRPr/>
            </a:pPr>
            <a:r>
              <a:rPr lang="en-US" altLang="zh-CN" sz="1800" dirty="0" smtClean="0">
                <a:solidFill>
                  <a:schemeClr val="tx1">
                    <a:lumMod val="75000"/>
                    <a:lumOff val="25000"/>
                  </a:schemeClr>
                </a:solidFill>
                <a:latin typeface="+mn-ea"/>
              </a:rPr>
              <a:t>	</a:t>
            </a:r>
            <a:r>
              <a:rPr lang="en-US" altLang="zh-CN" sz="1800" dirty="0" err="1" smtClean="0">
                <a:solidFill>
                  <a:schemeClr val="tx1">
                    <a:lumMod val="75000"/>
                    <a:lumOff val="25000"/>
                  </a:schemeClr>
                </a:solidFill>
                <a:latin typeface="+mn-ea"/>
              </a:rPr>
              <a:t>syms</a:t>
            </a:r>
            <a:r>
              <a:rPr lang="en-US" altLang="zh-CN" sz="1800" dirty="0" smtClean="0">
                <a:solidFill>
                  <a:schemeClr val="tx1">
                    <a:lumMod val="75000"/>
                    <a:lumOff val="25000"/>
                  </a:schemeClr>
                </a:solidFill>
                <a:latin typeface="+mn-ea"/>
              </a:rPr>
              <a:t> </a:t>
            </a:r>
            <a:r>
              <a:rPr lang="en-US" altLang="zh-CN" sz="1800" dirty="0">
                <a:solidFill>
                  <a:schemeClr val="tx1">
                    <a:lumMod val="75000"/>
                    <a:lumOff val="25000"/>
                  </a:schemeClr>
                </a:solidFill>
                <a:latin typeface="+mn-ea"/>
              </a:rPr>
              <a:t>x</a:t>
            </a:r>
            <a:endParaRPr lang="zh-CN" altLang="zh-CN" sz="1800" dirty="0">
              <a:solidFill>
                <a:schemeClr val="tx1">
                  <a:lumMod val="75000"/>
                  <a:lumOff val="25000"/>
                </a:schemeClr>
              </a:solidFill>
              <a:latin typeface="+mn-ea"/>
            </a:endParaRPr>
          </a:p>
          <a:p>
            <a:pPr marL="0" indent="0" eaLnBrk="1" hangingPunct="1">
              <a:spcAft>
                <a:spcPts val="0"/>
              </a:spcAft>
              <a:buFont typeface="Wingdings 3" pitchFamily="18" charset="2"/>
              <a:buNone/>
              <a:defRPr/>
            </a:pPr>
            <a:r>
              <a:rPr lang="en-US" altLang="zh-CN" sz="1800" dirty="0" smtClean="0">
                <a:solidFill>
                  <a:schemeClr val="tx1">
                    <a:lumMod val="75000"/>
                    <a:lumOff val="25000"/>
                  </a:schemeClr>
                </a:solidFill>
                <a:latin typeface="+mn-ea"/>
              </a:rPr>
              <a:t>	</a:t>
            </a:r>
            <a:r>
              <a:rPr lang="en-US" altLang="zh-CN" sz="1800" dirty="0" err="1" smtClean="0">
                <a:solidFill>
                  <a:schemeClr val="tx1">
                    <a:lumMod val="75000"/>
                    <a:lumOff val="25000"/>
                  </a:schemeClr>
                </a:solidFill>
                <a:latin typeface="+mn-ea"/>
              </a:rPr>
              <a:t>p_x</a:t>
            </a:r>
            <a:r>
              <a:rPr lang="en-US" altLang="zh-CN" sz="1800" dirty="0" smtClean="0">
                <a:solidFill>
                  <a:schemeClr val="tx1">
                    <a:lumMod val="75000"/>
                    <a:lumOff val="25000"/>
                  </a:schemeClr>
                </a:solidFill>
                <a:latin typeface="+mn-ea"/>
              </a:rPr>
              <a:t>=1/2*</a:t>
            </a:r>
            <a:r>
              <a:rPr lang="en-US" altLang="zh-CN" sz="1800" dirty="0" err="1" smtClean="0">
                <a:solidFill>
                  <a:schemeClr val="tx1">
                    <a:lumMod val="75000"/>
                    <a:lumOff val="25000"/>
                  </a:schemeClr>
                </a:solidFill>
                <a:latin typeface="+mn-ea"/>
              </a:rPr>
              <a:t>exp</a:t>
            </a:r>
            <a:r>
              <a:rPr lang="en-US" altLang="zh-CN" sz="1800" dirty="0">
                <a:solidFill>
                  <a:schemeClr val="tx1">
                    <a:lumMod val="75000"/>
                    <a:lumOff val="25000"/>
                  </a:schemeClr>
                </a:solidFill>
                <a:latin typeface="+mn-ea"/>
              </a:rPr>
              <a:t>(-abs(x));</a:t>
            </a:r>
            <a:endParaRPr lang="zh-CN" altLang="zh-CN" sz="1800" dirty="0">
              <a:solidFill>
                <a:schemeClr val="tx1">
                  <a:lumMod val="75000"/>
                  <a:lumOff val="25000"/>
                </a:schemeClr>
              </a:solidFill>
              <a:latin typeface="+mn-ea"/>
            </a:endParaRPr>
          </a:p>
          <a:p>
            <a:pPr marL="0" indent="0" eaLnBrk="1" hangingPunct="1">
              <a:spcAft>
                <a:spcPts val="0"/>
              </a:spcAft>
              <a:buFont typeface="Wingdings 3" pitchFamily="18" charset="2"/>
              <a:buNone/>
              <a:defRPr/>
            </a:pPr>
            <a:r>
              <a:rPr lang="en-US" altLang="zh-CN" sz="1800" dirty="0" smtClean="0">
                <a:solidFill>
                  <a:schemeClr val="tx1">
                    <a:lumMod val="75000"/>
                    <a:lumOff val="25000"/>
                  </a:schemeClr>
                </a:solidFill>
                <a:latin typeface="+mn-ea"/>
              </a:rPr>
              <a:t>	EX=</a:t>
            </a:r>
            <a:r>
              <a:rPr lang="en-US" altLang="zh-CN" sz="1800" dirty="0" err="1" smtClean="0">
                <a:solidFill>
                  <a:schemeClr val="tx1">
                    <a:lumMod val="75000"/>
                    <a:lumOff val="25000"/>
                  </a:schemeClr>
                </a:solidFill>
                <a:latin typeface="+mn-ea"/>
              </a:rPr>
              <a:t>int</a:t>
            </a:r>
            <a:r>
              <a:rPr lang="en-US" altLang="zh-CN" sz="1800" dirty="0" smtClean="0">
                <a:solidFill>
                  <a:schemeClr val="tx1">
                    <a:lumMod val="75000"/>
                    <a:lumOff val="25000"/>
                  </a:schemeClr>
                </a:solidFill>
                <a:latin typeface="+mn-ea"/>
              </a:rPr>
              <a:t>(x*p_x</a:t>
            </a:r>
            <a:r>
              <a:rPr lang="en-US" altLang="zh-CN" sz="1800" dirty="0">
                <a:solidFill>
                  <a:schemeClr val="tx1">
                    <a:lumMod val="75000"/>
                    <a:lumOff val="25000"/>
                  </a:schemeClr>
                </a:solidFill>
                <a:latin typeface="+mn-ea"/>
              </a:rPr>
              <a:t>,-</a:t>
            </a:r>
            <a:r>
              <a:rPr lang="en-US" altLang="zh-CN" sz="1800" dirty="0" err="1">
                <a:solidFill>
                  <a:schemeClr val="tx1">
                    <a:lumMod val="75000"/>
                    <a:lumOff val="25000"/>
                  </a:schemeClr>
                </a:solidFill>
                <a:latin typeface="+mn-ea"/>
              </a:rPr>
              <a:t>inf,inf</a:t>
            </a:r>
            <a:r>
              <a:rPr lang="en-US" altLang="zh-CN" sz="1800" dirty="0">
                <a:solidFill>
                  <a:schemeClr val="tx1">
                    <a:lumMod val="75000"/>
                    <a:lumOff val="25000"/>
                  </a:schemeClr>
                </a:solidFill>
                <a:latin typeface="+mn-ea"/>
              </a:rPr>
              <a:t>)</a:t>
            </a:r>
            <a:endParaRPr lang="zh-CN" altLang="zh-CN" sz="1800" dirty="0">
              <a:solidFill>
                <a:schemeClr val="tx1">
                  <a:lumMod val="75000"/>
                  <a:lumOff val="25000"/>
                </a:schemeClr>
              </a:solidFill>
              <a:latin typeface="+mn-ea"/>
            </a:endParaRPr>
          </a:p>
          <a:p>
            <a:pPr marL="0" indent="0" eaLnBrk="1" hangingPunct="1">
              <a:spcAft>
                <a:spcPts val="0"/>
              </a:spcAft>
              <a:buFont typeface="Wingdings 3" pitchFamily="18" charset="2"/>
              <a:buNone/>
              <a:defRPr/>
            </a:pPr>
            <a:r>
              <a:rPr lang="en-US" altLang="zh-CN" sz="1800" dirty="0" smtClean="0">
                <a:solidFill>
                  <a:schemeClr val="tx1">
                    <a:lumMod val="75000"/>
                    <a:lumOff val="25000"/>
                  </a:schemeClr>
                </a:solidFill>
                <a:latin typeface="+mn-ea"/>
              </a:rPr>
              <a:t>	</a:t>
            </a:r>
            <a:r>
              <a:rPr lang="zh-CN" altLang="zh-CN" sz="1800" dirty="0" smtClean="0">
                <a:solidFill>
                  <a:schemeClr val="tx1">
                    <a:lumMod val="75000"/>
                    <a:lumOff val="25000"/>
                  </a:schemeClr>
                </a:solidFill>
                <a:latin typeface="+mn-ea"/>
              </a:rPr>
              <a:t>运行</a:t>
            </a:r>
            <a:r>
              <a:rPr lang="zh-CN" altLang="zh-CN" sz="1800" dirty="0">
                <a:solidFill>
                  <a:schemeClr val="tx1">
                    <a:lumMod val="75000"/>
                    <a:lumOff val="25000"/>
                  </a:schemeClr>
                </a:solidFill>
                <a:latin typeface="+mn-ea"/>
              </a:rPr>
              <a:t>结果为</a:t>
            </a:r>
            <a:r>
              <a:rPr lang="zh-CN" altLang="zh-CN" sz="1800" dirty="0" smtClean="0">
                <a:solidFill>
                  <a:schemeClr val="tx1">
                    <a:lumMod val="75000"/>
                    <a:lumOff val="25000"/>
                  </a:schemeClr>
                </a:solidFill>
                <a:latin typeface="+mn-ea"/>
              </a:rPr>
              <a:t>：</a:t>
            </a:r>
            <a:endParaRPr lang="en-US" altLang="zh-CN" sz="1800" dirty="0" smtClean="0">
              <a:solidFill>
                <a:schemeClr val="tx1">
                  <a:lumMod val="75000"/>
                  <a:lumOff val="25000"/>
                </a:schemeClr>
              </a:solidFill>
              <a:latin typeface="+mn-ea"/>
            </a:endParaRPr>
          </a:p>
          <a:p>
            <a:pPr marL="0" indent="0" eaLnBrk="1" hangingPunct="1">
              <a:spcAft>
                <a:spcPts val="0"/>
              </a:spcAft>
              <a:buFont typeface="Wingdings 3" pitchFamily="18" charset="2"/>
              <a:buNone/>
              <a:defRPr/>
            </a:pPr>
            <a:r>
              <a:rPr lang="en-US" altLang="zh-CN" sz="1800" dirty="0">
                <a:solidFill>
                  <a:schemeClr val="tx1">
                    <a:lumMod val="75000"/>
                    <a:lumOff val="25000"/>
                  </a:schemeClr>
                </a:solidFill>
                <a:latin typeface="+mn-ea"/>
              </a:rPr>
              <a:t>	</a:t>
            </a:r>
            <a:r>
              <a:rPr lang="en-US" altLang="zh-CN" sz="1800" dirty="0" smtClean="0">
                <a:solidFill>
                  <a:schemeClr val="tx1">
                    <a:lumMod val="75000"/>
                    <a:lumOff val="25000"/>
                  </a:schemeClr>
                </a:solidFill>
                <a:latin typeface="+mn-ea"/>
              </a:rPr>
              <a:t>EX </a:t>
            </a:r>
            <a:r>
              <a:rPr lang="en-US" altLang="zh-CN" sz="1800" dirty="0">
                <a:solidFill>
                  <a:schemeClr val="tx1">
                    <a:lumMod val="75000"/>
                    <a:lumOff val="25000"/>
                  </a:schemeClr>
                </a:solidFill>
                <a:latin typeface="+mn-ea"/>
              </a:rPr>
              <a:t>=</a:t>
            </a:r>
            <a:endParaRPr lang="zh-CN" altLang="zh-CN" sz="1800" dirty="0">
              <a:solidFill>
                <a:schemeClr val="tx1">
                  <a:lumMod val="75000"/>
                  <a:lumOff val="25000"/>
                </a:schemeClr>
              </a:solidFill>
              <a:latin typeface="+mn-ea"/>
            </a:endParaRPr>
          </a:p>
          <a:p>
            <a:pPr marL="0" indent="0" eaLnBrk="1" hangingPunct="1">
              <a:spcAft>
                <a:spcPts val="0"/>
              </a:spcAft>
              <a:buFont typeface="Wingdings 3" pitchFamily="18" charset="2"/>
              <a:buNone/>
              <a:defRPr/>
            </a:pPr>
            <a:r>
              <a:rPr lang="en-US" altLang="zh-CN" sz="1800" dirty="0" smtClean="0">
                <a:solidFill>
                  <a:schemeClr val="tx1">
                    <a:lumMod val="75000"/>
                    <a:lumOff val="25000"/>
                  </a:schemeClr>
                </a:solidFill>
                <a:latin typeface="+mn-ea"/>
              </a:rPr>
              <a:t>	 </a:t>
            </a:r>
            <a:r>
              <a:rPr lang="en-US" altLang="zh-CN" sz="1800" dirty="0">
                <a:solidFill>
                  <a:schemeClr val="tx1">
                    <a:lumMod val="75000"/>
                    <a:lumOff val="25000"/>
                  </a:schemeClr>
                </a:solidFill>
                <a:latin typeface="+mn-ea"/>
              </a:rPr>
              <a:t>0</a:t>
            </a:r>
            <a:endParaRPr lang="zh-CN" altLang="zh-CN" sz="1800" dirty="0">
              <a:solidFill>
                <a:schemeClr val="tx1">
                  <a:lumMod val="75000"/>
                  <a:lumOff val="25000"/>
                </a:schemeClr>
              </a:solidFill>
              <a:latin typeface="+mn-ea"/>
            </a:endParaRPr>
          </a:p>
          <a:p>
            <a:pPr eaLnBrk="1" hangingPunct="1">
              <a:spcAft>
                <a:spcPts val="0"/>
              </a:spcAft>
              <a:buFont typeface="Wingdings 3" pitchFamily="18" charset="2"/>
              <a:buChar char=""/>
              <a:defRPr/>
            </a:pPr>
            <a:endParaRPr lang="zh-CN" altLang="zh-CN" sz="1800" dirty="0">
              <a:solidFill>
                <a:schemeClr val="tx1">
                  <a:lumMod val="75000"/>
                  <a:lumOff val="25000"/>
                </a:schemeClr>
              </a:solidFill>
              <a:latin typeface="+mn-ea"/>
            </a:endParaRPr>
          </a:p>
          <a:p>
            <a:pPr eaLnBrk="1" hangingPunct="1">
              <a:spcAft>
                <a:spcPts val="0"/>
              </a:spcAft>
              <a:buFont typeface="Wingdings 3" pitchFamily="18" charset="2"/>
              <a:buChar char=""/>
              <a:defRPr/>
            </a:pPr>
            <a:endParaRPr lang="en-US" altLang="zh-CN" sz="1800" dirty="0" smtClean="0">
              <a:solidFill>
                <a:schemeClr val="tx1">
                  <a:lumMod val="75000"/>
                  <a:lumOff val="25000"/>
                </a:schemeClr>
              </a:solidFill>
              <a:latin typeface="+mn-ea"/>
            </a:endParaRPr>
          </a:p>
          <a:p>
            <a:pPr eaLnBrk="1" hangingPunct="1">
              <a:spcAft>
                <a:spcPts val="0"/>
              </a:spcAft>
              <a:buFont typeface="Wingdings 3" pitchFamily="18" charset="2"/>
              <a:buChar char=""/>
              <a:defRPr/>
            </a:pPr>
            <a:endParaRPr lang="en-US" altLang="zh-CN" sz="1800" dirty="0">
              <a:solidFill>
                <a:schemeClr val="tx1">
                  <a:lumMod val="75000"/>
                  <a:lumOff val="25000"/>
                </a:schemeClr>
              </a:solidFill>
              <a:latin typeface="+mn-ea"/>
            </a:endParaRPr>
          </a:p>
        </p:txBody>
      </p:sp>
      <p:sp>
        <p:nvSpPr>
          <p:cNvPr id="20489" name="Rectangle 2"/>
          <p:cNvSpPr>
            <a:spLocks noChangeArrowheads="1"/>
          </p:cNvSpPr>
          <p:nvPr/>
        </p:nvSpPr>
        <p:spPr bwMode="auto">
          <a:xfrm>
            <a:off x="0" y="-182563"/>
            <a:ext cx="184150" cy="366713"/>
          </a:xfrm>
          <a:prstGeom prst="rect">
            <a:avLst/>
          </a:prstGeom>
          <a:noFill/>
          <a:ln w="9525">
            <a:noFill/>
            <a:miter lim="800000"/>
          </a:ln>
        </p:spPr>
        <p:txBody>
          <a:bodyPr wrap="none" anchor="ctr">
            <a:spAutoFit/>
          </a:bodyPr>
          <a:lstStyle/>
          <a:p>
            <a:endParaRPr lang="zh-CN" altLang="en-US">
              <a:latin typeface="Trebuchet MS" pitchFamily="34" charset="0"/>
              <a:ea typeface="华文新魏" pitchFamily="2" charset="-122"/>
            </a:endParaRPr>
          </a:p>
        </p:txBody>
      </p:sp>
      <p:graphicFrame>
        <p:nvGraphicFramePr>
          <p:cNvPr id="20487" name="Object 7"/>
          <p:cNvGraphicFramePr>
            <a:graphicFrameLocks noChangeAspect="1"/>
          </p:cNvGraphicFramePr>
          <p:nvPr/>
        </p:nvGraphicFramePr>
        <p:xfrm>
          <a:off x="1792288" y="963613"/>
          <a:ext cx="3527425" cy="852487"/>
        </p:xfrm>
        <a:graphic>
          <a:graphicData uri="http://schemas.openxmlformats.org/presentationml/2006/ole">
            <mc:AlternateContent xmlns:mc="http://schemas.openxmlformats.org/markup-compatibility/2006">
              <mc:Choice xmlns:v="urn:schemas-microsoft-com:vml" Requires="v">
                <p:oleObj spid="_x0000_s16385" name="公式" r:id="rId1" imgW="61264800" imgH="9753600" progId="Equation.3">
                  <p:embed/>
                </p:oleObj>
              </mc:Choice>
              <mc:Fallback>
                <p:oleObj name="公式" r:id="rId1" imgW="61264800" imgH="9753600" progId="Equation.3">
                  <p:embed/>
                  <p:pic>
                    <p:nvPicPr>
                      <p:cNvPr id="0" name="图片 16384"/>
                      <p:cNvPicPr>
                        <a:picLocks noChangeAspect="1"/>
                      </p:cNvPicPr>
                      <p:nvPr/>
                    </p:nvPicPr>
                    <p:blipFill>
                      <a:blip r:embed="rId2"/>
                      <a:stretch>
                        <a:fillRect/>
                      </a:stretch>
                    </p:blipFill>
                    <p:spPr>
                      <a:xfrm>
                        <a:off x="1792288" y="963613"/>
                        <a:ext cx="3527425" cy="852487"/>
                      </a:xfrm>
                      <a:prstGeom prst="rect">
                        <a:avLst/>
                      </a:prstGeom>
                      <a:noFill/>
                      <a:ln w="9525">
                        <a:noFill/>
                        <a:miter/>
                      </a:ln>
                    </p:spPr>
                  </p:pic>
                </p:oleObj>
              </mc:Fallback>
            </mc:AlternateContent>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33" name="内容占位符 2"/>
          <p:cNvSpPr>
            <a:spLocks noGrp="1"/>
          </p:cNvSpPr>
          <p:nvPr>
            <p:ph idx="1"/>
          </p:nvPr>
        </p:nvSpPr>
        <p:spPr>
          <a:xfrm>
            <a:off x="677863" y="512763"/>
            <a:ext cx="8596312" cy="4668837"/>
          </a:xfrm>
        </p:spPr>
        <p:txBody>
          <a:bodyPr/>
          <a:lstStyle/>
          <a:p>
            <a:pPr eaLnBrk="1" hangingPunct="1"/>
            <a:r>
              <a:rPr lang="en-US" altLang="zh-CN" sz="1800" smtClean="0"/>
              <a:t>10.5.2   </a:t>
            </a:r>
            <a:r>
              <a:rPr lang="zh-CN" altLang="en-US" sz="1800" smtClean="0"/>
              <a:t>方差与标准差</a:t>
            </a:r>
            <a:endParaRPr lang="en-US" altLang="zh-CN" sz="1800" smtClean="0"/>
          </a:p>
          <a:p>
            <a:pPr eaLnBrk="1" hangingPunct="1"/>
            <a:r>
              <a:rPr lang="zh-CN" altLang="zh-CN" sz="1800" smtClean="0"/>
              <a:t>方差是随机变量的个别偏差的平方的期望：</a:t>
            </a:r>
            <a:endParaRPr lang="zh-CN" altLang="zh-CN" sz="1800" smtClean="0"/>
          </a:p>
          <a:p>
            <a:pPr eaLnBrk="1" hangingPunct="1"/>
            <a:endParaRPr lang="en-US" altLang="zh-CN" sz="1800" smtClean="0"/>
          </a:p>
          <a:p>
            <a:pPr eaLnBrk="1" hangingPunct="1"/>
            <a:r>
              <a:rPr lang="zh-CN" altLang="en-US" sz="1800" smtClean="0"/>
              <a:t>标准差：</a:t>
            </a:r>
            <a:endParaRPr lang="en-US" altLang="zh-CN" sz="1800" smtClean="0"/>
          </a:p>
          <a:p>
            <a:pPr eaLnBrk="1" hangingPunct="1"/>
            <a:r>
              <a:rPr lang="zh-CN" altLang="zh-CN" sz="1800" smtClean="0"/>
              <a:t>对于样本</a:t>
            </a:r>
            <a:r>
              <a:rPr lang="en-US" altLang="zh-CN" sz="1800" smtClean="0"/>
              <a:t>x = [x</a:t>
            </a:r>
            <a:r>
              <a:rPr lang="en-US" altLang="zh-CN" sz="1800" baseline="-25000" smtClean="0"/>
              <a:t>1</a:t>
            </a:r>
            <a:r>
              <a:rPr lang="en-US" altLang="zh-CN" sz="1800" smtClean="0"/>
              <a:t>, x</a:t>
            </a:r>
            <a:r>
              <a:rPr lang="en-US" altLang="zh-CN" sz="1800" baseline="-25000" smtClean="0"/>
              <a:t>2</a:t>
            </a:r>
            <a:r>
              <a:rPr lang="en-US" altLang="zh-CN" sz="1800" smtClean="0"/>
              <a:t>, …, x</a:t>
            </a:r>
            <a:r>
              <a:rPr lang="en-US" altLang="zh-CN" sz="1800" baseline="-25000" smtClean="0"/>
              <a:t>n</a:t>
            </a:r>
            <a:r>
              <a:rPr lang="en-US" altLang="zh-CN" sz="1800" smtClean="0"/>
              <a:t>]</a:t>
            </a:r>
            <a:r>
              <a:rPr lang="zh-CN" altLang="zh-CN" sz="1800" smtClean="0"/>
              <a:t>，有</a:t>
            </a:r>
            <a:endParaRPr lang="zh-CN" altLang="zh-CN" sz="1800" smtClean="0"/>
          </a:p>
          <a:p>
            <a:pPr eaLnBrk="1" hangingPunct="1"/>
            <a:endParaRPr lang="en-US" altLang="zh-CN" sz="1800" smtClean="0"/>
          </a:p>
          <a:p>
            <a:pPr eaLnBrk="1" hangingPunct="1"/>
            <a:r>
              <a:rPr lang="zh-CN" altLang="zh-CN" sz="1800" smtClean="0"/>
              <a:t>样本方差：</a:t>
            </a:r>
            <a:endParaRPr lang="en-US" altLang="zh-CN" sz="1800" smtClean="0"/>
          </a:p>
          <a:p>
            <a:pPr eaLnBrk="1" hangingPunct="1"/>
            <a:endParaRPr lang="en-US" altLang="zh-CN" sz="1800" smtClean="0"/>
          </a:p>
          <a:p>
            <a:pPr eaLnBrk="1" hangingPunct="1"/>
            <a:r>
              <a:rPr lang="zh-CN" altLang="en-US" sz="1800" smtClean="0"/>
              <a:t>样本标准差：</a:t>
            </a:r>
            <a:endParaRPr lang="zh-CN" altLang="en-US" sz="1800" smtClean="0"/>
          </a:p>
        </p:txBody>
      </p:sp>
      <p:sp>
        <p:nvSpPr>
          <p:cNvPr id="21534" name="Rectangle 2"/>
          <p:cNvSpPr>
            <a:spLocks noChangeArrowheads="1"/>
          </p:cNvSpPr>
          <p:nvPr/>
        </p:nvSpPr>
        <p:spPr bwMode="auto">
          <a:xfrm>
            <a:off x="0" y="-182563"/>
            <a:ext cx="184150" cy="366713"/>
          </a:xfrm>
          <a:prstGeom prst="rect">
            <a:avLst/>
          </a:prstGeom>
          <a:noFill/>
          <a:ln w="9525">
            <a:noFill/>
            <a:miter lim="800000"/>
          </a:ln>
        </p:spPr>
        <p:txBody>
          <a:bodyPr wrap="none" anchor="ctr">
            <a:spAutoFit/>
          </a:bodyPr>
          <a:lstStyle/>
          <a:p>
            <a:endParaRPr lang="zh-CN" altLang="en-US">
              <a:latin typeface="Trebuchet MS" pitchFamily="34" charset="0"/>
              <a:ea typeface="华文新魏" pitchFamily="2" charset="-122"/>
            </a:endParaRPr>
          </a:p>
        </p:txBody>
      </p:sp>
      <p:graphicFrame>
        <p:nvGraphicFramePr>
          <p:cNvPr id="21529" name="Object 25"/>
          <p:cNvGraphicFramePr>
            <a:graphicFrameLocks noChangeAspect="1"/>
          </p:cNvGraphicFramePr>
          <p:nvPr/>
        </p:nvGraphicFramePr>
        <p:xfrm>
          <a:off x="1841500" y="1279525"/>
          <a:ext cx="3681413" cy="400050"/>
        </p:xfrm>
        <a:graphic>
          <a:graphicData uri="http://schemas.openxmlformats.org/presentationml/2006/ole">
            <mc:AlternateContent xmlns:mc="http://schemas.openxmlformats.org/markup-compatibility/2006">
              <mc:Choice xmlns:v="urn:schemas-microsoft-com:vml" Requires="v">
                <p:oleObj spid="_x0000_s17409" name="" r:id="rId1" imgW="51206400" imgH="5486400" progId="Equation.DSMT4">
                  <p:embed/>
                </p:oleObj>
              </mc:Choice>
              <mc:Fallback>
                <p:oleObj name="" r:id="rId1" imgW="51206400" imgH="5486400" progId="Equation.DSMT4">
                  <p:embed/>
                  <p:pic>
                    <p:nvPicPr>
                      <p:cNvPr id="0" name="图片 17408"/>
                      <p:cNvPicPr>
                        <a:picLocks noChangeAspect="1"/>
                      </p:cNvPicPr>
                      <p:nvPr/>
                    </p:nvPicPr>
                    <p:blipFill>
                      <a:blip r:embed="rId2"/>
                      <a:stretch>
                        <a:fillRect/>
                      </a:stretch>
                    </p:blipFill>
                    <p:spPr>
                      <a:xfrm>
                        <a:off x="1841500" y="1279525"/>
                        <a:ext cx="3681413" cy="400050"/>
                      </a:xfrm>
                      <a:prstGeom prst="rect">
                        <a:avLst/>
                      </a:prstGeom>
                      <a:noFill/>
                      <a:ln w="9525">
                        <a:noFill/>
                        <a:miter/>
                      </a:ln>
                    </p:spPr>
                  </p:pic>
                </p:oleObj>
              </mc:Fallback>
            </mc:AlternateContent>
          </a:graphicData>
        </a:graphic>
      </p:graphicFrame>
      <p:sp>
        <p:nvSpPr>
          <p:cNvPr id="21535" name="Rectangle 4"/>
          <p:cNvSpPr>
            <a:spLocks noChangeArrowheads="1"/>
          </p:cNvSpPr>
          <p:nvPr/>
        </p:nvSpPr>
        <p:spPr bwMode="auto">
          <a:xfrm>
            <a:off x="0" y="-182563"/>
            <a:ext cx="184150" cy="366713"/>
          </a:xfrm>
          <a:prstGeom prst="rect">
            <a:avLst/>
          </a:prstGeom>
          <a:noFill/>
          <a:ln w="9525">
            <a:noFill/>
            <a:miter lim="800000"/>
          </a:ln>
        </p:spPr>
        <p:txBody>
          <a:bodyPr wrap="none" anchor="ctr">
            <a:spAutoFit/>
          </a:bodyPr>
          <a:lstStyle/>
          <a:p>
            <a:endParaRPr lang="zh-CN" altLang="en-US">
              <a:latin typeface="Trebuchet MS" pitchFamily="34" charset="0"/>
              <a:ea typeface="华文新魏" pitchFamily="2" charset="-122"/>
            </a:endParaRPr>
          </a:p>
        </p:txBody>
      </p:sp>
      <p:graphicFrame>
        <p:nvGraphicFramePr>
          <p:cNvPr id="21530" name="Object 26"/>
          <p:cNvGraphicFramePr>
            <a:graphicFrameLocks noChangeAspect="1"/>
          </p:cNvGraphicFramePr>
          <p:nvPr/>
        </p:nvGraphicFramePr>
        <p:xfrm>
          <a:off x="2120900" y="1716088"/>
          <a:ext cx="2524125" cy="295275"/>
        </p:xfrm>
        <a:graphic>
          <a:graphicData uri="http://schemas.openxmlformats.org/presentationml/2006/ole">
            <mc:AlternateContent xmlns:mc="http://schemas.openxmlformats.org/markup-compatibility/2006">
              <mc:Choice xmlns:v="urn:schemas-microsoft-com:vml" Requires="v">
                <p:oleObj spid="_x0000_s17410" name="" r:id="rId3" imgW="51206400" imgH="5486400" progId="Equation.DSMT4">
                  <p:embed/>
                </p:oleObj>
              </mc:Choice>
              <mc:Fallback>
                <p:oleObj name="" r:id="rId3" imgW="51206400" imgH="5486400" progId="Equation.DSMT4">
                  <p:embed/>
                  <p:pic>
                    <p:nvPicPr>
                      <p:cNvPr id="0" name="图片 17409"/>
                      <p:cNvPicPr>
                        <a:picLocks noChangeAspect="1"/>
                      </p:cNvPicPr>
                      <p:nvPr/>
                    </p:nvPicPr>
                    <p:blipFill>
                      <a:blip r:embed="rId4"/>
                      <a:stretch>
                        <a:fillRect/>
                      </a:stretch>
                    </p:blipFill>
                    <p:spPr>
                      <a:xfrm>
                        <a:off x="2120900" y="1716088"/>
                        <a:ext cx="2524125" cy="295275"/>
                      </a:xfrm>
                      <a:prstGeom prst="rect">
                        <a:avLst/>
                      </a:prstGeom>
                      <a:noFill/>
                      <a:ln w="9525">
                        <a:noFill/>
                        <a:miter/>
                      </a:ln>
                    </p:spPr>
                  </p:pic>
                </p:oleObj>
              </mc:Fallback>
            </mc:AlternateContent>
          </a:graphicData>
        </a:graphic>
      </p:graphicFrame>
      <p:sp>
        <p:nvSpPr>
          <p:cNvPr id="21536" name="Rectangle 6"/>
          <p:cNvSpPr>
            <a:spLocks noChangeArrowheads="1"/>
          </p:cNvSpPr>
          <p:nvPr/>
        </p:nvSpPr>
        <p:spPr bwMode="auto">
          <a:xfrm>
            <a:off x="0" y="-182563"/>
            <a:ext cx="184150" cy="366713"/>
          </a:xfrm>
          <a:prstGeom prst="rect">
            <a:avLst/>
          </a:prstGeom>
          <a:noFill/>
          <a:ln w="9525">
            <a:noFill/>
            <a:miter lim="800000"/>
          </a:ln>
        </p:spPr>
        <p:txBody>
          <a:bodyPr wrap="none" anchor="ctr">
            <a:spAutoFit/>
          </a:bodyPr>
          <a:lstStyle/>
          <a:p>
            <a:endParaRPr lang="zh-CN" altLang="en-US">
              <a:latin typeface="Trebuchet MS" pitchFamily="34" charset="0"/>
              <a:ea typeface="华文新魏" pitchFamily="2" charset="-122"/>
            </a:endParaRPr>
          </a:p>
        </p:txBody>
      </p:sp>
      <p:graphicFrame>
        <p:nvGraphicFramePr>
          <p:cNvPr id="21531" name="Object 27"/>
          <p:cNvGraphicFramePr>
            <a:graphicFrameLocks noChangeAspect="1"/>
          </p:cNvGraphicFramePr>
          <p:nvPr/>
        </p:nvGraphicFramePr>
        <p:xfrm>
          <a:off x="2243138" y="2813050"/>
          <a:ext cx="1963737" cy="563563"/>
        </p:xfrm>
        <a:graphic>
          <a:graphicData uri="http://schemas.openxmlformats.org/presentationml/2006/ole">
            <mc:AlternateContent xmlns:mc="http://schemas.openxmlformats.org/markup-compatibility/2006">
              <mc:Choice xmlns:v="urn:schemas-microsoft-com:vml" Requires="v">
                <p:oleObj spid="_x0000_s17411" name="" r:id="rId5" imgW="32004000" imgH="10363200" progId="Equation.DSMT4">
                  <p:embed/>
                </p:oleObj>
              </mc:Choice>
              <mc:Fallback>
                <p:oleObj name="" r:id="rId5" imgW="32004000" imgH="10363200" progId="Equation.DSMT4">
                  <p:embed/>
                  <p:pic>
                    <p:nvPicPr>
                      <p:cNvPr id="0" name="图片 17410"/>
                      <p:cNvPicPr>
                        <a:picLocks noChangeAspect="1"/>
                      </p:cNvPicPr>
                      <p:nvPr/>
                    </p:nvPicPr>
                    <p:blipFill>
                      <a:blip r:embed="rId6"/>
                      <a:stretch>
                        <a:fillRect/>
                      </a:stretch>
                    </p:blipFill>
                    <p:spPr>
                      <a:xfrm>
                        <a:off x="2243138" y="2813050"/>
                        <a:ext cx="1963737" cy="563563"/>
                      </a:xfrm>
                      <a:prstGeom prst="rect">
                        <a:avLst/>
                      </a:prstGeom>
                      <a:noFill/>
                      <a:ln w="9525">
                        <a:noFill/>
                        <a:miter/>
                      </a:ln>
                    </p:spPr>
                  </p:pic>
                </p:oleObj>
              </mc:Fallback>
            </mc:AlternateContent>
          </a:graphicData>
        </a:graphic>
      </p:graphicFrame>
      <p:sp>
        <p:nvSpPr>
          <p:cNvPr id="21537" name="Rectangle 8"/>
          <p:cNvSpPr>
            <a:spLocks noChangeArrowheads="1"/>
          </p:cNvSpPr>
          <p:nvPr/>
        </p:nvSpPr>
        <p:spPr bwMode="auto">
          <a:xfrm>
            <a:off x="0" y="-182563"/>
            <a:ext cx="184150" cy="366713"/>
          </a:xfrm>
          <a:prstGeom prst="rect">
            <a:avLst/>
          </a:prstGeom>
          <a:noFill/>
          <a:ln w="9525">
            <a:noFill/>
            <a:miter lim="800000"/>
          </a:ln>
        </p:spPr>
        <p:txBody>
          <a:bodyPr wrap="none" anchor="ctr">
            <a:spAutoFit/>
          </a:bodyPr>
          <a:lstStyle/>
          <a:p>
            <a:endParaRPr lang="zh-CN" altLang="en-US">
              <a:latin typeface="Trebuchet MS" pitchFamily="34" charset="0"/>
              <a:ea typeface="华文新魏" pitchFamily="2" charset="-122"/>
            </a:endParaRPr>
          </a:p>
        </p:txBody>
      </p:sp>
      <p:graphicFrame>
        <p:nvGraphicFramePr>
          <p:cNvPr id="21532" name="Object 28"/>
          <p:cNvGraphicFramePr>
            <a:graphicFrameLocks noChangeAspect="1"/>
          </p:cNvGraphicFramePr>
          <p:nvPr/>
        </p:nvGraphicFramePr>
        <p:xfrm>
          <a:off x="2500313" y="3581400"/>
          <a:ext cx="2290762" cy="539750"/>
        </p:xfrm>
        <a:graphic>
          <a:graphicData uri="http://schemas.openxmlformats.org/presentationml/2006/ole">
            <mc:AlternateContent xmlns:mc="http://schemas.openxmlformats.org/markup-compatibility/2006">
              <mc:Choice xmlns:v="urn:schemas-microsoft-com:vml" Requires="v">
                <p:oleObj spid="_x0000_s17412" name="" r:id="rId7" imgW="33528000" imgH="11582400" progId="Equation.DSMT4">
                  <p:embed/>
                </p:oleObj>
              </mc:Choice>
              <mc:Fallback>
                <p:oleObj name="" r:id="rId7" imgW="33528000" imgH="11582400" progId="Equation.DSMT4">
                  <p:embed/>
                  <p:pic>
                    <p:nvPicPr>
                      <p:cNvPr id="0" name="图片 17411"/>
                      <p:cNvPicPr>
                        <a:picLocks noChangeAspect="1"/>
                      </p:cNvPicPr>
                      <p:nvPr/>
                    </p:nvPicPr>
                    <p:blipFill>
                      <a:blip r:embed="rId8"/>
                      <a:stretch>
                        <a:fillRect/>
                      </a:stretch>
                    </p:blipFill>
                    <p:spPr>
                      <a:xfrm>
                        <a:off x="2500313" y="3581400"/>
                        <a:ext cx="2290762" cy="539750"/>
                      </a:xfrm>
                      <a:prstGeom prst="rect">
                        <a:avLst/>
                      </a:prstGeom>
                      <a:noFill/>
                      <a:ln w="9525">
                        <a:noFill/>
                        <a:miter/>
                      </a:ln>
                    </p:spPr>
                  </p:pic>
                </p:oleObj>
              </mc:Fallback>
            </mc:AlternateContent>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77863" y="512763"/>
            <a:ext cx="8596312" cy="5529262"/>
          </a:xfrm>
        </p:spPr>
        <p:txBody>
          <a:bodyPr>
            <a:normAutofit/>
          </a:bodyPr>
          <a:lstStyle/>
          <a:p>
            <a:pPr eaLnBrk="1" hangingPunct="1">
              <a:lnSpc>
                <a:spcPct val="80000"/>
              </a:lnSpc>
            </a:pPr>
            <a:r>
              <a:rPr lang="zh-CN" altLang="en-US" sz="1300" smtClean="0"/>
              <a:t>例：</a:t>
            </a:r>
            <a:r>
              <a:rPr lang="zh-CN" altLang="zh-CN" sz="1300" smtClean="0"/>
              <a:t>求下列样本的样本方差和样本标准差，方差和标准差</a:t>
            </a:r>
            <a:endParaRPr lang="zh-CN" altLang="zh-CN" sz="1300" smtClean="0"/>
          </a:p>
          <a:p>
            <a:pPr eaLnBrk="1" hangingPunct="1">
              <a:lnSpc>
                <a:spcPct val="80000"/>
              </a:lnSpc>
              <a:buFont typeface="Wingdings 3" pitchFamily="18" charset="2"/>
              <a:buNone/>
            </a:pPr>
            <a:r>
              <a:rPr lang="en-US" altLang="zh-CN" sz="1300" smtClean="0"/>
              <a:t>	      </a:t>
            </a:r>
            <a:endParaRPr lang="en-US" altLang="zh-CN" sz="1300" smtClean="0"/>
          </a:p>
          <a:p>
            <a:pPr eaLnBrk="1" hangingPunct="1">
              <a:lnSpc>
                <a:spcPct val="80000"/>
              </a:lnSpc>
              <a:buFont typeface="Wingdings 3" pitchFamily="18" charset="2"/>
              <a:buNone/>
            </a:pPr>
            <a:r>
              <a:rPr lang="en-US" altLang="zh-CN" sz="1300" smtClean="0"/>
              <a:t>	  14.70  15.21  14.100  14.101  15.32  15.32</a:t>
            </a:r>
            <a:endParaRPr lang="en-US" altLang="zh-CN" sz="1300" smtClean="0"/>
          </a:p>
          <a:p>
            <a:pPr eaLnBrk="1" hangingPunct="1">
              <a:lnSpc>
                <a:spcPct val="80000"/>
              </a:lnSpc>
            </a:pPr>
            <a:endParaRPr lang="zh-CN" altLang="zh-CN" sz="1300" smtClean="0"/>
          </a:p>
          <a:p>
            <a:pPr eaLnBrk="1" hangingPunct="1">
              <a:lnSpc>
                <a:spcPct val="80000"/>
              </a:lnSpc>
            </a:pPr>
            <a:r>
              <a:rPr lang="zh-CN" altLang="zh-CN" sz="1300" b="1" smtClean="0"/>
              <a:t>解：</a:t>
            </a:r>
            <a:r>
              <a:rPr lang="zh-CN" altLang="zh-CN" sz="1300" smtClean="0"/>
              <a:t>在</a:t>
            </a:r>
            <a:r>
              <a:rPr lang="en-US" altLang="zh-CN" sz="1300" smtClean="0"/>
              <a:t>Matlab</a:t>
            </a:r>
            <a:r>
              <a:rPr lang="zh-CN" altLang="zh-CN" sz="1300" smtClean="0"/>
              <a:t>编辑器中建立</a:t>
            </a:r>
            <a:r>
              <a:rPr lang="en-US" altLang="zh-CN" sz="1300" smtClean="0"/>
              <a:t>M</a:t>
            </a:r>
            <a:r>
              <a:rPr lang="zh-CN" altLang="zh-CN" sz="1300" smtClean="0"/>
              <a:t>文件</a:t>
            </a:r>
            <a:r>
              <a:rPr lang="en-US" altLang="zh-CN" sz="1300" smtClean="0"/>
              <a:t>LX0820.m</a:t>
            </a:r>
            <a:r>
              <a:rPr lang="zh-CN" altLang="zh-CN" sz="1300" smtClean="0"/>
              <a:t>：</a:t>
            </a:r>
            <a:endParaRPr lang="zh-CN" altLang="zh-CN" sz="1300" smtClean="0"/>
          </a:p>
          <a:p>
            <a:pPr eaLnBrk="1" hangingPunct="1">
              <a:lnSpc>
                <a:spcPct val="80000"/>
              </a:lnSpc>
              <a:buFont typeface="Wingdings 3" pitchFamily="18" charset="2"/>
              <a:buNone/>
            </a:pPr>
            <a:r>
              <a:rPr lang="en-US" altLang="zh-CN" sz="1300" smtClean="0"/>
              <a:t>	X=[14.70 15.21 14.100 14.100 15.32 15.32];</a:t>
            </a:r>
            <a:endParaRPr lang="zh-CN" altLang="zh-CN" sz="1300" smtClean="0"/>
          </a:p>
          <a:p>
            <a:pPr eaLnBrk="1" hangingPunct="1">
              <a:lnSpc>
                <a:spcPct val="80000"/>
              </a:lnSpc>
              <a:buFont typeface="Wingdings 3" pitchFamily="18" charset="2"/>
              <a:buNone/>
            </a:pPr>
            <a:r>
              <a:rPr lang="en-US" altLang="zh-CN" sz="1300" smtClean="0"/>
              <a:t>	DX=var(X,1)              %</a:t>
            </a:r>
            <a:r>
              <a:rPr lang="zh-CN" altLang="zh-CN" sz="1300" smtClean="0"/>
              <a:t>方差</a:t>
            </a:r>
            <a:endParaRPr lang="zh-CN" altLang="zh-CN" sz="1300" smtClean="0"/>
          </a:p>
          <a:p>
            <a:pPr eaLnBrk="1" hangingPunct="1">
              <a:lnSpc>
                <a:spcPct val="80000"/>
              </a:lnSpc>
              <a:buFont typeface="Wingdings 3" pitchFamily="18" charset="2"/>
              <a:buNone/>
            </a:pPr>
            <a:r>
              <a:rPr lang="en-US" altLang="zh-CN" sz="1300" smtClean="0"/>
              <a:t>	sigma=std(X,1)            %</a:t>
            </a:r>
            <a:r>
              <a:rPr lang="zh-CN" altLang="zh-CN" sz="1300" smtClean="0"/>
              <a:t>标准差</a:t>
            </a:r>
            <a:endParaRPr lang="zh-CN" altLang="zh-CN" sz="1300" smtClean="0"/>
          </a:p>
          <a:p>
            <a:pPr eaLnBrk="1" hangingPunct="1">
              <a:lnSpc>
                <a:spcPct val="80000"/>
              </a:lnSpc>
              <a:buFont typeface="Wingdings 3" pitchFamily="18" charset="2"/>
              <a:buNone/>
            </a:pPr>
            <a:r>
              <a:rPr lang="en-US" altLang="zh-CN" sz="1300" smtClean="0"/>
              <a:t>	DX1=var(X)              %</a:t>
            </a:r>
            <a:r>
              <a:rPr lang="zh-CN" altLang="zh-CN" sz="1300" smtClean="0"/>
              <a:t>样本方差</a:t>
            </a:r>
            <a:endParaRPr lang="zh-CN" altLang="zh-CN" sz="1300" smtClean="0"/>
          </a:p>
          <a:p>
            <a:pPr eaLnBrk="1" hangingPunct="1">
              <a:lnSpc>
                <a:spcPct val="80000"/>
              </a:lnSpc>
              <a:buFont typeface="Wingdings 3" pitchFamily="18" charset="2"/>
              <a:buNone/>
            </a:pPr>
            <a:r>
              <a:rPr lang="en-US" altLang="zh-CN" sz="1300" smtClean="0"/>
              <a:t>	sigma1=std(X)            %</a:t>
            </a:r>
            <a:r>
              <a:rPr lang="zh-CN" altLang="zh-CN" sz="1300" smtClean="0"/>
              <a:t>样本标准差</a:t>
            </a:r>
            <a:endParaRPr lang="zh-CN" altLang="zh-CN" sz="1300" smtClean="0"/>
          </a:p>
          <a:p>
            <a:pPr eaLnBrk="1" hangingPunct="1">
              <a:lnSpc>
                <a:spcPct val="80000"/>
              </a:lnSpc>
              <a:buFont typeface="Wingdings 3" pitchFamily="18" charset="2"/>
              <a:buNone/>
            </a:pPr>
            <a:r>
              <a:rPr lang="en-US" altLang="zh-CN" sz="1300" smtClean="0"/>
              <a:t>	</a:t>
            </a:r>
            <a:r>
              <a:rPr lang="zh-CN" altLang="zh-CN" sz="1300" smtClean="0"/>
              <a:t>运行结果为：</a:t>
            </a:r>
            <a:endParaRPr lang="zh-CN" altLang="zh-CN" sz="1300" smtClean="0"/>
          </a:p>
          <a:p>
            <a:pPr eaLnBrk="1" hangingPunct="1">
              <a:lnSpc>
                <a:spcPct val="80000"/>
              </a:lnSpc>
              <a:buFont typeface="Wingdings 3" pitchFamily="18" charset="2"/>
              <a:buNone/>
            </a:pPr>
            <a:r>
              <a:rPr lang="en-US" altLang="zh-CN" sz="1300" smtClean="0"/>
              <a:t>	DX =</a:t>
            </a:r>
            <a:endParaRPr lang="zh-CN" altLang="zh-CN" sz="1300" smtClean="0"/>
          </a:p>
          <a:p>
            <a:pPr eaLnBrk="1" hangingPunct="1">
              <a:lnSpc>
                <a:spcPct val="80000"/>
              </a:lnSpc>
              <a:buFont typeface="Wingdings 3" pitchFamily="18" charset="2"/>
              <a:buNone/>
            </a:pPr>
            <a:r>
              <a:rPr lang="en-US" altLang="zh-CN" sz="1300" smtClean="0"/>
              <a:t>	0.05510</a:t>
            </a:r>
            <a:endParaRPr lang="zh-CN" altLang="zh-CN" sz="1300" smtClean="0"/>
          </a:p>
          <a:p>
            <a:pPr eaLnBrk="1" hangingPunct="1">
              <a:lnSpc>
                <a:spcPct val="80000"/>
              </a:lnSpc>
              <a:buFont typeface="Wingdings 3" pitchFamily="18" charset="2"/>
              <a:buNone/>
            </a:pPr>
            <a:r>
              <a:rPr lang="en-US" altLang="zh-CN" sz="1300" smtClean="0"/>
              <a:t>	sigma =</a:t>
            </a:r>
            <a:endParaRPr lang="zh-CN" altLang="zh-CN" sz="1300" smtClean="0"/>
          </a:p>
          <a:p>
            <a:pPr eaLnBrk="1" hangingPunct="1">
              <a:lnSpc>
                <a:spcPct val="80000"/>
              </a:lnSpc>
              <a:buFont typeface="Wingdings 3" pitchFamily="18" charset="2"/>
              <a:buNone/>
            </a:pPr>
            <a:r>
              <a:rPr lang="en-US" altLang="zh-CN" sz="1300" smtClean="0"/>
              <a:t>	0.2364</a:t>
            </a:r>
            <a:endParaRPr lang="zh-CN" altLang="zh-CN" sz="1300" smtClean="0"/>
          </a:p>
          <a:p>
            <a:pPr eaLnBrk="1" hangingPunct="1">
              <a:lnSpc>
                <a:spcPct val="80000"/>
              </a:lnSpc>
              <a:buFont typeface="Wingdings 3" pitchFamily="18" charset="2"/>
              <a:buNone/>
            </a:pPr>
            <a:r>
              <a:rPr lang="en-US" altLang="zh-CN" sz="1300" smtClean="0"/>
              <a:t>	DX1 =</a:t>
            </a:r>
            <a:endParaRPr lang="zh-CN" altLang="zh-CN" sz="1300" smtClean="0"/>
          </a:p>
          <a:p>
            <a:pPr eaLnBrk="1" hangingPunct="1">
              <a:lnSpc>
                <a:spcPct val="80000"/>
              </a:lnSpc>
              <a:buFont typeface="Wingdings 3" pitchFamily="18" charset="2"/>
              <a:buNone/>
            </a:pPr>
            <a:r>
              <a:rPr lang="en-US" altLang="zh-CN" sz="1300" smtClean="0"/>
              <a:t>	0.0671</a:t>
            </a:r>
            <a:endParaRPr lang="zh-CN" altLang="zh-CN" sz="1300" smtClean="0"/>
          </a:p>
          <a:p>
            <a:pPr eaLnBrk="1" hangingPunct="1">
              <a:lnSpc>
                <a:spcPct val="80000"/>
              </a:lnSpc>
              <a:buFont typeface="Wingdings 3" pitchFamily="18" charset="2"/>
              <a:buNone/>
            </a:pPr>
            <a:r>
              <a:rPr lang="en-US" altLang="zh-CN" sz="1300" smtClean="0"/>
              <a:t>	sigma1 =</a:t>
            </a:r>
            <a:endParaRPr lang="zh-CN" altLang="zh-CN" sz="1300" smtClean="0"/>
          </a:p>
          <a:p>
            <a:pPr eaLnBrk="1" hangingPunct="1">
              <a:lnSpc>
                <a:spcPct val="80000"/>
              </a:lnSpc>
              <a:buFont typeface="Wingdings 3" pitchFamily="18" charset="2"/>
              <a:buNone/>
            </a:pPr>
            <a:r>
              <a:rPr lang="en-US" altLang="zh-CN" sz="1300" smtClean="0"/>
              <a:t>	0.25100</a:t>
            </a:r>
            <a:endParaRPr lang="zh-CN" altLang="zh-CN" sz="1300" smtClean="0"/>
          </a:p>
          <a:p>
            <a:pPr eaLnBrk="1" hangingPunct="1">
              <a:lnSpc>
                <a:spcPct val="80000"/>
              </a:lnSpc>
            </a:pPr>
            <a:endParaRPr lang="zh-CN" altLang="en-US" sz="1300" smtClean="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77863" y="487363"/>
            <a:ext cx="8596312" cy="5554662"/>
          </a:xfrm>
        </p:spPr>
        <p:txBody>
          <a:bodyPr>
            <a:normAutofit/>
          </a:bodyPr>
          <a:lstStyle/>
          <a:p>
            <a:pPr eaLnBrk="1" hangingPunct="1"/>
            <a:r>
              <a:rPr lang="en-US" altLang="zh-CN" sz="1800" smtClean="0">
                <a:latin typeface="华文新魏" pitchFamily="2" charset="-122"/>
              </a:rPr>
              <a:t>10.5.3   </a:t>
            </a:r>
            <a:r>
              <a:rPr lang="zh-CN" altLang="zh-CN" sz="1800" smtClean="0">
                <a:latin typeface="华文新魏" pitchFamily="2" charset="-122"/>
              </a:rPr>
              <a:t>常用分布的期望与方差求法</a:t>
            </a:r>
            <a:endParaRPr lang="en-US" altLang="zh-CN" sz="1800" smtClean="0">
              <a:latin typeface="华文新魏" pitchFamily="2" charset="-122"/>
            </a:endParaRPr>
          </a:p>
          <a:p>
            <a:pPr eaLnBrk="1" hangingPunct="1"/>
            <a:r>
              <a:rPr lang="zh-CN" altLang="zh-CN" sz="1800" smtClean="0">
                <a:latin typeface="华文新魏" pitchFamily="2" charset="-122"/>
              </a:rPr>
              <a:t>在统计工具箱中，用</a:t>
            </a:r>
            <a:r>
              <a:rPr lang="en-US" altLang="zh-CN" sz="1800" smtClean="0">
                <a:latin typeface="华文新魏" pitchFamily="2" charset="-122"/>
              </a:rPr>
              <a:t>‘stat’</a:t>
            </a:r>
            <a:r>
              <a:rPr lang="zh-CN" altLang="zh-CN" sz="1800" smtClean="0">
                <a:latin typeface="华文新魏" pitchFamily="2" charset="-122"/>
              </a:rPr>
              <a:t>结尾的函数可以计算给定参数的某种分布的均值和方差。见表</a:t>
            </a:r>
            <a:r>
              <a:rPr lang="en-US" altLang="zh-CN" sz="1800" smtClean="0">
                <a:latin typeface="华文新魏" pitchFamily="2" charset="-122"/>
              </a:rPr>
              <a:t>1</a:t>
            </a:r>
            <a:r>
              <a:rPr lang="zh-CN" altLang="zh-CN" sz="1800" smtClean="0">
                <a:latin typeface="华文新魏" pitchFamily="2" charset="-122"/>
              </a:rPr>
              <a:t>：</a:t>
            </a:r>
            <a:endParaRPr lang="en-US" altLang="zh-CN" sz="1800" smtClean="0">
              <a:latin typeface="华文新魏" pitchFamily="2" charset="-122"/>
            </a:endParaRPr>
          </a:p>
          <a:p>
            <a:pPr eaLnBrk="1" hangingPunct="1"/>
            <a:endParaRPr lang="en-US" altLang="zh-CN" sz="1800" smtClean="0">
              <a:latin typeface="华文新魏" pitchFamily="2" charset="-122"/>
            </a:endParaRPr>
          </a:p>
          <a:p>
            <a:pPr eaLnBrk="1" hangingPunct="1"/>
            <a:r>
              <a:rPr lang="zh-CN" altLang="en-US" sz="1800" smtClean="0">
                <a:latin typeface="华文新魏" pitchFamily="2" charset="-122"/>
              </a:rPr>
              <a:t>例：</a:t>
            </a:r>
            <a:r>
              <a:rPr lang="zh-CN" altLang="zh-CN" sz="1800" smtClean="0">
                <a:latin typeface="华文新魏" pitchFamily="2" charset="-122"/>
              </a:rPr>
              <a:t>求参数为</a:t>
            </a:r>
            <a:r>
              <a:rPr lang="en-US" altLang="zh-CN" sz="1800" smtClean="0">
                <a:latin typeface="华文新魏" pitchFamily="2" charset="-122"/>
              </a:rPr>
              <a:t>0.12</a:t>
            </a:r>
            <a:r>
              <a:rPr lang="zh-CN" altLang="zh-CN" sz="1800" smtClean="0">
                <a:latin typeface="华文新魏" pitchFamily="2" charset="-122"/>
              </a:rPr>
              <a:t>和</a:t>
            </a:r>
            <a:r>
              <a:rPr lang="en-US" altLang="zh-CN" sz="1800" smtClean="0">
                <a:latin typeface="华文新魏" pitchFamily="2" charset="-122"/>
              </a:rPr>
              <a:t>0.34</a:t>
            </a:r>
            <a:r>
              <a:rPr lang="zh-CN" altLang="zh-CN" sz="1800" smtClean="0">
                <a:latin typeface="华文新魏" pitchFamily="2" charset="-122"/>
              </a:rPr>
              <a:t>的</a:t>
            </a:r>
            <a:r>
              <a:rPr lang="en-US" altLang="zh-CN" sz="1800" smtClean="0">
                <a:latin typeface="华文新魏" pitchFamily="2" charset="-122"/>
              </a:rPr>
              <a:t>      </a:t>
            </a:r>
            <a:r>
              <a:rPr lang="zh-CN" altLang="zh-CN" sz="1800" smtClean="0">
                <a:latin typeface="华文新魏" pitchFamily="2" charset="-122"/>
              </a:rPr>
              <a:t>分布的期望和方差。</a:t>
            </a:r>
            <a:endParaRPr lang="en-US" altLang="zh-CN" sz="1800" smtClean="0">
              <a:latin typeface="华文新魏" pitchFamily="2" charset="-122"/>
            </a:endParaRPr>
          </a:p>
          <a:p>
            <a:pPr eaLnBrk="1" hangingPunct="1"/>
            <a:r>
              <a:rPr lang="zh-CN" altLang="zh-CN" sz="1800" b="1" smtClean="0">
                <a:latin typeface="华文新魏" pitchFamily="2" charset="-122"/>
              </a:rPr>
              <a:t>解：</a:t>
            </a:r>
            <a:r>
              <a:rPr lang="zh-CN" altLang="zh-CN" sz="1800" smtClean="0">
                <a:latin typeface="华文新魏" pitchFamily="2" charset="-122"/>
              </a:rPr>
              <a:t>在</a:t>
            </a:r>
            <a:r>
              <a:rPr lang="en-US" altLang="zh-CN" sz="1800" smtClean="0">
                <a:latin typeface="华文新魏" pitchFamily="2" charset="-122"/>
              </a:rPr>
              <a:t>Matlab</a:t>
            </a:r>
            <a:r>
              <a:rPr lang="zh-CN" altLang="zh-CN" sz="1800" smtClean="0">
                <a:latin typeface="华文新魏" pitchFamily="2" charset="-122"/>
              </a:rPr>
              <a:t>命令窗口键入：</a:t>
            </a:r>
            <a:endParaRPr lang="zh-CN" altLang="zh-CN" sz="1800" smtClean="0">
              <a:latin typeface="华文新魏" pitchFamily="2" charset="-122"/>
            </a:endParaRPr>
          </a:p>
          <a:p>
            <a:pPr eaLnBrk="1" hangingPunct="1">
              <a:buFont typeface="Wingdings 3" pitchFamily="18" charset="2"/>
              <a:buNone/>
            </a:pPr>
            <a:r>
              <a:rPr lang="en-US" altLang="zh-CN" sz="1800" smtClean="0">
                <a:latin typeface="华文新魏" pitchFamily="2" charset="-122"/>
              </a:rPr>
              <a:t>	 [m,v]=betastat(0.12,0.34)</a:t>
            </a:r>
            <a:endParaRPr lang="zh-CN" altLang="zh-CN" sz="1800" smtClean="0">
              <a:latin typeface="华文新魏" pitchFamily="2" charset="-122"/>
            </a:endParaRPr>
          </a:p>
          <a:p>
            <a:pPr eaLnBrk="1" hangingPunct="1">
              <a:buFont typeface="Wingdings 3" pitchFamily="18" charset="2"/>
              <a:buNone/>
            </a:pPr>
            <a:r>
              <a:rPr lang="en-US" altLang="zh-CN" sz="1800" smtClean="0">
                <a:latin typeface="华文新魏" pitchFamily="2" charset="-122"/>
              </a:rPr>
              <a:t>	</a:t>
            </a:r>
            <a:r>
              <a:rPr lang="zh-CN" altLang="zh-CN" sz="1800" smtClean="0">
                <a:latin typeface="华文新魏" pitchFamily="2" charset="-122"/>
              </a:rPr>
              <a:t>结果为：</a:t>
            </a:r>
            <a:endParaRPr lang="zh-CN" altLang="zh-CN" sz="1800" smtClean="0">
              <a:latin typeface="华文新魏" pitchFamily="2" charset="-122"/>
            </a:endParaRPr>
          </a:p>
          <a:p>
            <a:pPr eaLnBrk="1" hangingPunct="1">
              <a:buFont typeface="Wingdings 3" pitchFamily="18" charset="2"/>
              <a:buNone/>
            </a:pPr>
            <a:r>
              <a:rPr lang="en-US" altLang="zh-CN" sz="1800" smtClean="0">
                <a:latin typeface="华文新魏" pitchFamily="2" charset="-122"/>
              </a:rPr>
              <a:t>	m =</a:t>
            </a:r>
            <a:endParaRPr lang="zh-CN" altLang="zh-CN" sz="1800" smtClean="0">
              <a:latin typeface="华文新魏" pitchFamily="2" charset="-122"/>
            </a:endParaRPr>
          </a:p>
          <a:p>
            <a:pPr eaLnBrk="1" hangingPunct="1">
              <a:buFont typeface="Wingdings 3" pitchFamily="18" charset="2"/>
              <a:buNone/>
            </a:pPr>
            <a:r>
              <a:rPr lang="en-US" altLang="zh-CN" sz="1800" smtClean="0">
                <a:latin typeface="华文新魏" pitchFamily="2" charset="-122"/>
              </a:rPr>
              <a:t>	0.26010</a:t>
            </a:r>
            <a:endParaRPr lang="zh-CN" altLang="zh-CN" sz="1800" smtClean="0">
              <a:latin typeface="华文新魏" pitchFamily="2" charset="-122"/>
            </a:endParaRPr>
          </a:p>
          <a:p>
            <a:pPr eaLnBrk="1" hangingPunct="1">
              <a:buFont typeface="Wingdings 3" pitchFamily="18" charset="2"/>
              <a:buNone/>
            </a:pPr>
            <a:r>
              <a:rPr lang="en-US" altLang="zh-CN" sz="1800" smtClean="0">
                <a:latin typeface="华文新魏" pitchFamily="2" charset="-122"/>
              </a:rPr>
              <a:t>	v =</a:t>
            </a:r>
            <a:endParaRPr lang="zh-CN" altLang="zh-CN" sz="1800" smtClean="0">
              <a:latin typeface="华文新魏" pitchFamily="2" charset="-122"/>
            </a:endParaRPr>
          </a:p>
          <a:p>
            <a:pPr eaLnBrk="1" hangingPunct="1">
              <a:buFont typeface="Wingdings 3" pitchFamily="18" charset="2"/>
              <a:buNone/>
            </a:pPr>
            <a:r>
              <a:rPr lang="en-US" altLang="zh-CN" sz="1800" smtClean="0">
                <a:latin typeface="华文新魏" pitchFamily="2" charset="-122"/>
              </a:rPr>
              <a:t>	    0.1321</a:t>
            </a:r>
            <a:endParaRPr lang="zh-CN" altLang="zh-CN" sz="1800" smtClean="0">
              <a:latin typeface="华文新魏" pitchFamily="2" charset="-122"/>
            </a:endParaRPr>
          </a:p>
          <a:p>
            <a:pPr eaLnBrk="1" hangingPunct="1"/>
            <a:endParaRPr lang="zh-CN" altLang="zh-CN" sz="1800" smtClean="0">
              <a:latin typeface="华文新魏" pitchFamily="2" charset="-122"/>
            </a:endParaRPr>
          </a:p>
          <a:p>
            <a:pPr eaLnBrk="1" hangingPunct="1"/>
            <a:endParaRPr lang="zh-CN" altLang="en-US" sz="1800" smtClean="0">
              <a:latin typeface="华文新魏" pitchFamily="2" charset="-122"/>
            </a:endParaRPr>
          </a:p>
        </p:txBody>
      </p:sp>
      <p:sp>
        <p:nvSpPr>
          <p:cNvPr id="22548" name="Rectangle 13"/>
          <p:cNvSpPr>
            <a:spLocks noChangeArrowheads="1"/>
          </p:cNvSpPr>
          <p:nvPr/>
        </p:nvSpPr>
        <p:spPr bwMode="auto">
          <a:xfrm>
            <a:off x="0" y="-182563"/>
            <a:ext cx="184150" cy="366713"/>
          </a:xfrm>
          <a:prstGeom prst="rect">
            <a:avLst/>
          </a:prstGeom>
          <a:noFill/>
          <a:ln w="9525">
            <a:noFill/>
            <a:miter lim="800000"/>
          </a:ln>
        </p:spPr>
        <p:txBody>
          <a:bodyPr wrap="none" anchor="ctr">
            <a:spAutoFit/>
          </a:bodyPr>
          <a:lstStyle/>
          <a:p>
            <a:endParaRPr lang="zh-CN" altLang="en-US">
              <a:latin typeface="Trebuchet MS" pitchFamily="34" charset="0"/>
              <a:ea typeface="华文新魏" pitchFamily="2" charset="-122"/>
            </a:endParaRPr>
          </a:p>
        </p:txBody>
      </p:sp>
      <p:graphicFrame>
        <p:nvGraphicFramePr>
          <p:cNvPr id="22546" name="Object 18"/>
          <p:cNvGraphicFramePr>
            <a:graphicFrameLocks noChangeAspect="1"/>
          </p:cNvGraphicFramePr>
          <p:nvPr/>
        </p:nvGraphicFramePr>
        <p:xfrm>
          <a:off x="3840163" y="2000250"/>
          <a:ext cx="403225" cy="409575"/>
        </p:xfrm>
        <a:graphic>
          <a:graphicData uri="http://schemas.openxmlformats.org/presentationml/2006/ole">
            <mc:AlternateContent xmlns:mc="http://schemas.openxmlformats.org/markup-compatibility/2006">
              <mc:Choice xmlns:v="urn:schemas-microsoft-com:vml" Requires="v">
                <p:oleObj spid="_x0000_s18433" name="公式" r:id="rId1" imgW="3657600" imgH="4572000" progId="Equation.3">
                  <p:embed/>
                </p:oleObj>
              </mc:Choice>
              <mc:Fallback>
                <p:oleObj name="公式" r:id="rId1" imgW="3657600" imgH="4572000" progId="Equation.3">
                  <p:embed/>
                  <p:pic>
                    <p:nvPicPr>
                      <p:cNvPr id="0" name="图片 18432"/>
                      <p:cNvPicPr>
                        <a:picLocks noChangeAspect="1"/>
                      </p:cNvPicPr>
                      <p:nvPr/>
                    </p:nvPicPr>
                    <p:blipFill>
                      <a:blip r:embed="rId2"/>
                      <a:stretch>
                        <a:fillRect/>
                      </a:stretch>
                    </p:blipFill>
                    <p:spPr>
                      <a:xfrm>
                        <a:off x="3840163" y="2000250"/>
                        <a:ext cx="403225" cy="409575"/>
                      </a:xfrm>
                      <a:prstGeom prst="rect">
                        <a:avLst/>
                      </a:prstGeom>
                      <a:noFill/>
                      <a:ln w="9525">
                        <a:noFill/>
                        <a:miter/>
                      </a:ln>
                    </p:spPr>
                  </p:pic>
                </p:oleObj>
              </mc:Fallback>
            </mc:AlternateContent>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nvPr>
        </p:nvGraphicFramePr>
        <p:xfrm>
          <a:off x="396875" y="133350"/>
          <a:ext cx="8710613" cy="6424613"/>
        </p:xfrm>
        <a:graphic>
          <a:graphicData uri="http://schemas.openxmlformats.org/drawingml/2006/table">
            <a:tbl>
              <a:tblPr firstRow="1" firstCol="1" lastRow="1" lastCol="1" bandRow="1" bandCol="1">
                <a:tableStyleId>{5C22544A-7EE6-4342-B048-85BDC9FD1C3A}</a:tableStyleId>
              </a:tblPr>
              <a:tblGrid>
                <a:gridCol w="2177494"/>
                <a:gridCol w="2177494"/>
                <a:gridCol w="2177494"/>
                <a:gridCol w="2177494"/>
              </a:tblGrid>
              <a:tr h="356955">
                <a:tc>
                  <a:txBody>
                    <a:bodyPr/>
                    <a:lstStyle/>
                    <a:p>
                      <a:pPr indent="127000" algn="ctr">
                        <a:spcAft>
                          <a:spcPts val="0"/>
                        </a:spcAft>
                      </a:pPr>
                      <a:r>
                        <a:rPr lang="zh-CN" sz="900" kern="100" dirty="0">
                          <a:effectLst/>
                        </a:rPr>
                        <a:t>函数名</a:t>
                      </a:r>
                      <a:endParaRPr lang="zh-CN" sz="1050" kern="100" dirty="0">
                        <a:effectLst/>
                        <a:latin typeface="Times New Roman" pitchFamily="18" charset="0"/>
                        <a:ea typeface="宋体" pitchFamily="2" charset="-122"/>
                      </a:endParaRPr>
                    </a:p>
                  </a:txBody>
                  <a:tcPr marL="68580" marR="68580" marT="0" marB="0"/>
                </a:tc>
                <a:tc>
                  <a:txBody>
                    <a:bodyPr/>
                    <a:lstStyle/>
                    <a:p>
                      <a:pPr indent="44450" algn="ctr">
                        <a:spcAft>
                          <a:spcPts val="0"/>
                        </a:spcAft>
                      </a:pPr>
                      <a:r>
                        <a:rPr lang="zh-CN" sz="900" kern="100" dirty="0">
                          <a:effectLst/>
                        </a:rPr>
                        <a:t>调 用 形 式</a:t>
                      </a:r>
                      <a:endParaRPr lang="zh-CN" sz="1050" kern="100" dirty="0">
                        <a:effectLst/>
                        <a:latin typeface="Times New Roman" pitchFamily="18" charset="0"/>
                        <a:ea typeface="宋体" pitchFamily="2" charset="-122"/>
                      </a:endParaRPr>
                    </a:p>
                  </a:txBody>
                  <a:tcPr marL="68580" marR="68580" marT="0" marB="0"/>
                </a:tc>
                <a:tc>
                  <a:txBody>
                    <a:bodyPr/>
                    <a:lstStyle/>
                    <a:p>
                      <a:pPr indent="62865" algn="ctr">
                        <a:spcAft>
                          <a:spcPts val="0"/>
                        </a:spcAft>
                      </a:pPr>
                      <a:r>
                        <a:rPr lang="zh-CN" sz="900" kern="100">
                          <a:effectLst/>
                        </a:rPr>
                        <a:t>参 数 说 明</a:t>
                      </a:r>
                      <a:endParaRPr lang="zh-CN" sz="1050" kern="100">
                        <a:effectLst/>
                        <a:latin typeface="Times New Roman" pitchFamily="18" charset="0"/>
                        <a:ea typeface="宋体" pitchFamily="2" charset="-122"/>
                      </a:endParaRPr>
                    </a:p>
                  </a:txBody>
                  <a:tcPr marL="68580" marR="68580" marT="0" marB="0"/>
                </a:tc>
                <a:tc>
                  <a:txBody>
                    <a:bodyPr/>
                    <a:lstStyle/>
                    <a:p>
                      <a:pPr indent="127000" algn="ctr">
                        <a:spcAft>
                          <a:spcPts val="0"/>
                        </a:spcAft>
                      </a:pPr>
                      <a:r>
                        <a:rPr lang="zh-CN" sz="900" kern="100">
                          <a:effectLst/>
                        </a:rPr>
                        <a:t>函 数 注 释</a:t>
                      </a:r>
                      <a:endParaRPr lang="zh-CN" sz="1050" kern="100">
                        <a:effectLst/>
                        <a:latin typeface="Times New Roman" pitchFamily="18" charset="0"/>
                        <a:ea typeface="宋体" pitchFamily="2" charset="-122"/>
                      </a:endParaRPr>
                    </a:p>
                  </a:txBody>
                  <a:tcPr marL="68580" marR="68580" marT="0" marB="0"/>
                </a:tc>
              </a:tr>
              <a:tr h="713910">
                <a:tc>
                  <a:txBody>
                    <a:bodyPr/>
                    <a:lstStyle/>
                    <a:p>
                      <a:pPr indent="127000" algn="l">
                        <a:spcAft>
                          <a:spcPts val="0"/>
                        </a:spcAft>
                      </a:pPr>
                      <a:r>
                        <a:rPr lang="en-US" sz="900" kern="100">
                          <a:effectLst/>
                        </a:rPr>
                        <a:t>betastat</a:t>
                      </a:r>
                      <a:endParaRPr lang="zh-CN" sz="1050" kern="100">
                        <a:effectLst/>
                        <a:latin typeface="Times New Roman" pitchFamily="18" charset="0"/>
                        <a:ea typeface="宋体" pitchFamily="2" charset="-122"/>
                      </a:endParaRPr>
                    </a:p>
                  </a:txBody>
                  <a:tcPr marL="68580" marR="68580" marT="0" marB="0" anchor="ctr"/>
                </a:tc>
                <a:tc>
                  <a:txBody>
                    <a:bodyPr/>
                    <a:lstStyle/>
                    <a:p>
                      <a:pPr indent="44450" algn="l">
                        <a:spcAft>
                          <a:spcPts val="0"/>
                        </a:spcAft>
                      </a:pPr>
                      <a:r>
                        <a:rPr lang="en-US" sz="900" kern="100">
                          <a:effectLst/>
                        </a:rPr>
                        <a:t>[M, V]= betastat (A, B)</a:t>
                      </a:r>
                      <a:endParaRPr lang="zh-CN" sz="1050" kern="100">
                        <a:effectLst/>
                        <a:latin typeface="Times New Roman" pitchFamily="18" charset="0"/>
                        <a:ea typeface="宋体" pitchFamily="2" charset="-122"/>
                      </a:endParaRPr>
                    </a:p>
                  </a:txBody>
                  <a:tcPr marL="68580" marR="68580" marT="0" marB="0" anchor="ctr"/>
                </a:tc>
                <a:tc>
                  <a:txBody>
                    <a:bodyPr/>
                    <a:lstStyle/>
                    <a:p>
                      <a:pPr indent="62865" algn="l">
                        <a:spcAft>
                          <a:spcPts val="0"/>
                        </a:spcAft>
                      </a:pPr>
                      <a:r>
                        <a:rPr lang="en-US" sz="900" kern="100">
                          <a:effectLst/>
                        </a:rPr>
                        <a:t>M</a:t>
                      </a:r>
                      <a:r>
                        <a:rPr lang="zh-CN" sz="900" kern="100">
                          <a:effectLst/>
                        </a:rPr>
                        <a:t>为期望值，</a:t>
                      </a:r>
                      <a:r>
                        <a:rPr lang="en-US" sz="900" kern="100">
                          <a:effectLst/>
                        </a:rPr>
                        <a:t>V</a:t>
                      </a:r>
                      <a:r>
                        <a:rPr lang="zh-CN" sz="900" kern="100">
                          <a:effectLst/>
                        </a:rPr>
                        <a:t>为方差值；</a:t>
                      </a:r>
                      <a:endParaRPr lang="zh-CN" sz="1050" kern="100">
                        <a:effectLst/>
                      </a:endParaRPr>
                    </a:p>
                    <a:p>
                      <a:pPr indent="62865" algn="l">
                        <a:spcAft>
                          <a:spcPts val="0"/>
                        </a:spcAft>
                      </a:pPr>
                      <a:r>
                        <a:rPr lang="en-US" sz="900" kern="100">
                          <a:effectLst/>
                        </a:rPr>
                        <a:t>A</a:t>
                      </a:r>
                      <a:r>
                        <a:rPr lang="zh-CN" sz="900" kern="100">
                          <a:effectLst/>
                        </a:rPr>
                        <a:t>，</a:t>
                      </a:r>
                      <a:r>
                        <a:rPr lang="en-US" sz="900" kern="100">
                          <a:effectLst/>
                        </a:rPr>
                        <a:t>B</a:t>
                      </a:r>
                      <a:r>
                        <a:rPr lang="zh-CN" sz="900" kern="100">
                          <a:effectLst/>
                        </a:rPr>
                        <a:t>为</a:t>
                      </a:r>
                      <a:r>
                        <a:rPr lang="en-US" sz="900" kern="100">
                          <a:effectLst/>
                        </a:rPr>
                        <a:t> </a:t>
                      </a:r>
                      <a:r>
                        <a:rPr lang="zh-CN" sz="900" kern="100">
                          <a:effectLst/>
                        </a:rPr>
                        <a:t>分布参数</a:t>
                      </a:r>
                      <a:endParaRPr lang="zh-CN" sz="1050" kern="100">
                        <a:effectLst/>
                        <a:latin typeface="Times New Roman" pitchFamily="18" charset="0"/>
                        <a:ea typeface="宋体" pitchFamily="2" charset="-122"/>
                      </a:endParaRPr>
                    </a:p>
                  </a:txBody>
                  <a:tcPr marL="68580" marR="68580" marT="0" marB="0" anchor="ctr"/>
                </a:tc>
                <a:tc>
                  <a:txBody>
                    <a:bodyPr/>
                    <a:lstStyle/>
                    <a:p>
                      <a:pPr indent="80010" algn="l">
                        <a:spcAft>
                          <a:spcPts val="0"/>
                        </a:spcAft>
                      </a:pPr>
                      <a:r>
                        <a:rPr lang="en-US" sz="900" kern="100">
                          <a:effectLst/>
                        </a:rPr>
                        <a:t>分布的期望与方差</a:t>
                      </a:r>
                      <a:endParaRPr lang="en-US" sz="900" kern="100">
                        <a:effectLst/>
                        <a:latin typeface="Times New Roman" pitchFamily="18" charset="0"/>
                        <a:ea typeface="宋体" pitchFamily="2" charset="-122"/>
                      </a:endParaRPr>
                    </a:p>
                  </a:txBody>
                  <a:tcPr marL="68580" marR="68580" marT="0" marB="0" anchor="ctr"/>
                </a:tc>
              </a:tr>
              <a:tr h="713910">
                <a:tc>
                  <a:txBody>
                    <a:bodyPr/>
                    <a:lstStyle/>
                    <a:p>
                      <a:pPr indent="127000" algn="l">
                        <a:spcAft>
                          <a:spcPts val="0"/>
                        </a:spcAft>
                      </a:pPr>
                      <a:r>
                        <a:rPr lang="en-US" sz="900" kern="100">
                          <a:effectLst/>
                        </a:rPr>
                        <a:t>binostat</a:t>
                      </a:r>
                      <a:endParaRPr lang="zh-CN" sz="1050" kern="100">
                        <a:effectLst/>
                        <a:latin typeface="Times New Roman" pitchFamily="18" charset="0"/>
                        <a:ea typeface="宋体" pitchFamily="2" charset="-122"/>
                      </a:endParaRPr>
                    </a:p>
                  </a:txBody>
                  <a:tcPr marL="68580" marR="68580" marT="0" marB="0" anchor="ctr"/>
                </a:tc>
                <a:tc>
                  <a:txBody>
                    <a:bodyPr/>
                    <a:lstStyle/>
                    <a:p>
                      <a:pPr indent="44450" algn="l">
                        <a:spcAft>
                          <a:spcPts val="0"/>
                        </a:spcAft>
                      </a:pPr>
                      <a:r>
                        <a:rPr lang="en-US" sz="900" kern="100">
                          <a:effectLst/>
                        </a:rPr>
                        <a:t>[M, V]=binostat (N, p)</a:t>
                      </a:r>
                      <a:endParaRPr lang="zh-CN" sz="1050" kern="100">
                        <a:effectLst/>
                        <a:latin typeface="Times New Roman" pitchFamily="18" charset="0"/>
                        <a:ea typeface="宋体" pitchFamily="2" charset="-122"/>
                      </a:endParaRPr>
                    </a:p>
                  </a:txBody>
                  <a:tcPr marL="68580" marR="68580" marT="0" marB="0" anchor="ctr"/>
                </a:tc>
                <a:tc>
                  <a:txBody>
                    <a:bodyPr/>
                    <a:lstStyle/>
                    <a:p>
                      <a:pPr indent="62865" algn="l">
                        <a:spcAft>
                          <a:spcPts val="0"/>
                        </a:spcAft>
                      </a:pPr>
                      <a:r>
                        <a:rPr lang="en-US" sz="900" kern="100">
                          <a:effectLst/>
                        </a:rPr>
                        <a:t>N</a:t>
                      </a:r>
                      <a:r>
                        <a:rPr lang="zh-CN" sz="900" kern="100">
                          <a:effectLst/>
                        </a:rPr>
                        <a:t>为试验次数；</a:t>
                      </a:r>
                      <a:endParaRPr lang="zh-CN" sz="1050" kern="100">
                        <a:effectLst/>
                      </a:endParaRPr>
                    </a:p>
                    <a:p>
                      <a:pPr indent="62865" algn="l">
                        <a:spcAft>
                          <a:spcPts val="0"/>
                        </a:spcAft>
                      </a:pPr>
                      <a:r>
                        <a:rPr lang="en-US" sz="900" kern="100">
                          <a:effectLst/>
                        </a:rPr>
                        <a:t>p</a:t>
                      </a:r>
                      <a:r>
                        <a:rPr lang="zh-CN" sz="900" kern="100">
                          <a:effectLst/>
                        </a:rPr>
                        <a:t>为二项分布概率</a:t>
                      </a:r>
                      <a:endParaRPr lang="zh-CN" sz="1050" kern="100">
                        <a:effectLst/>
                        <a:latin typeface="Times New Roman" pitchFamily="18" charset="0"/>
                        <a:ea typeface="宋体" pitchFamily="2" charset="-122"/>
                      </a:endParaRPr>
                    </a:p>
                  </a:txBody>
                  <a:tcPr marL="68580" marR="68580" marT="0" marB="0" anchor="ctr"/>
                </a:tc>
                <a:tc>
                  <a:txBody>
                    <a:bodyPr/>
                    <a:lstStyle/>
                    <a:p>
                      <a:pPr indent="80010" algn="l">
                        <a:spcAft>
                          <a:spcPts val="0"/>
                        </a:spcAft>
                      </a:pPr>
                      <a:r>
                        <a:rPr lang="zh-CN" sz="900" kern="100">
                          <a:effectLst/>
                        </a:rPr>
                        <a:t>二项分布的期望与方差</a:t>
                      </a:r>
                      <a:endParaRPr lang="zh-CN" sz="1050" kern="100">
                        <a:effectLst/>
                        <a:latin typeface="Times New Roman" pitchFamily="18" charset="0"/>
                        <a:ea typeface="宋体" pitchFamily="2" charset="-122"/>
                      </a:endParaRPr>
                    </a:p>
                  </a:txBody>
                  <a:tcPr marL="68580" marR="68580" marT="0" marB="0" anchor="ctr"/>
                </a:tc>
              </a:tr>
              <a:tr h="356955">
                <a:tc>
                  <a:txBody>
                    <a:bodyPr/>
                    <a:lstStyle/>
                    <a:p>
                      <a:pPr indent="127000" algn="l">
                        <a:spcAft>
                          <a:spcPts val="0"/>
                        </a:spcAft>
                      </a:pPr>
                      <a:r>
                        <a:rPr lang="en-US" sz="900" kern="100">
                          <a:effectLst/>
                        </a:rPr>
                        <a:t>chi2stat</a:t>
                      </a:r>
                      <a:endParaRPr lang="zh-CN" sz="1050" kern="100">
                        <a:effectLst/>
                        <a:latin typeface="Times New Roman" pitchFamily="18" charset="0"/>
                        <a:ea typeface="宋体" pitchFamily="2" charset="-122"/>
                      </a:endParaRPr>
                    </a:p>
                  </a:txBody>
                  <a:tcPr marL="68580" marR="68580" marT="0" marB="0" anchor="ctr"/>
                </a:tc>
                <a:tc>
                  <a:txBody>
                    <a:bodyPr/>
                    <a:lstStyle/>
                    <a:p>
                      <a:pPr indent="44450" algn="l">
                        <a:spcAft>
                          <a:spcPts val="0"/>
                        </a:spcAft>
                      </a:pPr>
                      <a:r>
                        <a:rPr lang="en-US" sz="900" kern="100">
                          <a:effectLst/>
                        </a:rPr>
                        <a:t>[M, V]= chi2stat (nu)</a:t>
                      </a:r>
                      <a:endParaRPr lang="zh-CN" sz="1050" kern="100">
                        <a:effectLst/>
                        <a:latin typeface="Times New Roman" pitchFamily="18" charset="0"/>
                        <a:ea typeface="宋体" pitchFamily="2" charset="-122"/>
                      </a:endParaRPr>
                    </a:p>
                  </a:txBody>
                  <a:tcPr marL="68580" marR="68580" marT="0" marB="0" anchor="ctr"/>
                </a:tc>
                <a:tc>
                  <a:txBody>
                    <a:bodyPr/>
                    <a:lstStyle/>
                    <a:p>
                      <a:pPr indent="62865" algn="l">
                        <a:spcAft>
                          <a:spcPts val="0"/>
                        </a:spcAft>
                      </a:pPr>
                      <a:r>
                        <a:rPr lang="en-US" sz="900" kern="100">
                          <a:effectLst/>
                        </a:rPr>
                        <a:t>nu</a:t>
                      </a:r>
                      <a:r>
                        <a:rPr lang="zh-CN" sz="900" kern="100">
                          <a:effectLst/>
                        </a:rPr>
                        <a:t>为卡方分布参数</a:t>
                      </a:r>
                      <a:endParaRPr lang="zh-CN" sz="1050" kern="100">
                        <a:effectLst/>
                        <a:latin typeface="Times New Roman" pitchFamily="18" charset="0"/>
                        <a:ea typeface="宋体" pitchFamily="2" charset="-122"/>
                      </a:endParaRPr>
                    </a:p>
                  </a:txBody>
                  <a:tcPr marL="68580" marR="68580" marT="0" marB="0" anchor="ctr"/>
                </a:tc>
                <a:tc>
                  <a:txBody>
                    <a:bodyPr/>
                    <a:lstStyle/>
                    <a:p>
                      <a:pPr indent="80010" algn="l">
                        <a:spcAft>
                          <a:spcPts val="0"/>
                        </a:spcAft>
                      </a:pPr>
                      <a:r>
                        <a:rPr lang="zh-CN" sz="900" kern="100">
                          <a:effectLst/>
                        </a:rPr>
                        <a:t>卡方分布的期望与方差</a:t>
                      </a:r>
                      <a:endParaRPr lang="zh-CN" sz="1050" kern="100">
                        <a:effectLst/>
                        <a:latin typeface="Times New Roman" pitchFamily="18" charset="0"/>
                        <a:ea typeface="宋体" pitchFamily="2" charset="-122"/>
                      </a:endParaRPr>
                    </a:p>
                  </a:txBody>
                  <a:tcPr marL="68580" marR="68580" marT="0" marB="0" anchor="ctr"/>
                </a:tc>
              </a:tr>
              <a:tr h="356955">
                <a:tc>
                  <a:txBody>
                    <a:bodyPr/>
                    <a:lstStyle/>
                    <a:p>
                      <a:pPr indent="127000" algn="l">
                        <a:spcAft>
                          <a:spcPts val="0"/>
                        </a:spcAft>
                      </a:pPr>
                      <a:r>
                        <a:rPr lang="en-US" sz="900" kern="100">
                          <a:effectLst/>
                        </a:rPr>
                        <a:t>expstat</a:t>
                      </a:r>
                      <a:endParaRPr lang="zh-CN" sz="1050" kern="100">
                        <a:effectLst/>
                        <a:latin typeface="Times New Roman" pitchFamily="18" charset="0"/>
                        <a:ea typeface="宋体" pitchFamily="2" charset="-122"/>
                      </a:endParaRPr>
                    </a:p>
                  </a:txBody>
                  <a:tcPr marL="68580" marR="68580" marT="0" marB="0" anchor="ctr"/>
                </a:tc>
                <a:tc>
                  <a:txBody>
                    <a:bodyPr/>
                    <a:lstStyle/>
                    <a:p>
                      <a:pPr indent="44450" algn="l">
                        <a:spcAft>
                          <a:spcPts val="0"/>
                        </a:spcAft>
                      </a:pPr>
                      <a:r>
                        <a:rPr lang="en-US" sz="900" kern="100">
                          <a:effectLst/>
                        </a:rPr>
                        <a:t>[M, V]= expstat (mu)</a:t>
                      </a:r>
                      <a:endParaRPr lang="zh-CN" sz="1050" kern="100">
                        <a:effectLst/>
                        <a:latin typeface="Times New Roman" pitchFamily="18" charset="0"/>
                        <a:ea typeface="宋体" pitchFamily="2" charset="-122"/>
                      </a:endParaRPr>
                    </a:p>
                  </a:txBody>
                  <a:tcPr marL="68580" marR="68580" marT="0" marB="0" anchor="ctr"/>
                </a:tc>
                <a:tc>
                  <a:txBody>
                    <a:bodyPr/>
                    <a:lstStyle/>
                    <a:p>
                      <a:pPr indent="62865" algn="l">
                        <a:spcAft>
                          <a:spcPts val="0"/>
                        </a:spcAft>
                      </a:pPr>
                      <a:r>
                        <a:rPr lang="en-US" sz="900" kern="100">
                          <a:effectLst/>
                        </a:rPr>
                        <a:t>mu</a:t>
                      </a:r>
                      <a:r>
                        <a:rPr lang="zh-CN" sz="900" kern="100">
                          <a:effectLst/>
                        </a:rPr>
                        <a:t>为指数分布参数</a:t>
                      </a:r>
                      <a:endParaRPr lang="zh-CN" sz="1050" kern="100">
                        <a:effectLst/>
                        <a:latin typeface="Times New Roman" pitchFamily="18" charset="0"/>
                        <a:ea typeface="宋体" pitchFamily="2" charset="-122"/>
                      </a:endParaRPr>
                    </a:p>
                  </a:txBody>
                  <a:tcPr marL="68580" marR="68580" marT="0" marB="0" anchor="ctr"/>
                </a:tc>
                <a:tc>
                  <a:txBody>
                    <a:bodyPr/>
                    <a:lstStyle/>
                    <a:p>
                      <a:pPr indent="80010" algn="l">
                        <a:spcAft>
                          <a:spcPts val="0"/>
                        </a:spcAft>
                      </a:pPr>
                      <a:r>
                        <a:rPr lang="zh-CN" sz="900" kern="100">
                          <a:effectLst/>
                        </a:rPr>
                        <a:t>指数分布的期望与方差</a:t>
                      </a:r>
                      <a:endParaRPr lang="zh-CN" sz="1050" kern="100">
                        <a:effectLst/>
                        <a:latin typeface="Times New Roman" pitchFamily="18" charset="0"/>
                        <a:ea typeface="宋体" pitchFamily="2" charset="-122"/>
                      </a:endParaRPr>
                    </a:p>
                  </a:txBody>
                  <a:tcPr marL="68580" marR="68580" marT="0" marB="0" anchor="ctr"/>
                </a:tc>
              </a:tr>
              <a:tr h="356955">
                <a:tc>
                  <a:txBody>
                    <a:bodyPr/>
                    <a:lstStyle/>
                    <a:p>
                      <a:pPr indent="127000" algn="l">
                        <a:spcAft>
                          <a:spcPts val="0"/>
                        </a:spcAft>
                      </a:pPr>
                      <a:r>
                        <a:rPr lang="en-US" sz="900" kern="100">
                          <a:effectLst/>
                        </a:rPr>
                        <a:t>fstat</a:t>
                      </a:r>
                      <a:endParaRPr lang="zh-CN" sz="1050" kern="100">
                        <a:effectLst/>
                        <a:latin typeface="Times New Roman" pitchFamily="18" charset="0"/>
                        <a:ea typeface="宋体" pitchFamily="2" charset="-122"/>
                      </a:endParaRPr>
                    </a:p>
                  </a:txBody>
                  <a:tcPr marL="68580" marR="68580" marT="0" marB="0" anchor="ctr"/>
                </a:tc>
                <a:tc>
                  <a:txBody>
                    <a:bodyPr/>
                    <a:lstStyle/>
                    <a:p>
                      <a:pPr indent="44450" algn="l">
                        <a:spcAft>
                          <a:spcPts val="0"/>
                        </a:spcAft>
                      </a:pPr>
                      <a:r>
                        <a:rPr lang="en-US" sz="900" kern="100">
                          <a:effectLst/>
                        </a:rPr>
                        <a:t>[M, V]= fstat (n1, n2)</a:t>
                      </a:r>
                      <a:endParaRPr lang="zh-CN" sz="1050" kern="100">
                        <a:effectLst/>
                        <a:latin typeface="Times New Roman" pitchFamily="18" charset="0"/>
                        <a:ea typeface="宋体" pitchFamily="2" charset="-122"/>
                      </a:endParaRPr>
                    </a:p>
                  </a:txBody>
                  <a:tcPr marL="68580" marR="68580" marT="0" marB="0" anchor="ctr"/>
                </a:tc>
                <a:tc>
                  <a:txBody>
                    <a:bodyPr/>
                    <a:lstStyle/>
                    <a:p>
                      <a:pPr indent="62865" algn="l">
                        <a:spcAft>
                          <a:spcPts val="0"/>
                        </a:spcAft>
                      </a:pPr>
                      <a:r>
                        <a:rPr lang="en-US" sz="900" kern="100">
                          <a:effectLst/>
                        </a:rPr>
                        <a:t>n1, n2</a:t>
                      </a:r>
                      <a:r>
                        <a:rPr lang="zh-CN" sz="900" kern="100">
                          <a:effectLst/>
                        </a:rPr>
                        <a:t>为</a:t>
                      </a:r>
                      <a:r>
                        <a:rPr lang="en-US" sz="900" kern="100">
                          <a:effectLst/>
                        </a:rPr>
                        <a:t>F</a:t>
                      </a:r>
                      <a:r>
                        <a:rPr lang="zh-CN" sz="900" kern="100">
                          <a:effectLst/>
                        </a:rPr>
                        <a:t>分布的两个自由度</a:t>
                      </a:r>
                      <a:endParaRPr lang="zh-CN" sz="1050" kern="100">
                        <a:effectLst/>
                        <a:latin typeface="Times New Roman" pitchFamily="18" charset="0"/>
                        <a:ea typeface="宋体" pitchFamily="2" charset="-122"/>
                      </a:endParaRPr>
                    </a:p>
                  </a:txBody>
                  <a:tcPr marL="68580" marR="68580" marT="0" marB="0" anchor="ctr"/>
                </a:tc>
                <a:tc>
                  <a:txBody>
                    <a:bodyPr/>
                    <a:lstStyle/>
                    <a:p>
                      <a:pPr indent="80010" algn="l">
                        <a:spcAft>
                          <a:spcPts val="0"/>
                        </a:spcAft>
                      </a:pPr>
                      <a:r>
                        <a:rPr lang="en-US" sz="900" kern="100">
                          <a:effectLst/>
                        </a:rPr>
                        <a:t>F</a:t>
                      </a:r>
                      <a:r>
                        <a:rPr lang="zh-CN" sz="900" kern="100">
                          <a:effectLst/>
                        </a:rPr>
                        <a:t>分布的期望与方差</a:t>
                      </a:r>
                      <a:endParaRPr lang="zh-CN" sz="1050" kern="100">
                        <a:effectLst/>
                        <a:latin typeface="Times New Roman" pitchFamily="18" charset="0"/>
                        <a:ea typeface="宋体" pitchFamily="2" charset="-122"/>
                      </a:endParaRPr>
                    </a:p>
                  </a:txBody>
                  <a:tcPr marL="68580" marR="68580" marT="0" marB="0" anchor="ctr"/>
                </a:tc>
              </a:tr>
              <a:tr h="356955">
                <a:tc>
                  <a:txBody>
                    <a:bodyPr/>
                    <a:lstStyle/>
                    <a:p>
                      <a:pPr indent="127000" algn="l">
                        <a:spcAft>
                          <a:spcPts val="0"/>
                        </a:spcAft>
                      </a:pPr>
                      <a:r>
                        <a:rPr lang="en-US" sz="900" kern="100">
                          <a:effectLst/>
                        </a:rPr>
                        <a:t>gamstat</a:t>
                      </a:r>
                      <a:endParaRPr lang="zh-CN" sz="1050" kern="100">
                        <a:effectLst/>
                        <a:latin typeface="Times New Roman" pitchFamily="18" charset="0"/>
                        <a:ea typeface="宋体" pitchFamily="2" charset="-122"/>
                      </a:endParaRPr>
                    </a:p>
                  </a:txBody>
                  <a:tcPr marL="68580" marR="68580" marT="0" marB="0" anchor="ctr"/>
                </a:tc>
                <a:tc>
                  <a:txBody>
                    <a:bodyPr/>
                    <a:lstStyle/>
                    <a:p>
                      <a:pPr indent="44450" algn="l">
                        <a:spcAft>
                          <a:spcPts val="0"/>
                        </a:spcAft>
                      </a:pPr>
                      <a:r>
                        <a:rPr lang="en-US" sz="900" kern="100">
                          <a:effectLst/>
                        </a:rPr>
                        <a:t>[M, V]= gamstat (A, B)</a:t>
                      </a:r>
                      <a:endParaRPr lang="zh-CN" sz="1050" kern="100">
                        <a:effectLst/>
                        <a:latin typeface="Times New Roman" pitchFamily="18" charset="0"/>
                        <a:ea typeface="宋体" pitchFamily="2" charset="-122"/>
                      </a:endParaRPr>
                    </a:p>
                  </a:txBody>
                  <a:tcPr marL="68580" marR="68580" marT="0" marB="0" anchor="ctr"/>
                </a:tc>
                <a:tc>
                  <a:txBody>
                    <a:bodyPr/>
                    <a:lstStyle/>
                    <a:p>
                      <a:pPr indent="62865" algn="l">
                        <a:spcAft>
                          <a:spcPts val="0"/>
                        </a:spcAft>
                      </a:pPr>
                      <a:r>
                        <a:rPr lang="en-US" sz="900" kern="100">
                          <a:effectLst/>
                        </a:rPr>
                        <a:t>A, B</a:t>
                      </a:r>
                      <a:r>
                        <a:rPr lang="zh-CN" sz="900" kern="100">
                          <a:effectLst/>
                        </a:rPr>
                        <a:t>为</a:t>
                      </a:r>
                      <a:r>
                        <a:rPr lang="en-US" sz="900" kern="100">
                          <a:effectLst/>
                        </a:rPr>
                        <a:t> </a:t>
                      </a:r>
                      <a:r>
                        <a:rPr lang="zh-CN" sz="900" kern="100">
                          <a:effectLst/>
                        </a:rPr>
                        <a:t>分布的参数</a:t>
                      </a:r>
                      <a:endParaRPr lang="zh-CN" sz="1050" kern="100">
                        <a:effectLst/>
                        <a:latin typeface="Times New Roman" pitchFamily="18" charset="0"/>
                        <a:ea typeface="宋体" pitchFamily="2" charset="-122"/>
                      </a:endParaRPr>
                    </a:p>
                  </a:txBody>
                  <a:tcPr marL="68580" marR="68580" marT="0" marB="0" anchor="ctr"/>
                </a:tc>
                <a:tc>
                  <a:txBody>
                    <a:bodyPr/>
                    <a:lstStyle/>
                    <a:p>
                      <a:pPr indent="80010" algn="l">
                        <a:spcAft>
                          <a:spcPts val="0"/>
                        </a:spcAft>
                      </a:pPr>
                      <a:r>
                        <a:rPr lang="en-US" sz="900" kern="100">
                          <a:effectLst/>
                        </a:rPr>
                        <a:t>分布的期望与方差</a:t>
                      </a:r>
                      <a:endParaRPr lang="en-US" sz="900" kern="100">
                        <a:effectLst/>
                        <a:latin typeface="Times New Roman" pitchFamily="18" charset="0"/>
                        <a:ea typeface="宋体" pitchFamily="2" charset="-122"/>
                      </a:endParaRPr>
                    </a:p>
                  </a:txBody>
                  <a:tcPr marL="68580" marR="68580" marT="0" marB="0" anchor="ctr"/>
                </a:tc>
              </a:tr>
              <a:tr h="356955">
                <a:tc>
                  <a:txBody>
                    <a:bodyPr/>
                    <a:lstStyle/>
                    <a:p>
                      <a:pPr indent="127000" algn="l">
                        <a:spcAft>
                          <a:spcPts val="0"/>
                        </a:spcAft>
                      </a:pPr>
                      <a:r>
                        <a:rPr lang="en-US" sz="900" kern="100">
                          <a:effectLst/>
                        </a:rPr>
                        <a:t>geostat</a:t>
                      </a:r>
                      <a:endParaRPr lang="zh-CN" sz="1050" kern="100">
                        <a:effectLst/>
                        <a:latin typeface="Times New Roman" pitchFamily="18" charset="0"/>
                        <a:ea typeface="宋体" pitchFamily="2" charset="-122"/>
                      </a:endParaRPr>
                    </a:p>
                  </a:txBody>
                  <a:tcPr marL="68580" marR="68580" marT="0" marB="0" anchor="ctr"/>
                </a:tc>
                <a:tc>
                  <a:txBody>
                    <a:bodyPr/>
                    <a:lstStyle/>
                    <a:p>
                      <a:pPr indent="44450" algn="l">
                        <a:spcAft>
                          <a:spcPts val="0"/>
                        </a:spcAft>
                      </a:pPr>
                      <a:r>
                        <a:rPr lang="en-US" sz="900" kern="100">
                          <a:effectLst/>
                        </a:rPr>
                        <a:t>[M, V]= geostat (p)</a:t>
                      </a:r>
                      <a:endParaRPr lang="zh-CN" sz="1050" kern="100">
                        <a:effectLst/>
                        <a:latin typeface="Times New Roman" pitchFamily="18" charset="0"/>
                        <a:ea typeface="宋体" pitchFamily="2" charset="-122"/>
                      </a:endParaRPr>
                    </a:p>
                  </a:txBody>
                  <a:tcPr marL="68580" marR="68580" marT="0" marB="0" anchor="ctr"/>
                </a:tc>
                <a:tc>
                  <a:txBody>
                    <a:bodyPr/>
                    <a:lstStyle/>
                    <a:p>
                      <a:pPr indent="62865" algn="l">
                        <a:spcAft>
                          <a:spcPts val="0"/>
                        </a:spcAft>
                      </a:pPr>
                      <a:r>
                        <a:rPr lang="en-US" sz="900" kern="100">
                          <a:effectLst/>
                        </a:rPr>
                        <a:t>p</a:t>
                      </a:r>
                      <a:r>
                        <a:rPr lang="zh-CN" sz="900" kern="100">
                          <a:effectLst/>
                        </a:rPr>
                        <a:t>为几何分布的几何概率参数</a:t>
                      </a:r>
                      <a:endParaRPr lang="zh-CN" sz="1050" kern="100">
                        <a:effectLst/>
                        <a:latin typeface="Times New Roman" pitchFamily="18" charset="0"/>
                        <a:ea typeface="宋体" pitchFamily="2" charset="-122"/>
                      </a:endParaRPr>
                    </a:p>
                  </a:txBody>
                  <a:tcPr marL="68580" marR="68580" marT="0" marB="0" anchor="ctr"/>
                </a:tc>
                <a:tc>
                  <a:txBody>
                    <a:bodyPr/>
                    <a:lstStyle/>
                    <a:p>
                      <a:pPr indent="80010" algn="l">
                        <a:spcAft>
                          <a:spcPts val="0"/>
                        </a:spcAft>
                      </a:pPr>
                      <a:r>
                        <a:rPr lang="zh-CN" sz="900" kern="100">
                          <a:effectLst/>
                        </a:rPr>
                        <a:t>几何分布的期望与方差</a:t>
                      </a:r>
                      <a:endParaRPr lang="zh-CN" sz="1050" kern="100">
                        <a:effectLst/>
                        <a:latin typeface="Times New Roman" pitchFamily="18" charset="0"/>
                        <a:ea typeface="宋体" pitchFamily="2" charset="-122"/>
                      </a:endParaRPr>
                    </a:p>
                  </a:txBody>
                  <a:tcPr marL="68580" marR="68580" marT="0" marB="0" anchor="ctr"/>
                </a:tc>
              </a:tr>
              <a:tr h="356955">
                <a:tc>
                  <a:txBody>
                    <a:bodyPr/>
                    <a:lstStyle/>
                    <a:p>
                      <a:pPr indent="127000" algn="l">
                        <a:spcAft>
                          <a:spcPts val="0"/>
                        </a:spcAft>
                      </a:pPr>
                      <a:r>
                        <a:rPr lang="en-US" sz="900" kern="100">
                          <a:effectLst/>
                        </a:rPr>
                        <a:t>hygestat</a:t>
                      </a:r>
                      <a:endParaRPr lang="zh-CN" sz="1050" kern="100">
                        <a:effectLst/>
                        <a:latin typeface="Times New Roman" pitchFamily="18" charset="0"/>
                        <a:ea typeface="宋体" pitchFamily="2" charset="-122"/>
                      </a:endParaRPr>
                    </a:p>
                  </a:txBody>
                  <a:tcPr marL="68580" marR="68580" marT="0" marB="0" anchor="ctr"/>
                </a:tc>
                <a:tc>
                  <a:txBody>
                    <a:bodyPr/>
                    <a:lstStyle/>
                    <a:p>
                      <a:pPr indent="44450" algn="l">
                        <a:spcAft>
                          <a:spcPts val="0"/>
                        </a:spcAft>
                      </a:pPr>
                      <a:r>
                        <a:rPr lang="en-US" sz="900" kern="100">
                          <a:effectLst/>
                        </a:rPr>
                        <a:t>[M, V]= hygestat (M,K,N)</a:t>
                      </a:r>
                      <a:endParaRPr lang="zh-CN" sz="1050" kern="100">
                        <a:effectLst/>
                        <a:latin typeface="Times New Roman" pitchFamily="18" charset="0"/>
                        <a:ea typeface="宋体" pitchFamily="2" charset="-122"/>
                      </a:endParaRPr>
                    </a:p>
                  </a:txBody>
                  <a:tcPr marL="68580" marR="68580" marT="0" marB="0" anchor="ctr"/>
                </a:tc>
                <a:tc>
                  <a:txBody>
                    <a:bodyPr/>
                    <a:lstStyle/>
                    <a:p>
                      <a:pPr indent="62865" algn="l">
                        <a:spcAft>
                          <a:spcPts val="0"/>
                        </a:spcAft>
                      </a:pPr>
                      <a:r>
                        <a:rPr lang="en-US" sz="900" kern="100">
                          <a:effectLst/>
                        </a:rPr>
                        <a:t>M, K, N</a:t>
                      </a:r>
                      <a:r>
                        <a:rPr lang="zh-CN" sz="900" kern="100">
                          <a:effectLst/>
                        </a:rPr>
                        <a:t>为超几何分布的参数</a:t>
                      </a:r>
                      <a:endParaRPr lang="zh-CN" sz="1050" kern="100">
                        <a:effectLst/>
                        <a:latin typeface="Times New Roman" pitchFamily="18" charset="0"/>
                        <a:ea typeface="宋体" pitchFamily="2" charset="-122"/>
                      </a:endParaRPr>
                    </a:p>
                  </a:txBody>
                  <a:tcPr marL="68580" marR="68580" marT="0" marB="0" anchor="ctr"/>
                </a:tc>
                <a:tc>
                  <a:txBody>
                    <a:bodyPr/>
                    <a:lstStyle/>
                    <a:p>
                      <a:pPr indent="80010" algn="l">
                        <a:spcAft>
                          <a:spcPts val="0"/>
                        </a:spcAft>
                      </a:pPr>
                      <a:r>
                        <a:rPr lang="zh-CN" sz="900" kern="100">
                          <a:effectLst/>
                        </a:rPr>
                        <a:t>超几何分布的期望与方差</a:t>
                      </a:r>
                      <a:endParaRPr lang="zh-CN" sz="1050" kern="100">
                        <a:effectLst/>
                        <a:latin typeface="Times New Roman" pitchFamily="18" charset="0"/>
                        <a:ea typeface="宋体" pitchFamily="2" charset="-122"/>
                      </a:endParaRPr>
                    </a:p>
                  </a:txBody>
                  <a:tcPr marL="68580" marR="68580" marT="0" marB="0" anchor="ctr"/>
                </a:tc>
              </a:tr>
              <a:tr h="713910">
                <a:tc>
                  <a:txBody>
                    <a:bodyPr/>
                    <a:lstStyle/>
                    <a:p>
                      <a:pPr indent="127000" algn="l">
                        <a:spcAft>
                          <a:spcPts val="0"/>
                        </a:spcAft>
                      </a:pPr>
                      <a:r>
                        <a:rPr lang="en-US" sz="900" kern="100">
                          <a:effectLst/>
                        </a:rPr>
                        <a:t>lognstat</a:t>
                      </a:r>
                      <a:endParaRPr lang="zh-CN" sz="1050" kern="100">
                        <a:effectLst/>
                        <a:latin typeface="Times New Roman" pitchFamily="18" charset="0"/>
                        <a:ea typeface="宋体" pitchFamily="2" charset="-122"/>
                      </a:endParaRPr>
                    </a:p>
                  </a:txBody>
                  <a:tcPr marL="68580" marR="68580" marT="0" marB="0" anchor="ctr"/>
                </a:tc>
                <a:tc>
                  <a:txBody>
                    <a:bodyPr/>
                    <a:lstStyle/>
                    <a:p>
                      <a:pPr indent="44450" algn="l">
                        <a:spcAft>
                          <a:spcPts val="0"/>
                        </a:spcAft>
                      </a:pPr>
                      <a:r>
                        <a:rPr lang="en-US" sz="900" kern="100">
                          <a:effectLst/>
                        </a:rPr>
                        <a:t>[M, V]= lognstat (mu, sigma)</a:t>
                      </a:r>
                      <a:endParaRPr lang="zh-CN" sz="1050" kern="100">
                        <a:effectLst/>
                        <a:latin typeface="Times New Roman" pitchFamily="18" charset="0"/>
                        <a:ea typeface="宋体" pitchFamily="2" charset="-122"/>
                      </a:endParaRPr>
                    </a:p>
                  </a:txBody>
                  <a:tcPr marL="68580" marR="68580" marT="0" marB="0" anchor="ctr"/>
                </a:tc>
                <a:tc>
                  <a:txBody>
                    <a:bodyPr/>
                    <a:lstStyle/>
                    <a:p>
                      <a:pPr indent="62865" algn="l">
                        <a:spcAft>
                          <a:spcPts val="0"/>
                        </a:spcAft>
                      </a:pPr>
                      <a:r>
                        <a:rPr lang="en-US" sz="900" kern="100">
                          <a:effectLst/>
                        </a:rPr>
                        <a:t>mu</a:t>
                      </a:r>
                      <a:r>
                        <a:rPr lang="zh-CN" sz="900" kern="100">
                          <a:effectLst/>
                        </a:rPr>
                        <a:t>为对数分布的均值；</a:t>
                      </a:r>
                      <a:endParaRPr lang="zh-CN" sz="1050" kern="100">
                        <a:effectLst/>
                      </a:endParaRPr>
                    </a:p>
                    <a:p>
                      <a:pPr indent="62865" algn="l">
                        <a:spcAft>
                          <a:spcPts val="0"/>
                        </a:spcAft>
                      </a:pPr>
                      <a:r>
                        <a:rPr lang="en-US" sz="900" kern="100">
                          <a:effectLst/>
                        </a:rPr>
                        <a:t>sigma</a:t>
                      </a:r>
                      <a:r>
                        <a:rPr lang="zh-CN" sz="900" kern="100">
                          <a:effectLst/>
                        </a:rPr>
                        <a:t>为标准差</a:t>
                      </a:r>
                      <a:endParaRPr lang="zh-CN" sz="1050" kern="100">
                        <a:effectLst/>
                        <a:latin typeface="Times New Roman" pitchFamily="18" charset="0"/>
                        <a:ea typeface="宋体" pitchFamily="2" charset="-122"/>
                      </a:endParaRPr>
                    </a:p>
                  </a:txBody>
                  <a:tcPr marL="68580" marR="68580" marT="0" marB="0" anchor="ctr"/>
                </a:tc>
                <a:tc>
                  <a:txBody>
                    <a:bodyPr/>
                    <a:lstStyle/>
                    <a:p>
                      <a:pPr indent="80010" algn="l">
                        <a:spcAft>
                          <a:spcPts val="0"/>
                        </a:spcAft>
                      </a:pPr>
                      <a:r>
                        <a:rPr lang="zh-CN" sz="900" kern="100">
                          <a:effectLst/>
                        </a:rPr>
                        <a:t>对数分布的期望与方差</a:t>
                      </a:r>
                      <a:endParaRPr lang="zh-CN" sz="1050" kern="100">
                        <a:effectLst/>
                        <a:latin typeface="Times New Roman" pitchFamily="18" charset="0"/>
                        <a:ea typeface="宋体" pitchFamily="2" charset="-122"/>
                      </a:endParaRPr>
                    </a:p>
                  </a:txBody>
                  <a:tcPr marL="68580" marR="68580" marT="0" marB="0" anchor="ctr"/>
                </a:tc>
              </a:tr>
              <a:tr h="356955">
                <a:tc>
                  <a:txBody>
                    <a:bodyPr/>
                    <a:lstStyle/>
                    <a:p>
                      <a:pPr indent="127000" algn="l">
                        <a:spcAft>
                          <a:spcPts val="0"/>
                        </a:spcAft>
                      </a:pPr>
                      <a:r>
                        <a:rPr lang="en-US" sz="900" kern="100">
                          <a:effectLst/>
                        </a:rPr>
                        <a:t>poisstat</a:t>
                      </a:r>
                      <a:endParaRPr lang="zh-CN" sz="1050" kern="100">
                        <a:effectLst/>
                        <a:latin typeface="Times New Roman" pitchFamily="18" charset="0"/>
                        <a:ea typeface="宋体" pitchFamily="2" charset="-122"/>
                      </a:endParaRPr>
                    </a:p>
                  </a:txBody>
                  <a:tcPr marL="68580" marR="68580" marT="0" marB="0" anchor="ctr"/>
                </a:tc>
                <a:tc>
                  <a:txBody>
                    <a:bodyPr/>
                    <a:lstStyle/>
                    <a:p>
                      <a:pPr indent="44450" algn="l">
                        <a:spcAft>
                          <a:spcPts val="0"/>
                        </a:spcAft>
                      </a:pPr>
                      <a:r>
                        <a:rPr lang="en-US" sz="900" kern="100">
                          <a:effectLst/>
                        </a:rPr>
                        <a:t>[M, V]=poisstat (lambda)</a:t>
                      </a:r>
                      <a:endParaRPr lang="zh-CN" sz="1050" kern="100">
                        <a:effectLst/>
                        <a:latin typeface="Times New Roman" pitchFamily="18" charset="0"/>
                        <a:ea typeface="宋体" pitchFamily="2" charset="-122"/>
                      </a:endParaRPr>
                    </a:p>
                  </a:txBody>
                  <a:tcPr marL="68580" marR="68580" marT="0" marB="0" anchor="ctr"/>
                </a:tc>
                <a:tc>
                  <a:txBody>
                    <a:bodyPr/>
                    <a:lstStyle/>
                    <a:p>
                      <a:pPr indent="62865" algn="l">
                        <a:spcAft>
                          <a:spcPts val="0"/>
                        </a:spcAft>
                      </a:pPr>
                      <a:r>
                        <a:rPr lang="en-US" sz="900" kern="100">
                          <a:effectLst/>
                        </a:rPr>
                        <a:t>lambda</a:t>
                      </a:r>
                      <a:r>
                        <a:rPr lang="zh-CN" sz="900" kern="100">
                          <a:effectLst/>
                        </a:rPr>
                        <a:t>为</a:t>
                      </a:r>
                      <a:r>
                        <a:rPr lang="en-US" sz="900" kern="100">
                          <a:effectLst/>
                        </a:rPr>
                        <a:t>Poisson</a:t>
                      </a:r>
                      <a:r>
                        <a:rPr lang="zh-CN" sz="900" kern="100">
                          <a:effectLst/>
                        </a:rPr>
                        <a:t>分布的参数</a:t>
                      </a:r>
                      <a:endParaRPr lang="zh-CN" sz="1050" kern="100">
                        <a:effectLst/>
                        <a:latin typeface="Times New Roman" pitchFamily="18" charset="0"/>
                        <a:ea typeface="宋体" pitchFamily="2" charset="-122"/>
                      </a:endParaRPr>
                    </a:p>
                  </a:txBody>
                  <a:tcPr marL="68580" marR="68580" marT="0" marB="0" anchor="ctr"/>
                </a:tc>
                <a:tc>
                  <a:txBody>
                    <a:bodyPr/>
                    <a:lstStyle/>
                    <a:p>
                      <a:pPr indent="80010" algn="l">
                        <a:spcAft>
                          <a:spcPts val="0"/>
                        </a:spcAft>
                      </a:pPr>
                      <a:r>
                        <a:rPr lang="en-US" sz="900" kern="100">
                          <a:effectLst/>
                        </a:rPr>
                        <a:t>Poisson</a:t>
                      </a:r>
                      <a:r>
                        <a:rPr lang="zh-CN" sz="900" kern="100">
                          <a:effectLst/>
                        </a:rPr>
                        <a:t>分布的期望与方差</a:t>
                      </a:r>
                      <a:endParaRPr lang="zh-CN" sz="1050" kern="100">
                        <a:effectLst/>
                        <a:latin typeface="Times New Roman" pitchFamily="18" charset="0"/>
                        <a:ea typeface="宋体" pitchFamily="2" charset="-122"/>
                      </a:endParaRPr>
                    </a:p>
                  </a:txBody>
                  <a:tcPr marL="68580" marR="68580" marT="0" marB="0" anchor="ctr"/>
                </a:tc>
              </a:tr>
              <a:tr h="713910">
                <a:tc>
                  <a:txBody>
                    <a:bodyPr/>
                    <a:lstStyle/>
                    <a:p>
                      <a:pPr indent="127000" algn="l">
                        <a:spcAft>
                          <a:spcPts val="0"/>
                        </a:spcAft>
                      </a:pPr>
                      <a:r>
                        <a:rPr lang="en-US" sz="900" kern="100">
                          <a:effectLst/>
                        </a:rPr>
                        <a:t>normstat</a:t>
                      </a:r>
                      <a:endParaRPr lang="zh-CN" sz="1050" kern="100">
                        <a:effectLst/>
                        <a:latin typeface="Times New Roman" pitchFamily="18" charset="0"/>
                        <a:ea typeface="宋体" pitchFamily="2" charset="-122"/>
                      </a:endParaRPr>
                    </a:p>
                  </a:txBody>
                  <a:tcPr marL="68580" marR="68580" marT="0" marB="0" anchor="ctr"/>
                </a:tc>
                <a:tc>
                  <a:txBody>
                    <a:bodyPr/>
                    <a:lstStyle/>
                    <a:p>
                      <a:pPr indent="44450" algn="l">
                        <a:spcAft>
                          <a:spcPts val="0"/>
                        </a:spcAft>
                      </a:pPr>
                      <a:r>
                        <a:rPr lang="en-US" sz="900" kern="100">
                          <a:effectLst/>
                        </a:rPr>
                        <a:t>[M, V]= normstat (mu, sigma)</a:t>
                      </a:r>
                      <a:endParaRPr lang="zh-CN" sz="1050" kern="100">
                        <a:effectLst/>
                        <a:latin typeface="Times New Roman" pitchFamily="18" charset="0"/>
                        <a:ea typeface="宋体" pitchFamily="2" charset="-122"/>
                      </a:endParaRPr>
                    </a:p>
                  </a:txBody>
                  <a:tcPr marL="68580" marR="68580" marT="0" marB="0" anchor="ctr"/>
                </a:tc>
                <a:tc>
                  <a:txBody>
                    <a:bodyPr/>
                    <a:lstStyle/>
                    <a:p>
                      <a:pPr indent="62865" algn="l">
                        <a:spcAft>
                          <a:spcPts val="0"/>
                        </a:spcAft>
                      </a:pPr>
                      <a:r>
                        <a:rPr lang="en-US" sz="900" kern="100">
                          <a:effectLst/>
                        </a:rPr>
                        <a:t>mu</a:t>
                      </a:r>
                      <a:r>
                        <a:rPr lang="zh-CN" sz="900" kern="100">
                          <a:effectLst/>
                        </a:rPr>
                        <a:t>为正态分布的均值；</a:t>
                      </a:r>
                      <a:endParaRPr lang="zh-CN" sz="1050" kern="100">
                        <a:effectLst/>
                      </a:endParaRPr>
                    </a:p>
                    <a:p>
                      <a:pPr indent="62865" algn="l">
                        <a:spcAft>
                          <a:spcPts val="0"/>
                        </a:spcAft>
                      </a:pPr>
                      <a:r>
                        <a:rPr lang="en-US" sz="900" kern="100">
                          <a:effectLst/>
                        </a:rPr>
                        <a:t>sigma</a:t>
                      </a:r>
                      <a:r>
                        <a:rPr lang="zh-CN" sz="900" kern="100">
                          <a:effectLst/>
                        </a:rPr>
                        <a:t>为标准差</a:t>
                      </a:r>
                      <a:endParaRPr lang="zh-CN" sz="1050" kern="100">
                        <a:effectLst/>
                        <a:latin typeface="Times New Roman" pitchFamily="18" charset="0"/>
                        <a:ea typeface="宋体" pitchFamily="2" charset="-122"/>
                      </a:endParaRPr>
                    </a:p>
                  </a:txBody>
                  <a:tcPr marL="68580" marR="68580" marT="0" marB="0" anchor="ctr"/>
                </a:tc>
                <a:tc>
                  <a:txBody>
                    <a:bodyPr/>
                    <a:lstStyle/>
                    <a:p>
                      <a:pPr indent="80010" algn="l">
                        <a:spcAft>
                          <a:spcPts val="0"/>
                        </a:spcAft>
                      </a:pPr>
                      <a:r>
                        <a:rPr lang="zh-CN" sz="900" kern="100">
                          <a:effectLst/>
                        </a:rPr>
                        <a:t>正态分布的期望与方差</a:t>
                      </a:r>
                      <a:endParaRPr lang="zh-CN" sz="1050" kern="100">
                        <a:effectLst/>
                        <a:latin typeface="Times New Roman" pitchFamily="18" charset="0"/>
                        <a:ea typeface="宋体" pitchFamily="2" charset="-122"/>
                      </a:endParaRPr>
                    </a:p>
                  </a:txBody>
                  <a:tcPr marL="68580" marR="68580" marT="0" marB="0" anchor="ctr"/>
                </a:tc>
              </a:tr>
              <a:tr h="356955">
                <a:tc>
                  <a:txBody>
                    <a:bodyPr/>
                    <a:lstStyle/>
                    <a:p>
                      <a:pPr indent="127000" algn="l">
                        <a:spcAft>
                          <a:spcPts val="0"/>
                        </a:spcAft>
                      </a:pPr>
                      <a:r>
                        <a:rPr lang="en-US" sz="900" kern="100">
                          <a:effectLst/>
                        </a:rPr>
                        <a:t>tstat</a:t>
                      </a:r>
                      <a:endParaRPr lang="zh-CN" sz="1050" kern="100">
                        <a:effectLst/>
                        <a:latin typeface="Times New Roman" pitchFamily="18" charset="0"/>
                        <a:ea typeface="宋体" pitchFamily="2" charset="-122"/>
                      </a:endParaRPr>
                    </a:p>
                  </a:txBody>
                  <a:tcPr marL="68580" marR="68580" marT="0" marB="0" anchor="ctr"/>
                </a:tc>
                <a:tc>
                  <a:txBody>
                    <a:bodyPr/>
                    <a:lstStyle/>
                    <a:p>
                      <a:pPr indent="44450" algn="l">
                        <a:spcAft>
                          <a:spcPts val="0"/>
                        </a:spcAft>
                      </a:pPr>
                      <a:r>
                        <a:rPr lang="en-US" sz="900" kern="100">
                          <a:effectLst/>
                        </a:rPr>
                        <a:t>[M, V]= tstat (nu)</a:t>
                      </a:r>
                      <a:endParaRPr lang="zh-CN" sz="1050" kern="100">
                        <a:effectLst/>
                        <a:latin typeface="Times New Roman" pitchFamily="18" charset="0"/>
                        <a:ea typeface="宋体" pitchFamily="2" charset="-122"/>
                      </a:endParaRPr>
                    </a:p>
                  </a:txBody>
                  <a:tcPr marL="68580" marR="68580" marT="0" marB="0" anchor="ctr"/>
                </a:tc>
                <a:tc>
                  <a:txBody>
                    <a:bodyPr/>
                    <a:lstStyle/>
                    <a:p>
                      <a:pPr indent="62865" algn="l">
                        <a:spcAft>
                          <a:spcPts val="0"/>
                        </a:spcAft>
                      </a:pPr>
                      <a:r>
                        <a:rPr lang="en-US" sz="900" kern="100">
                          <a:effectLst/>
                        </a:rPr>
                        <a:t>nu</a:t>
                      </a:r>
                      <a:r>
                        <a:rPr lang="zh-CN" sz="900" kern="100">
                          <a:effectLst/>
                        </a:rPr>
                        <a:t>为</a:t>
                      </a:r>
                      <a:r>
                        <a:rPr lang="en-US" sz="900" kern="100">
                          <a:effectLst/>
                        </a:rPr>
                        <a:t>t</a:t>
                      </a:r>
                      <a:r>
                        <a:rPr lang="zh-CN" sz="900" kern="100">
                          <a:effectLst/>
                        </a:rPr>
                        <a:t>分布的参数</a:t>
                      </a:r>
                      <a:endParaRPr lang="zh-CN" sz="1050" kern="100">
                        <a:effectLst/>
                        <a:latin typeface="Times New Roman" pitchFamily="18" charset="0"/>
                        <a:ea typeface="宋体" pitchFamily="2" charset="-122"/>
                      </a:endParaRPr>
                    </a:p>
                  </a:txBody>
                  <a:tcPr marL="68580" marR="68580" marT="0" marB="0" anchor="ctr"/>
                </a:tc>
                <a:tc>
                  <a:txBody>
                    <a:bodyPr/>
                    <a:lstStyle/>
                    <a:p>
                      <a:pPr indent="80010" algn="l">
                        <a:spcAft>
                          <a:spcPts val="0"/>
                        </a:spcAft>
                      </a:pPr>
                      <a:r>
                        <a:rPr lang="en-US" sz="900" kern="100">
                          <a:effectLst/>
                        </a:rPr>
                        <a:t>t</a:t>
                      </a:r>
                      <a:r>
                        <a:rPr lang="zh-CN" sz="900" kern="100">
                          <a:effectLst/>
                        </a:rPr>
                        <a:t>分布的期望与方差</a:t>
                      </a:r>
                      <a:endParaRPr lang="zh-CN" sz="1050" kern="100">
                        <a:effectLst/>
                        <a:latin typeface="Times New Roman" pitchFamily="18" charset="0"/>
                        <a:ea typeface="宋体" pitchFamily="2" charset="-122"/>
                      </a:endParaRPr>
                    </a:p>
                  </a:txBody>
                  <a:tcPr marL="68580" marR="68580" marT="0" marB="0" anchor="ctr"/>
                </a:tc>
              </a:tr>
              <a:tr h="356955">
                <a:tc>
                  <a:txBody>
                    <a:bodyPr/>
                    <a:lstStyle/>
                    <a:p>
                      <a:pPr indent="127000" algn="l">
                        <a:spcAft>
                          <a:spcPts val="0"/>
                        </a:spcAft>
                      </a:pPr>
                      <a:r>
                        <a:rPr lang="en-US" sz="900" kern="100">
                          <a:effectLst/>
                        </a:rPr>
                        <a:t>unifstat</a:t>
                      </a:r>
                      <a:endParaRPr lang="zh-CN" sz="1050" kern="100">
                        <a:effectLst/>
                        <a:latin typeface="Times New Roman" pitchFamily="18" charset="0"/>
                        <a:ea typeface="宋体" pitchFamily="2" charset="-122"/>
                      </a:endParaRPr>
                    </a:p>
                  </a:txBody>
                  <a:tcPr marL="68580" marR="68580" marT="0" marB="0" anchor="ctr"/>
                </a:tc>
                <a:tc>
                  <a:txBody>
                    <a:bodyPr/>
                    <a:lstStyle/>
                    <a:p>
                      <a:pPr indent="44450" algn="l">
                        <a:spcAft>
                          <a:spcPts val="0"/>
                        </a:spcAft>
                      </a:pPr>
                      <a:r>
                        <a:rPr lang="en-US" sz="900" kern="100">
                          <a:effectLst/>
                        </a:rPr>
                        <a:t>[M, V]= unifstat (a, b)</a:t>
                      </a:r>
                      <a:endParaRPr lang="zh-CN" sz="1050" kern="100">
                        <a:effectLst/>
                        <a:latin typeface="Times New Roman" pitchFamily="18" charset="0"/>
                        <a:ea typeface="宋体" pitchFamily="2" charset="-122"/>
                      </a:endParaRPr>
                    </a:p>
                  </a:txBody>
                  <a:tcPr marL="68580" marR="68580" marT="0" marB="0" anchor="ctr"/>
                </a:tc>
                <a:tc>
                  <a:txBody>
                    <a:bodyPr/>
                    <a:lstStyle/>
                    <a:p>
                      <a:pPr indent="62865" algn="l">
                        <a:spcAft>
                          <a:spcPts val="0"/>
                        </a:spcAft>
                      </a:pPr>
                      <a:r>
                        <a:rPr lang="en-US" sz="900" kern="100">
                          <a:effectLst/>
                        </a:rPr>
                        <a:t>a, b</a:t>
                      </a:r>
                      <a:r>
                        <a:rPr lang="zh-CN" sz="900" kern="100">
                          <a:effectLst/>
                        </a:rPr>
                        <a:t>为均匀分布的分布区间端点值</a:t>
                      </a:r>
                      <a:endParaRPr lang="zh-CN" sz="1050" kern="100">
                        <a:effectLst/>
                        <a:latin typeface="Times New Roman" pitchFamily="18" charset="0"/>
                        <a:ea typeface="宋体" pitchFamily="2" charset="-122"/>
                      </a:endParaRPr>
                    </a:p>
                  </a:txBody>
                  <a:tcPr marL="68580" marR="68580" marT="0" marB="0" anchor="ctr"/>
                </a:tc>
                <a:tc>
                  <a:txBody>
                    <a:bodyPr/>
                    <a:lstStyle/>
                    <a:p>
                      <a:pPr indent="80010" algn="l">
                        <a:spcAft>
                          <a:spcPts val="0"/>
                        </a:spcAft>
                      </a:pPr>
                      <a:r>
                        <a:rPr lang="zh-CN" sz="900" kern="100" dirty="0">
                          <a:effectLst/>
                        </a:rPr>
                        <a:t>均匀分布的期望与方差</a:t>
                      </a:r>
                      <a:endParaRPr lang="zh-CN" sz="1050" kern="100" dirty="0">
                        <a:effectLst/>
                        <a:latin typeface="Times New Roman" pitchFamily="18" charset="0"/>
                        <a:ea typeface="宋体" pitchFamily="2" charset="-122"/>
                      </a:endParaRPr>
                    </a:p>
                  </a:txBody>
                  <a:tcPr marL="68580" marR="68580" marT="0" marB="0" anchor="ctr"/>
                </a:tc>
              </a:tr>
            </a:tbl>
          </a:graphicData>
        </a:graphic>
      </p:graphicFrame>
      <p:graphicFrame>
        <p:nvGraphicFramePr>
          <p:cNvPr id="23573" name="Object 21"/>
          <p:cNvGraphicFramePr>
            <a:graphicFrameLocks noChangeAspect="1"/>
          </p:cNvGraphicFramePr>
          <p:nvPr/>
        </p:nvGraphicFramePr>
        <p:xfrm>
          <a:off x="677863" y="2066925"/>
          <a:ext cx="123825" cy="374650"/>
        </p:xfrm>
        <a:graphic>
          <a:graphicData uri="http://schemas.openxmlformats.org/presentationml/2006/ole">
            <mc:AlternateContent xmlns:mc="http://schemas.openxmlformats.org/markup-compatibility/2006">
              <mc:Choice xmlns:v="urn:schemas-microsoft-com:vml" Requires="v">
                <p:oleObj spid="_x0000_s19457" name="公式" r:id="rId1" imgW="3657600" imgH="4876800" progId="Equation.3">
                  <p:embed/>
                </p:oleObj>
              </mc:Choice>
              <mc:Fallback>
                <p:oleObj name="公式" r:id="rId1" imgW="3657600" imgH="4876800" progId="Equation.3">
                  <p:embed/>
                  <p:pic>
                    <p:nvPicPr>
                      <p:cNvPr id="0" name="图片 19456"/>
                      <p:cNvPicPr>
                        <a:picLocks noChangeAspect="1"/>
                      </p:cNvPicPr>
                      <p:nvPr/>
                    </p:nvPicPr>
                    <p:blipFill>
                      <a:blip r:embed="rId2"/>
                      <a:stretch>
                        <a:fillRect/>
                      </a:stretch>
                    </p:blipFill>
                    <p:spPr>
                      <a:xfrm>
                        <a:off x="677863" y="2066925"/>
                        <a:ext cx="123825" cy="374650"/>
                      </a:xfrm>
                      <a:prstGeom prst="rect">
                        <a:avLst/>
                      </a:prstGeom>
                      <a:noFill/>
                      <a:ln w="9525">
                        <a:noFill/>
                        <a:miter/>
                      </a:ln>
                    </p:spPr>
                  </p:pic>
                </p:oleObj>
              </mc:Fallback>
            </mc:AlternateContent>
          </a:graphicData>
        </a:graphic>
      </p:graphicFrame>
      <p:graphicFrame>
        <p:nvGraphicFramePr>
          <p:cNvPr id="23574" name="Object 22"/>
          <p:cNvGraphicFramePr>
            <a:graphicFrameLocks noChangeAspect="1"/>
          </p:cNvGraphicFramePr>
          <p:nvPr/>
        </p:nvGraphicFramePr>
        <p:xfrm>
          <a:off x="677863" y="2066925"/>
          <a:ext cx="123825" cy="374650"/>
        </p:xfrm>
        <a:graphic>
          <a:graphicData uri="http://schemas.openxmlformats.org/presentationml/2006/ole">
            <mc:AlternateContent xmlns:mc="http://schemas.openxmlformats.org/markup-compatibility/2006">
              <mc:Choice xmlns:v="urn:schemas-microsoft-com:vml" Requires="v">
                <p:oleObj spid="_x0000_s19458" name="公式" r:id="rId3" imgW="3657600" imgH="4876800" progId="Equation.3">
                  <p:embed/>
                </p:oleObj>
              </mc:Choice>
              <mc:Fallback>
                <p:oleObj name="公式" r:id="rId3" imgW="3657600" imgH="4876800" progId="Equation.3">
                  <p:embed/>
                  <p:pic>
                    <p:nvPicPr>
                      <p:cNvPr id="0" name="图片 19457"/>
                      <p:cNvPicPr>
                        <a:picLocks noChangeAspect="1"/>
                      </p:cNvPicPr>
                      <p:nvPr/>
                    </p:nvPicPr>
                    <p:blipFill>
                      <a:blip r:embed="rId4"/>
                      <a:stretch>
                        <a:fillRect/>
                      </a:stretch>
                    </p:blipFill>
                    <p:spPr>
                      <a:xfrm>
                        <a:off x="677863" y="2066925"/>
                        <a:ext cx="123825" cy="374650"/>
                      </a:xfrm>
                      <a:prstGeom prst="rect">
                        <a:avLst/>
                      </a:prstGeom>
                      <a:noFill/>
                      <a:ln w="9525">
                        <a:noFill/>
                        <a:miter/>
                      </a:ln>
                    </p:spPr>
                  </p:pic>
                </p:oleObj>
              </mc:Fallback>
            </mc:AlternateContent>
          </a:graphicData>
        </a:graphic>
      </p:graphicFrame>
      <p:graphicFrame>
        <p:nvGraphicFramePr>
          <p:cNvPr id="23575" name="Object 23"/>
          <p:cNvGraphicFramePr>
            <a:graphicFrameLocks noChangeAspect="1"/>
          </p:cNvGraphicFramePr>
          <p:nvPr/>
        </p:nvGraphicFramePr>
        <p:xfrm>
          <a:off x="677863" y="2087563"/>
          <a:ext cx="123825" cy="307975"/>
        </p:xfrm>
        <a:graphic>
          <a:graphicData uri="http://schemas.openxmlformats.org/presentationml/2006/ole">
            <mc:AlternateContent xmlns:mc="http://schemas.openxmlformats.org/markup-compatibility/2006">
              <mc:Choice xmlns:v="urn:schemas-microsoft-com:vml" Requires="v">
                <p:oleObj spid="_x0000_s19459" name="公式" r:id="rId5" imgW="3352800" imgH="3657600" progId="Equation.3">
                  <p:embed/>
                </p:oleObj>
              </mc:Choice>
              <mc:Fallback>
                <p:oleObj name="公式" r:id="rId5" imgW="3352800" imgH="3657600" progId="Equation.3">
                  <p:embed/>
                  <p:pic>
                    <p:nvPicPr>
                      <p:cNvPr id="0" name="图片 19458"/>
                      <p:cNvPicPr>
                        <a:picLocks noChangeAspect="1"/>
                      </p:cNvPicPr>
                      <p:nvPr/>
                    </p:nvPicPr>
                    <p:blipFill>
                      <a:blip r:embed="rId6"/>
                      <a:stretch>
                        <a:fillRect/>
                      </a:stretch>
                    </p:blipFill>
                    <p:spPr>
                      <a:xfrm>
                        <a:off x="677863" y="2087563"/>
                        <a:ext cx="123825" cy="307975"/>
                      </a:xfrm>
                      <a:prstGeom prst="rect">
                        <a:avLst/>
                      </a:prstGeom>
                      <a:noFill/>
                      <a:ln w="9525">
                        <a:noFill/>
                        <a:miter/>
                      </a:ln>
                    </p:spPr>
                  </p:pic>
                </p:oleObj>
              </mc:Fallback>
            </mc:AlternateContent>
          </a:graphicData>
        </a:graphic>
      </p:graphicFrame>
      <p:graphicFrame>
        <p:nvGraphicFramePr>
          <p:cNvPr id="23576" name="Object 24"/>
          <p:cNvGraphicFramePr>
            <a:graphicFrameLocks noChangeAspect="1"/>
          </p:cNvGraphicFramePr>
          <p:nvPr/>
        </p:nvGraphicFramePr>
        <p:xfrm>
          <a:off x="677863" y="2087563"/>
          <a:ext cx="123825" cy="307975"/>
        </p:xfrm>
        <a:graphic>
          <a:graphicData uri="http://schemas.openxmlformats.org/presentationml/2006/ole">
            <mc:AlternateContent xmlns:mc="http://schemas.openxmlformats.org/markup-compatibility/2006">
              <mc:Choice xmlns:v="urn:schemas-microsoft-com:vml" Requires="v">
                <p:oleObj spid="_x0000_s19460" name="公式" r:id="rId7" imgW="3352800" imgH="3657600" progId="Equation.3">
                  <p:embed/>
                </p:oleObj>
              </mc:Choice>
              <mc:Fallback>
                <p:oleObj name="公式" r:id="rId7" imgW="3352800" imgH="3657600" progId="Equation.3">
                  <p:embed/>
                  <p:pic>
                    <p:nvPicPr>
                      <p:cNvPr id="0" name="图片 19459"/>
                      <p:cNvPicPr>
                        <a:picLocks noChangeAspect="1"/>
                      </p:cNvPicPr>
                      <p:nvPr/>
                    </p:nvPicPr>
                    <p:blipFill>
                      <a:blip r:embed="rId8"/>
                      <a:stretch>
                        <a:fillRect/>
                      </a:stretch>
                    </p:blipFill>
                    <p:spPr>
                      <a:xfrm>
                        <a:off x="677863" y="2087563"/>
                        <a:ext cx="123825" cy="307975"/>
                      </a:xfrm>
                      <a:prstGeom prst="rect">
                        <a:avLst/>
                      </a:prstGeom>
                      <a:noFill/>
                      <a:ln w="9525">
                        <a:noFill/>
                        <a:miter/>
                      </a:ln>
                    </p:spPr>
                  </p:pic>
                </p:oleObj>
              </mc:Fallback>
            </mc:AlternateContent>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219075"/>
            <a:ext cx="8783638" cy="6400800"/>
          </a:xfrm>
        </p:spPr>
        <p:txBody>
          <a:bodyPr>
            <a:normAutofit/>
          </a:bodyPr>
          <a:lstStyle/>
          <a:p>
            <a:pPr eaLnBrk="1" hangingPunct="1"/>
            <a:r>
              <a:rPr lang="en-US" altLang="zh-CN" sz="1800" smtClean="0">
                <a:latin typeface="华文新魏" pitchFamily="2" charset="-122"/>
              </a:rPr>
              <a:t>10.6  </a:t>
            </a:r>
            <a:r>
              <a:rPr lang="zh-CN" altLang="en-US" sz="1800" smtClean="0">
                <a:latin typeface="华文新魏" pitchFamily="2" charset="-122"/>
              </a:rPr>
              <a:t>二维随机向量的数字特征</a:t>
            </a:r>
            <a:endParaRPr lang="en-US" altLang="zh-CN" sz="1800" smtClean="0">
              <a:latin typeface="华文新魏" pitchFamily="2" charset="-122"/>
            </a:endParaRPr>
          </a:p>
          <a:p>
            <a:pPr eaLnBrk="1" hangingPunct="1"/>
            <a:r>
              <a:rPr lang="zh-CN" altLang="zh-CN" sz="1800" smtClean="0">
                <a:latin typeface="华文新魏" pitchFamily="2" charset="-122"/>
              </a:rPr>
              <a:t>设</a:t>
            </a:r>
            <a:r>
              <a:rPr lang="en-US" altLang="zh-CN" sz="1800" smtClean="0">
                <a:latin typeface="华文新魏" pitchFamily="2" charset="-122"/>
              </a:rPr>
              <a:t>E</a:t>
            </a:r>
            <a:r>
              <a:rPr lang="zh-CN" altLang="zh-CN" sz="1800" smtClean="0">
                <a:latin typeface="华文新魏" pitchFamily="2" charset="-122"/>
              </a:rPr>
              <a:t>是一个随机试验，</a:t>
            </a:r>
            <a:r>
              <a:rPr lang="en-US" altLang="zh-CN" sz="1800" smtClean="0">
                <a:latin typeface="华文新魏" pitchFamily="2" charset="-122"/>
              </a:rPr>
              <a:t>M</a:t>
            </a:r>
            <a:r>
              <a:rPr lang="zh-CN" altLang="zh-CN" sz="1800" smtClean="0">
                <a:latin typeface="华文新魏" pitchFamily="2" charset="-122"/>
              </a:rPr>
              <a:t>是它的样本空间，</a:t>
            </a:r>
            <a:r>
              <a:rPr lang="en-US" altLang="zh-CN" sz="1800" smtClean="0">
                <a:latin typeface="华文新魏" pitchFamily="2" charset="-122"/>
              </a:rPr>
              <a:t>X</a:t>
            </a:r>
            <a:r>
              <a:rPr lang="zh-CN" altLang="zh-CN" sz="1800" smtClean="0">
                <a:latin typeface="华文新魏" pitchFamily="2" charset="-122"/>
              </a:rPr>
              <a:t>和</a:t>
            </a:r>
            <a:r>
              <a:rPr lang="en-US" altLang="zh-CN" sz="1800" smtClean="0">
                <a:latin typeface="华文新魏" pitchFamily="2" charset="-122"/>
              </a:rPr>
              <a:t>Y</a:t>
            </a:r>
            <a:r>
              <a:rPr lang="zh-CN" altLang="zh-CN" sz="1800" smtClean="0">
                <a:latin typeface="华文新魏" pitchFamily="2" charset="-122"/>
              </a:rPr>
              <a:t>是定义在</a:t>
            </a:r>
            <a:r>
              <a:rPr lang="en-US" altLang="zh-CN" sz="1800" smtClean="0">
                <a:latin typeface="华文新魏" pitchFamily="2" charset="-122"/>
              </a:rPr>
              <a:t>M</a:t>
            </a:r>
            <a:r>
              <a:rPr lang="zh-CN" altLang="zh-CN" sz="1800" smtClean="0">
                <a:latin typeface="华文新魏" pitchFamily="2" charset="-122"/>
              </a:rPr>
              <a:t>上的两个随机变量我们称向量（</a:t>
            </a:r>
            <a:r>
              <a:rPr lang="en-US" altLang="zh-CN" sz="1800" smtClean="0">
                <a:latin typeface="华文新魏" pitchFamily="2" charset="-122"/>
              </a:rPr>
              <a:t>X</a:t>
            </a:r>
            <a:r>
              <a:rPr lang="zh-CN" altLang="zh-CN" sz="1800" smtClean="0">
                <a:latin typeface="华文新魏" pitchFamily="2" charset="-122"/>
              </a:rPr>
              <a:t>，</a:t>
            </a:r>
            <a:r>
              <a:rPr lang="en-US" altLang="zh-CN" sz="1800" smtClean="0">
                <a:latin typeface="华文新魏" pitchFamily="2" charset="-122"/>
              </a:rPr>
              <a:t>Y</a:t>
            </a:r>
            <a:r>
              <a:rPr lang="zh-CN" altLang="zh-CN" sz="1800" smtClean="0">
                <a:latin typeface="华文新魏" pitchFamily="2" charset="-122"/>
              </a:rPr>
              <a:t>）为二维随机向量或二维随机变量</a:t>
            </a:r>
            <a:r>
              <a:rPr lang="zh-CN" altLang="en-US" sz="1800" smtClean="0">
                <a:latin typeface="华文新魏" pitchFamily="2" charset="-122"/>
              </a:rPr>
              <a:t>。</a:t>
            </a:r>
            <a:endParaRPr lang="en-US" altLang="zh-CN" sz="1800" smtClean="0">
              <a:latin typeface="华文新魏" pitchFamily="2" charset="-122"/>
            </a:endParaRPr>
          </a:p>
          <a:p>
            <a:pPr eaLnBrk="1" hangingPunct="1"/>
            <a:r>
              <a:rPr lang="en-US" altLang="zh-CN" sz="1800" smtClean="0">
                <a:latin typeface="华文新魏" pitchFamily="2" charset="-122"/>
              </a:rPr>
              <a:t>10.6.1  </a:t>
            </a:r>
            <a:r>
              <a:rPr lang="zh-CN" altLang="en-US" sz="1800" smtClean="0">
                <a:latin typeface="华文新魏" pitchFamily="2" charset="-122"/>
              </a:rPr>
              <a:t>期望</a:t>
            </a:r>
            <a:endParaRPr lang="en-US" altLang="zh-CN" sz="1800" smtClean="0">
              <a:latin typeface="华文新魏" pitchFamily="2" charset="-122"/>
            </a:endParaRPr>
          </a:p>
          <a:p>
            <a:pPr eaLnBrk="1" hangingPunct="1">
              <a:buFont typeface="Wingdings 3" pitchFamily="18" charset="2"/>
              <a:buNone/>
            </a:pPr>
            <a:r>
              <a:rPr lang="en-US" altLang="zh-CN" sz="1800" b="1" smtClean="0"/>
              <a:t>	1. </a:t>
            </a:r>
            <a:r>
              <a:rPr lang="zh-CN" altLang="zh-CN" sz="1800" smtClean="0"/>
              <a:t>若</a:t>
            </a:r>
            <a:r>
              <a:rPr lang="en-US" altLang="zh-CN" sz="1800" smtClean="0"/>
              <a:t>(X, Y)</a:t>
            </a:r>
            <a:r>
              <a:rPr lang="zh-CN" altLang="zh-CN" sz="1800" smtClean="0"/>
              <a:t>的联合分布律为</a:t>
            </a:r>
            <a:endParaRPr lang="zh-CN" altLang="zh-CN" sz="1800" smtClean="0"/>
          </a:p>
          <a:p>
            <a:pPr eaLnBrk="1" hangingPunct="1">
              <a:buFont typeface="Wingdings 3" pitchFamily="18" charset="2"/>
              <a:buNone/>
            </a:pPr>
            <a:r>
              <a:rPr lang="en-US" altLang="zh-CN" sz="1800" smtClean="0"/>
              <a:t>	           P{X = x</a:t>
            </a:r>
            <a:r>
              <a:rPr lang="en-US" altLang="zh-CN" sz="1800" baseline="-25000" smtClean="0"/>
              <a:t>i</a:t>
            </a:r>
            <a:r>
              <a:rPr lang="en-US" altLang="zh-CN" sz="1800" smtClean="0"/>
              <a:t>, Y = y</a:t>
            </a:r>
            <a:r>
              <a:rPr lang="en-US" altLang="zh-CN" sz="1800" baseline="-25000" smtClean="0"/>
              <a:t>j </a:t>
            </a:r>
            <a:r>
              <a:rPr lang="en-US" altLang="zh-CN" sz="1800" smtClean="0"/>
              <a:t>}= p</a:t>
            </a:r>
            <a:r>
              <a:rPr lang="en-US" altLang="zh-CN" sz="1800" baseline="-25000" smtClean="0"/>
              <a:t>ij</a:t>
            </a:r>
            <a:r>
              <a:rPr lang="en-US" altLang="zh-CN" sz="1800" smtClean="0"/>
              <a:t>       i = 1, 2, …</a:t>
            </a:r>
            <a:r>
              <a:rPr lang="zh-CN" altLang="zh-CN" sz="1800" smtClean="0"/>
              <a:t>；</a:t>
            </a:r>
            <a:r>
              <a:rPr lang="en-US" altLang="zh-CN" sz="1800" smtClean="0"/>
              <a:t> j = 1, 2, …</a:t>
            </a:r>
            <a:endParaRPr lang="zh-CN" altLang="zh-CN" sz="1800" smtClean="0"/>
          </a:p>
          <a:p>
            <a:pPr eaLnBrk="1" hangingPunct="1">
              <a:buFont typeface="Wingdings 3" pitchFamily="18" charset="2"/>
              <a:buNone/>
            </a:pPr>
            <a:r>
              <a:rPr lang="en-US" altLang="zh-CN" sz="1800" smtClean="0"/>
              <a:t>	</a:t>
            </a:r>
            <a:r>
              <a:rPr lang="zh-CN" altLang="zh-CN" sz="1800" smtClean="0"/>
              <a:t>则</a:t>
            </a:r>
            <a:r>
              <a:rPr lang="en-US" altLang="zh-CN" sz="1800" smtClean="0"/>
              <a:t>Z = f (X, Y)</a:t>
            </a:r>
            <a:r>
              <a:rPr lang="zh-CN" altLang="zh-CN" sz="1800" smtClean="0"/>
              <a:t>的期望为：</a:t>
            </a:r>
            <a:endParaRPr lang="zh-CN" altLang="zh-CN" sz="1800" smtClean="0"/>
          </a:p>
          <a:p>
            <a:pPr eaLnBrk="1" hangingPunct="1">
              <a:buFont typeface="Wingdings 3" pitchFamily="18" charset="2"/>
              <a:buNone/>
            </a:pPr>
            <a:r>
              <a:rPr lang="en-US" altLang="zh-CN" sz="1800" smtClean="0"/>
              <a:t>	               EZ = E f (X, Y) =                              </a:t>
            </a:r>
            <a:endParaRPr lang="en-US" altLang="zh-CN" sz="1800" smtClean="0"/>
          </a:p>
          <a:p>
            <a:pPr eaLnBrk="1" hangingPunct="1">
              <a:buFont typeface="Wingdings 3" pitchFamily="18" charset="2"/>
              <a:buNone/>
            </a:pPr>
            <a:r>
              <a:rPr lang="en-US" altLang="zh-CN" sz="1800" b="1" smtClean="0"/>
              <a:t>	2. </a:t>
            </a:r>
            <a:r>
              <a:rPr lang="zh-CN" altLang="zh-CN" sz="1800" smtClean="0"/>
              <a:t>若</a:t>
            </a:r>
            <a:r>
              <a:rPr lang="en-US" altLang="zh-CN" sz="1800" smtClean="0"/>
              <a:t>(X, Y)</a:t>
            </a:r>
            <a:r>
              <a:rPr lang="zh-CN" altLang="zh-CN" sz="1800" smtClean="0"/>
              <a:t>的联合密度为</a:t>
            </a:r>
            <a:r>
              <a:rPr lang="en-US" altLang="zh-CN" sz="1800" smtClean="0"/>
              <a:t>p (x, y)</a:t>
            </a:r>
            <a:r>
              <a:rPr lang="zh-CN" altLang="zh-CN" sz="1800" smtClean="0"/>
              <a:t>，则</a:t>
            </a:r>
            <a:r>
              <a:rPr lang="en-US" altLang="zh-CN" sz="1800" smtClean="0"/>
              <a:t>Z = f (X, Y)</a:t>
            </a:r>
            <a:r>
              <a:rPr lang="zh-CN" altLang="zh-CN" sz="1800" smtClean="0"/>
              <a:t>的期望为：</a:t>
            </a:r>
            <a:endParaRPr lang="zh-CN" altLang="zh-CN" sz="1800" smtClean="0"/>
          </a:p>
          <a:p>
            <a:pPr marL="457200" lvl="1" indent="0" eaLnBrk="1" hangingPunct="1">
              <a:buFont typeface="Wingdings 3" pitchFamily="18" charset="2"/>
              <a:buNone/>
            </a:pPr>
            <a:r>
              <a:rPr lang="en-US" altLang="zh-CN" smtClean="0"/>
              <a:t>         </a:t>
            </a:r>
            <a:endParaRPr lang="en-US" altLang="zh-CN" smtClean="0"/>
          </a:p>
          <a:p>
            <a:pPr marL="457200" lvl="1" indent="0" eaLnBrk="1" hangingPunct="1">
              <a:buFont typeface="Wingdings 3" pitchFamily="18" charset="2"/>
              <a:buNone/>
            </a:pPr>
            <a:r>
              <a:rPr lang="en-US" altLang="zh-CN" smtClean="0"/>
              <a:t>	 EZ = E f (X, Y) =             </a:t>
            </a:r>
            <a:endParaRPr lang="en-US" altLang="zh-CN" smtClean="0"/>
          </a:p>
          <a:p>
            <a:pPr marL="457200" lvl="1" indent="0" eaLnBrk="1" hangingPunct="1">
              <a:buFont typeface="Wingdings 3" pitchFamily="18" charset="2"/>
              <a:buNone/>
            </a:pPr>
            <a:r>
              <a:rPr lang="en-US" altLang="zh-CN" b="1" smtClean="0"/>
              <a:t>3. </a:t>
            </a:r>
            <a:r>
              <a:rPr lang="zh-CN" altLang="zh-CN" smtClean="0"/>
              <a:t>若</a:t>
            </a:r>
            <a:r>
              <a:rPr lang="en-US" altLang="zh-CN" smtClean="0"/>
              <a:t>(X, Y)</a:t>
            </a:r>
            <a:r>
              <a:rPr lang="zh-CN" altLang="zh-CN" smtClean="0"/>
              <a:t>的边缘概率密度为</a:t>
            </a:r>
            <a:r>
              <a:rPr lang="en-US" altLang="zh-CN" smtClean="0"/>
              <a:t>p</a:t>
            </a:r>
            <a:r>
              <a:rPr lang="en-US" altLang="zh-CN" baseline="-25000" smtClean="0"/>
              <a:t>X</a:t>
            </a:r>
            <a:r>
              <a:rPr lang="en-US" altLang="zh-CN" smtClean="0"/>
              <a:t> (x)</a:t>
            </a:r>
            <a:r>
              <a:rPr lang="zh-CN" altLang="zh-CN" smtClean="0"/>
              <a:t>，</a:t>
            </a:r>
            <a:r>
              <a:rPr lang="en-US" altLang="zh-CN" smtClean="0"/>
              <a:t>p</a:t>
            </a:r>
            <a:r>
              <a:rPr lang="en-US" altLang="zh-CN" baseline="-25000" smtClean="0"/>
              <a:t>Y</a:t>
            </a:r>
            <a:r>
              <a:rPr lang="en-US" altLang="zh-CN" smtClean="0"/>
              <a:t> (y)</a:t>
            </a:r>
            <a:r>
              <a:rPr lang="zh-CN" altLang="zh-CN" smtClean="0"/>
              <a:t>，则</a:t>
            </a:r>
            <a:r>
              <a:rPr lang="zh-CN" altLang="en-US" smtClean="0"/>
              <a:t>：</a:t>
            </a:r>
            <a:endParaRPr lang="en-US" altLang="zh-CN" smtClean="0"/>
          </a:p>
          <a:p>
            <a:pPr marL="457200" lvl="1" indent="0" eaLnBrk="1" hangingPunct="1">
              <a:buFont typeface="Wingdings 3" pitchFamily="18" charset="2"/>
              <a:buNone/>
            </a:pPr>
            <a:endParaRPr lang="en-US" altLang="zh-CN" smtClean="0"/>
          </a:p>
          <a:p>
            <a:pPr marL="457200" lvl="1" indent="0" eaLnBrk="1" hangingPunct="1">
              <a:buFont typeface="Wingdings 3" pitchFamily="18" charset="2"/>
              <a:buNone/>
            </a:pPr>
            <a:endParaRPr lang="en-US" altLang="zh-CN" smtClean="0"/>
          </a:p>
          <a:p>
            <a:pPr marL="457200" lvl="1" indent="0" eaLnBrk="1" hangingPunct="1">
              <a:buFont typeface="Wingdings 3" pitchFamily="18" charset="2"/>
              <a:buNone/>
            </a:pPr>
            <a:endParaRPr lang="zh-CN" altLang="zh-CN" smtClean="0"/>
          </a:p>
          <a:p>
            <a:pPr marL="457200" lvl="1" indent="0" eaLnBrk="1" hangingPunct="1">
              <a:buFont typeface="Wingdings 3" pitchFamily="18" charset="2"/>
              <a:buNone/>
            </a:pPr>
            <a:endParaRPr lang="zh-CN" altLang="zh-CN" smtClean="0">
              <a:latin typeface="华文新魏" pitchFamily="2" charset="-122"/>
            </a:endParaRPr>
          </a:p>
          <a:p>
            <a:pPr eaLnBrk="1" hangingPunct="1"/>
            <a:endParaRPr lang="zh-CN" altLang="en-US" sz="1800" smtClean="0">
              <a:latin typeface="华文新魏" pitchFamily="2" charset="-122"/>
            </a:endParaRPr>
          </a:p>
        </p:txBody>
      </p:sp>
      <p:sp>
        <p:nvSpPr>
          <p:cNvPr id="24623" name="Rectangle 2"/>
          <p:cNvSpPr>
            <a:spLocks noChangeArrowheads="1"/>
          </p:cNvSpPr>
          <p:nvPr/>
        </p:nvSpPr>
        <p:spPr bwMode="auto">
          <a:xfrm>
            <a:off x="0" y="-182563"/>
            <a:ext cx="184150" cy="366713"/>
          </a:xfrm>
          <a:prstGeom prst="rect">
            <a:avLst/>
          </a:prstGeom>
          <a:noFill/>
          <a:ln w="9525">
            <a:noFill/>
            <a:miter lim="800000"/>
          </a:ln>
        </p:spPr>
        <p:txBody>
          <a:bodyPr wrap="none" anchor="ctr">
            <a:spAutoFit/>
          </a:bodyPr>
          <a:lstStyle/>
          <a:p>
            <a:endParaRPr lang="zh-CN" altLang="en-US">
              <a:latin typeface="Trebuchet MS" pitchFamily="34" charset="0"/>
              <a:ea typeface="华文新魏" pitchFamily="2" charset="-122"/>
            </a:endParaRPr>
          </a:p>
        </p:txBody>
      </p:sp>
      <p:graphicFrame>
        <p:nvGraphicFramePr>
          <p:cNvPr id="24616" name="Object 40"/>
          <p:cNvGraphicFramePr>
            <a:graphicFrameLocks noChangeAspect="1"/>
          </p:cNvGraphicFramePr>
          <p:nvPr/>
        </p:nvGraphicFramePr>
        <p:xfrm>
          <a:off x="3768725" y="2963863"/>
          <a:ext cx="1790700" cy="571500"/>
        </p:xfrm>
        <a:graphic>
          <a:graphicData uri="http://schemas.openxmlformats.org/presentationml/2006/ole">
            <mc:AlternateContent xmlns:mc="http://schemas.openxmlformats.org/markup-compatibility/2006">
              <mc:Choice xmlns:v="urn:schemas-microsoft-com:vml" Requires="v">
                <p:oleObj spid="_x0000_s20481" name="" r:id="rId1" imgW="26517600" imgH="8534400" progId="Equation.DSMT4">
                  <p:embed/>
                </p:oleObj>
              </mc:Choice>
              <mc:Fallback>
                <p:oleObj name="" r:id="rId1" imgW="26517600" imgH="8534400" progId="Equation.DSMT4">
                  <p:embed/>
                  <p:pic>
                    <p:nvPicPr>
                      <p:cNvPr id="0" name="图片 20480"/>
                      <p:cNvPicPr>
                        <a:picLocks noChangeAspect="1"/>
                      </p:cNvPicPr>
                      <p:nvPr/>
                    </p:nvPicPr>
                    <p:blipFill>
                      <a:blip r:embed="rId2"/>
                      <a:stretch>
                        <a:fillRect/>
                      </a:stretch>
                    </p:blipFill>
                    <p:spPr>
                      <a:xfrm>
                        <a:off x="3768725" y="2963863"/>
                        <a:ext cx="1790700" cy="571500"/>
                      </a:xfrm>
                      <a:prstGeom prst="rect">
                        <a:avLst/>
                      </a:prstGeom>
                      <a:noFill/>
                      <a:ln w="9525">
                        <a:noFill/>
                        <a:miter/>
                      </a:ln>
                    </p:spPr>
                  </p:pic>
                </p:oleObj>
              </mc:Fallback>
            </mc:AlternateContent>
          </a:graphicData>
        </a:graphic>
      </p:graphicFrame>
      <p:sp>
        <p:nvSpPr>
          <p:cNvPr id="24624" name="Rectangle 4"/>
          <p:cNvSpPr>
            <a:spLocks noChangeArrowheads="1"/>
          </p:cNvSpPr>
          <p:nvPr/>
        </p:nvSpPr>
        <p:spPr bwMode="auto">
          <a:xfrm>
            <a:off x="0" y="-182563"/>
            <a:ext cx="184150" cy="366713"/>
          </a:xfrm>
          <a:prstGeom prst="rect">
            <a:avLst/>
          </a:prstGeom>
          <a:noFill/>
          <a:ln w="9525">
            <a:noFill/>
            <a:miter lim="800000"/>
          </a:ln>
        </p:spPr>
        <p:txBody>
          <a:bodyPr wrap="none" anchor="ctr">
            <a:spAutoFit/>
          </a:bodyPr>
          <a:lstStyle/>
          <a:p>
            <a:endParaRPr lang="zh-CN" altLang="en-US">
              <a:latin typeface="Trebuchet MS" pitchFamily="34" charset="0"/>
              <a:ea typeface="华文新魏" pitchFamily="2" charset="-122"/>
            </a:endParaRPr>
          </a:p>
        </p:txBody>
      </p:sp>
      <p:graphicFrame>
        <p:nvGraphicFramePr>
          <p:cNvPr id="24617" name="Object 41"/>
          <p:cNvGraphicFramePr>
            <a:graphicFrameLocks noChangeAspect="1"/>
          </p:cNvGraphicFramePr>
          <p:nvPr/>
        </p:nvGraphicFramePr>
        <p:xfrm>
          <a:off x="3168650" y="4090988"/>
          <a:ext cx="2390775" cy="352425"/>
        </p:xfrm>
        <a:graphic>
          <a:graphicData uri="http://schemas.openxmlformats.org/presentationml/2006/ole">
            <mc:AlternateContent xmlns:mc="http://schemas.openxmlformats.org/markup-compatibility/2006">
              <mc:Choice xmlns:v="urn:schemas-microsoft-com:vml" Requires="v">
                <p:oleObj spid="_x0000_s20482" name="" r:id="rId3" imgW="40843200" imgH="8534400" progId="Equation.DSMT4">
                  <p:embed/>
                </p:oleObj>
              </mc:Choice>
              <mc:Fallback>
                <p:oleObj name="" r:id="rId3" imgW="40843200" imgH="8534400" progId="Equation.DSMT4">
                  <p:embed/>
                  <p:pic>
                    <p:nvPicPr>
                      <p:cNvPr id="0" name="图片 20481"/>
                      <p:cNvPicPr>
                        <a:picLocks noChangeAspect="1"/>
                      </p:cNvPicPr>
                      <p:nvPr/>
                    </p:nvPicPr>
                    <p:blipFill>
                      <a:blip r:embed="rId4"/>
                      <a:stretch>
                        <a:fillRect/>
                      </a:stretch>
                    </p:blipFill>
                    <p:spPr>
                      <a:xfrm>
                        <a:off x="3168650" y="4090988"/>
                        <a:ext cx="2390775" cy="352425"/>
                      </a:xfrm>
                      <a:prstGeom prst="rect">
                        <a:avLst/>
                      </a:prstGeom>
                      <a:noFill/>
                      <a:ln w="9525">
                        <a:noFill/>
                        <a:miter/>
                      </a:ln>
                    </p:spPr>
                  </p:pic>
                </p:oleObj>
              </mc:Fallback>
            </mc:AlternateContent>
          </a:graphicData>
        </a:graphic>
      </p:graphicFrame>
      <p:sp>
        <p:nvSpPr>
          <p:cNvPr id="24625" name="Rectangle 6"/>
          <p:cNvSpPr>
            <a:spLocks noChangeArrowheads="1"/>
          </p:cNvSpPr>
          <p:nvPr/>
        </p:nvSpPr>
        <p:spPr bwMode="auto">
          <a:xfrm>
            <a:off x="0" y="-182563"/>
            <a:ext cx="184150" cy="366713"/>
          </a:xfrm>
          <a:prstGeom prst="rect">
            <a:avLst/>
          </a:prstGeom>
          <a:noFill/>
          <a:ln w="9525">
            <a:noFill/>
            <a:miter lim="800000"/>
          </a:ln>
        </p:spPr>
        <p:txBody>
          <a:bodyPr wrap="none" anchor="ctr">
            <a:spAutoFit/>
          </a:bodyPr>
          <a:lstStyle/>
          <a:p>
            <a:endParaRPr lang="zh-CN" altLang="en-US">
              <a:latin typeface="Trebuchet MS" pitchFamily="34" charset="0"/>
              <a:ea typeface="华文新魏" pitchFamily="2" charset="-122"/>
            </a:endParaRPr>
          </a:p>
        </p:txBody>
      </p:sp>
      <p:graphicFrame>
        <p:nvGraphicFramePr>
          <p:cNvPr id="24618" name="Object 42"/>
          <p:cNvGraphicFramePr>
            <a:graphicFrameLocks noChangeAspect="1"/>
          </p:cNvGraphicFramePr>
          <p:nvPr/>
        </p:nvGraphicFramePr>
        <p:xfrm>
          <a:off x="1792288" y="4822825"/>
          <a:ext cx="4071937" cy="352425"/>
        </p:xfrm>
        <a:graphic>
          <a:graphicData uri="http://schemas.openxmlformats.org/presentationml/2006/ole">
            <mc:AlternateContent xmlns:mc="http://schemas.openxmlformats.org/markup-compatibility/2006">
              <mc:Choice xmlns:v="urn:schemas-microsoft-com:vml" Requires="v">
                <p:oleObj spid="_x0000_s20483" name="" r:id="rId5" imgW="63703200" imgH="8534400" progId="Equation.DSMT4">
                  <p:embed/>
                </p:oleObj>
              </mc:Choice>
              <mc:Fallback>
                <p:oleObj name="" r:id="rId5" imgW="63703200" imgH="8534400" progId="Equation.DSMT4">
                  <p:embed/>
                  <p:pic>
                    <p:nvPicPr>
                      <p:cNvPr id="0" name="图片 20482"/>
                      <p:cNvPicPr>
                        <a:picLocks noChangeAspect="1"/>
                      </p:cNvPicPr>
                      <p:nvPr/>
                    </p:nvPicPr>
                    <p:blipFill>
                      <a:blip r:embed="rId6"/>
                      <a:stretch>
                        <a:fillRect/>
                      </a:stretch>
                    </p:blipFill>
                    <p:spPr>
                      <a:xfrm>
                        <a:off x="1792288" y="4822825"/>
                        <a:ext cx="4071937" cy="352425"/>
                      </a:xfrm>
                      <a:prstGeom prst="rect">
                        <a:avLst/>
                      </a:prstGeom>
                      <a:noFill/>
                      <a:ln w="9525">
                        <a:noFill/>
                        <a:miter/>
                      </a:ln>
                    </p:spPr>
                  </p:pic>
                </p:oleObj>
              </mc:Fallback>
            </mc:AlternateContent>
          </a:graphicData>
        </a:graphic>
      </p:graphicFrame>
      <p:sp>
        <p:nvSpPr>
          <p:cNvPr id="24626" name="Rectangle 11"/>
          <p:cNvSpPr>
            <a:spLocks noChangeArrowheads="1"/>
          </p:cNvSpPr>
          <p:nvPr/>
        </p:nvSpPr>
        <p:spPr bwMode="auto">
          <a:xfrm>
            <a:off x="0" y="-182563"/>
            <a:ext cx="184150" cy="366713"/>
          </a:xfrm>
          <a:prstGeom prst="rect">
            <a:avLst/>
          </a:prstGeom>
          <a:noFill/>
          <a:ln w="9525">
            <a:noFill/>
            <a:miter lim="800000"/>
          </a:ln>
        </p:spPr>
        <p:txBody>
          <a:bodyPr wrap="none" anchor="ctr">
            <a:spAutoFit/>
          </a:bodyPr>
          <a:lstStyle/>
          <a:p>
            <a:endParaRPr lang="zh-CN" altLang="en-US">
              <a:latin typeface="Trebuchet MS" pitchFamily="34" charset="0"/>
              <a:ea typeface="华文新魏" pitchFamily="2" charset="-122"/>
            </a:endParaRPr>
          </a:p>
        </p:txBody>
      </p:sp>
      <p:graphicFrame>
        <p:nvGraphicFramePr>
          <p:cNvPr id="24619" name="Object 43"/>
          <p:cNvGraphicFramePr>
            <a:graphicFrameLocks noChangeAspect="1"/>
          </p:cNvGraphicFramePr>
          <p:nvPr/>
        </p:nvGraphicFramePr>
        <p:xfrm>
          <a:off x="1792288" y="5262563"/>
          <a:ext cx="4071937" cy="352425"/>
        </p:xfrm>
        <a:graphic>
          <a:graphicData uri="http://schemas.openxmlformats.org/presentationml/2006/ole">
            <mc:AlternateContent xmlns:mc="http://schemas.openxmlformats.org/markup-compatibility/2006">
              <mc:Choice xmlns:v="urn:schemas-microsoft-com:vml" Requires="v">
                <p:oleObj spid="_x0000_s20484" name="" r:id="rId7" imgW="63703200" imgH="8534400" progId="Equation.DSMT4">
                  <p:embed/>
                </p:oleObj>
              </mc:Choice>
              <mc:Fallback>
                <p:oleObj name="" r:id="rId7" imgW="63703200" imgH="8534400" progId="Equation.DSMT4">
                  <p:embed/>
                  <p:pic>
                    <p:nvPicPr>
                      <p:cNvPr id="0" name="图片 20483"/>
                      <p:cNvPicPr>
                        <a:picLocks noChangeAspect="1"/>
                      </p:cNvPicPr>
                      <p:nvPr/>
                    </p:nvPicPr>
                    <p:blipFill>
                      <a:blip r:embed="rId8"/>
                      <a:stretch>
                        <a:fillRect/>
                      </a:stretch>
                    </p:blipFill>
                    <p:spPr>
                      <a:xfrm>
                        <a:off x="1792288" y="5262563"/>
                        <a:ext cx="4071937" cy="352425"/>
                      </a:xfrm>
                      <a:prstGeom prst="rect">
                        <a:avLst/>
                      </a:prstGeom>
                      <a:noFill/>
                      <a:ln w="9525">
                        <a:noFill/>
                        <a:miter/>
                      </a:ln>
                    </p:spPr>
                  </p:pic>
                </p:oleObj>
              </mc:Fallback>
            </mc:AlternateContent>
          </a:graphicData>
        </a:graphic>
      </p:graphicFrame>
      <p:sp>
        <p:nvSpPr>
          <p:cNvPr id="24627" name="Rectangle 13"/>
          <p:cNvSpPr>
            <a:spLocks noChangeArrowheads="1"/>
          </p:cNvSpPr>
          <p:nvPr/>
        </p:nvSpPr>
        <p:spPr bwMode="auto">
          <a:xfrm>
            <a:off x="0" y="-182563"/>
            <a:ext cx="184150" cy="366713"/>
          </a:xfrm>
          <a:prstGeom prst="rect">
            <a:avLst/>
          </a:prstGeom>
          <a:noFill/>
          <a:ln w="9525">
            <a:noFill/>
            <a:miter lim="800000"/>
          </a:ln>
        </p:spPr>
        <p:txBody>
          <a:bodyPr wrap="none" anchor="ctr">
            <a:spAutoFit/>
          </a:bodyPr>
          <a:lstStyle/>
          <a:p>
            <a:endParaRPr lang="zh-CN" altLang="en-US">
              <a:latin typeface="Trebuchet MS" pitchFamily="34" charset="0"/>
              <a:ea typeface="华文新魏" pitchFamily="2" charset="-122"/>
            </a:endParaRPr>
          </a:p>
        </p:txBody>
      </p:sp>
      <p:graphicFrame>
        <p:nvGraphicFramePr>
          <p:cNvPr id="24620" name="Object 44"/>
          <p:cNvGraphicFramePr>
            <a:graphicFrameLocks noChangeAspect="1"/>
          </p:cNvGraphicFramePr>
          <p:nvPr/>
        </p:nvGraphicFramePr>
        <p:xfrm>
          <a:off x="1787525" y="5708650"/>
          <a:ext cx="4076700" cy="352425"/>
        </p:xfrm>
        <a:graphic>
          <a:graphicData uri="http://schemas.openxmlformats.org/presentationml/2006/ole">
            <mc:AlternateContent xmlns:mc="http://schemas.openxmlformats.org/markup-compatibility/2006">
              <mc:Choice xmlns:v="urn:schemas-microsoft-com:vml" Requires="v">
                <p:oleObj spid="_x0000_s20485" name="" r:id="rId9" imgW="90525600" imgH="8534400" progId="Equation.DSMT4">
                  <p:embed/>
                </p:oleObj>
              </mc:Choice>
              <mc:Fallback>
                <p:oleObj name="" r:id="rId9" imgW="90525600" imgH="8534400" progId="Equation.DSMT4">
                  <p:embed/>
                  <p:pic>
                    <p:nvPicPr>
                      <p:cNvPr id="0" name="图片 20484"/>
                      <p:cNvPicPr>
                        <a:picLocks noChangeAspect="1"/>
                      </p:cNvPicPr>
                      <p:nvPr/>
                    </p:nvPicPr>
                    <p:blipFill>
                      <a:blip r:embed="rId10"/>
                      <a:stretch>
                        <a:fillRect/>
                      </a:stretch>
                    </p:blipFill>
                    <p:spPr>
                      <a:xfrm>
                        <a:off x="1787525" y="5708650"/>
                        <a:ext cx="4076700" cy="352425"/>
                      </a:xfrm>
                      <a:prstGeom prst="rect">
                        <a:avLst/>
                      </a:prstGeom>
                      <a:noFill/>
                      <a:ln w="9525">
                        <a:noFill/>
                        <a:miter/>
                      </a:ln>
                    </p:spPr>
                  </p:pic>
                </p:oleObj>
              </mc:Fallback>
            </mc:AlternateContent>
          </a:graphicData>
        </a:graphic>
      </p:graphicFrame>
      <p:sp>
        <p:nvSpPr>
          <p:cNvPr id="24628" name="Rectangle 15"/>
          <p:cNvSpPr>
            <a:spLocks noChangeArrowheads="1"/>
          </p:cNvSpPr>
          <p:nvPr/>
        </p:nvSpPr>
        <p:spPr bwMode="auto">
          <a:xfrm>
            <a:off x="0" y="-182563"/>
            <a:ext cx="184150" cy="366713"/>
          </a:xfrm>
          <a:prstGeom prst="rect">
            <a:avLst/>
          </a:prstGeom>
          <a:noFill/>
          <a:ln w="9525">
            <a:noFill/>
            <a:miter lim="800000"/>
          </a:ln>
        </p:spPr>
        <p:txBody>
          <a:bodyPr wrap="none" anchor="ctr">
            <a:spAutoFit/>
          </a:bodyPr>
          <a:lstStyle/>
          <a:p>
            <a:endParaRPr lang="zh-CN" altLang="en-US">
              <a:latin typeface="Trebuchet MS" pitchFamily="34" charset="0"/>
              <a:ea typeface="华文新魏" pitchFamily="2" charset="-122"/>
            </a:endParaRPr>
          </a:p>
        </p:txBody>
      </p:sp>
      <p:graphicFrame>
        <p:nvGraphicFramePr>
          <p:cNvPr id="24621" name="Object 45"/>
          <p:cNvGraphicFramePr>
            <a:graphicFrameLocks noChangeAspect="1"/>
          </p:cNvGraphicFramePr>
          <p:nvPr/>
        </p:nvGraphicFramePr>
        <p:xfrm>
          <a:off x="1825625" y="6135688"/>
          <a:ext cx="4038600" cy="460375"/>
        </p:xfrm>
        <a:graphic>
          <a:graphicData uri="http://schemas.openxmlformats.org/presentationml/2006/ole">
            <mc:AlternateContent xmlns:mc="http://schemas.openxmlformats.org/markup-compatibility/2006">
              <mc:Choice xmlns:v="urn:schemas-microsoft-com:vml" Requires="v">
                <p:oleObj spid="_x0000_s20486" name="" r:id="rId11" imgW="89611200" imgH="8534400" progId="Equation.DSMT4">
                  <p:embed/>
                </p:oleObj>
              </mc:Choice>
              <mc:Fallback>
                <p:oleObj name="" r:id="rId11" imgW="89611200" imgH="8534400" progId="Equation.DSMT4">
                  <p:embed/>
                  <p:pic>
                    <p:nvPicPr>
                      <p:cNvPr id="0" name="图片 20485"/>
                      <p:cNvPicPr>
                        <a:picLocks noChangeAspect="1"/>
                      </p:cNvPicPr>
                      <p:nvPr/>
                    </p:nvPicPr>
                    <p:blipFill>
                      <a:blip r:embed="rId12"/>
                      <a:stretch>
                        <a:fillRect/>
                      </a:stretch>
                    </p:blipFill>
                    <p:spPr>
                      <a:xfrm>
                        <a:off x="1825625" y="6135688"/>
                        <a:ext cx="4038600" cy="460375"/>
                      </a:xfrm>
                      <a:prstGeom prst="rect">
                        <a:avLst/>
                      </a:prstGeom>
                      <a:noFill/>
                      <a:ln w="9525">
                        <a:noFill/>
                        <a:miter/>
                      </a:ln>
                    </p:spPr>
                  </p:pic>
                </p:oleObj>
              </mc:Fallback>
            </mc:AlternateContent>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79438" y="450850"/>
            <a:ext cx="8596312" cy="5926138"/>
          </a:xfrm>
        </p:spPr>
        <p:txBody>
          <a:bodyPr>
            <a:normAutofit/>
          </a:bodyPr>
          <a:lstStyle/>
          <a:p>
            <a:pPr eaLnBrk="1" hangingPunct="1"/>
            <a:r>
              <a:rPr lang="en-US" altLang="zh-CN" sz="1800" smtClean="0">
                <a:latin typeface="华文新魏" pitchFamily="2" charset="-122"/>
              </a:rPr>
              <a:t>10.6.2   </a:t>
            </a:r>
            <a:r>
              <a:rPr lang="zh-CN" altLang="en-US" sz="1800" smtClean="0">
                <a:latin typeface="华文新魏" pitchFamily="2" charset="-122"/>
              </a:rPr>
              <a:t>协方差</a:t>
            </a:r>
            <a:endParaRPr lang="en-US" altLang="zh-CN" sz="1800" smtClean="0">
              <a:latin typeface="华文新魏" pitchFamily="2" charset="-122"/>
            </a:endParaRPr>
          </a:p>
          <a:p>
            <a:pPr eaLnBrk="1" hangingPunct="1"/>
            <a:r>
              <a:rPr lang="zh-CN" altLang="zh-CN" sz="1800" smtClean="0">
                <a:latin typeface="华文新魏" pitchFamily="2" charset="-122"/>
              </a:rPr>
              <a:t>对于二维随机向量</a:t>
            </a:r>
            <a:r>
              <a:rPr lang="en-US" altLang="zh-CN" sz="1800" smtClean="0">
                <a:latin typeface="华文新魏" pitchFamily="2" charset="-122"/>
              </a:rPr>
              <a:t>(X, Y)</a:t>
            </a:r>
            <a:r>
              <a:rPr lang="zh-CN" altLang="zh-CN" sz="1800" smtClean="0">
                <a:latin typeface="华文新魏" pitchFamily="2" charset="-122"/>
              </a:rPr>
              <a:t>，期望</a:t>
            </a:r>
            <a:r>
              <a:rPr lang="en-US" altLang="zh-CN" sz="1800" smtClean="0">
                <a:latin typeface="华文新魏" pitchFamily="2" charset="-122"/>
              </a:rPr>
              <a:t>EX</a:t>
            </a:r>
            <a:r>
              <a:rPr lang="zh-CN" altLang="zh-CN" sz="1800" smtClean="0">
                <a:latin typeface="华文新魏" pitchFamily="2" charset="-122"/>
              </a:rPr>
              <a:t>、</a:t>
            </a:r>
            <a:r>
              <a:rPr lang="en-US" altLang="zh-CN" sz="1800" smtClean="0">
                <a:latin typeface="华文新魏" pitchFamily="2" charset="-122"/>
              </a:rPr>
              <a:t>EY</a:t>
            </a:r>
            <a:r>
              <a:rPr lang="zh-CN" altLang="zh-CN" sz="1800" smtClean="0">
                <a:latin typeface="华文新魏" pitchFamily="2" charset="-122"/>
              </a:rPr>
              <a:t>分别反映</a:t>
            </a:r>
            <a:r>
              <a:rPr lang="en-US" altLang="zh-CN" sz="1800" smtClean="0">
                <a:latin typeface="华文新魏" pitchFamily="2" charset="-122"/>
              </a:rPr>
              <a:t>X</a:t>
            </a:r>
            <a:r>
              <a:rPr lang="zh-CN" altLang="zh-CN" sz="1800" smtClean="0">
                <a:latin typeface="华文新魏" pitchFamily="2" charset="-122"/>
              </a:rPr>
              <a:t>、</a:t>
            </a:r>
            <a:r>
              <a:rPr lang="en-US" altLang="zh-CN" sz="1800" smtClean="0">
                <a:latin typeface="华文新魏" pitchFamily="2" charset="-122"/>
              </a:rPr>
              <a:t>Y</a:t>
            </a:r>
            <a:r>
              <a:rPr lang="zh-CN" altLang="zh-CN" sz="1800" smtClean="0">
                <a:latin typeface="华文新魏" pitchFamily="2" charset="-122"/>
              </a:rPr>
              <a:t>各自的均值，而方差</a:t>
            </a:r>
            <a:r>
              <a:rPr lang="en-US" altLang="zh-CN" sz="1800" smtClean="0">
                <a:latin typeface="华文新魏" pitchFamily="2" charset="-122"/>
              </a:rPr>
              <a:t>DX</a:t>
            </a:r>
            <a:r>
              <a:rPr lang="zh-CN" altLang="zh-CN" sz="1800" smtClean="0">
                <a:latin typeface="华文新魏" pitchFamily="2" charset="-122"/>
              </a:rPr>
              <a:t>、</a:t>
            </a:r>
            <a:r>
              <a:rPr lang="en-US" altLang="zh-CN" sz="1800" smtClean="0">
                <a:latin typeface="华文新魏" pitchFamily="2" charset="-122"/>
              </a:rPr>
              <a:t>DY</a:t>
            </a:r>
            <a:r>
              <a:rPr lang="zh-CN" altLang="zh-CN" sz="1800" smtClean="0">
                <a:latin typeface="华文新魏" pitchFamily="2" charset="-122"/>
              </a:rPr>
              <a:t>也仅仅反映分量</a:t>
            </a:r>
            <a:r>
              <a:rPr lang="en-US" altLang="zh-CN" sz="1800" smtClean="0">
                <a:latin typeface="华文新魏" pitchFamily="2" charset="-122"/>
              </a:rPr>
              <a:t>X</a:t>
            </a:r>
            <a:r>
              <a:rPr lang="zh-CN" altLang="zh-CN" sz="1800" smtClean="0">
                <a:latin typeface="华文新魏" pitchFamily="2" charset="-122"/>
              </a:rPr>
              <a:t>、</a:t>
            </a:r>
            <a:r>
              <a:rPr lang="en-US" altLang="zh-CN" sz="1800" smtClean="0">
                <a:latin typeface="华文新魏" pitchFamily="2" charset="-122"/>
              </a:rPr>
              <a:t>Y</a:t>
            </a:r>
            <a:r>
              <a:rPr lang="zh-CN" altLang="zh-CN" sz="1800" smtClean="0">
                <a:latin typeface="华文新魏" pitchFamily="2" charset="-122"/>
              </a:rPr>
              <a:t>对各自均值的离散程度。因此还需要研究</a:t>
            </a:r>
            <a:r>
              <a:rPr lang="en-US" altLang="zh-CN" sz="1800" smtClean="0">
                <a:latin typeface="华文新魏" pitchFamily="2" charset="-122"/>
              </a:rPr>
              <a:t>X</a:t>
            </a:r>
            <a:r>
              <a:rPr lang="zh-CN" altLang="zh-CN" sz="1800" smtClean="0">
                <a:latin typeface="华文新魏" pitchFamily="2" charset="-122"/>
              </a:rPr>
              <a:t>与</a:t>
            </a:r>
            <a:r>
              <a:rPr lang="en-US" altLang="zh-CN" sz="1800" smtClean="0">
                <a:latin typeface="华文新魏" pitchFamily="2" charset="-122"/>
              </a:rPr>
              <a:t>Y</a:t>
            </a:r>
            <a:r>
              <a:rPr lang="zh-CN" altLang="zh-CN" sz="1800" smtClean="0">
                <a:latin typeface="华文新魏" pitchFamily="2" charset="-122"/>
              </a:rPr>
              <a:t>之间相互联系的程度。协方差是体现这一程度的一个很重要的概念。</a:t>
            </a:r>
            <a:endParaRPr lang="zh-CN" altLang="zh-CN" sz="1800" smtClean="0">
              <a:latin typeface="华文新魏" pitchFamily="2" charset="-122"/>
            </a:endParaRPr>
          </a:p>
          <a:p>
            <a:pPr eaLnBrk="1" hangingPunct="1"/>
            <a:r>
              <a:rPr lang="zh-CN" altLang="zh-CN" sz="1800" smtClean="0">
                <a:latin typeface="华文新魏" pitchFamily="2" charset="-122"/>
              </a:rPr>
              <a:t>设</a:t>
            </a:r>
            <a:r>
              <a:rPr lang="en-US" altLang="zh-CN" sz="1800" smtClean="0">
                <a:latin typeface="华文新魏" pitchFamily="2" charset="-122"/>
              </a:rPr>
              <a:t>(X, Y)</a:t>
            </a:r>
            <a:r>
              <a:rPr lang="zh-CN" altLang="zh-CN" sz="1800" smtClean="0">
                <a:latin typeface="华文新魏" pitchFamily="2" charset="-122"/>
              </a:rPr>
              <a:t>是一个二维随机向量，若</a:t>
            </a:r>
            <a:r>
              <a:rPr lang="en-US" altLang="zh-CN" sz="1800" smtClean="0">
                <a:latin typeface="华文新魏" pitchFamily="2" charset="-122"/>
              </a:rPr>
              <a:t>E[(X-EX)(Y-EY)]</a:t>
            </a:r>
            <a:r>
              <a:rPr lang="zh-CN" altLang="zh-CN" sz="1800" smtClean="0">
                <a:latin typeface="华文新魏" pitchFamily="2" charset="-122"/>
              </a:rPr>
              <a:t>存在，则称之为</a:t>
            </a:r>
            <a:r>
              <a:rPr lang="en-US" altLang="zh-CN" sz="1800" smtClean="0">
                <a:latin typeface="华文新魏" pitchFamily="2" charset="-122"/>
              </a:rPr>
              <a:t>X</a:t>
            </a:r>
            <a:r>
              <a:rPr lang="zh-CN" altLang="zh-CN" sz="1800" smtClean="0">
                <a:latin typeface="华文新魏" pitchFamily="2" charset="-122"/>
              </a:rPr>
              <a:t>，</a:t>
            </a:r>
            <a:r>
              <a:rPr lang="en-US" altLang="zh-CN" sz="1800" smtClean="0">
                <a:latin typeface="华文新魏" pitchFamily="2" charset="-122"/>
              </a:rPr>
              <a:t>Y</a:t>
            </a:r>
            <a:r>
              <a:rPr lang="zh-CN" altLang="zh-CN" sz="1800" smtClean="0">
                <a:latin typeface="华文新魏" pitchFamily="2" charset="-122"/>
              </a:rPr>
              <a:t>的协方差，记为</a:t>
            </a:r>
            <a:r>
              <a:rPr lang="en-US" altLang="zh-CN" sz="1800" smtClean="0">
                <a:latin typeface="华文新魏" pitchFamily="2" charset="-122"/>
              </a:rPr>
              <a:t>cov (X, Y)</a:t>
            </a:r>
            <a:r>
              <a:rPr lang="zh-CN" altLang="zh-CN" sz="1800" smtClean="0">
                <a:latin typeface="华文新魏" pitchFamily="2" charset="-122"/>
              </a:rPr>
              <a:t>或</a:t>
            </a:r>
            <a:r>
              <a:rPr lang="en-US" altLang="zh-CN" sz="1800" smtClean="0">
                <a:latin typeface="华文新魏" pitchFamily="2" charset="-122"/>
              </a:rPr>
              <a:t>          </a:t>
            </a:r>
            <a:r>
              <a:rPr lang="zh-CN" altLang="en-US" sz="1800" smtClean="0">
                <a:latin typeface="华文新魏" pitchFamily="2" charset="-122"/>
              </a:rPr>
              <a:t>。</a:t>
            </a:r>
            <a:endParaRPr lang="en-US" altLang="zh-CN" sz="1800" smtClean="0">
              <a:latin typeface="华文新魏" pitchFamily="2" charset="-122"/>
            </a:endParaRPr>
          </a:p>
          <a:p>
            <a:pPr eaLnBrk="1" hangingPunct="1">
              <a:buFont typeface="Wingdings 3" pitchFamily="18" charset="2"/>
              <a:buNone/>
            </a:pPr>
            <a:r>
              <a:rPr lang="en-US" altLang="zh-CN" sz="1800" smtClean="0">
                <a:latin typeface="华文新魏" pitchFamily="2" charset="-122"/>
              </a:rPr>
              <a:t>	</a:t>
            </a:r>
            <a:r>
              <a:rPr lang="zh-CN" altLang="zh-CN" sz="1800" smtClean="0">
                <a:latin typeface="华文新魏" pitchFamily="2" charset="-122"/>
              </a:rPr>
              <a:t>即：</a:t>
            </a:r>
            <a:r>
              <a:rPr lang="en-US" altLang="zh-CN" sz="1800" smtClean="0">
                <a:latin typeface="华文新魏" pitchFamily="2" charset="-122"/>
              </a:rPr>
              <a:t>cov (X, Y) = E[(X-EX)(Y-EY)] = E (XY)-EX*EY</a:t>
            </a:r>
            <a:endParaRPr lang="zh-CN" altLang="zh-CN" sz="1800" smtClean="0">
              <a:latin typeface="华文新魏" pitchFamily="2" charset="-122"/>
            </a:endParaRPr>
          </a:p>
          <a:p>
            <a:pPr eaLnBrk="1" hangingPunct="1">
              <a:buFont typeface="Wingdings 3" pitchFamily="18" charset="2"/>
              <a:buNone/>
            </a:pPr>
            <a:r>
              <a:rPr lang="en-US" altLang="zh-CN" sz="1800" smtClean="0">
                <a:latin typeface="华文新魏" pitchFamily="2" charset="-122"/>
              </a:rPr>
              <a:t>	</a:t>
            </a:r>
            <a:r>
              <a:rPr lang="zh-CN" altLang="zh-CN" sz="1800" smtClean="0">
                <a:latin typeface="华文新魏" pitchFamily="2" charset="-122"/>
              </a:rPr>
              <a:t>特别地：</a:t>
            </a:r>
            <a:r>
              <a:rPr lang="en-US" altLang="zh-CN" sz="1800" smtClean="0">
                <a:latin typeface="华文新魏" pitchFamily="2" charset="-122"/>
              </a:rPr>
              <a:t>cov (X, X) = E[(X-EX)</a:t>
            </a:r>
            <a:r>
              <a:rPr lang="en-US" altLang="zh-CN" sz="1800" baseline="30000" smtClean="0">
                <a:latin typeface="华文新魏" pitchFamily="2" charset="-122"/>
              </a:rPr>
              <a:t>2</a:t>
            </a:r>
            <a:r>
              <a:rPr lang="en-US" altLang="zh-CN" sz="1800" smtClean="0">
                <a:latin typeface="华文新魏" pitchFamily="2" charset="-122"/>
              </a:rPr>
              <a:t>] = EX</a:t>
            </a:r>
            <a:r>
              <a:rPr lang="en-US" altLang="zh-CN" sz="1800" baseline="30000" smtClean="0">
                <a:latin typeface="华文新魏" pitchFamily="2" charset="-122"/>
              </a:rPr>
              <a:t>2</a:t>
            </a:r>
            <a:r>
              <a:rPr lang="en-US" altLang="zh-CN" sz="1800" smtClean="0">
                <a:latin typeface="华文新魏" pitchFamily="2" charset="-122"/>
              </a:rPr>
              <a:t> - (EX)</a:t>
            </a:r>
            <a:r>
              <a:rPr lang="en-US" altLang="zh-CN" sz="1800" baseline="30000" smtClean="0">
                <a:latin typeface="华文新魏" pitchFamily="2" charset="-122"/>
              </a:rPr>
              <a:t>2</a:t>
            </a:r>
            <a:endParaRPr lang="zh-CN" altLang="zh-CN" sz="1800" smtClean="0">
              <a:latin typeface="华文新魏" pitchFamily="2" charset="-122"/>
            </a:endParaRPr>
          </a:p>
          <a:p>
            <a:pPr eaLnBrk="1" hangingPunct="1">
              <a:buFont typeface="Wingdings 3" pitchFamily="18" charset="2"/>
              <a:buNone/>
            </a:pPr>
            <a:r>
              <a:rPr lang="en-US" altLang="zh-CN" sz="1800" smtClean="0">
                <a:latin typeface="华文新魏" pitchFamily="2" charset="-122"/>
              </a:rPr>
              <a:t>        cov (Y, Y) = E[(Y-EY)</a:t>
            </a:r>
            <a:r>
              <a:rPr lang="en-US" altLang="zh-CN" sz="1800" baseline="30000" smtClean="0">
                <a:latin typeface="华文新魏" pitchFamily="2" charset="-122"/>
              </a:rPr>
              <a:t>2</a:t>
            </a:r>
            <a:r>
              <a:rPr lang="en-US" altLang="zh-CN" sz="1800" smtClean="0">
                <a:latin typeface="华文新魏" pitchFamily="2" charset="-122"/>
              </a:rPr>
              <a:t>] = EY</a:t>
            </a:r>
            <a:r>
              <a:rPr lang="en-US" altLang="zh-CN" sz="1800" baseline="30000" smtClean="0">
                <a:latin typeface="华文新魏" pitchFamily="2" charset="-122"/>
              </a:rPr>
              <a:t>2</a:t>
            </a:r>
            <a:r>
              <a:rPr lang="en-US" altLang="zh-CN" sz="1800" smtClean="0">
                <a:latin typeface="华文新魏" pitchFamily="2" charset="-122"/>
              </a:rPr>
              <a:t> - (EY)</a:t>
            </a:r>
            <a:r>
              <a:rPr lang="en-US" altLang="zh-CN" sz="1800" baseline="30000" smtClean="0">
                <a:latin typeface="华文新魏" pitchFamily="2" charset="-122"/>
              </a:rPr>
              <a:t>2</a:t>
            </a:r>
            <a:endParaRPr lang="zh-CN" altLang="zh-CN" sz="1800" smtClean="0">
              <a:latin typeface="华文新魏" pitchFamily="2" charset="-122"/>
            </a:endParaRPr>
          </a:p>
          <a:p>
            <a:pPr eaLnBrk="1" hangingPunct="1"/>
            <a:r>
              <a:rPr lang="en-US" altLang="zh-CN" sz="1800" smtClean="0">
                <a:latin typeface="华文新魏" pitchFamily="2" charset="-122"/>
              </a:rPr>
              <a:t>Matlab</a:t>
            </a:r>
            <a:r>
              <a:rPr lang="zh-CN" altLang="zh-CN" sz="1800" smtClean="0">
                <a:latin typeface="华文新魏" pitchFamily="2" charset="-122"/>
              </a:rPr>
              <a:t>提供了求样本协方差的函数：</a:t>
            </a:r>
            <a:endParaRPr lang="en-US" altLang="zh-CN" sz="1800" smtClean="0">
              <a:latin typeface="华文新魏" pitchFamily="2" charset="-122"/>
            </a:endParaRPr>
          </a:p>
          <a:p>
            <a:pPr eaLnBrk="1" hangingPunct="1"/>
            <a:r>
              <a:rPr lang="en-US" altLang="zh-CN" sz="1800" smtClean="0"/>
              <a:t>cov (X)      %X</a:t>
            </a:r>
            <a:r>
              <a:rPr lang="zh-CN" altLang="zh-CN" sz="1800" smtClean="0"/>
              <a:t>为向量时，返回此向量的方差；</a:t>
            </a:r>
            <a:r>
              <a:rPr lang="en-US" altLang="zh-CN" sz="1800" smtClean="0"/>
              <a:t>X</a:t>
            </a:r>
            <a:r>
              <a:rPr lang="zh-CN" altLang="zh-CN" sz="1800" smtClean="0"/>
              <a:t>为矩阵时，返回此矩阵的协方差矩阵，此协方差矩阵对角线元素为</a:t>
            </a:r>
            <a:r>
              <a:rPr lang="en-US" altLang="zh-CN" sz="1800" smtClean="0"/>
              <a:t>X</a:t>
            </a:r>
            <a:r>
              <a:rPr lang="zh-CN" altLang="zh-CN" sz="1800" smtClean="0"/>
              <a:t>矩阵的列向量的方差值。</a:t>
            </a:r>
            <a:endParaRPr lang="zh-CN" altLang="zh-CN" sz="1800" smtClean="0"/>
          </a:p>
          <a:p>
            <a:pPr eaLnBrk="1" hangingPunct="1"/>
            <a:r>
              <a:rPr lang="en-US" altLang="zh-CN" sz="1800" smtClean="0"/>
              <a:t>cov (X, Y)    %</a:t>
            </a:r>
            <a:r>
              <a:rPr lang="zh-CN" altLang="zh-CN" sz="1800" smtClean="0"/>
              <a:t>返回</a:t>
            </a:r>
            <a:r>
              <a:rPr lang="en-US" altLang="zh-CN" sz="1800" smtClean="0"/>
              <a:t>X</a:t>
            </a:r>
            <a:r>
              <a:rPr lang="zh-CN" altLang="zh-CN" sz="1800" smtClean="0"/>
              <a:t>与</a:t>
            </a:r>
            <a:r>
              <a:rPr lang="en-US" altLang="zh-CN" sz="1800" smtClean="0"/>
              <a:t>Y</a:t>
            </a:r>
            <a:r>
              <a:rPr lang="zh-CN" altLang="zh-CN" sz="1800" smtClean="0"/>
              <a:t>的协方差，且</a:t>
            </a:r>
            <a:r>
              <a:rPr lang="en-US" altLang="zh-CN" sz="1800" smtClean="0"/>
              <a:t>X</a:t>
            </a:r>
            <a:r>
              <a:rPr lang="zh-CN" altLang="zh-CN" sz="1800" smtClean="0"/>
              <a:t>与</a:t>
            </a:r>
            <a:r>
              <a:rPr lang="en-US" altLang="zh-CN" sz="1800" smtClean="0"/>
              <a:t>Y</a:t>
            </a:r>
            <a:r>
              <a:rPr lang="zh-CN" altLang="zh-CN" sz="1800" smtClean="0"/>
              <a:t>同维。</a:t>
            </a:r>
            <a:endParaRPr lang="zh-CN" altLang="zh-CN" sz="1800" smtClean="0"/>
          </a:p>
          <a:p>
            <a:pPr eaLnBrk="1" hangingPunct="1"/>
            <a:r>
              <a:rPr lang="en-US" altLang="zh-CN" sz="1800" smtClean="0"/>
              <a:t>cov (X, 0)    %</a:t>
            </a:r>
            <a:r>
              <a:rPr lang="zh-CN" altLang="zh-CN" sz="1800" smtClean="0"/>
              <a:t>返回</a:t>
            </a:r>
            <a:r>
              <a:rPr lang="en-US" altLang="zh-CN" sz="1800" smtClean="0"/>
              <a:t>X</a:t>
            </a:r>
            <a:r>
              <a:rPr lang="zh-CN" altLang="zh-CN" sz="1800" smtClean="0"/>
              <a:t>的样本协方差，置前因子为</a:t>
            </a:r>
            <a:r>
              <a:rPr lang="en-US" altLang="zh-CN" sz="1800" smtClean="0"/>
              <a:t>1/(n-1)</a:t>
            </a:r>
            <a:r>
              <a:rPr lang="zh-CN" altLang="zh-CN" sz="1800" smtClean="0"/>
              <a:t>与</a:t>
            </a:r>
            <a:r>
              <a:rPr lang="en-US" altLang="zh-CN" sz="1800" smtClean="0"/>
              <a:t>cov (X)</a:t>
            </a:r>
            <a:r>
              <a:rPr lang="zh-CN" altLang="zh-CN" sz="1800" smtClean="0"/>
              <a:t>相同。</a:t>
            </a:r>
            <a:endParaRPr lang="zh-CN" altLang="zh-CN" sz="1800" smtClean="0"/>
          </a:p>
          <a:p>
            <a:pPr eaLnBrk="1" hangingPunct="1"/>
            <a:r>
              <a:rPr lang="en-US" altLang="zh-CN" sz="1800" smtClean="0"/>
              <a:t>cov (X, 1)    %</a:t>
            </a:r>
            <a:r>
              <a:rPr lang="zh-CN" altLang="zh-CN" sz="1800" smtClean="0"/>
              <a:t>返回</a:t>
            </a:r>
            <a:r>
              <a:rPr lang="en-US" altLang="zh-CN" sz="1800" smtClean="0"/>
              <a:t>X</a:t>
            </a:r>
            <a:r>
              <a:rPr lang="zh-CN" altLang="zh-CN" sz="1800" smtClean="0"/>
              <a:t>的协方差，置前因子为</a:t>
            </a:r>
            <a:r>
              <a:rPr lang="en-US" altLang="zh-CN" sz="1800" smtClean="0"/>
              <a:t>1/n</a:t>
            </a:r>
            <a:r>
              <a:rPr lang="zh-CN" altLang="zh-CN" sz="1800" smtClean="0"/>
              <a:t>。</a:t>
            </a:r>
            <a:endParaRPr lang="zh-CN" altLang="zh-CN" sz="1800" smtClean="0"/>
          </a:p>
          <a:p>
            <a:pPr eaLnBrk="1" hangingPunct="1"/>
            <a:r>
              <a:rPr lang="en-US" altLang="zh-CN" sz="1800" smtClean="0"/>
              <a:t>cov (X, Y)</a:t>
            </a:r>
            <a:r>
              <a:rPr lang="zh-CN" altLang="zh-CN" sz="1800" smtClean="0"/>
              <a:t>与</a:t>
            </a:r>
            <a:r>
              <a:rPr lang="en-US" altLang="zh-CN" sz="1800" smtClean="0"/>
              <a:t>cov (X, Y, 1)</a:t>
            </a:r>
            <a:r>
              <a:rPr lang="zh-CN" altLang="zh-CN" sz="1800" smtClean="0"/>
              <a:t>的区别同上。</a:t>
            </a:r>
            <a:endParaRPr lang="zh-CN" altLang="zh-CN" sz="1800" smtClean="0"/>
          </a:p>
          <a:p>
            <a:pPr eaLnBrk="1" hangingPunct="1"/>
            <a:endParaRPr lang="zh-CN" altLang="zh-CN" sz="1800" smtClean="0">
              <a:latin typeface="华文新魏" pitchFamily="2" charset="-122"/>
            </a:endParaRPr>
          </a:p>
          <a:p>
            <a:pPr eaLnBrk="1" hangingPunct="1"/>
            <a:endParaRPr lang="zh-CN" altLang="en-US" sz="1800" smtClean="0">
              <a:latin typeface="华文新魏" pitchFamily="2" charset="-122"/>
            </a:endParaRPr>
          </a:p>
        </p:txBody>
      </p:sp>
      <p:sp>
        <p:nvSpPr>
          <p:cNvPr id="25609" name="Rectangle 2"/>
          <p:cNvSpPr>
            <a:spLocks noChangeArrowheads="1"/>
          </p:cNvSpPr>
          <p:nvPr/>
        </p:nvSpPr>
        <p:spPr bwMode="auto">
          <a:xfrm>
            <a:off x="0" y="-182563"/>
            <a:ext cx="184150" cy="366713"/>
          </a:xfrm>
          <a:prstGeom prst="rect">
            <a:avLst/>
          </a:prstGeom>
          <a:noFill/>
          <a:ln w="9525">
            <a:noFill/>
            <a:miter lim="800000"/>
          </a:ln>
        </p:spPr>
        <p:txBody>
          <a:bodyPr wrap="none" anchor="ctr">
            <a:spAutoFit/>
          </a:bodyPr>
          <a:lstStyle/>
          <a:p>
            <a:endParaRPr lang="zh-CN" altLang="en-US">
              <a:latin typeface="Trebuchet MS" pitchFamily="34" charset="0"/>
              <a:ea typeface="华文新魏" pitchFamily="2" charset="-122"/>
            </a:endParaRPr>
          </a:p>
        </p:txBody>
      </p:sp>
      <p:graphicFrame>
        <p:nvGraphicFramePr>
          <p:cNvPr id="25607" name="Object 7"/>
          <p:cNvGraphicFramePr>
            <a:graphicFrameLocks noChangeAspect="1"/>
          </p:cNvGraphicFramePr>
          <p:nvPr/>
        </p:nvGraphicFramePr>
        <p:xfrm>
          <a:off x="2803525" y="2206625"/>
          <a:ext cx="549275" cy="280988"/>
        </p:xfrm>
        <a:graphic>
          <a:graphicData uri="http://schemas.openxmlformats.org/presentationml/2006/ole">
            <mc:AlternateContent xmlns:mc="http://schemas.openxmlformats.org/markup-compatibility/2006">
              <mc:Choice xmlns:v="urn:schemas-microsoft-com:vml" Requires="v">
                <p:oleObj spid="_x0000_s21505" name="公式" r:id="rId1" imgW="6400800" imgH="4876800" progId="Equation.3">
                  <p:embed/>
                </p:oleObj>
              </mc:Choice>
              <mc:Fallback>
                <p:oleObj name="公式" r:id="rId1" imgW="6400800" imgH="4876800" progId="Equation.3">
                  <p:embed/>
                  <p:pic>
                    <p:nvPicPr>
                      <p:cNvPr id="0" name="图片 21504"/>
                      <p:cNvPicPr>
                        <a:picLocks noChangeAspect="1"/>
                      </p:cNvPicPr>
                      <p:nvPr/>
                    </p:nvPicPr>
                    <p:blipFill>
                      <a:blip r:embed="rId2"/>
                      <a:stretch>
                        <a:fillRect/>
                      </a:stretch>
                    </p:blipFill>
                    <p:spPr>
                      <a:xfrm>
                        <a:off x="2803525" y="2206625"/>
                        <a:ext cx="549275" cy="280988"/>
                      </a:xfrm>
                      <a:prstGeom prst="rect">
                        <a:avLst/>
                      </a:prstGeom>
                      <a:noFill/>
                      <a:ln w="9525">
                        <a:noFill/>
                        <a:miter/>
                      </a:ln>
                    </p:spPr>
                  </p:pic>
                </p:oleObj>
              </mc:Fallback>
            </mc:AlternateContent>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77863" y="414338"/>
            <a:ext cx="8596312" cy="4718050"/>
          </a:xfrm>
        </p:spPr>
        <p:txBody>
          <a:bodyPr>
            <a:normAutofit/>
          </a:bodyPr>
          <a:lstStyle/>
          <a:p>
            <a:pPr eaLnBrk="1" hangingPunct="1"/>
            <a:r>
              <a:rPr lang="en-US" altLang="zh-CN" sz="1800" smtClean="0"/>
              <a:t>10.6.3   </a:t>
            </a:r>
            <a:r>
              <a:rPr lang="zh-CN" altLang="en-US" sz="1800" smtClean="0"/>
              <a:t>相关系数</a:t>
            </a:r>
            <a:endParaRPr lang="en-US" altLang="zh-CN" sz="1800" smtClean="0"/>
          </a:p>
          <a:p>
            <a:pPr eaLnBrk="1" hangingPunct="1"/>
            <a:r>
              <a:rPr lang="zh-CN" altLang="zh-CN" sz="1800" smtClean="0"/>
              <a:t>相关系数是体现随机变量</a:t>
            </a:r>
            <a:r>
              <a:rPr lang="en-US" altLang="zh-CN" sz="1800" smtClean="0"/>
              <a:t>X</a:t>
            </a:r>
            <a:r>
              <a:rPr lang="zh-CN" altLang="zh-CN" sz="1800" smtClean="0"/>
              <a:t>和</a:t>
            </a:r>
            <a:r>
              <a:rPr lang="en-US" altLang="zh-CN" sz="1800" smtClean="0"/>
              <a:t>Y</a:t>
            </a:r>
            <a:r>
              <a:rPr lang="zh-CN" altLang="zh-CN" sz="1800" smtClean="0"/>
              <a:t>相互联系程度的度量。</a:t>
            </a:r>
            <a:endParaRPr lang="zh-CN" altLang="zh-CN" sz="1800" smtClean="0"/>
          </a:p>
          <a:p>
            <a:pPr eaLnBrk="1" hangingPunct="1"/>
            <a:r>
              <a:rPr lang="zh-CN" altLang="zh-CN" sz="1800" smtClean="0"/>
              <a:t>设</a:t>
            </a:r>
            <a:r>
              <a:rPr lang="en-US" altLang="zh-CN" sz="1800" smtClean="0"/>
              <a:t>(X, Y)</a:t>
            </a:r>
            <a:r>
              <a:rPr lang="zh-CN" altLang="zh-CN" sz="1800" smtClean="0"/>
              <a:t>的协方差为</a:t>
            </a:r>
            <a:r>
              <a:rPr lang="en-US" altLang="zh-CN" sz="1800" smtClean="0"/>
              <a:t>cov (X, Y)</a:t>
            </a:r>
            <a:r>
              <a:rPr lang="zh-CN" altLang="zh-CN" sz="1800" smtClean="0"/>
              <a:t>，且</a:t>
            </a:r>
            <a:r>
              <a:rPr lang="en-US" altLang="zh-CN" sz="1800" smtClean="0"/>
              <a:t>DX&gt;0</a:t>
            </a:r>
            <a:r>
              <a:rPr lang="zh-CN" altLang="zh-CN" sz="1800" smtClean="0"/>
              <a:t>，</a:t>
            </a:r>
            <a:r>
              <a:rPr lang="en-US" altLang="zh-CN" sz="1800" smtClean="0"/>
              <a:t>DY&gt;0</a:t>
            </a:r>
            <a:r>
              <a:rPr lang="zh-CN" altLang="zh-CN" sz="1800" smtClean="0"/>
              <a:t>，则称</a:t>
            </a:r>
            <a:endParaRPr lang="en-US" altLang="zh-CN" sz="1800" smtClean="0"/>
          </a:p>
          <a:p>
            <a:pPr eaLnBrk="1" hangingPunct="1"/>
            <a:endParaRPr lang="en-US" altLang="zh-CN" sz="1800" smtClean="0"/>
          </a:p>
          <a:p>
            <a:pPr eaLnBrk="1" hangingPunct="1"/>
            <a:r>
              <a:rPr lang="zh-CN" altLang="en-US" sz="1800" smtClean="0"/>
              <a:t>即                          ，为</a:t>
            </a:r>
            <a:r>
              <a:rPr lang="en-US" altLang="zh-CN" sz="1800" smtClean="0"/>
              <a:t>X</a:t>
            </a:r>
            <a:r>
              <a:rPr lang="zh-CN" altLang="en-US" sz="1800" smtClean="0"/>
              <a:t>与</a:t>
            </a:r>
            <a:r>
              <a:rPr lang="en-US" altLang="zh-CN" sz="1800" smtClean="0"/>
              <a:t>Y</a:t>
            </a:r>
            <a:r>
              <a:rPr lang="zh-CN" altLang="en-US" sz="1800" smtClean="0"/>
              <a:t>的相关系数，记为         。</a:t>
            </a:r>
            <a:endParaRPr lang="en-US" altLang="zh-CN" sz="1800" smtClean="0"/>
          </a:p>
          <a:p>
            <a:pPr eaLnBrk="1" hangingPunct="1"/>
            <a:endParaRPr lang="en-US" altLang="zh-CN" sz="1800" smtClean="0"/>
          </a:p>
          <a:p>
            <a:pPr eaLnBrk="1" hangingPunct="1">
              <a:buFont typeface="Wingdings 3" pitchFamily="18" charset="2"/>
              <a:buNone/>
            </a:pPr>
            <a:r>
              <a:rPr lang="en-US" altLang="zh-CN" sz="1800" smtClean="0"/>
              <a:t>	</a:t>
            </a:r>
            <a:r>
              <a:rPr lang="zh-CN" altLang="en-US" sz="1800" smtClean="0"/>
              <a:t>当           </a:t>
            </a:r>
            <a:r>
              <a:rPr lang="en-US" altLang="zh-CN" sz="1800" smtClean="0"/>
              <a:t>= 0 </a:t>
            </a:r>
            <a:r>
              <a:rPr lang="zh-CN" altLang="en-US" sz="1800" smtClean="0"/>
              <a:t>时，称</a:t>
            </a:r>
            <a:r>
              <a:rPr lang="en-US" altLang="zh-CN" sz="1800" smtClean="0"/>
              <a:t>X</a:t>
            </a:r>
            <a:r>
              <a:rPr lang="zh-CN" altLang="zh-CN" sz="1800" smtClean="0"/>
              <a:t>与</a:t>
            </a:r>
            <a:r>
              <a:rPr lang="en-US" altLang="zh-CN" sz="1800" smtClean="0"/>
              <a:t>Y</a:t>
            </a:r>
            <a:r>
              <a:rPr lang="zh-CN" altLang="zh-CN" sz="1800" smtClean="0"/>
              <a:t>不相关。</a:t>
            </a:r>
            <a:endParaRPr lang="en-US" altLang="zh-CN" sz="1800" smtClean="0"/>
          </a:p>
          <a:p>
            <a:pPr eaLnBrk="1" hangingPunct="1">
              <a:buFont typeface="Wingdings 3" pitchFamily="18" charset="2"/>
              <a:buNone/>
            </a:pPr>
            <a:endParaRPr lang="en-US" altLang="zh-CN" sz="1800" smtClean="0"/>
          </a:p>
          <a:p>
            <a:pPr eaLnBrk="1" hangingPunct="1"/>
            <a:r>
              <a:rPr lang="en-US" altLang="zh-CN" sz="1800" smtClean="0"/>
              <a:t>Matlab</a:t>
            </a:r>
            <a:r>
              <a:rPr lang="zh-CN" altLang="zh-CN" sz="1800" smtClean="0"/>
              <a:t>提供了求样本相关系数的函数。</a:t>
            </a:r>
            <a:endParaRPr lang="zh-CN" altLang="zh-CN" sz="1800" smtClean="0"/>
          </a:p>
          <a:p>
            <a:pPr eaLnBrk="1" hangingPunct="1"/>
            <a:r>
              <a:rPr lang="en-US" altLang="zh-CN" sz="1800" smtClean="0"/>
              <a:t>corrcoef (X,Y)        %</a:t>
            </a:r>
            <a:r>
              <a:rPr lang="zh-CN" altLang="zh-CN" sz="1800" smtClean="0"/>
              <a:t>返回列向量</a:t>
            </a:r>
            <a:r>
              <a:rPr lang="en-US" altLang="zh-CN" sz="1800" smtClean="0"/>
              <a:t>X</a:t>
            </a:r>
            <a:r>
              <a:rPr lang="zh-CN" altLang="zh-CN" sz="1800" smtClean="0"/>
              <a:t>，</a:t>
            </a:r>
            <a:r>
              <a:rPr lang="en-US" altLang="zh-CN" sz="1800" smtClean="0"/>
              <a:t>Y</a:t>
            </a:r>
            <a:r>
              <a:rPr lang="zh-CN" altLang="zh-CN" sz="1800" smtClean="0"/>
              <a:t>的相关系数。</a:t>
            </a:r>
            <a:endParaRPr lang="zh-CN" altLang="zh-CN" sz="1800" smtClean="0"/>
          </a:p>
          <a:p>
            <a:pPr eaLnBrk="1" hangingPunct="1"/>
            <a:r>
              <a:rPr lang="en-US" altLang="zh-CN" sz="1800" smtClean="0"/>
              <a:t>corrceof (X)         %</a:t>
            </a:r>
            <a:r>
              <a:rPr lang="zh-CN" altLang="zh-CN" sz="1800" smtClean="0"/>
              <a:t>返回矩阵</a:t>
            </a:r>
            <a:r>
              <a:rPr lang="en-US" altLang="zh-CN" sz="1800" smtClean="0"/>
              <a:t>X</a:t>
            </a:r>
            <a:r>
              <a:rPr lang="zh-CN" altLang="zh-CN" sz="1800" smtClean="0"/>
              <a:t>的列向量的相关系数矩阵。</a:t>
            </a:r>
            <a:endParaRPr lang="zh-CN" altLang="zh-CN" sz="1800" smtClean="0"/>
          </a:p>
          <a:p>
            <a:pPr eaLnBrk="1" hangingPunct="1"/>
            <a:endParaRPr lang="zh-CN" altLang="en-US" sz="1800" smtClean="0"/>
          </a:p>
        </p:txBody>
      </p:sp>
      <p:sp>
        <p:nvSpPr>
          <p:cNvPr id="26655" name="Rectangle 3"/>
          <p:cNvSpPr>
            <a:spLocks noChangeArrowheads="1"/>
          </p:cNvSpPr>
          <p:nvPr/>
        </p:nvSpPr>
        <p:spPr bwMode="auto">
          <a:xfrm>
            <a:off x="0" y="-182563"/>
            <a:ext cx="184150" cy="366713"/>
          </a:xfrm>
          <a:prstGeom prst="rect">
            <a:avLst/>
          </a:prstGeom>
          <a:noFill/>
          <a:ln w="9525">
            <a:noFill/>
            <a:miter lim="800000"/>
          </a:ln>
        </p:spPr>
        <p:txBody>
          <a:bodyPr wrap="none" anchor="ctr">
            <a:spAutoFit/>
          </a:bodyPr>
          <a:lstStyle/>
          <a:p>
            <a:endParaRPr lang="zh-CN" altLang="en-US">
              <a:latin typeface="Trebuchet MS" pitchFamily="34" charset="0"/>
              <a:ea typeface="华文新魏" pitchFamily="2" charset="-122"/>
            </a:endParaRPr>
          </a:p>
        </p:txBody>
      </p:sp>
      <p:graphicFrame>
        <p:nvGraphicFramePr>
          <p:cNvPr id="26650" name="Object 26"/>
          <p:cNvGraphicFramePr>
            <a:graphicFrameLocks noChangeAspect="1"/>
          </p:cNvGraphicFramePr>
          <p:nvPr/>
        </p:nvGraphicFramePr>
        <p:xfrm>
          <a:off x="6559550" y="1023938"/>
          <a:ext cx="1792288" cy="774700"/>
        </p:xfrm>
        <a:graphic>
          <a:graphicData uri="http://schemas.openxmlformats.org/presentationml/2006/ole">
            <mc:AlternateContent xmlns:mc="http://schemas.openxmlformats.org/markup-compatibility/2006">
              <mc:Choice xmlns:v="urn:schemas-microsoft-com:vml" Requires="v">
                <p:oleObj spid="_x0000_s22529" name="" r:id="rId1" imgW="18288000" imgH="10972800" progId="Equation.DSMT4">
                  <p:embed/>
                </p:oleObj>
              </mc:Choice>
              <mc:Fallback>
                <p:oleObj name="" r:id="rId1" imgW="18288000" imgH="10972800" progId="Equation.DSMT4">
                  <p:embed/>
                  <p:pic>
                    <p:nvPicPr>
                      <p:cNvPr id="0" name="图片 22528"/>
                      <p:cNvPicPr>
                        <a:picLocks noChangeAspect="1"/>
                      </p:cNvPicPr>
                      <p:nvPr/>
                    </p:nvPicPr>
                    <p:blipFill>
                      <a:blip r:embed="rId2"/>
                      <a:stretch>
                        <a:fillRect/>
                      </a:stretch>
                    </p:blipFill>
                    <p:spPr>
                      <a:xfrm>
                        <a:off x="6559550" y="1023938"/>
                        <a:ext cx="1792288" cy="774700"/>
                      </a:xfrm>
                      <a:prstGeom prst="rect">
                        <a:avLst/>
                      </a:prstGeom>
                      <a:noFill/>
                      <a:ln w="9525">
                        <a:noFill/>
                        <a:miter/>
                      </a:ln>
                    </p:spPr>
                  </p:pic>
                </p:oleObj>
              </mc:Fallback>
            </mc:AlternateContent>
          </a:graphicData>
        </a:graphic>
      </p:graphicFrame>
      <p:sp>
        <p:nvSpPr>
          <p:cNvPr id="26656" name="Rectangle 5"/>
          <p:cNvSpPr>
            <a:spLocks noChangeArrowheads="1"/>
          </p:cNvSpPr>
          <p:nvPr/>
        </p:nvSpPr>
        <p:spPr bwMode="auto">
          <a:xfrm>
            <a:off x="0" y="-182563"/>
            <a:ext cx="184150" cy="366713"/>
          </a:xfrm>
          <a:prstGeom prst="rect">
            <a:avLst/>
          </a:prstGeom>
          <a:noFill/>
          <a:ln w="9525">
            <a:noFill/>
            <a:miter lim="800000"/>
          </a:ln>
        </p:spPr>
        <p:txBody>
          <a:bodyPr wrap="none" anchor="ctr">
            <a:spAutoFit/>
          </a:bodyPr>
          <a:lstStyle/>
          <a:p>
            <a:endParaRPr lang="zh-CN" altLang="en-US">
              <a:latin typeface="Trebuchet MS" pitchFamily="34" charset="0"/>
              <a:ea typeface="华文新魏" pitchFamily="2" charset="-122"/>
            </a:endParaRPr>
          </a:p>
        </p:txBody>
      </p:sp>
      <p:graphicFrame>
        <p:nvGraphicFramePr>
          <p:cNvPr id="26651" name="Object 27"/>
          <p:cNvGraphicFramePr>
            <a:graphicFrameLocks noChangeAspect="1"/>
          </p:cNvGraphicFramePr>
          <p:nvPr/>
        </p:nvGraphicFramePr>
        <p:xfrm>
          <a:off x="1536700" y="1852613"/>
          <a:ext cx="1524000" cy="571500"/>
        </p:xfrm>
        <a:graphic>
          <a:graphicData uri="http://schemas.openxmlformats.org/presentationml/2006/ole">
            <mc:AlternateContent xmlns:mc="http://schemas.openxmlformats.org/markup-compatibility/2006">
              <mc:Choice xmlns:v="urn:schemas-microsoft-com:vml" Requires="v">
                <p:oleObj spid="_x0000_s22530" name="" r:id="rId3" imgW="18288000" imgH="10058400" progId="Equation.DSMT4">
                  <p:embed/>
                </p:oleObj>
              </mc:Choice>
              <mc:Fallback>
                <p:oleObj name="" r:id="rId3" imgW="18288000" imgH="10058400" progId="Equation.DSMT4">
                  <p:embed/>
                  <p:pic>
                    <p:nvPicPr>
                      <p:cNvPr id="0" name="图片 22529"/>
                      <p:cNvPicPr>
                        <a:picLocks noChangeAspect="1"/>
                      </p:cNvPicPr>
                      <p:nvPr/>
                    </p:nvPicPr>
                    <p:blipFill>
                      <a:blip r:embed="rId4"/>
                      <a:stretch>
                        <a:fillRect/>
                      </a:stretch>
                    </p:blipFill>
                    <p:spPr>
                      <a:xfrm>
                        <a:off x="1536700" y="1852613"/>
                        <a:ext cx="1524000" cy="571500"/>
                      </a:xfrm>
                      <a:prstGeom prst="rect">
                        <a:avLst/>
                      </a:prstGeom>
                      <a:noFill/>
                      <a:ln w="9525">
                        <a:noFill/>
                        <a:miter/>
                      </a:ln>
                    </p:spPr>
                  </p:pic>
                </p:oleObj>
              </mc:Fallback>
            </mc:AlternateContent>
          </a:graphicData>
        </a:graphic>
      </p:graphicFrame>
      <p:sp>
        <p:nvSpPr>
          <p:cNvPr id="26657" name="Rectangle 7"/>
          <p:cNvSpPr>
            <a:spLocks noChangeArrowheads="1"/>
          </p:cNvSpPr>
          <p:nvPr/>
        </p:nvSpPr>
        <p:spPr bwMode="auto">
          <a:xfrm>
            <a:off x="0" y="-182563"/>
            <a:ext cx="184150" cy="366713"/>
          </a:xfrm>
          <a:prstGeom prst="rect">
            <a:avLst/>
          </a:prstGeom>
          <a:noFill/>
          <a:ln w="9525">
            <a:noFill/>
            <a:miter lim="800000"/>
          </a:ln>
        </p:spPr>
        <p:txBody>
          <a:bodyPr wrap="none" anchor="ctr">
            <a:spAutoFit/>
          </a:bodyPr>
          <a:lstStyle/>
          <a:p>
            <a:endParaRPr lang="zh-CN" altLang="en-US">
              <a:latin typeface="Trebuchet MS" pitchFamily="34" charset="0"/>
              <a:ea typeface="华文新魏" pitchFamily="2" charset="-122"/>
            </a:endParaRPr>
          </a:p>
        </p:txBody>
      </p:sp>
      <p:graphicFrame>
        <p:nvGraphicFramePr>
          <p:cNvPr id="26652" name="Object 28"/>
          <p:cNvGraphicFramePr>
            <a:graphicFrameLocks noChangeAspect="1"/>
          </p:cNvGraphicFramePr>
          <p:nvPr/>
        </p:nvGraphicFramePr>
        <p:xfrm>
          <a:off x="5962650" y="2009775"/>
          <a:ext cx="596900" cy="328613"/>
        </p:xfrm>
        <a:graphic>
          <a:graphicData uri="http://schemas.openxmlformats.org/presentationml/2006/ole">
            <mc:AlternateContent xmlns:mc="http://schemas.openxmlformats.org/markup-compatibility/2006">
              <mc:Choice xmlns:v="urn:schemas-microsoft-com:vml" Requires="v">
                <p:oleObj spid="_x0000_s22531" name="公式" r:id="rId5" imgW="6400800" imgH="4876800" progId="Equation.3">
                  <p:embed/>
                </p:oleObj>
              </mc:Choice>
              <mc:Fallback>
                <p:oleObj name="公式" r:id="rId5" imgW="6400800" imgH="4876800" progId="Equation.3">
                  <p:embed/>
                  <p:pic>
                    <p:nvPicPr>
                      <p:cNvPr id="0" name="图片 22530"/>
                      <p:cNvPicPr>
                        <a:picLocks noChangeAspect="1"/>
                      </p:cNvPicPr>
                      <p:nvPr/>
                    </p:nvPicPr>
                    <p:blipFill>
                      <a:blip r:embed="rId6"/>
                      <a:stretch>
                        <a:fillRect/>
                      </a:stretch>
                    </p:blipFill>
                    <p:spPr>
                      <a:xfrm>
                        <a:off x="5962650" y="2009775"/>
                        <a:ext cx="596900" cy="328613"/>
                      </a:xfrm>
                      <a:prstGeom prst="rect">
                        <a:avLst/>
                      </a:prstGeom>
                      <a:noFill/>
                      <a:ln w="9525">
                        <a:noFill/>
                        <a:miter/>
                      </a:ln>
                    </p:spPr>
                  </p:pic>
                </p:oleObj>
              </mc:Fallback>
            </mc:AlternateContent>
          </a:graphicData>
        </a:graphic>
      </p:graphicFrame>
      <p:graphicFrame>
        <p:nvGraphicFramePr>
          <p:cNvPr id="26653" name="Object 29"/>
          <p:cNvGraphicFramePr>
            <a:graphicFrameLocks noChangeAspect="1"/>
          </p:cNvGraphicFramePr>
          <p:nvPr/>
        </p:nvGraphicFramePr>
        <p:xfrm>
          <a:off x="1536700" y="2836863"/>
          <a:ext cx="596900" cy="328612"/>
        </p:xfrm>
        <a:graphic>
          <a:graphicData uri="http://schemas.openxmlformats.org/presentationml/2006/ole">
            <mc:AlternateContent xmlns:mc="http://schemas.openxmlformats.org/markup-compatibility/2006">
              <mc:Choice xmlns:v="urn:schemas-microsoft-com:vml" Requires="v">
                <p:oleObj spid="_x0000_s22532" name="公式" r:id="rId7" imgW="6400800" imgH="4876800" progId="Equation.3">
                  <p:embed/>
                </p:oleObj>
              </mc:Choice>
              <mc:Fallback>
                <p:oleObj name="公式" r:id="rId7" imgW="6400800" imgH="4876800" progId="Equation.3">
                  <p:embed/>
                  <p:pic>
                    <p:nvPicPr>
                      <p:cNvPr id="0" name="图片 22531"/>
                      <p:cNvPicPr>
                        <a:picLocks noChangeAspect="1"/>
                      </p:cNvPicPr>
                      <p:nvPr/>
                    </p:nvPicPr>
                    <p:blipFill>
                      <a:blip r:embed="rId6"/>
                      <a:stretch>
                        <a:fillRect/>
                      </a:stretch>
                    </p:blipFill>
                    <p:spPr>
                      <a:xfrm>
                        <a:off x="1536700" y="2836863"/>
                        <a:ext cx="596900" cy="328612"/>
                      </a:xfrm>
                      <a:prstGeom prst="rect">
                        <a:avLst/>
                      </a:prstGeom>
                      <a:noFill/>
                      <a:ln w="9525">
                        <a:noFill/>
                        <a:miter/>
                      </a:ln>
                    </p:spPr>
                  </p:pic>
                </p:oleObj>
              </mc:Fallback>
            </mc:AlternateContent>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内容占位符 2"/>
          <p:cNvSpPr>
            <a:spLocks noGrp="1"/>
          </p:cNvSpPr>
          <p:nvPr>
            <p:ph idx="1"/>
          </p:nvPr>
        </p:nvSpPr>
        <p:spPr>
          <a:xfrm>
            <a:off x="688975" y="1352550"/>
            <a:ext cx="8515350" cy="3951288"/>
          </a:xfrm>
        </p:spPr>
        <p:txBody>
          <a:bodyPr/>
          <a:lstStyle/>
          <a:p>
            <a:pPr eaLnBrk="1" hangingPunct="1"/>
            <a:r>
              <a:rPr lang="en-US" altLang="zh-CN" sz="1800" smtClean="0"/>
              <a:t>10.7  </a:t>
            </a:r>
            <a:r>
              <a:rPr lang="zh-CN" altLang="en-US" sz="1800" smtClean="0"/>
              <a:t>参数估计</a:t>
            </a:r>
            <a:endParaRPr lang="en-US" altLang="zh-CN" sz="1800" smtClean="0"/>
          </a:p>
          <a:p>
            <a:pPr eaLnBrk="1" hangingPunct="1"/>
            <a:endParaRPr lang="en-US" altLang="zh-CN" sz="1800" smtClean="0"/>
          </a:p>
          <a:p>
            <a:pPr eaLnBrk="1" hangingPunct="1"/>
            <a:endParaRPr lang="en-US" altLang="zh-CN" sz="1800" smtClean="0"/>
          </a:p>
          <a:p>
            <a:pPr eaLnBrk="1" hangingPunct="1"/>
            <a:r>
              <a:rPr lang="zh-CN" altLang="zh-CN" sz="1800" smtClean="0"/>
              <a:t>通常，一个随机变量的分布可由某些参数决定，但在实际问题中要想知道一个分布的参数的精确值是很困难的，因此，需要对这些参数的取值作出估计。参数估计就是通过随机样本去估计参数的取值以及参数的取值范围。</a:t>
            </a:r>
            <a:endParaRPr lang="zh-CN" altLang="zh-CN" sz="1800" smtClean="0"/>
          </a:p>
          <a:p>
            <a:pPr eaLnBrk="1" hangingPunct="1"/>
            <a:r>
              <a:rPr lang="en-US" altLang="zh-CN" sz="1800" smtClean="0"/>
              <a:t>Matlab</a:t>
            </a:r>
            <a:r>
              <a:rPr lang="zh-CN" altLang="zh-CN" sz="1800" smtClean="0"/>
              <a:t>的统计工具箱中采用极大似然法给出了常用概率分布的参数的点估计和区间估计值。另外还提供了部分分布的对数似然函数的计算功能。 </a:t>
            </a:r>
            <a:endParaRPr lang="zh-CN" altLang="zh-CN" sz="1800" smtClean="0"/>
          </a:p>
          <a:p>
            <a:pPr eaLnBrk="1" hangingPunct="1"/>
            <a:endParaRPr lang="zh-CN" altLang="en-US" sz="180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04838" y="1209675"/>
            <a:ext cx="8596312" cy="4410075"/>
          </a:xfrm>
        </p:spPr>
        <p:txBody>
          <a:bodyPr>
            <a:normAutofit/>
          </a:bodyPr>
          <a:lstStyle/>
          <a:p>
            <a:pPr eaLnBrk="1" hangingPunct="1">
              <a:lnSpc>
                <a:spcPct val="80000"/>
              </a:lnSpc>
            </a:pPr>
            <a:r>
              <a:rPr lang="en-US" altLang="zh-CN" sz="1700" smtClean="0"/>
              <a:t>10.1.3 </a:t>
            </a:r>
            <a:r>
              <a:rPr lang="zh-CN" altLang="en-US" sz="1700" smtClean="0"/>
              <a:t>数据比较</a:t>
            </a:r>
            <a:endParaRPr lang="en-US" altLang="zh-CN" sz="1700" smtClean="0"/>
          </a:p>
          <a:p>
            <a:pPr eaLnBrk="1" hangingPunct="1">
              <a:lnSpc>
                <a:spcPct val="80000"/>
              </a:lnSpc>
            </a:pPr>
            <a:r>
              <a:rPr lang="zh-CN" altLang="zh-CN" sz="1700" smtClean="0"/>
              <a:t>在给定的一组数据中，还常要对它们进行最大、最小、中值的查找或对它们排序等操作。</a:t>
            </a:r>
            <a:r>
              <a:rPr lang="en-US" altLang="zh-CN" sz="1700" smtClean="0"/>
              <a:t>Matlab</a:t>
            </a:r>
            <a:r>
              <a:rPr lang="zh-CN" altLang="zh-CN" sz="1700" smtClean="0"/>
              <a:t>中也有这样的功能函数。</a:t>
            </a:r>
            <a:endParaRPr lang="zh-CN" altLang="zh-CN" sz="1700" smtClean="0"/>
          </a:p>
          <a:p>
            <a:pPr eaLnBrk="1" hangingPunct="1">
              <a:lnSpc>
                <a:spcPct val="80000"/>
              </a:lnSpc>
            </a:pPr>
            <a:r>
              <a:rPr lang="en-US" altLang="zh-CN" sz="1700" smtClean="0"/>
              <a:t>max         </a:t>
            </a:r>
            <a:r>
              <a:rPr lang="zh-CN" altLang="zh-CN" sz="1700" smtClean="0"/>
              <a:t>求随机变量的最大值元素；</a:t>
            </a:r>
            <a:endParaRPr lang="zh-CN" altLang="zh-CN" sz="1700" smtClean="0"/>
          </a:p>
          <a:p>
            <a:pPr eaLnBrk="1" hangingPunct="1">
              <a:lnSpc>
                <a:spcPct val="80000"/>
              </a:lnSpc>
            </a:pPr>
            <a:r>
              <a:rPr lang="en-US" altLang="zh-CN" sz="1700" smtClean="0"/>
              <a:t>nanmax      </a:t>
            </a:r>
            <a:r>
              <a:rPr lang="zh-CN" altLang="zh-CN" sz="1700" smtClean="0"/>
              <a:t>求随机变量的忽略</a:t>
            </a:r>
            <a:r>
              <a:rPr lang="en-US" altLang="zh-CN" sz="1700" smtClean="0"/>
              <a:t>NaN</a:t>
            </a:r>
            <a:r>
              <a:rPr lang="zh-CN" altLang="zh-CN" sz="1700" smtClean="0"/>
              <a:t>的最大值元素；</a:t>
            </a:r>
            <a:endParaRPr lang="zh-CN" altLang="zh-CN" sz="1700" smtClean="0"/>
          </a:p>
          <a:p>
            <a:pPr eaLnBrk="1" hangingPunct="1">
              <a:lnSpc>
                <a:spcPct val="80000"/>
              </a:lnSpc>
            </a:pPr>
            <a:r>
              <a:rPr lang="en-US" altLang="zh-CN" sz="1700" smtClean="0"/>
              <a:t>min         </a:t>
            </a:r>
            <a:r>
              <a:rPr lang="zh-CN" altLang="zh-CN" sz="1700" smtClean="0"/>
              <a:t>求随机变量的最小值元素；</a:t>
            </a:r>
            <a:endParaRPr lang="zh-CN" altLang="zh-CN" sz="1700" smtClean="0"/>
          </a:p>
          <a:p>
            <a:pPr eaLnBrk="1" hangingPunct="1">
              <a:lnSpc>
                <a:spcPct val="80000"/>
              </a:lnSpc>
            </a:pPr>
            <a:r>
              <a:rPr lang="en-US" altLang="zh-CN" sz="1700" smtClean="0"/>
              <a:t>nanmin      </a:t>
            </a:r>
            <a:r>
              <a:rPr lang="zh-CN" altLang="zh-CN" sz="1700" smtClean="0"/>
              <a:t>求随机变量的忽略</a:t>
            </a:r>
            <a:r>
              <a:rPr lang="en-US" altLang="zh-CN" sz="1700" smtClean="0"/>
              <a:t>NaN</a:t>
            </a:r>
            <a:r>
              <a:rPr lang="zh-CN" altLang="zh-CN" sz="1700" smtClean="0"/>
              <a:t>的最小值元素；</a:t>
            </a:r>
            <a:endParaRPr lang="zh-CN" altLang="zh-CN" sz="1700" smtClean="0"/>
          </a:p>
          <a:p>
            <a:pPr eaLnBrk="1" hangingPunct="1">
              <a:lnSpc>
                <a:spcPct val="80000"/>
              </a:lnSpc>
            </a:pPr>
            <a:r>
              <a:rPr lang="en-US" altLang="zh-CN" sz="1700" smtClean="0"/>
              <a:t>median      </a:t>
            </a:r>
            <a:r>
              <a:rPr lang="zh-CN" altLang="zh-CN" sz="1700" smtClean="0"/>
              <a:t>求随机变量的中值；</a:t>
            </a:r>
            <a:endParaRPr lang="zh-CN" altLang="zh-CN" sz="1700" smtClean="0"/>
          </a:p>
          <a:p>
            <a:pPr eaLnBrk="1" hangingPunct="1">
              <a:lnSpc>
                <a:spcPct val="80000"/>
              </a:lnSpc>
            </a:pPr>
            <a:r>
              <a:rPr lang="en-US" altLang="zh-CN" sz="1700" smtClean="0"/>
              <a:t>nanmedian   </a:t>
            </a:r>
            <a:r>
              <a:rPr lang="zh-CN" altLang="zh-CN" sz="1700" smtClean="0"/>
              <a:t>求随机变量的忽略</a:t>
            </a:r>
            <a:r>
              <a:rPr lang="en-US" altLang="zh-CN" sz="1700" smtClean="0"/>
              <a:t>NaN</a:t>
            </a:r>
            <a:r>
              <a:rPr lang="zh-CN" altLang="zh-CN" sz="1700" smtClean="0"/>
              <a:t>的中值；</a:t>
            </a:r>
            <a:endParaRPr lang="zh-CN" altLang="zh-CN" sz="1700" smtClean="0"/>
          </a:p>
          <a:p>
            <a:pPr eaLnBrk="1" hangingPunct="1">
              <a:lnSpc>
                <a:spcPct val="80000"/>
              </a:lnSpc>
            </a:pPr>
            <a:r>
              <a:rPr lang="en-US" altLang="zh-CN" sz="1700" smtClean="0"/>
              <a:t>mad        </a:t>
            </a:r>
            <a:r>
              <a:rPr lang="zh-CN" altLang="zh-CN" sz="1700" smtClean="0"/>
              <a:t>求随机变量的绝对差分平均值；</a:t>
            </a:r>
            <a:endParaRPr lang="zh-CN" altLang="zh-CN" sz="1700" smtClean="0"/>
          </a:p>
          <a:p>
            <a:pPr eaLnBrk="1" hangingPunct="1">
              <a:lnSpc>
                <a:spcPct val="80000"/>
              </a:lnSpc>
            </a:pPr>
            <a:r>
              <a:rPr lang="en-US" altLang="zh-CN" sz="1700" smtClean="0"/>
              <a:t>sort         </a:t>
            </a:r>
            <a:r>
              <a:rPr lang="zh-CN" altLang="zh-CN" sz="1700" smtClean="0"/>
              <a:t>对随机变量由小到大排序；</a:t>
            </a:r>
            <a:endParaRPr lang="zh-CN" altLang="zh-CN" sz="1700" smtClean="0"/>
          </a:p>
          <a:p>
            <a:pPr eaLnBrk="1" hangingPunct="1">
              <a:lnSpc>
                <a:spcPct val="80000"/>
              </a:lnSpc>
            </a:pPr>
            <a:r>
              <a:rPr lang="en-US" altLang="zh-CN" sz="1700" smtClean="0"/>
              <a:t>sortrows     </a:t>
            </a:r>
            <a:r>
              <a:rPr lang="zh-CN" altLang="zh-CN" sz="1700" smtClean="0"/>
              <a:t>对随机矩阵按首行进行排序；</a:t>
            </a:r>
            <a:endParaRPr lang="zh-CN" altLang="zh-CN" sz="1700" smtClean="0"/>
          </a:p>
          <a:p>
            <a:pPr eaLnBrk="1" hangingPunct="1">
              <a:lnSpc>
                <a:spcPct val="80000"/>
              </a:lnSpc>
            </a:pPr>
            <a:r>
              <a:rPr lang="en-US" altLang="zh-CN" sz="1700" smtClean="0"/>
              <a:t>range       </a:t>
            </a:r>
            <a:r>
              <a:rPr lang="zh-CN" altLang="zh-CN" sz="1700" smtClean="0"/>
              <a:t>求随机变量的值的范围，即最大值与最小值的差（极差）。</a:t>
            </a:r>
            <a:endParaRPr lang="zh-CN" altLang="en-US" sz="1700" smtClean="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68" name="内容占位符 2"/>
          <p:cNvSpPr>
            <a:spLocks noGrp="1"/>
          </p:cNvSpPr>
          <p:nvPr>
            <p:ph idx="1"/>
          </p:nvPr>
        </p:nvSpPr>
        <p:spPr>
          <a:xfrm>
            <a:off x="677863" y="987425"/>
            <a:ext cx="8596312" cy="5054600"/>
          </a:xfrm>
        </p:spPr>
        <p:txBody>
          <a:bodyPr/>
          <a:lstStyle/>
          <a:p>
            <a:pPr eaLnBrk="1" hangingPunct="1"/>
            <a:r>
              <a:rPr lang="en-US" altLang="zh-CN" sz="1800" smtClean="0"/>
              <a:t>10.7.1  </a:t>
            </a:r>
            <a:r>
              <a:rPr lang="zh-CN" altLang="en-US" sz="1800" smtClean="0"/>
              <a:t>点估计</a:t>
            </a:r>
            <a:endParaRPr lang="en-US" altLang="zh-CN" sz="1800" smtClean="0"/>
          </a:p>
          <a:p>
            <a:pPr eaLnBrk="1" hangingPunct="1"/>
            <a:r>
              <a:rPr lang="zh-CN" altLang="zh-CN" sz="1800" smtClean="0"/>
              <a:t>点估计：对于给定的总体和样本，如果用某个统计量的值估计总体的某个未知参数，这种估计方法称为点估计，该统计量称为点估计量。例如用样本均值</a:t>
            </a:r>
            <a:r>
              <a:rPr lang="en-US" altLang="zh-CN" sz="1800" smtClean="0"/>
              <a:t>      </a:t>
            </a:r>
            <a:r>
              <a:rPr lang="zh-CN" altLang="en-US" sz="1800" smtClean="0"/>
              <a:t>，估计总体估值，</a:t>
            </a:r>
            <a:r>
              <a:rPr lang="zh-CN" altLang="zh-CN" sz="1800" smtClean="0"/>
              <a:t>用样本方差</a:t>
            </a:r>
            <a:r>
              <a:rPr lang="en-US" altLang="zh-CN" sz="1800" smtClean="0"/>
              <a:t>     </a:t>
            </a:r>
            <a:r>
              <a:rPr lang="zh-CN" altLang="en-US" sz="1800" smtClean="0"/>
              <a:t>，</a:t>
            </a:r>
            <a:r>
              <a:rPr lang="zh-CN" altLang="zh-CN" sz="1800" smtClean="0"/>
              <a:t>估计总体方差，都属于点估计。</a:t>
            </a:r>
            <a:endParaRPr lang="en-US" altLang="zh-CN" sz="1800" smtClean="0"/>
          </a:p>
          <a:p>
            <a:pPr eaLnBrk="1" hangingPunct="1"/>
            <a:endParaRPr lang="en-US" altLang="zh-CN" sz="1800" smtClean="0"/>
          </a:p>
          <a:p>
            <a:pPr eaLnBrk="1" hangingPunct="1"/>
            <a:r>
              <a:rPr lang="zh-CN" altLang="zh-CN" sz="1800" smtClean="0"/>
              <a:t>常用的求点估计量的方法有：矩估计法、最大似然估计法，是考研究生要求掌握的方法，常用教材都有详细叙述。</a:t>
            </a:r>
            <a:endParaRPr lang="zh-CN" altLang="zh-CN" sz="1800" smtClean="0"/>
          </a:p>
          <a:p>
            <a:pPr eaLnBrk="1" hangingPunct="1"/>
            <a:r>
              <a:rPr lang="zh-CN" altLang="zh-CN" sz="1800" smtClean="0"/>
              <a:t>对于同一个未知参数，常有多种估计方法，如何选择？这涉及到估计量的评价标准。常从以下三个不同角度考察。</a:t>
            </a:r>
            <a:endParaRPr lang="zh-CN" altLang="zh-CN" sz="1800" smtClean="0"/>
          </a:p>
          <a:p>
            <a:pPr eaLnBrk="1" hangingPunct="1"/>
            <a:endParaRPr lang="zh-CN" altLang="en-US" sz="1800" smtClean="0"/>
          </a:p>
        </p:txBody>
      </p:sp>
      <p:sp>
        <p:nvSpPr>
          <p:cNvPr id="27669" name="Rectangle 7"/>
          <p:cNvSpPr>
            <a:spLocks noChangeArrowheads="1"/>
          </p:cNvSpPr>
          <p:nvPr/>
        </p:nvSpPr>
        <p:spPr bwMode="auto">
          <a:xfrm>
            <a:off x="0" y="-182563"/>
            <a:ext cx="184150" cy="366713"/>
          </a:xfrm>
          <a:prstGeom prst="rect">
            <a:avLst/>
          </a:prstGeom>
          <a:noFill/>
          <a:ln w="9525">
            <a:noFill/>
            <a:miter lim="800000"/>
          </a:ln>
        </p:spPr>
        <p:txBody>
          <a:bodyPr wrap="none" anchor="ctr">
            <a:spAutoFit/>
          </a:bodyPr>
          <a:lstStyle/>
          <a:p>
            <a:endParaRPr lang="zh-CN" altLang="en-US">
              <a:latin typeface="Trebuchet MS" pitchFamily="34" charset="0"/>
              <a:ea typeface="华文新魏" pitchFamily="2" charset="-122"/>
            </a:endParaRPr>
          </a:p>
        </p:txBody>
      </p:sp>
      <p:graphicFrame>
        <p:nvGraphicFramePr>
          <p:cNvPr id="27666" name="Object 18"/>
          <p:cNvGraphicFramePr>
            <a:graphicFrameLocks noChangeAspect="1"/>
          </p:cNvGraphicFramePr>
          <p:nvPr/>
        </p:nvGraphicFramePr>
        <p:xfrm>
          <a:off x="8474075" y="1687513"/>
          <a:ext cx="292100" cy="307975"/>
        </p:xfrm>
        <a:graphic>
          <a:graphicData uri="http://schemas.openxmlformats.org/presentationml/2006/ole">
            <mc:AlternateContent xmlns:mc="http://schemas.openxmlformats.org/markup-compatibility/2006">
              <mc:Choice xmlns:v="urn:schemas-microsoft-com:vml" Requires="v">
                <p:oleObj spid="_x0000_s23553" name="公式" r:id="rId1" imgW="4267200" imgH="4572000" progId="Equation.3">
                  <p:embed/>
                </p:oleObj>
              </mc:Choice>
              <mc:Fallback>
                <p:oleObj name="公式" r:id="rId1" imgW="4267200" imgH="4572000" progId="Equation.3">
                  <p:embed/>
                  <p:pic>
                    <p:nvPicPr>
                      <p:cNvPr id="0" name="图片 23552"/>
                      <p:cNvPicPr>
                        <a:picLocks noChangeAspect="1"/>
                      </p:cNvPicPr>
                      <p:nvPr/>
                    </p:nvPicPr>
                    <p:blipFill>
                      <a:blip r:embed="rId2"/>
                      <a:stretch>
                        <a:fillRect/>
                      </a:stretch>
                    </p:blipFill>
                    <p:spPr>
                      <a:xfrm>
                        <a:off x="8474075" y="1687513"/>
                        <a:ext cx="292100" cy="307975"/>
                      </a:xfrm>
                      <a:prstGeom prst="rect">
                        <a:avLst/>
                      </a:prstGeom>
                      <a:noFill/>
                      <a:ln w="9525">
                        <a:noFill/>
                        <a:miter/>
                      </a:ln>
                    </p:spPr>
                  </p:pic>
                </p:oleObj>
              </mc:Fallback>
            </mc:AlternateContent>
          </a:graphicData>
        </a:graphic>
      </p:graphicFrame>
      <p:sp>
        <p:nvSpPr>
          <p:cNvPr id="27670" name="Rectangle 9"/>
          <p:cNvSpPr>
            <a:spLocks noChangeArrowheads="1"/>
          </p:cNvSpPr>
          <p:nvPr/>
        </p:nvSpPr>
        <p:spPr bwMode="auto">
          <a:xfrm>
            <a:off x="0" y="-182563"/>
            <a:ext cx="184150" cy="366713"/>
          </a:xfrm>
          <a:prstGeom prst="rect">
            <a:avLst/>
          </a:prstGeom>
          <a:noFill/>
          <a:ln w="9525">
            <a:noFill/>
            <a:miter lim="800000"/>
          </a:ln>
        </p:spPr>
        <p:txBody>
          <a:bodyPr wrap="none" anchor="ctr">
            <a:spAutoFit/>
          </a:bodyPr>
          <a:lstStyle/>
          <a:p>
            <a:endParaRPr lang="zh-CN" altLang="en-US">
              <a:latin typeface="Trebuchet MS" pitchFamily="34" charset="0"/>
              <a:ea typeface="华文新魏" pitchFamily="2" charset="-122"/>
            </a:endParaRPr>
          </a:p>
        </p:txBody>
      </p:sp>
      <p:graphicFrame>
        <p:nvGraphicFramePr>
          <p:cNvPr id="27667" name="Object 19"/>
          <p:cNvGraphicFramePr>
            <a:graphicFrameLocks noChangeAspect="1"/>
          </p:cNvGraphicFramePr>
          <p:nvPr/>
        </p:nvGraphicFramePr>
        <p:xfrm>
          <a:off x="3938588" y="1995488"/>
          <a:ext cx="231775" cy="271462"/>
        </p:xfrm>
        <a:graphic>
          <a:graphicData uri="http://schemas.openxmlformats.org/presentationml/2006/ole">
            <mc:AlternateContent xmlns:mc="http://schemas.openxmlformats.org/markup-compatibility/2006">
              <mc:Choice xmlns:v="urn:schemas-microsoft-com:vml" Requires="v">
                <p:oleObj spid="_x0000_s23554" name="公式" r:id="rId3" imgW="4876800" imgH="4876800" progId="Equation.3">
                  <p:embed/>
                </p:oleObj>
              </mc:Choice>
              <mc:Fallback>
                <p:oleObj name="公式" r:id="rId3" imgW="4876800" imgH="4876800" progId="Equation.3">
                  <p:embed/>
                  <p:pic>
                    <p:nvPicPr>
                      <p:cNvPr id="0" name="图片 23553"/>
                      <p:cNvPicPr>
                        <a:picLocks noChangeAspect="1"/>
                      </p:cNvPicPr>
                      <p:nvPr/>
                    </p:nvPicPr>
                    <p:blipFill>
                      <a:blip r:embed="rId4"/>
                      <a:stretch>
                        <a:fillRect/>
                      </a:stretch>
                    </p:blipFill>
                    <p:spPr>
                      <a:xfrm>
                        <a:off x="3938588" y="1995488"/>
                        <a:ext cx="231775" cy="271462"/>
                      </a:xfrm>
                      <a:prstGeom prst="rect">
                        <a:avLst/>
                      </a:prstGeom>
                      <a:noFill/>
                      <a:ln w="9525">
                        <a:noFill/>
                        <a:miter/>
                      </a:ln>
                    </p:spPr>
                  </p:pic>
                </p:oleObj>
              </mc:Fallback>
            </mc:AlternateContent>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53" name="内容占位符 2"/>
          <p:cNvSpPr>
            <a:spLocks noGrp="1"/>
          </p:cNvSpPr>
          <p:nvPr>
            <p:ph idx="1"/>
          </p:nvPr>
        </p:nvSpPr>
        <p:spPr>
          <a:xfrm>
            <a:off x="677863" y="742950"/>
            <a:ext cx="8596312" cy="5299075"/>
          </a:xfrm>
        </p:spPr>
        <p:txBody>
          <a:bodyPr/>
          <a:lstStyle/>
          <a:p>
            <a:pPr eaLnBrk="1" hangingPunct="1"/>
            <a:r>
              <a:rPr lang="en-US" altLang="zh-CN" sz="1800" smtClean="0"/>
              <a:t>10.7.2  </a:t>
            </a:r>
            <a:r>
              <a:rPr lang="zh-CN" altLang="en-US" sz="1800" smtClean="0"/>
              <a:t>区间估计</a:t>
            </a:r>
            <a:endParaRPr lang="en-US" altLang="zh-CN" sz="1800" smtClean="0"/>
          </a:p>
          <a:p>
            <a:pPr eaLnBrk="1" hangingPunct="1"/>
            <a:r>
              <a:rPr lang="zh-CN" altLang="zh-CN" sz="1800" smtClean="0"/>
              <a:t>所谓区间估计，就是用两个估计量</a:t>
            </a:r>
            <a:r>
              <a:rPr lang="en-US" altLang="zh-CN" sz="1800" smtClean="0"/>
              <a:t>    </a:t>
            </a:r>
            <a:r>
              <a:rPr lang="zh-CN" altLang="en-US" sz="1800" smtClean="0"/>
              <a:t>与      估计未知参数     ，</a:t>
            </a:r>
            <a:r>
              <a:rPr lang="zh-CN" altLang="zh-CN" sz="1800" smtClean="0"/>
              <a:t>使得随机区间</a:t>
            </a:r>
            <a:endParaRPr lang="en-US" altLang="zh-CN" sz="1800" smtClean="0"/>
          </a:p>
          <a:p>
            <a:pPr eaLnBrk="1" hangingPunct="1"/>
            <a:r>
              <a:rPr lang="en-US" altLang="zh-CN" sz="1800" smtClean="0"/>
              <a:t>      </a:t>
            </a:r>
            <a:r>
              <a:rPr lang="zh-CN" altLang="en-US" sz="1800" smtClean="0"/>
              <a:t>能够</a:t>
            </a:r>
            <a:r>
              <a:rPr lang="zh-CN" altLang="zh-CN" sz="1800" smtClean="0"/>
              <a:t>包含未知参数的概率为指定的</a:t>
            </a:r>
            <a:r>
              <a:rPr lang="en-US" altLang="zh-CN" sz="1800" smtClean="0"/>
              <a:t>         </a:t>
            </a:r>
            <a:r>
              <a:rPr lang="zh-CN" altLang="en-US" sz="1800" smtClean="0"/>
              <a:t>。即：</a:t>
            </a:r>
            <a:endParaRPr lang="en-US" altLang="zh-CN" sz="1800" smtClean="0"/>
          </a:p>
          <a:p>
            <a:pPr eaLnBrk="1" hangingPunct="1"/>
            <a:endParaRPr lang="en-US" altLang="zh-CN" sz="1800" smtClean="0"/>
          </a:p>
          <a:p>
            <a:pPr eaLnBrk="1" hangingPunct="1"/>
            <a:endParaRPr lang="en-US" altLang="zh-CN" sz="1800" smtClean="0"/>
          </a:p>
          <a:p>
            <a:pPr eaLnBrk="1" hangingPunct="1"/>
            <a:r>
              <a:rPr lang="zh-CN" altLang="zh-CN" sz="1800" smtClean="0"/>
              <a:t> 称满足上述条件的区间</a:t>
            </a:r>
            <a:r>
              <a:rPr lang="en-US" altLang="zh-CN" sz="1800" smtClean="0"/>
              <a:t>              </a:t>
            </a:r>
            <a:r>
              <a:rPr lang="zh-CN" altLang="en-US" sz="1800" smtClean="0"/>
              <a:t>为</a:t>
            </a:r>
            <a:r>
              <a:rPr lang="en-US" altLang="zh-CN" sz="1800" smtClean="0"/>
              <a:t>    </a:t>
            </a:r>
            <a:r>
              <a:rPr lang="zh-CN" altLang="zh-CN" sz="1800" smtClean="0"/>
              <a:t>的置信区间，</a:t>
            </a:r>
            <a:r>
              <a:rPr lang="zh-CN" altLang="en-US" sz="1800" smtClean="0"/>
              <a:t>称         为置信水平，</a:t>
            </a:r>
            <a:endParaRPr lang="en-US" altLang="zh-CN" sz="1800" smtClean="0"/>
          </a:p>
          <a:p>
            <a:pPr eaLnBrk="1" hangingPunct="1"/>
            <a:r>
              <a:rPr lang="zh-CN" altLang="en-US" sz="1800" smtClean="0"/>
              <a:t>为置信下限，  为置信上限。</a:t>
            </a:r>
            <a:endParaRPr lang="en-US" altLang="zh-CN" sz="1800" smtClean="0"/>
          </a:p>
          <a:p>
            <a:pPr eaLnBrk="1" hangingPunct="1"/>
            <a:endParaRPr lang="en-US" altLang="zh-CN" sz="1800" smtClean="0"/>
          </a:p>
          <a:p>
            <a:pPr eaLnBrk="1" hangingPunct="1"/>
            <a:r>
              <a:rPr lang="en-US" altLang="zh-CN" sz="1800" smtClean="0"/>
              <a:t>Matlab</a:t>
            </a:r>
            <a:r>
              <a:rPr lang="zh-CN" altLang="zh-CN" sz="1800" smtClean="0"/>
              <a:t>统计工具箱中给出了最大似然法估计常用概率分布的参数的点估计和区间估计值函数，还提供了部分分布的对数似然函数的计算功能。</a:t>
            </a:r>
            <a:endParaRPr lang="zh-CN" altLang="zh-CN" sz="1800" smtClean="0"/>
          </a:p>
          <a:p>
            <a:pPr eaLnBrk="1" hangingPunct="1"/>
            <a:endParaRPr lang="en-US" altLang="zh-CN" sz="1800" smtClean="0"/>
          </a:p>
        </p:txBody>
      </p:sp>
      <p:sp>
        <p:nvSpPr>
          <p:cNvPr id="28754" name="Rectangle 2"/>
          <p:cNvSpPr>
            <a:spLocks noChangeArrowheads="1"/>
          </p:cNvSpPr>
          <p:nvPr/>
        </p:nvSpPr>
        <p:spPr bwMode="auto">
          <a:xfrm>
            <a:off x="0" y="-182563"/>
            <a:ext cx="184150" cy="366713"/>
          </a:xfrm>
          <a:prstGeom prst="rect">
            <a:avLst/>
          </a:prstGeom>
          <a:noFill/>
          <a:ln w="9525">
            <a:noFill/>
            <a:miter lim="800000"/>
          </a:ln>
        </p:spPr>
        <p:txBody>
          <a:bodyPr wrap="none" anchor="ctr">
            <a:spAutoFit/>
          </a:bodyPr>
          <a:lstStyle/>
          <a:p>
            <a:endParaRPr lang="zh-CN" altLang="en-US">
              <a:latin typeface="Trebuchet MS" pitchFamily="34" charset="0"/>
              <a:ea typeface="华文新魏" pitchFamily="2" charset="-122"/>
            </a:endParaRPr>
          </a:p>
        </p:txBody>
      </p:sp>
      <p:graphicFrame>
        <p:nvGraphicFramePr>
          <p:cNvPr id="28742" name="Object 70"/>
          <p:cNvGraphicFramePr>
            <a:graphicFrameLocks noChangeAspect="1"/>
          </p:cNvGraphicFramePr>
          <p:nvPr/>
        </p:nvGraphicFramePr>
        <p:xfrm>
          <a:off x="4584700" y="1231900"/>
          <a:ext cx="152400" cy="238125"/>
        </p:xfrm>
        <a:graphic>
          <a:graphicData uri="http://schemas.openxmlformats.org/presentationml/2006/ole">
            <mc:AlternateContent xmlns:mc="http://schemas.openxmlformats.org/markup-compatibility/2006">
              <mc:Choice xmlns:v="urn:schemas-microsoft-com:vml" Requires="v">
                <p:oleObj spid="_x0000_s24577" name="公式" r:id="rId1" imgW="3657600" imgH="5791200" progId="Equation.3">
                  <p:embed/>
                </p:oleObj>
              </mc:Choice>
              <mc:Fallback>
                <p:oleObj name="公式" r:id="rId1" imgW="3657600" imgH="5791200" progId="Equation.3">
                  <p:embed/>
                  <p:pic>
                    <p:nvPicPr>
                      <p:cNvPr id="0" name="图片 24576"/>
                      <p:cNvPicPr>
                        <a:picLocks noChangeAspect="1"/>
                      </p:cNvPicPr>
                      <p:nvPr/>
                    </p:nvPicPr>
                    <p:blipFill>
                      <a:blip r:embed="rId2"/>
                      <a:stretch>
                        <a:fillRect/>
                      </a:stretch>
                    </p:blipFill>
                    <p:spPr>
                      <a:xfrm>
                        <a:off x="4584700" y="1231900"/>
                        <a:ext cx="152400" cy="238125"/>
                      </a:xfrm>
                      <a:prstGeom prst="rect">
                        <a:avLst/>
                      </a:prstGeom>
                      <a:noFill/>
                      <a:ln w="9525">
                        <a:noFill/>
                        <a:miter/>
                      </a:ln>
                    </p:spPr>
                  </p:pic>
                </p:oleObj>
              </mc:Fallback>
            </mc:AlternateContent>
          </a:graphicData>
        </a:graphic>
      </p:graphicFrame>
      <p:sp>
        <p:nvSpPr>
          <p:cNvPr id="28755" name="Rectangle 4"/>
          <p:cNvSpPr>
            <a:spLocks noChangeArrowheads="1"/>
          </p:cNvSpPr>
          <p:nvPr/>
        </p:nvSpPr>
        <p:spPr bwMode="auto">
          <a:xfrm>
            <a:off x="0" y="-182563"/>
            <a:ext cx="184150" cy="366713"/>
          </a:xfrm>
          <a:prstGeom prst="rect">
            <a:avLst/>
          </a:prstGeom>
          <a:noFill/>
          <a:ln w="9525">
            <a:noFill/>
            <a:miter lim="800000"/>
          </a:ln>
        </p:spPr>
        <p:txBody>
          <a:bodyPr wrap="none" anchor="ctr">
            <a:spAutoFit/>
          </a:bodyPr>
          <a:lstStyle/>
          <a:p>
            <a:endParaRPr lang="zh-CN" altLang="en-US">
              <a:latin typeface="Trebuchet MS" pitchFamily="34" charset="0"/>
              <a:ea typeface="华文新魏" pitchFamily="2" charset="-122"/>
            </a:endParaRPr>
          </a:p>
        </p:txBody>
      </p:sp>
      <p:graphicFrame>
        <p:nvGraphicFramePr>
          <p:cNvPr id="28743" name="Object 71"/>
          <p:cNvGraphicFramePr>
            <a:graphicFrameLocks noChangeAspect="1"/>
          </p:cNvGraphicFramePr>
          <p:nvPr/>
        </p:nvGraphicFramePr>
        <p:xfrm>
          <a:off x="5145088" y="1231900"/>
          <a:ext cx="180975" cy="238125"/>
        </p:xfrm>
        <a:graphic>
          <a:graphicData uri="http://schemas.openxmlformats.org/presentationml/2006/ole">
            <mc:AlternateContent xmlns:mc="http://schemas.openxmlformats.org/markup-compatibility/2006">
              <mc:Choice xmlns:v="urn:schemas-microsoft-com:vml" Requires="v">
                <p:oleObj spid="_x0000_s24578" name="公式" r:id="rId3" imgW="4267200" imgH="5791200" progId="Equation.3">
                  <p:embed/>
                </p:oleObj>
              </mc:Choice>
              <mc:Fallback>
                <p:oleObj name="公式" r:id="rId3" imgW="4267200" imgH="5791200" progId="Equation.3">
                  <p:embed/>
                  <p:pic>
                    <p:nvPicPr>
                      <p:cNvPr id="0" name="图片 24577"/>
                      <p:cNvPicPr>
                        <a:picLocks noChangeAspect="1"/>
                      </p:cNvPicPr>
                      <p:nvPr/>
                    </p:nvPicPr>
                    <p:blipFill>
                      <a:blip r:embed="rId4"/>
                      <a:stretch>
                        <a:fillRect/>
                      </a:stretch>
                    </p:blipFill>
                    <p:spPr>
                      <a:xfrm>
                        <a:off x="5145088" y="1231900"/>
                        <a:ext cx="180975" cy="238125"/>
                      </a:xfrm>
                      <a:prstGeom prst="rect">
                        <a:avLst/>
                      </a:prstGeom>
                      <a:noFill/>
                      <a:ln w="9525">
                        <a:noFill/>
                        <a:miter/>
                      </a:ln>
                    </p:spPr>
                  </p:pic>
                </p:oleObj>
              </mc:Fallback>
            </mc:AlternateContent>
          </a:graphicData>
        </a:graphic>
      </p:graphicFrame>
      <p:sp>
        <p:nvSpPr>
          <p:cNvPr id="28756" name="Rectangle 6"/>
          <p:cNvSpPr>
            <a:spLocks noChangeArrowheads="1"/>
          </p:cNvSpPr>
          <p:nvPr/>
        </p:nvSpPr>
        <p:spPr bwMode="auto">
          <a:xfrm>
            <a:off x="0" y="-182563"/>
            <a:ext cx="184150" cy="366713"/>
          </a:xfrm>
          <a:prstGeom prst="rect">
            <a:avLst/>
          </a:prstGeom>
          <a:noFill/>
          <a:ln w="9525">
            <a:noFill/>
            <a:miter lim="800000"/>
          </a:ln>
        </p:spPr>
        <p:txBody>
          <a:bodyPr wrap="none" anchor="ctr">
            <a:spAutoFit/>
          </a:bodyPr>
          <a:lstStyle/>
          <a:p>
            <a:endParaRPr lang="zh-CN" altLang="en-US">
              <a:latin typeface="Trebuchet MS" pitchFamily="34" charset="0"/>
              <a:ea typeface="华文新魏" pitchFamily="2" charset="-122"/>
            </a:endParaRPr>
          </a:p>
        </p:txBody>
      </p:sp>
      <p:graphicFrame>
        <p:nvGraphicFramePr>
          <p:cNvPr id="28744" name="Object 72"/>
          <p:cNvGraphicFramePr>
            <a:graphicFrameLocks noChangeAspect="1"/>
          </p:cNvGraphicFramePr>
          <p:nvPr/>
        </p:nvGraphicFramePr>
        <p:xfrm>
          <a:off x="6943725" y="1227138"/>
          <a:ext cx="200025" cy="180975"/>
        </p:xfrm>
        <a:graphic>
          <a:graphicData uri="http://schemas.openxmlformats.org/presentationml/2006/ole">
            <mc:AlternateContent xmlns:mc="http://schemas.openxmlformats.org/markup-compatibility/2006">
              <mc:Choice xmlns:v="urn:schemas-microsoft-com:vml" Requires="v">
                <p:oleObj spid="_x0000_s24579" name="公式" r:id="rId5" imgW="3048000" imgH="4267200" progId="Equation.3">
                  <p:embed/>
                </p:oleObj>
              </mc:Choice>
              <mc:Fallback>
                <p:oleObj name="公式" r:id="rId5" imgW="3048000" imgH="4267200" progId="Equation.3">
                  <p:embed/>
                  <p:pic>
                    <p:nvPicPr>
                      <p:cNvPr id="0" name="图片 24578"/>
                      <p:cNvPicPr>
                        <a:picLocks noChangeAspect="1"/>
                      </p:cNvPicPr>
                      <p:nvPr/>
                    </p:nvPicPr>
                    <p:blipFill>
                      <a:blip r:embed="rId6"/>
                      <a:stretch>
                        <a:fillRect/>
                      </a:stretch>
                    </p:blipFill>
                    <p:spPr>
                      <a:xfrm>
                        <a:off x="6943725" y="1227138"/>
                        <a:ext cx="200025" cy="180975"/>
                      </a:xfrm>
                      <a:prstGeom prst="rect">
                        <a:avLst/>
                      </a:prstGeom>
                      <a:noFill/>
                      <a:ln w="9525">
                        <a:noFill/>
                        <a:miter/>
                      </a:ln>
                    </p:spPr>
                  </p:pic>
                </p:oleObj>
              </mc:Fallback>
            </mc:AlternateContent>
          </a:graphicData>
        </a:graphic>
      </p:graphicFrame>
      <p:sp>
        <p:nvSpPr>
          <p:cNvPr id="28757" name="Rectangle 8"/>
          <p:cNvSpPr>
            <a:spLocks noChangeArrowheads="1"/>
          </p:cNvSpPr>
          <p:nvPr/>
        </p:nvSpPr>
        <p:spPr bwMode="auto">
          <a:xfrm>
            <a:off x="0" y="-182563"/>
            <a:ext cx="184150" cy="366713"/>
          </a:xfrm>
          <a:prstGeom prst="rect">
            <a:avLst/>
          </a:prstGeom>
          <a:noFill/>
          <a:ln w="9525">
            <a:noFill/>
            <a:miter lim="800000"/>
          </a:ln>
        </p:spPr>
        <p:txBody>
          <a:bodyPr wrap="none" anchor="ctr">
            <a:spAutoFit/>
          </a:bodyPr>
          <a:lstStyle/>
          <a:p>
            <a:endParaRPr lang="zh-CN" altLang="en-US">
              <a:latin typeface="Trebuchet MS" pitchFamily="34" charset="0"/>
              <a:ea typeface="华文新魏" pitchFamily="2" charset="-122"/>
            </a:endParaRPr>
          </a:p>
        </p:txBody>
      </p:sp>
      <p:graphicFrame>
        <p:nvGraphicFramePr>
          <p:cNvPr id="28745" name="Object 73"/>
          <p:cNvGraphicFramePr>
            <a:graphicFrameLocks noChangeAspect="1"/>
          </p:cNvGraphicFramePr>
          <p:nvPr/>
        </p:nvGraphicFramePr>
        <p:xfrm>
          <a:off x="1000125" y="1633538"/>
          <a:ext cx="485775" cy="238125"/>
        </p:xfrm>
        <a:graphic>
          <a:graphicData uri="http://schemas.openxmlformats.org/presentationml/2006/ole">
            <mc:AlternateContent xmlns:mc="http://schemas.openxmlformats.org/markup-compatibility/2006">
              <mc:Choice xmlns:v="urn:schemas-microsoft-com:vml" Requires="v">
                <p:oleObj spid="_x0000_s24580" name="公式" r:id="rId7" imgW="11582400" imgH="5791200" progId="Equation.3">
                  <p:embed/>
                </p:oleObj>
              </mc:Choice>
              <mc:Fallback>
                <p:oleObj name="公式" r:id="rId7" imgW="11582400" imgH="5791200" progId="Equation.3">
                  <p:embed/>
                  <p:pic>
                    <p:nvPicPr>
                      <p:cNvPr id="0" name="图片 24579"/>
                      <p:cNvPicPr>
                        <a:picLocks noChangeAspect="1"/>
                      </p:cNvPicPr>
                      <p:nvPr/>
                    </p:nvPicPr>
                    <p:blipFill>
                      <a:blip r:embed="rId8"/>
                      <a:stretch>
                        <a:fillRect/>
                      </a:stretch>
                    </p:blipFill>
                    <p:spPr>
                      <a:xfrm>
                        <a:off x="1000125" y="1633538"/>
                        <a:ext cx="485775" cy="238125"/>
                      </a:xfrm>
                      <a:prstGeom prst="rect">
                        <a:avLst/>
                      </a:prstGeom>
                      <a:noFill/>
                      <a:ln w="9525">
                        <a:noFill/>
                        <a:miter/>
                      </a:ln>
                    </p:spPr>
                  </p:pic>
                </p:oleObj>
              </mc:Fallback>
            </mc:AlternateContent>
          </a:graphicData>
        </a:graphic>
      </p:graphicFrame>
      <p:sp>
        <p:nvSpPr>
          <p:cNvPr id="28758" name="Rectangle 10"/>
          <p:cNvSpPr>
            <a:spLocks noChangeArrowheads="1"/>
          </p:cNvSpPr>
          <p:nvPr/>
        </p:nvSpPr>
        <p:spPr bwMode="auto">
          <a:xfrm>
            <a:off x="0" y="-182563"/>
            <a:ext cx="184150" cy="366713"/>
          </a:xfrm>
          <a:prstGeom prst="rect">
            <a:avLst/>
          </a:prstGeom>
          <a:noFill/>
          <a:ln w="9525">
            <a:noFill/>
            <a:miter lim="800000"/>
          </a:ln>
        </p:spPr>
        <p:txBody>
          <a:bodyPr wrap="none" anchor="ctr">
            <a:spAutoFit/>
          </a:bodyPr>
          <a:lstStyle/>
          <a:p>
            <a:endParaRPr lang="zh-CN" altLang="en-US">
              <a:latin typeface="Trebuchet MS" pitchFamily="34" charset="0"/>
              <a:ea typeface="华文新魏" pitchFamily="2" charset="-122"/>
            </a:endParaRPr>
          </a:p>
        </p:txBody>
      </p:sp>
      <p:graphicFrame>
        <p:nvGraphicFramePr>
          <p:cNvPr id="28746" name="Object 74"/>
          <p:cNvGraphicFramePr>
            <a:graphicFrameLocks noChangeAspect="1"/>
          </p:cNvGraphicFramePr>
          <p:nvPr/>
        </p:nvGraphicFramePr>
        <p:xfrm>
          <a:off x="5072063" y="1633538"/>
          <a:ext cx="547687" cy="180975"/>
        </p:xfrm>
        <a:graphic>
          <a:graphicData uri="http://schemas.openxmlformats.org/presentationml/2006/ole">
            <mc:AlternateContent xmlns:mc="http://schemas.openxmlformats.org/markup-compatibility/2006">
              <mc:Choice xmlns:v="urn:schemas-microsoft-com:vml" Requires="v">
                <p:oleObj spid="_x0000_s24581" name="公式" r:id="rId9" imgW="8229600" imgH="4267200" progId="Equation.3">
                  <p:embed/>
                </p:oleObj>
              </mc:Choice>
              <mc:Fallback>
                <p:oleObj name="公式" r:id="rId9" imgW="8229600" imgH="4267200" progId="Equation.3">
                  <p:embed/>
                  <p:pic>
                    <p:nvPicPr>
                      <p:cNvPr id="0" name="图片 24580"/>
                      <p:cNvPicPr>
                        <a:picLocks noChangeAspect="1"/>
                      </p:cNvPicPr>
                      <p:nvPr/>
                    </p:nvPicPr>
                    <p:blipFill>
                      <a:blip r:embed="rId10"/>
                      <a:stretch>
                        <a:fillRect/>
                      </a:stretch>
                    </p:blipFill>
                    <p:spPr>
                      <a:xfrm>
                        <a:off x="5072063" y="1633538"/>
                        <a:ext cx="547687" cy="180975"/>
                      </a:xfrm>
                      <a:prstGeom prst="rect">
                        <a:avLst/>
                      </a:prstGeom>
                      <a:noFill/>
                      <a:ln w="9525">
                        <a:noFill/>
                        <a:miter/>
                      </a:ln>
                    </p:spPr>
                  </p:pic>
                </p:oleObj>
              </mc:Fallback>
            </mc:AlternateContent>
          </a:graphicData>
        </a:graphic>
      </p:graphicFrame>
      <p:sp>
        <p:nvSpPr>
          <p:cNvPr id="28759" name="Rectangle 12"/>
          <p:cNvSpPr>
            <a:spLocks noChangeArrowheads="1"/>
          </p:cNvSpPr>
          <p:nvPr/>
        </p:nvSpPr>
        <p:spPr bwMode="auto">
          <a:xfrm>
            <a:off x="0" y="-182563"/>
            <a:ext cx="184150" cy="366713"/>
          </a:xfrm>
          <a:prstGeom prst="rect">
            <a:avLst/>
          </a:prstGeom>
          <a:noFill/>
          <a:ln w="9525">
            <a:noFill/>
            <a:miter lim="800000"/>
          </a:ln>
        </p:spPr>
        <p:txBody>
          <a:bodyPr wrap="none" anchor="ctr">
            <a:spAutoFit/>
          </a:bodyPr>
          <a:lstStyle/>
          <a:p>
            <a:endParaRPr lang="zh-CN" altLang="en-US">
              <a:latin typeface="Trebuchet MS" pitchFamily="34" charset="0"/>
              <a:ea typeface="华文新魏" pitchFamily="2" charset="-122"/>
            </a:endParaRPr>
          </a:p>
        </p:txBody>
      </p:sp>
      <p:graphicFrame>
        <p:nvGraphicFramePr>
          <p:cNvPr id="28747" name="Object 75"/>
          <p:cNvGraphicFramePr>
            <a:graphicFrameLocks noChangeAspect="1"/>
          </p:cNvGraphicFramePr>
          <p:nvPr/>
        </p:nvGraphicFramePr>
        <p:xfrm>
          <a:off x="3222625" y="2084388"/>
          <a:ext cx="1849438" cy="366712"/>
        </p:xfrm>
        <a:graphic>
          <a:graphicData uri="http://schemas.openxmlformats.org/presentationml/2006/ole">
            <mc:AlternateContent xmlns:mc="http://schemas.openxmlformats.org/markup-compatibility/2006">
              <mc:Choice xmlns:v="urn:schemas-microsoft-com:vml" Requires="v">
                <p:oleObj spid="_x0000_s24582" name="" r:id="rId11" imgW="32613600" imgH="6096000" progId="Equation.DSMT4">
                  <p:embed/>
                </p:oleObj>
              </mc:Choice>
              <mc:Fallback>
                <p:oleObj name="" r:id="rId11" imgW="32613600" imgH="6096000" progId="Equation.DSMT4">
                  <p:embed/>
                  <p:pic>
                    <p:nvPicPr>
                      <p:cNvPr id="0" name="图片 24581"/>
                      <p:cNvPicPr>
                        <a:picLocks noChangeAspect="1"/>
                      </p:cNvPicPr>
                      <p:nvPr/>
                    </p:nvPicPr>
                    <p:blipFill>
                      <a:blip r:embed="rId12"/>
                      <a:stretch>
                        <a:fillRect/>
                      </a:stretch>
                    </p:blipFill>
                    <p:spPr>
                      <a:xfrm>
                        <a:off x="3222625" y="2084388"/>
                        <a:ext cx="1849438" cy="366712"/>
                      </a:xfrm>
                      <a:prstGeom prst="rect">
                        <a:avLst/>
                      </a:prstGeom>
                      <a:noFill/>
                      <a:ln w="9525">
                        <a:noFill/>
                        <a:miter/>
                      </a:ln>
                    </p:spPr>
                  </p:pic>
                </p:oleObj>
              </mc:Fallback>
            </mc:AlternateContent>
          </a:graphicData>
        </a:graphic>
      </p:graphicFrame>
      <p:sp>
        <p:nvSpPr>
          <p:cNvPr id="28760" name="Rectangle 14"/>
          <p:cNvSpPr>
            <a:spLocks noChangeArrowheads="1"/>
          </p:cNvSpPr>
          <p:nvPr/>
        </p:nvSpPr>
        <p:spPr bwMode="auto">
          <a:xfrm>
            <a:off x="0" y="-182563"/>
            <a:ext cx="184150" cy="366713"/>
          </a:xfrm>
          <a:prstGeom prst="rect">
            <a:avLst/>
          </a:prstGeom>
          <a:noFill/>
          <a:ln w="9525">
            <a:noFill/>
            <a:miter lim="800000"/>
          </a:ln>
        </p:spPr>
        <p:txBody>
          <a:bodyPr wrap="none" anchor="ctr">
            <a:spAutoFit/>
          </a:bodyPr>
          <a:lstStyle/>
          <a:p>
            <a:endParaRPr lang="zh-CN" altLang="en-US">
              <a:latin typeface="Trebuchet MS" pitchFamily="34" charset="0"/>
              <a:ea typeface="华文新魏" pitchFamily="2" charset="-122"/>
            </a:endParaRPr>
          </a:p>
        </p:txBody>
      </p:sp>
      <p:graphicFrame>
        <p:nvGraphicFramePr>
          <p:cNvPr id="28748" name="Object 76"/>
          <p:cNvGraphicFramePr>
            <a:graphicFrameLocks noChangeAspect="1"/>
          </p:cNvGraphicFramePr>
          <p:nvPr/>
        </p:nvGraphicFramePr>
        <p:xfrm>
          <a:off x="3624263" y="2803525"/>
          <a:ext cx="715962" cy="238125"/>
        </p:xfrm>
        <a:graphic>
          <a:graphicData uri="http://schemas.openxmlformats.org/presentationml/2006/ole">
            <mc:AlternateContent xmlns:mc="http://schemas.openxmlformats.org/markup-compatibility/2006">
              <mc:Choice xmlns:v="urn:schemas-microsoft-com:vml" Requires="v">
                <p:oleObj spid="_x0000_s24583" name="公式" r:id="rId13" imgW="11582400" imgH="5791200" progId="Equation.3">
                  <p:embed/>
                </p:oleObj>
              </mc:Choice>
              <mc:Fallback>
                <p:oleObj name="公式" r:id="rId13" imgW="11582400" imgH="5791200" progId="Equation.3">
                  <p:embed/>
                  <p:pic>
                    <p:nvPicPr>
                      <p:cNvPr id="0" name="图片 24582"/>
                      <p:cNvPicPr>
                        <a:picLocks noChangeAspect="1"/>
                      </p:cNvPicPr>
                      <p:nvPr/>
                    </p:nvPicPr>
                    <p:blipFill>
                      <a:blip r:embed="rId8"/>
                      <a:stretch>
                        <a:fillRect/>
                      </a:stretch>
                    </p:blipFill>
                    <p:spPr>
                      <a:xfrm>
                        <a:off x="3624263" y="2803525"/>
                        <a:ext cx="715962" cy="238125"/>
                      </a:xfrm>
                      <a:prstGeom prst="rect">
                        <a:avLst/>
                      </a:prstGeom>
                      <a:noFill/>
                      <a:ln w="9525">
                        <a:noFill/>
                        <a:miter/>
                      </a:ln>
                    </p:spPr>
                  </p:pic>
                </p:oleObj>
              </mc:Fallback>
            </mc:AlternateContent>
          </a:graphicData>
        </a:graphic>
      </p:graphicFrame>
      <p:sp>
        <p:nvSpPr>
          <p:cNvPr id="28761" name="Rectangle 16"/>
          <p:cNvSpPr>
            <a:spLocks noChangeArrowheads="1"/>
          </p:cNvSpPr>
          <p:nvPr/>
        </p:nvSpPr>
        <p:spPr bwMode="auto">
          <a:xfrm>
            <a:off x="0" y="-182563"/>
            <a:ext cx="184150" cy="366713"/>
          </a:xfrm>
          <a:prstGeom prst="rect">
            <a:avLst/>
          </a:prstGeom>
          <a:noFill/>
          <a:ln w="9525">
            <a:noFill/>
            <a:miter lim="800000"/>
          </a:ln>
        </p:spPr>
        <p:txBody>
          <a:bodyPr wrap="none" anchor="ctr">
            <a:spAutoFit/>
          </a:bodyPr>
          <a:lstStyle/>
          <a:p>
            <a:endParaRPr lang="zh-CN" altLang="en-US">
              <a:latin typeface="Trebuchet MS" pitchFamily="34" charset="0"/>
              <a:ea typeface="华文新魏" pitchFamily="2" charset="-122"/>
            </a:endParaRPr>
          </a:p>
        </p:txBody>
      </p:sp>
      <p:graphicFrame>
        <p:nvGraphicFramePr>
          <p:cNvPr id="28749" name="Object 77"/>
          <p:cNvGraphicFramePr>
            <a:graphicFrameLocks noChangeAspect="1"/>
          </p:cNvGraphicFramePr>
          <p:nvPr/>
        </p:nvGraphicFramePr>
        <p:xfrm>
          <a:off x="4737100" y="2836863"/>
          <a:ext cx="123825" cy="180975"/>
        </p:xfrm>
        <a:graphic>
          <a:graphicData uri="http://schemas.openxmlformats.org/presentationml/2006/ole">
            <mc:AlternateContent xmlns:mc="http://schemas.openxmlformats.org/markup-compatibility/2006">
              <mc:Choice xmlns:v="urn:schemas-microsoft-com:vml" Requires="v">
                <p:oleObj spid="_x0000_s24584" name="公式" r:id="rId14" imgW="3048000" imgH="4267200" progId="Equation.3">
                  <p:embed/>
                </p:oleObj>
              </mc:Choice>
              <mc:Fallback>
                <p:oleObj name="公式" r:id="rId14" imgW="3048000" imgH="4267200" progId="Equation.3">
                  <p:embed/>
                  <p:pic>
                    <p:nvPicPr>
                      <p:cNvPr id="0" name="图片 24583"/>
                      <p:cNvPicPr>
                        <a:picLocks noChangeAspect="1"/>
                      </p:cNvPicPr>
                      <p:nvPr/>
                    </p:nvPicPr>
                    <p:blipFill>
                      <a:blip r:embed="rId6"/>
                      <a:stretch>
                        <a:fillRect/>
                      </a:stretch>
                    </p:blipFill>
                    <p:spPr>
                      <a:xfrm>
                        <a:off x="4737100" y="2836863"/>
                        <a:ext cx="123825" cy="180975"/>
                      </a:xfrm>
                      <a:prstGeom prst="rect">
                        <a:avLst/>
                      </a:prstGeom>
                      <a:noFill/>
                      <a:ln w="9525">
                        <a:noFill/>
                        <a:miter/>
                      </a:ln>
                    </p:spPr>
                  </p:pic>
                </p:oleObj>
              </mc:Fallback>
            </mc:AlternateContent>
          </a:graphicData>
        </a:graphic>
      </p:graphicFrame>
      <p:graphicFrame>
        <p:nvGraphicFramePr>
          <p:cNvPr id="28750" name="Object 78"/>
          <p:cNvGraphicFramePr>
            <a:graphicFrameLocks noChangeAspect="1"/>
          </p:cNvGraphicFramePr>
          <p:nvPr/>
        </p:nvGraphicFramePr>
        <p:xfrm>
          <a:off x="6624638" y="2846388"/>
          <a:ext cx="547687" cy="180975"/>
        </p:xfrm>
        <a:graphic>
          <a:graphicData uri="http://schemas.openxmlformats.org/presentationml/2006/ole">
            <mc:AlternateContent xmlns:mc="http://schemas.openxmlformats.org/markup-compatibility/2006">
              <mc:Choice xmlns:v="urn:schemas-microsoft-com:vml" Requires="v">
                <p:oleObj spid="_x0000_s24585" name="公式" r:id="rId15" imgW="8229600" imgH="4267200" progId="Equation.3">
                  <p:embed/>
                </p:oleObj>
              </mc:Choice>
              <mc:Fallback>
                <p:oleObj name="公式" r:id="rId15" imgW="8229600" imgH="4267200" progId="Equation.3">
                  <p:embed/>
                  <p:pic>
                    <p:nvPicPr>
                      <p:cNvPr id="0" name="图片 24584"/>
                      <p:cNvPicPr>
                        <a:picLocks noChangeAspect="1"/>
                      </p:cNvPicPr>
                      <p:nvPr/>
                    </p:nvPicPr>
                    <p:blipFill>
                      <a:blip r:embed="rId10"/>
                      <a:stretch>
                        <a:fillRect/>
                      </a:stretch>
                    </p:blipFill>
                    <p:spPr>
                      <a:xfrm>
                        <a:off x="6624638" y="2846388"/>
                        <a:ext cx="547687" cy="180975"/>
                      </a:xfrm>
                      <a:prstGeom prst="rect">
                        <a:avLst/>
                      </a:prstGeom>
                      <a:noFill/>
                      <a:ln w="9525">
                        <a:noFill/>
                        <a:miter/>
                      </a:ln>
                    </p:spPr>
                  </p:pic>
                </p:oleObj>
              </mc:Fallback>
            </mc:AlternateContent>
          </a:graphicData>
        </a:graphic>
      </p:graphicFrame>
      <p:graphicFrame>
        <p:nvGraphicFramePr>
          <p:cNvPr id="28751" name="Object 79"/>
          <p:cNvGraphicFramePr>
            <a:graphicFrameLocks noChangeAspect="1"/>
          </p:cNvGraphicFramePr>
          <p:nvPr/>
        </p:nvGraphicFramePr>
        <p:xfrm>
          <a:off x="8389938" y="2444750"/>
          <a:ext cx="334962" cy="238125"/>
        </p:xfrm>
        <a:graphic>
          <a:graphicData uri="http://schemas.openxmlformats.org/presentationml/2006/ole">
            <mc:AlternateContent xmlns:mc="http://schemas.openxmlformats.org/markup-compatibility/2006">
              <mc:Choice xmlns:v="urn:schemas-microsoft-com:vml" Requires="v">
                <p:oleObj spid="_x0000_s24586" name="公式" r:id="rId16" imgW="3657600" imgH="5791200" progId="Equation.3">
                  <p:embed/>
                </p:oleObj>
              </mc:Choice>
              <mc:Fallback>
                <p:oleObj name="公式" r:id="rId16" imgW="3657600" imgH="5791200" progId="Equation.3">
                  <p:embed/>
                  <p:pic>
                    <p:nvPicPr>
                      <p:cNvPr id="0" name="图片 24585"/>
                      <p:cNvPicPr>
                        <a:picLocks noChangeAspect="1"/>
                      </p:cNvPicPr>
                      <p:nvPr/>
                    </p:nvPicPr>
                    <p:blipFill>
                      <a:blip r:embed="rId2"/>
                      <a:stretch>
                        <a:fillRect/>
                      </a:stretch>
                    </p:blipFill>
                    <p:spPr>
                      <a:xfrm>
                        <a:off x="8389938" y="2444750"/>
                        <a:ext cx="334962" cy="238125"/>
                      </a:xfrm>
                      <a:prstGeom prst="rect">
                        <a:avLst/>
                      </a:prstGeom>
                      <a:noFill/>
                      <a:ln w="9525">
                        <a:noFill/>
                        <a:miter/>
                      </a:ln>
                    </p:spPr>
                  </p:pic>
                </p:oleObj>
              </mc:Fallback>
            </mc:AlternateContent>
          </a:graphicData>
        </a:graphic>
      </p:graphicFrame>
      <p:graphicFrame>
        <p:nvGraphicFramePr>
          <p:cNvPr id="28752" name="Object 80"/>
          <p:cNvGraphicFramePr>
            <a:graphicFrameLocks noChangeAspect="1"/>
          </p:cNvGraphicFramePr>
          <p:nvPr/>
        </p:nvGraphicFramePr>
        <p:xfrm>
          <a:off x="2419350" y="2835275"/>
          <a:ext cx="180975" cy="238125"/>
        </p:xfrm>
        <a:graphic>
          <a:graphicData uri="http://schemas.openxmlformats.org/presentationml/2006/ole">
            <mc:AlternateContent xmlns:mc="http://schemas.openxmlformats.org/markup-compatibility/2006">
              <mc:Choice xmlns:v="urn:schemas-microsoft-com:vml" Requires="v">
                <p:oleObj spid="_x0000_s24587" name="公式" r:id="rId17" imgW="4267200" imgH="5791200" progId="Equation.3">
                  <p:embed/>
                </p:oleObj>
              </mc:Choice>
              <mc:Fallback>
                <p:oleObj name="公式" r:id="rId17" imgW="4267200" imgH="5791200" progId="Equation.3">
                  <p:embed/>
                  <p:pic>
                    <p:nvPicPr>
                      <p:cNvPr id="0" name="图片 24586"/>
                      <p:cNvPicPr>
                        <a:picLocks noChangeAspect="1"/>
                      </p:cNvPicPr>
                      <p:nvPr/>
                    </p:nvPicPr>
                    <p:blipFill>
                      <a:blip r:embed="rId4"/>
                      <a:stretch>
                        <a:fillRect/>
                      </a:stretch>
                    </p:blipFill>
                    <p:spPr>
                      <a:xfrm>
                        <a:off x="2419350" y="2835275"/>
                        <a:ext cx="180975" cy="238125"/>
                      </a:xfrm>
                      <a:prstGeom prst="rect">
                        <a:avLst/>
                      </a:prstGeom>
                      <a:noFill/>
                      <a:ln w="9525">
                        <a:noFill/>
                        <a:miter/>
                      </a:ln>
                    </p:spPr>
                  </p:pic>
                </p:oleObj>
              </mc:Fallback>
            </mc:AlternateContent>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77863" y="742950"/>
            <a:ext cx="8596312" cy="4646613"/>
          </a:xfrm>
        </p:spPr>
        <p:txBody>
          <a:bodyPr>
            <a:normAutofit/>
          </a:bodyPr>
          <a:lstStyle/>
          <a:p>
            <a:pPr eaLnBrk="1" hangingPunct="1"/>
            <a:r>
              <a:rPr lang="en-US" altLang="zh-CN" sz="1800" smtClean="0"/>
              <a:t>10.8   </a:t>
            </a:r>
            <a:r>
              <a:rPr lang="zh-CN" altLang="en-US" sz="1800" smtClean="0"/>
              <a:t>假设检验</a:t>
            </a:r>
            <a:endParaRPr lang="en-US" altLang="zh-CN" sz="1800" smtClean="0"/>
          </a:p>
          <a:p>
            <a:pPr eaLnBrk="1" hangingPunct="1">
              <a:buFont typeface="Wingdings 3" pitchFamily="18" charset="2"/>
              <a:buNone/>
            </a:pPr>
            <a:endParaRPr lang="en-US" altLang="zh-CN" sz="1800" smtClean="0"/>
          </a:p>
          <a:p>
            <a:pPr eaLnBrk="1" hangingPunct="1"/>
            <a:r>
              <a:rPr lang="zh-CN" altLang="zh-CN" sz="1800" smtClean="0"/>
              <a:t>在</a:t>
            </a:r>
            <a:r>
              <a:rPr lang="en-US" altLang="zh-CN" sz="1800" smtClean="0"/>
              <a:t>Matlab</a:t>
            </a:r>
            <a:r>
              <a:rPr lang="zh-CN" altLang="zh-CN" sz="1800" smtClean="0"/>
              <a:t>中，假设检验问题都提出两种假设：即原假设和备择假设。对于正态总体均值</a:t>
            </a:r>
            <a:r>
              <a:rPr lang="en-US" altLang="zh-CN" sz="1800" smtClean="0"/>
              <a:t>      </a:t>
            </a:r>
            <a:r>
              <a:rPr lang="zh-CN" altLang="zh-CN" sz="1800" smtClean="0"/>
              <a:t>的假设检验给出了检验函数：</a:t>
            </a:r>
            <a:endParaRPr lang="en-US" altLang="zh-CN" sz="1800" smtClean="0"/>
          </a:p>
          <a:p>
            <a:pPr eaLnBrk="1" hangingPunct="1"/>
            <a:r>
              <a:rPr lang="en-US" altLang="zh-CN" sz="1800" smtClean="0"/>
              <a:t>ztest    </a:t>
            </a:r>
            <a:r>
              <a:rPr lang="zh-CN" altLang="zh-CN" sz="1800" smtClean="0"/>
              <a:t>已知</a:t>
            </a:r>
            <a:r>
              <a:rPr lang="en-US" altLang="zh-CN" sz="1800" smtClean="0"/>
              <a:t>       </a:t>
            </a:r>
            <a:r>
              <a:rPr lang="zh-CN" altLang="en-US" sz="1800" smtClean="0"/>
              <a:t>，</a:t>
            </a:r>
            <a:r>
              <a:rPr lang="zh-CN" altLang="zh-CN" sz="1800" smtClean="0"/>
              <a:t>检验正态总体均值</a:t>
            </a:r>
            <a:r>
              <a:rPr lang="en-US" altLang="zh-CN" sz="1800" smtClean="0"/>
              <a:t>       </a:t>
            </a:r>
            <a:r>
              <a:rPr lang="zh-CN" altLang="en-US" sz="1800" smtClean="0"/>
              <a:t>。</a:t>
            </a:r>
            <a:endParaRPr lang="en-US" altLang="zh-CN" sz="1800" smtClean="0"/>
          </a:p>
          <a:p>
            <a:pPr eaLnBrk="1" hangingPunct="1"/>
            <a:r>
              <a:rPr lang="en-US" altLang="zh-CN" sz="1800" smtClean="0"/>
              <a:t>ttest    </a:t>
            </a:r>
            <a:r>
              <a:rPr lang="zh-CN" altLang="zh-CN" sz="1800" smtClean="0"/>
              <a:t>未知</a:t>
            </a:r>
            <a:r>
              <a:rPr lang="en-US" altLang="zh-CN" sz="1800" smtClean="0"/>
              <a:t>        </a:t>
            </a:r>
            <a:r>
              <a:rPr lang="zh-CN" altLang="en-US" sz="1800" smtClean="0"/>
              <a:t>，</a:t>
            </a:r>
            <a:r>
              <a:rPr lang="zh-CN" altLang="zh-CN" sz="1800" smtClean="0"/>
              <a:t>检验正态总体均值</a:t>
            </a:r>
            <a:r>
              <a:rPr lang="en-US" altLang="zh-CN" sz="1800" smtClean="0"/>
              <a:t>      </a:t>
            </a:r>
            <a:r>
              <a:rPr lang="zh-CN" altLang="en-US" sz="1800" smtClean="0"/>
              <a:t>。</a:t>
            </a:r>
            <a:endParaRPr lang="en-US" altLang="zh-CN" sz="1800" smtClean="0"/>
          </a:p>
          <a:p>
            <a:pPr eaLnBrk="1" hangingPunct="1"/>
            <a:r>
              <a:rPr lang="en-US" altLang="zh-CN" sz="1800" smtClean="0"/>
              <a:t>ttest2   </a:t>
            </a:r>
            <a:r>
              <a:rPr lang="zh-CN" altLang="zh-CN" sz="1800" smtClean="0"/>
              <a:t>两个正态总体均值比较。</a:t>
            </a:r>
            <a:endParaRPr lang="zh-CN" altLang="zh-CN" sz="1800" smtClean="0"/>
          </a:p>
          <a:p>
            <a:pPr eaLnBrk="1" hangingPunct="1"/>
            <a:r>
              <a:rPr lang="zh-CN" altLang="zh-CN" sz="1800" smtClean="0"/>
              <a:t>对于一般连续型总体一致性的检验，给出了检验方法</a:t>
            </a:r>
            <a:r>
              <a:rPr lang="en-US" altLang="zh-CN" sz="1800" smtClean="0"/>
              <a:t>—</a:t>
            </a:r>
            <a:r>
              <a:rPr lang="zh-CN" altLang="zh-CN" sz="1800" smtClean="0"/>
              <a:t>秩和检验，由函数</a:t>
            </a:r>
            <a:r>
              <a:rPr lang="en-US" altLang="zh-CN" sz="1800" smtClean="0"/>
              <a:t>ranksum</a:t>
            </a:r>
            <a:r>
              <a:rPr lang="zh-CN" altLang="zh-CN" sz="1800" smtClean="0"/>
              <a:t>实现。</a:t>
            </a:r>
            <a:endParaRPr lang="zh-CN" altLang="zh-CN" sz="1800" smtClean="0"/>
          </a:p>
          <a:p>
            <a:pPr eaLnBrk="1" hangingPunct="1"/>
            <a:endParaRPr lang="zh-CN" altLang="en-US" sz="1800" smtClean="0"/>
          </a:p>
        </p:txBody>
      </p:sp>
      <p:sp>
        <p:nvSpPr>
          <p:cNvPr id="29733" name="Rectangle 5"/>
          <p:cNvSpPr>
            <a:spLocks noChangeArrowheads="1"/>
          </p:cNvSpPr>
          <p:nvPr/>
        </p:nvSpPr>
        <p:spPr bwMode="auto">
          <a:xfrm>
            <a:off x="0" y="-182563"/>
            <a:ext cx="184150" cy="366713"/>
          </a:xfrm>
          <a:prstGeom prst="rect">
            <a:avLst/>
          </a:prstGeom>
          <a:noFill/>
          <a:ln w="9525">
            <a:noFill/>
            <a:miter lim="800000"/>
          </a:ln>
        </p:spPr>
        <p:txBody>
          <a:bodyPr wrap="none" anchor="ctr">
            <a:spAutoFit/>
          </a:bodyPr>
          <a:lstStyle/>
          <a:p>
            <a:endParaRPr lang="zh-CN" altLang="en-US">
              <a:latin typeface="Trebuchet MS" pitchFamily="34" charset="0"/>
              <a:ea typeface="华文新魏" pitchFamily="2" charset="-122"/>
            </a:endParaRPr>
          </a:p>
        </p:txBody>
      </p:sp>
      <p:graphicFrame>
        <p:nvGraphicFramePr>
          <p:cNvPr id="29726" name="Object 30"/>
          <p:cNvGraphicFramePr>
            <a:graphicFrameLocks noChangeAspect="1"/>
          </p:cNvGraphicFramePr>
          <p:nvPr/>
        </p:nvGraphicFramePr>
        <p:xfrm>
          <a:off x="1852613" y="1885950"/>
          <a:ext cx="304800" cy="323850"/>
        </p:xfrm>
        <a:graphic>
          <a:graphicData uri="http://schemas.openxmlformats.org/presentationml/2006/ole">
            <mc:AlternateContent xmlns:mc="http://schemas.openxmlformats.org/markup-compatibility/2006">
              <mc:Choice xmlns:v="urn:schemas-microsoft-com:vml" Requires="v">
                <p:oleObj spid="_x0000_s25601" name="公式" r:id="rId1" imgW="3657600" imgH="3962400" progId="Equation.3">
                  <p:embed/>
                </p:oleObj>
              </mc:Choice>
              <mc:Fallback>
                <p:oleObj name="公式" r:id="rId1" imgW="3657600" imgH="3962400" progId="Equation.3">
                  <p:embed/>
                  <p:pic>
                    <p:nvPicPr>
                      <p:cNvPr id="0" name="图片 25600"/>
                      <p:cNvPicPr>
                        <a:picLocks noChangeAspect="1"/>
                      </p:cNvPicPr>
                      <p:nvPr/>
                    </p:nvPicPr>
                    <p:blipFill>
                      <a:blip r:embed="rId2"/>
                      <a:stretch>
                        <a:fillRect/>
                      </a:stretch>
                    </p:blipFill>
                    <p:spPr>
                      <a:xfrm>
                        <a:off x="1852613" y="1885950"/>
                        <a:ext cx="304800" cy="323850"/>
                      </a:xfrm>
                      <a:prstGeom prst="rect">
                        <a:avLst/>
                      </a:prstGeom>
                      <a:noFill/>
                      <a:ln w="9525">
                        <a:noFill/>
                        <a:miter/>
                      </a:ln>
                    </p:spPr>
                  </p:pic>
                </p:oleObj>
              </mc:Fallback>
            </mc:AlternateContent>
          </a:graphicData>
        </a:graphic>
      </p:graphicFrame>
      <p:sp>
        <p:nvSpPr>
          <p:cNvPr id="29734" name="Rectangle 7"/>
          <p:cNvSpPr>
            <a:spLocks noChangeArrowheads="1"/>
          </p:cNvSpPr>
          <p:nvPr/>
        </p:nvSpPr>
        <p:spPr bwMode="auto">
          <a:xfrm>
            <a:off x="0" y="-182563"/>
            <a:ext cx="184150" cy="366713"/>
          </a:xfrm>
          <a:prstGeom prst="rect">
            <a:avLst/>
          </a:prstGeom>
          <a:noFill/>
          <a:ln w="9525">
            <a:noFill/>
            <a:miter lim="800000"/>
          </a:ln>
        </p:spPr>
        <p:txBody>
          <a:bodyPr wrap="none" anchor="ctr">
            <a:spAutoFit/>
          </a:bodyPr>
          <a:lstStyle/>
          <a:p>
            <a:endParaRPr lang="zh-CN" altLang="en-US">
              <a:latin typeface="Trebuchet MS" pitchFamily="34" charset="0"/>
              <a:ea typeface="华文新魏" pitchFamily="2" charset="-122"/>
            </a:endParaRPr>
          </a:p>
        </p:txBody>
      </p:sp>
      <p:graphicFrame>
        <p:nvGraphicFramePr>
          <p:cNvPr id="29727" name="Object 31"/>
          <p:cNvGraphicFramePr>
            <a:graphicFrameLocks noChangeAspect="1"/>
          </p:cNvGraphicFramePr>
          <p:nvPr/>
        </p:nvGraphicFramePr>
        <p:xfrm>
          <a:off x="2474913" y="1901825"/>
          <a:ext cx="292100" cy="219075"/>
        </p:xfrm>
        <a:graphic>
          <a:graphicData uri="http://schemas.openxmlformats.org/presentationml/2006/ole">
            <mc:AlternateContent xmlns:mc="http://schemas.openxmlformats.org/markup-compatibility/2006">
              <mc:Choice xmlns:v="urn:schemas-microsoft-com:vml" Requires="v">
                <p:oleObj spid="_x0000_s25602" name="公式" r:id="rId3" imgW="4876800" imgH="5181600" progId="Equation.3">
                  <p:embed/>
                </p:oleObj>
              </mc:Choice>
              <mc:Fallback>
                <p:oleObj name="公式" r:id="rId3" imgW="4876800" imgH="5181600" progId="Equation.3">
                  <p:embed/>
                  <p:pic>
                    <p:nvPicPr>
                      <p:cNvPr id="0" name="图片 25601"/>
                      <p:cNvPicPr>
                        <a:picLocks noChangeAspect="1"/>
                      </p:cNvPicPr>
                      <p:nvPr/>
                    </p:nvPicPr>
                    <p:blipFill>
                      <a:blip r:embed="rId4"/>
                      <a:stretch>
                        <a:fillRect/>
                      </a:stretch>
                    </p:blipFill>
                    <p:spPr>
                      <a:xfrm>
                        <a:off x="2474913" y="1901825"/>
                        <a:ext cx="292100" cy="219075"/>
                      </a:xfrm>
                      <a:prstGeom prst="rect">
                        <a:avLst/>
                      </a:prstGeom>
                      <a:noFill/>
                      <a:ln w="9525">
                        <a:noFill/>
                        <a:miter/>
                      </a:ln>
                    </p:spPr>
                  </p:pic>
                </p:oleObj>
              </mc:Fallback>
            </mc:AlternateContent>
          </a:graphicData>
        </a:graphic>
      </p:graphicFrame>
      <p:graphicFrame>
        <p:nvGraphicFramePr>
          <p:cNvPr id="29728" name="Object 32"/>
          <p:cNvGraphicFramePr>
            <a:graphicFrameLocks noChangeAspect="1"/>
          </p:cNvGraphicFramePr>
          <p:nvPr/>
        </p:nvGraphicFramePr>
        <p:xfrm>
          <a:off x="4975225" y="2706688"/>
          <a:ext cx="304800" cy="323850"/>
        </p:xfrm>
        <a:graphic>
          <a:graphicData uri="http://schemas.openxmlformats.org/presentationml/2006/ole">
            <mc:AlternateContent xmlns:mc="http://schemas.openxmlformats.org/markup-compatibility/2006">
              <mc:Choice xmlns:v="urn:schemas-microsoft-com:vml" Requires="v">
                <p:oleObj spid="_x0000_s25603" name="公式" r:id="rId5" imgW="3657600" imgH="3962400" progId="Equation.3">
                  <p:embed/>
                </p:oleObj>
              </mc:Choice>
              <mc:Fallback>
                <p:oleObj name="公式" r:id="rId5" imgW="3657600" imgH="3962400" progId="Equation.3">
                  <p:embed/>
                  <p:pic>
                    <p:nvPicPr>
                      <p:cNvPr id="0" name="图片 25602"/>
                      <p:cNvPicPr>
                        <a:picLocks noChangeAspect="1"/>
                      </p:cNvPicPr>
                      <p:nvPr/>
                    </p:nvPicPr>
                    <p:blipFill>
                      <a:blip r:embed="rId2"/>
                      <a:stretch>
                        <a:fillRect/>
                      </a:stretch>
                    </p:blipFill>
                    <p:spPr>
                      <a:xfrm>
                        <a:off x="4975225" y="2706688"/>
                        <a:ext cx="304800" cy="323850"/>
                      </a:xfrm>
                      <a:prstGeom prst="rect">
                        <a:avLst/>
                      </a:prstGeom>
                      <a:noFill/>
                      <a:ln w="9525">
                        <a:noFill/>
                        <a:miter/>
                      </a:ln>
                    </p:spPr>
                  </p:pic>
                </p:oleObj>
              </mc:Fallback>
            </mc:AlternateContent>
          </a:graphicData>
        </a:graphic>
      </p:graphicFrame>
      <p:sp>
        <p:nvSpPr>
          <p:cNvPr id="29735" name="Rectangle 9"/>
          <p:cNvSpPr>
            <a:spLocks noChangeArrowheads="1"/>
          </p:cNvSpPr>
          <p:nvPr/>
        </p:nvSpPr>
        <p:spPr bwMode="auto">
          <a:xfrm>
            <a:off x="0" y="-182563"/>
            <a:ext cx="184150" cy="366713"/>
          </a:xfrm>
          <a:prstGeom prst="rect">
            <a:avLst/>
          </a:prstGeom>
          <a:noFill/>
          <a:ln w="9525">
            <a:noFill/>
            <a:miter lim="800000"/>
          </a:ln>
        </p:spPr>
        <p:txBody>
          <a:bodyPr wrap="none" anchor="ctr">
            <a:spAutoFit/>
          </a:bodyPr>
          <a:lstStyle/>
          <a:p>
            <a:endParaRPr lang="zh-CN" altLang="en-US">
              <a:latin typeface="Trebuchet MS" pitchFamily="34" charset="0"/>
              <a:ea typeface="华文新魏" pitchFamily="2" charset="-122"/>
            </a:endParaRPr>
          </a:p>
        </p:txBody>
      </p:sp>
      <p:graphicFrame>
        <p:nvGraphicFramePr>
          <p:cNvPr id="29729" name="Object 33"/>
          <p:cNvGraphicFramePr>
            <a:graphicFrameLocks noChangeAspect="1"/>
          </p:cNvGraphicFramePr>
          <p:nvPr/>
        </p:nvGraphicFramePr>
        <p:xfrm>
          <a:off x="2520950" y="2341563"/>
          <a:ext cx="200025" cy="200025"/>
        </p:xfrm>
        <a:graphic>
          <a:graphicData uri="http://schemas.openxmlformats.org/presentationml/2006/ole">
            <mc:AlternateContent xmlns:mc="http://schemas.openxmlformats.org/markup-compatibility/2006">
              <mc:Choice xmlns:v="urn:schemas-microsoft-com:vml" Requires="v">
                <p:oleObj spid="_x0000_s25604" name="公式" r:id="rId6" imgW="4876800" imgH="4876800" progId="Equation.3">
                  <p:embed/>
                </p:oleObj>
              </mc:Choice>
              <mc:Fallback>
                <p:oleObj name="公式" r:id="rId6" imgW="4876800" imgH="4876800" progId="Equation.3">
                  <p:embed/>
                  <p:pic>
                    <p:nvPicPr>
                      <p:cNvPr id="0" name="图片 25603"/>
                      <p:cNvPicPr>
                        <a:picLocks noChangeAspect="1"/>
                      </p:cNvPicPr>
                      <p:nvPr/>
                    </p:nvPicPr>
                    <p:blipFill>
                      <a:blip r:embed="rId7"/>
                      <a:stretch>
                        <a:fillRect/>
                      </a:stretch>
                    </p:blipFill>
                    <p:spPr>
                      <a:xfrm>
                        <a:off x="2520950" y="2341563"/>
                        <a:ext cx="200025" cy="200025"/>
                      </a:xfrm>
                      <a:prstGeom prst="rect">
                        <a:avLst/>
                      </a:prstGeom>
                      <a:noFill/>
                      <a:ln w="9525">
                        <a:noFill/>
                        <a:miter/>
                      </a:ln>
                    </p:spPr>
                  </p:pic>
                </p:oleObj>
              </mc:Fallback>
            </mc:AlternateContent>
          </a:graphicData>
        </a:graphic>
      </p:graphicFrame>
      <p:graphicFrame>
        <p:nvGraphicFramePr>
          <p:cNvPr id="29730" name="Object 34"/>
          <p:cNvGraphicFramePr>
            <a:graphicFrameLocks noChangeAspect="1"/>
          </p:cNvGraphicFramePr>
          <p:nvPr/>
        </p:nvGraphicFramePr>
        <p:xfrm>
          <a:off x="4975225" y="2279650"/>
          <a:ext cx="304800" cy="323850"/>
        </p:xfrm>
        <a:graphic>
          <a:graphicData uri="http://schemas.openxmlformats.org/presentationml/2006/ole">
            <mc:AlternateContent xmlns:mc="http://schemas.openxmlformats.org/markup-compatibility/2006">
              <mc:Choice xmlns:v="urn:schemas-microsoft-com:vml" Requires="v">
                <p:oleObj spid="_x0000_s25605" name="公式" r:id="rId8" imgW="3657600" imgH="3962400" progId="Equation.3">
                  <p:embed/>
                </p:oleObj>
              </mc:Choice>
              <mc:Fallback>
                <p:oleObj name="公式" r:id="rId8" imgW="3657600" imgH="3962400" progId="Equation.3">
                  <p:embed/>
                  <p:pic>
                    <p:nvPicPr>
                      <p:cNvPr id="0" name="图片 25604"/>
                      <p:cNvPicPr>
                        <a:picLocks noChangeAspect="1"/>
                      </p:cNvPicPr>
                      <p:nvPr/>
                    </p:nvPicPr>
                    <p:blipFill>
                      <a:blip r:embed="rId2"/>
                      <a:stretch>
                        <a:fillRect/>
                      </a:stretch>
                    </p:blipFill>
                    <p:spPr>
                      <a:xfrm>
                        <a:off x="4975225" y="2279650"/>
                        <a:ext cx="304800" cy="323850"/>
                      </a:xfrm>
                      <a:prstGeom prst="rect">
                        <a:avLst/>
                      </a:prstGeom>
                      <a:noFill/>
                      <a:ln w="9525">
                        <a:noFill/>
                        <a:miter/>
                      </a:ln>
                    </p:spPr>
                  </p:pic>
                </p:oleObj>
              </mc:Fallback>
            </mc:AlternateContent>
          </a:graphicData>
        </a:graphic>
      </p:graphicFrame>
      <p:sp>
        <p:nvSpPr>
          <p:cNvPr id="29736" name="Rectangle 11"/>
          <p:cNvSpPr>
            <a:spLocks noChangeArrowheads="1"/>
          </p:cNvSpPr>
          <p:nvPr/>
        </p:nvSpPr>
        <p:spPr bwMode="auto">
          <a:xfrm>
            <a:off x="0" y="-182563"/>
            <a:ext cx="184150" cy="366713"/>
          </a:xfrm>
          <a:prstGeom prst="rect">
            <a:avLst/>
          </a:prstGeom>
          <a:noFill/>
          <a:ln w="9525">
            <a:noFill/>
            <a:miter lim="800000"/>
          </a:ln>
        </p:spPr>
        <p:txBody>
          <a:bodyPr wrap="none" anchor="ctr">
            <a:spAutoFit/>
          </a:bodyPr>
          <a:lstStyle/>
          <a:p>
            <a:endParaRPr lang="zh-CN" altLang="en-US">
              <a:latin typeface="Trebuchet MS" pitchFamily="34" charset="0"/>
              <a:ea typeface="华文新魏" pitchFamily="2" charset="-122"/>
            </a:endParaRPr>
          </a:p>
        </p:txBody>
      </p:sp>
      <p:graphicFrame>
        <p:nvGraphicFramePr>
          <p:cNvPr id="29731" name="Object 35"/>
          <p:cNvGraphicFramePr>
            <a:graphicFrameLocks noChangeAspect="1"/>
          </p:cNvGraphicFramePr>
          <p:nvPr/>
        </p:nvGraphicFramePr>
        <p:xfrm>
          <a:off x="2520950" y="2760663"/>
          <a:ext cx="255588" cy="255587"/>
        </p:xfrm>
        <a:graphic>
          <a:graphicData uri="http://schemas.openxmlformats.org/presentationml/2006/ole">
            <mc:AlternateContent xmlns:mc="http://schemas.openxmlformats.org/markup-compatibility/2006">
              <mc:Choice xmlns:v="urn:schemas-microsoft-com:vml" Requires="v">
                <p:oleObj spid="_x0000_s25606" name="公式" r:id="rId9" imgW="4876800" imgH="4876800" progId="Equation.3">
                  <p:embed/>
                </p:oleObj>
              </mc:Choice>
              <mc:Fallback>
                <p:oleObj name="公式" r:id="rId9" imgW="4876800" imgH="4876800" progId="Equation.3">
                  <p:embed/>
                  <p:pic>
                    <p:nvPicPr>
                      <p:cNvPr id="0" name="图片 25605"/>
                      <p:cNvPicPr>
                        <a:picLocks noChangeAspect="1"/>
                      </p:cNvPicPr>
                      <p:nvPr/>
                    </p:nvPicPr>
                    <p:blipFill>
                      <a:blip r:embed="rId7"/>
                      <a:stretch>
                        <a:fillRect/>
                      </a:stretch>
                    </p:blipFill>
                    <p:spPr>
                      <a:xfrm>
                        <a:off x="2520950" y="2760663"/>
                        <a:ext cx="255588" cy="255587"/>
                      </a:xfrm>
                      <a:prstGeom prst="rect">
                        <a:avLst/>
                      </a:prstGeom>
                      <a:noFill/>
                      <a:ln w="9525">
                        <a:noFill/>
                        <a:miter/>
                      </a:ln>
                    </p:spPr>
                  </p:pic>
                </p:oleObj>
              </mc:Fallback>
            </mc:AlternateContent>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77863" y="742950"/>
            <a:ext cx="8596312" cy="5299075"/>
          </a:xfrm>
        </p:spPr>
        <p:txBody>
          <a:bodyPr>
            <a:normAutofit/>
          </a:bodyPr>
          <a:lstStyle/>
          <a:p>
            <a:pPr eaLnBrk="1" hangingPunct="1"/>
            <a:r>
              <a:rPr lang="en-US" altLang="zh-CN" sz="1800" smtClean="0">
                <a:latin typeface="华文新魏" pitchFamily="2" charset="-122"/>
              </a:rPr>
              <a:t>10.8.1   </a:t>
            </a:r>
            <a:r>
              <a:rPr lang="zh-CN" altLang="en-US" sz="1800" smtClean="0">
                <a:latin typeface="华文新魏" pitchFamily="2" charset="-122"/>
              </a:rPr>
              <a:t>假设检验的基本概念</a:t>
            </a:r>
            <a:endParaRPr lang="en-US" altLang="zh-CN" sz="1800" smtClean="0">
              <a:latin typeface="华文新魏" pitchFamily="2" charset="-122"/>
            </a:endParaRPr>
          </a:p>
          <a:p>
            <a:pPr eaLnBrk="1" hangingPunct="1"/>
            <a:endParaRPr lang="en-US" altLang="zh-CN" sz="1800" smtClean="0">
              <a:latin typeface="华文新魏" pitchFamily="2" charset="-122"/>
            </a:endParaRPr>
          </a:p>
          <a:p>
            <a:pPr eaLnBrk="1" hangingPunct="1"/>
            <a:endParaRPr lang="en-US" altLang="zh-CN" sz="1800" smtClean="0">
              <a:latin typeface="华文新魏" pitchFamily="2" charset="-122"/>
            </a:endParaRPr>
          </a:p>
          <a:p>
            <a:pPr eaLnBrk="1" hangingPunct="1"/>
            <a:r>
              <a:rPr lang="en-US" altLang="zh-CN" sz="1800" smtClean="0">
                <a:latin typeface="华文新魏" pitchFamily="2" charset="-122"/>
              </a:rPr>
              <a:t>10.8.2</a:t>
            </a:r>
            <a:r>
              <a:rPr lang="en-US" altLang="zh-CN" sz="1800" b="1" smtClean="0">
                <a:latin typeface="华文新魏" pitchFamily="2" charset="-122"/>
              </a:rPr>
              <a:t>   </a:t>
            </a:r>
            <a:r>
              <a:rPr lang="zh-CN" altLang="zh-CN" sz="1800" b="1" smtClean="0">
                <a:latin typeface="华文新魏" pitchFamily="2" charset="-122"/>
              </a:rPr>
              <a:t>总体参数的假设检验</a:t>
            </a:r>
            <a:r>
              <a:rPr lang="zh-CN" altLang="en-US" sz="1800" b="1" smtClean="0">
                <a:latin typeface="华文新魏" pitchFamily="2" charset="-122"/>
              </a:rPr>
              <a:t>：</a:t>
            </a:r>
            <a:endParaRPr lang="en-US" altLang="zh-CN" sz="1800" b="1" smtClean="0">
              <a:latin typeface="华文新魏" pitchFamily="2" charset="-122"/>
            </a:endParaRPr>
          </a:p>
          <a:p>
            <a:pPr eaLnBrk="1" hangingPunct="1">
              <a:buFont typeface="Wingdings 3" pitchFamily="18" charset="2"/>
              <a:buNone/>
            </a:pPr>
            <a:r>
              <a:rPr lang="en-US" altLang="zh-CN" sz="1800" b="1" smtClean="0"/>
              <a:t>	1. </a:t>
            </a:r>
            <a:r>
              <a:rPr lang="zh-CN" altLang="zh-CN" sz="1800" b="1" smtClean="0"/>
              <a:t>正态总体均值的假设检验</a:t>
            </a:r>
            <a:endParaRPr lang="en-US" altLang="zh-CN" sz="1800" b="1" smtClean="0"/>
          </a:p>
          <a:p>
            <a:pPr eaLnBrk="1" hangingPunct="1">
              <a:buFont typeface="Wingdings 3" pitchFamily="18" charset="2"/>
              <a:buNone/>
            </a:pPr>
            <a:r>
              <a:rPr lang="en-US" altLang="zh-CN" sz="1800" b="1" smtClean="0"/>
              <a:t>	2.  </a:t>
            </a:r>
            <a:r>
              <a:rPr lang="zh-CN" altLang="zh-CN" sz="1800" b="1" smtClean="0"/>
              <a:t>方差未知情形</a:t>
            </a:r>
            <a:endParaRPr lang="en-US" altLang="zh-CN" sz="1800" b="1" smtClean="0"/>
          </a:p>
          <a:p>
            <a:pPr eaLnBrk="1" hangingPunct="1">
              <a:buFont typeface="Wingdings 3" pitchFamily="18" charset="2"/>
              <a:buNone/>
            </a:pPr>
            <a:r>
              <a:rPr lang="en-US" altLang="zh-CN" sz="1800" b="1" smtClean="0"/>
              <a:t>	3. </a:t>
            </a:r>
            <a:r>
              <a:rPr lang="zh-CN" altLang="zh-CN" sz="1800" b="1" smtClean="0"/>
              <a:t>两个正态总体均值差的检验（</a:t>
            </a:r>
            <a:r>
              <a:rPr lang="en-US" altLang="zh-CN" sz="1800" b="1" smtClean="0"/>
              <a:t>t</a:t>
            </a:r>
            <a:r>
              <a:rPr lang="zh-CN" altLang="zh-CN" sz="1800" b="1" smtClean="0"/>
              <a:t>检验）</a:t>
            </a:r>
            <a:endParaRPr lang="zh-CN" altLang="zh-CN" sz="1800" b="1" smtClean="0"/>
          </a:p>
          <a:p>
            <a:pPr eaLnBrk="1" hangingPunct="1">
              <a:buFont typeface="Wingdings 3" pitchFamily="18" charset="2"/>
              <a:buNone/>
            </a:pPr>
            <a:r>
              <a:rPr lang="en-US" altLang="zh-CN" sz="1800" smtClean="0"/>
              <a:t>	</a:t>
            </a:r>
            <a:r>
              <a:rPr lang="en-US" altLang="zh-CN" sz="1800" b="1" smtClean="0"/>
              <a:t>4. </a:t>
            </a:r>
            <a:r>
              <a:rPr lang="zh-CN" altLang="zh-CN" sz="1800" b="1" smtClean="0"/>
              <a:t>两正态总体方差的假设检验</a:t>
            </a:r>
            <a:endParaRPr lang="zh-CN" altLang="zh-CN" sz="1800" b="1" smtClean="0"/>
          </a:p>
          <a:p>
            <a:pPr eaLnBrk="1" hangingPunct="1">
              <a:buFont typeface="Wingdings 3" pitchFamily="18" charset="2"/>
              <a:buNone/>
            </a:pPr>
            <a:r>
              <a:rPr lang="en-US" altLang="zh-CN" sz="1800" b="1" smtClean="0"/>
              <a:t>	5. </a:t>
            </a:r>
            <a:r>
              <a:rPr lang="zh-CN" altLang="zh-CN" sz="1800" b="1" smtClean="0"/>
              <a:t>大样本非正态总体均值的假设检验</a:t>
            </a:r>
            <a:endParaRPr lang="en-US" altLang="zh-CN" sz="1800" b="1" smtClean="0"/>
          </a:p>
          <a:p>
            <a:pPr eaLnBrk="1" hangingPunct="1">
              <a:buFont typeface="Wingdings 3" pitchFamily="18" charset="2"/>
              <a:buNone/>
            </a:pPr>
            <a:r>
              <a:rPr lang="en-US" altLang="zh-CN" sz="1800" b="1" smtClean="0"/>
              <a:t>	</a:t>
            </a:r>
            <a:endParaRPr lang="zh-CN" altLang="zh-CN" sz="1800" b="1" smtClean="0"/>
          </a:p>
          <a:p>
            <a:pPr eaLnBrk="1" hangingPunct="1">
              <a:buFont typeface="Wingdings 3" pitchFamily="18" charset="2"/>
              <a:buNone/>
            </a:pPr>
            <a:endParaRPr lang="zh-CN" altLang="zh-CN" sz="1800" smtClean="0"/>
          </a:p>
          <a:p>
            <a:pPr eaLnBrk="1" hangingPunct="1">
              <a:buFont typeface="Wingdings 3" pitchFamily="18" charset="2"/>
              <a:buNone/>
            </a:pPr>
            <a:endParaRPr lang="zh-CN" altLang="zh-CN" sz="1800" b="1" smtClean="0"/>
          </a:p>
          <a:p>
            <a:pPr eaLnBrk="1" hangingPunct="1"/>
            <a:endParaRPr lang="zh-CN" altLang="zh-CN" sz="1800" b="1" smtClean="0">
              <a:latin typeface="华文新魏" pitchFamily="2" charset="-122"/>
            </a:endParaRPr>
          </a:p>
          <a:p>
            <a:pPr eaLnBrk="1" hangingPunct="1"/>
            <a:endParaRPr lang="zh-CN" altLang="en-US" sz="1800" smtClean="0">
              <a:latin typeface="华文新魏" pitchFamily="2" charset="-122"/>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内容占位符 2"/>
          <p:cNvSpPr>
            <a:spLocks noGrp="1"/>
          </p:cNvSpPr>
          <p:nvPr>
            <p:ph idx="1"/>
          </p:nvPr>
        </p:nvSpPr>
        <p:spPr>
          <a:xfrm>
            <a:off x="677863" y="1073150"/>
            <a:ext cx="8596312" cy="4968875"/>
          </a:xfrm>
        </p:spPr>
        <p:txBody>
          <a:bodyPr/>
          <a:lstStyle/>
          <a:p>
            <a:pPr eaLnBrk="1" hangingPunct="1"/>
            <a:r>
              <a:rPr lang="en-US" altLang="zh-CN" sz="1800" smtClean="0"/>
              <a:t>10.8.3    </a:t>
            </a:r>
            <a:r>
              <a:rPr lang="zh-CN" altLang="zh-CN" sz="1800" smtClean="0"/>
              <a:t>三个常用的非参数检验</a:t>
            </a:r>
            <a:endParaRPr lang="en-US" altLang="zh-CN" sz="1800" smtClean="0"/>
          </a:p>
          <a:p>
            <a:pPr eaLnBrk="1" hangingPunct="1"/>
            <a:endParaRPr lang="en-US" altLang="zh-CN" sz="1800" smtClean="0"/>
          </a:p>
          <a:p>
            <a:pPr eaLnBrk="1" hangingPunct="1"/>
            <a:r>
              <a:rPr lang="zh-CN" altLang="zh-CN" sz="1800" smtClean="0"/>
              <a:t>大样本情形下，对于非正态总体，可以利用中心极限定理近似用标准正态分布进行假设检验。小样本情形，若总体不是正态分布的，可以使用非参数检验的方法。非参数检验的效率稍差，但适应各种总体类型，应用范围较广。</a:t>
            </a:r>
            <a:endParaRPr lang="zh-CN" altLang="zh-CN" sz="1800" smtClean="0"/>
          </a:p>
          <a:p>
            <a:pPr eaLnBrk="1" hangingPunct="1"/>
            <a:endParaRPr lang="en-US" altLang="zh-CN" sz="1800" smtClean="0"/>
          </a:p>
          <a:p>
            <a:pPr eaLnBrk="1" hangingPunct="1"/>
            <a:r>
              <a:rPr lang="en-US" altLang="zh-CN" sz="1800" b="1" smtClean="0"/>
              <a:t>1. </a:t>
            </a:r>
            <a:r>
              <a:rPr lang="zh-CN" altLang="zh-CN" sz="1800" b="1" smtClean="0"/>
              <a:t>符号检验</a:t>
            </a:r>
            <a:endParaRPr lang="zh-CN" altLang="zh-CN" sz="1800" b="1" smtClean="0"/>
          </a:p>
          <a:p>
            <a:pPr eaLnBrk="1" hangingPunct="1"/>
            <a:r>
              <a:rPr lang="en-US" altLang="zh-CN" sz="1800" b="1" smtClean="0"/>
              <a:t>2. Wilcoxon</a:t>
            </a:r>
            <a:r>
              <a:rPr lang="zh-CN" altLang="zh-CN" sz="1800" b="1" smtClean="0"/>
              <a:t>秩和检验</a:t>
            </a:r>
            <a:endParaRPr lang="zh-CN" altLang="zh-CN" sz="1800" b="1" smtClean="0"/>
          </a:p>
          <a:p>
            <a:pPr eaLnBrk="1" hangingPunct="1"/>
            <a:r>
              <a:rPr lang="en-US" altLang="zh-CN" sz="1800" b="1" smtClean="0"/>
              <a:t>3. Wilcoxon</a:t>
            </a:r>
            <a:r>
              <a:rPr lang="zh-CN" altLang="zh-CN" sz="1800" b="1" smtClean="0"/>
              <a:t>符号秩检验</a:t>
            </a:r>
            <a:endParaRPr lang="zh-CN" altLang="zh-CN" sz="1800" b="1" smtClean="0"/>
          </a:p>
          <a:p>
            <a:pPr eaLnBrk="1" hangingPunct="1"/>
            <a:endParaRPr lang="zh-CN" altLang="en-US" sz="1800" smtClean="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77863" y="781050"/>
            <a:ext cx="8596312" cy="5260975"/>
          </a:xfrm>
        </p:spPr>
        <p:txBody>
          <a:bodyPr>
            <a:normAutofit/>
          </a:bodyPr>
          <a:lstStyle/>
          <a:p>
            <a:pPr eaLnBrk="1" hangingPunct="1"/>
            <a:r>
              <a:rPr lang="en-US" altLang="zh-CN" sz="1800" smtClean="0"/>
              <a:t>10.8.4  </a:t>
            </a:r>
            <a:r>
              <a:rPr lang="zh-CN" altLang="en-US" sz="1800" smtClean="0"/>
              <a:t>检验的功效函数</a:t>
            </a:r>
            <a:endParaRPr lang="en-US" altLang="zh-CN" sz="1800" smtClean="0"/>
          </a:p>
          <a:p>
            <a:pPr eaLnBrk="1" hangingPunct="1"/>
            <a:endParaRPr lang="en-US" altLang="zh-CN" sz="1800" smtClean="0"/>
          </a:p>
          <a:p>
            <a:pPr eaLnBrk="1" hangingPunct="1"/>
            <a:r>
              <a:rPr lang="zh-CN" altLang="zh-CN" sz="1800" smtClean="0"/>
              <a:t>为了简单起见，我们只讨论位置参数的单侧检验：</a:t>
            </a:r>
            <a:endParaRPr lang="zh-CN" altLang="zh-CN" sz="1800" smtClean="0"/>
          </a:p>
          <a:p>
            <a:pPr lvl="1" eaLnBrk="1" hangingPunct="1"/>
            <a:r>
              <a:rPr lang="en-US" altLang="zh-CN" smtClean="0"/>
              <a:t>H</a:t>
            </a:r>
            <a:r>
              <a:rPr lang="en-US" altLang="zh-CN" baseline="-25000" smtClean="0"/>
              <a:t>0</a:t>
            </a:r>
            <a:r>
              <a:rPr lang="zh-CN" altLang="zh-CN" smtClean="0"/>
              <a:t>：</a:t>
            </a:r>
            <a:r>
              <a:rPr lang="en-US" altLang="zh-CN" smtClean="0"/>
              <a:t>                 H</a:t>
            </a:r>
            <a:r>
              <a:rPr lang="en-US" altLang="zh-CN" baseline="-25000" smtClean="0"/>
              <a:t>1</a:t>
            </a:r>
            <a:r>
              <a:rPr lang="zh-CN" altLang="zh-CN" smtClean="0"/>
              <a:t>：</a:t>
            </a:r>
            <a:endParaRPr lang="en-US" altLang="zh-CN" smtClean="0"/>
          </a:p>
          <a:p>
            <a:pPr lvl="1" eaLnBrk="1" hangingPunct="1"/>
            <a:r>
              <a:rPr lang="zh-CN" altLang="en-US" smtClean="0"/>
              <a:t>其中      为总体的中位数。</a:t>
            </a:r>
            <a:endParaRPr lang="en-US" altLang="zh-CN" smtClean="0"/>
          </a:p>
          <a:p>
            <a:pPr lvl="1" eaLnBrk="1" hangingPunct="1"/>
            <a:r>
              <a:rPr lang="zh-CN" altLang="zh-CN" smtClean="0"/>
              <a:t>对于上述检验，当总体为方差已知正态总体时，有</a:t>
            </a:r>
            <a:r>
              <a:rPr lang="en-US" altLang="zh-CN" smtClean="0"/>
              <a:t>    </a:t>
            </a:r>
            <a:r>
              <a:rPr lang="zh-CN" altLang="en-US" smtClean="0"/>
              <a:t>检验；</a:t>
            </a:r>
            <a:r>
              <a:rPr lang="zh-CN" altLang="zh-CN" smtClean="0"/>
              <a:t>当总体为方差未知正态总体时，有</a:t>
            </a:r>
            <a:r>
              <a:rPr lang="en-US" altLang="zh-CN" smtClean="0"/>
              <a:t>t</a:t>
            </a:r>
            <a:r>
              <a:rPr lang="zh-CN" altLang="en-US" smtClean="0"/>
              <a:t>检验；</a:t>
            </a:r>
            <a:r>
              <a:rPr lang="zh-CN" altLang="zh-CN" smtClean="0"/>
              <a:t>当总体为连续对称总体时，有符号检验及</a:t>
            </a:r>
            <a:r>
              <a:rPr lang="en-US" altLang="zh-CN" smtClean="0"/>
              <a:t>Wilcoxon</a:t>
            </a:r>
            <a:r>
              <a:rPr lang="zh-CN" altLang="zh-CN" smtClean="0"/>
              <a:t>符号秩检验。自然有一个问题，如何评价不同的检验方法的优劣？</a:t>
            </a:r>
            <a:endParaRPr lang="en-US" altLang="zh-CN" smtClean="0"/>
          </a:p>
          <a:p>
            <a:pPr lvl="1" eaLnBrk="1" hangingPunct="1"/>
            <a:r>
              <a:rPr lang="zh-CN" altLang="zh-CN" smtClean="0"/>
              <a:t>对于相同的样本容量，对于相同的显著性水平，一般比较区间</a:t>
            </a:r>
            <a:r>
              <a:rPr lang="en-US" altLang="zh-CN" smtClean="0"/>
              <a:t>                 </a:t>
            </a:r>
            <a:r>
              <a:rPr lang="zh-CN" altLang="en-US" smtClean="0"/>
              <a:t>时拒绝</a:t>
            </a:r>
            <a:r>
              <a:rPr lang="zh-CN" altLang="zh-CN" smtClean="0"/>
              <a:t>的概率</a:t>
            </a:r>
            <a:r>
              <a:rPr lang="en-US" altLang="zh-CN" smtClean="0"/>
              <a:t>        </a:t>
            </a:r>
            <a:r>
              <a:rPr lang="zh-CN" altLang="en-US" smtClean="0"/>
              <a:t>，</a:t>
            </a:r>
            <a:endParaRPr lang="en-US" altLang="zh-CN" smtClean="0"/>
          </a:p>
          <a:p>
            <a:pPr lvl="1" eaLnBrk="1" hangingPunct="1">
              <a:buFont typeface="Wingdings 3" pitchFamily="18" charset="2"/>
              <a:buNone/>
            </a:pPr>
            <a:r>
              <a:rPr lang="en-US" altLang="zh-CN" smtClean="0"/>
              <a:t>     </a:t>
            </a:r>
            <a:r>
              <a:rPr lang="zh-CN" altLang="en-US" smtClean="0"/>
              <a:t>此时</a:t>
            </a:r>
            <a:r>
              <a:rPr lang="zh-CN" altLang="zh-CN" smtClean="0"/>
              <a:t>为犯第二类错误的概率。不同的检验方法犯第一类错误的概率已经被</a:t>
            </a:r>
            <a:r>
              <a:rPr lang="en-US" altLang="zh-CN" smtClean="0"/>
              <a:t>    </a:t>
            </a:r>
            <a:r>
              <a:rPr lang="zh-CN" altLang="en-US" smtClean="0"/>
              <a:t>控制了，具有相当的，此时比较                   </a:t>
            </a:r>
            <a:r>
              <a:rPr lang="zh-CN" altLang="zh-CN" smtClean="0"/>
              <a:t>，小者为好；或者等价地说，比较</a:t>
            </a:r>
            <a:r>
              <a:rPr lang="en-US" altLang="zh-CN" smtClean="0"/>
              <a:t>                </a:t>
            </a:r>
            <a:r>
              <a:rPr lang="zh-CN" altLang="en-US" smtClean="0"/>
              <a:t>时的</a:t>
            </a:r>
            <a:endParaRPr lang="zh-CN" altLang="zh-CN" smtClean="0"/>
          </a:p>
          <a:p>
            <a:pPr eaLnBrk="1" hangingPunct="1">
              <a:buFont typeface="Wingdings 3" pitchFamily="18" charset="2"/>
              <a:buNone/>
            </a:pPr>
            <a:r>
              <a:rPr lang="en-US" altLang="zh-CN" sz="1800" smtClean="0"/>
              <a:t>              </a:t>
            </a:r>
            <a:r>
              <a:rPr lang="zh-CN" altLang="en-US" sz="1800" smtClean="0"/>
              <a:t>，越大越好。</a:t>
            </a:r>
            <a:endParaRPr lang="en-US" altLang="zh-CN" sz="1800" smtClean="0"/>
          </a:p>
          <a:p>
            <a:pPr eaLnBrk="1" hangingPunct="1">
              <a:buFont typeface="Wingdings 3" pitchFamily="18" charset="2"/>
              <a:buNone/>
            </a:pPr>
            <a:r>
              <a:rPr lang="en-US" altLang="zh-CN" sz="1800" smtClean="0"/>
              <a:t>	</a:t>
            </a:r>
            <a:r>
              <a:rPr lang="zh-CN" altLang="en-US" sz="1800" smtClean="0"/>
              <a:t>称                  ，                为检验的功效函数。功效大的检验是好的检验</a:t>
            </a:r>
            <a:endParaRPr lang="zh-CN" altLang="en-US" sz="1800" smtClean="0"/>
          </a:p>
        </p:txBody>
      </p:sp>
      <p:sp>
        <p:nvSpPr>
          <p:cNvPr id="31855" name="Rectangle 2"/>
          <p:cNvSpPr>
            <a:spLocks noChangeArrowheads="1"/>
          </p:cNvSpPr>
          <p:nvPr/>
        </p:nvSpPr>
        <p:spPr bwMode="auto">
          <a:xfrm>
            <a:off x="0" y="-158750"/>
            <a:ext cx="184150" cy="366713"/>
          </a:xfrm>
          <a:prstGeom prst="rect">
            <a:avLst/>
          </a:prstGeom>
          <a:noFill/>
          <a:ln w="9525">
            <a:noFill/>
            <a:miter lim="800000"/>
          </a:ln>
        </p:spPr>
        <p:txBody>
          <a:bodyPr wrap="none" anchor="ctr">
            <a:spAutoFit/>
          </a:bodyPr>
          <a:lstStyle/>
          <a:p>
            <a:endParaRPr lang="zh-CN" altLang="en-US">
              <a:latin typeface="Trebuchet MS" pitchFamily="34" charset="0"/>
              <a:ea typeface="华文新魏" pitchFamily="2" charset="-122"/>
            </a:endParaRPr>
          </a:p>
        </p:txBody>
      </p:sp>
      <p:graphicFrame>
        <p:nvGraphicFramePr>
          <p:cNvPr id="31841" name="Object 97"/>
          <p:cNvGraphicFramePr>
            <a:graphicFrameLocks noChangeAspect="1"/>
          </p:cNvGraphicFramePr>
          <p:nvPr/>
        </p:nvGraphicFramePr>
        <p:xfrm>
          <a:off x="1951038" y="2073275"/>
          <a:ext cx="409575" cy="228600"/>
        </p:xfrm>
        <a:graphic>
          <a:graphicData uri="http://schemas.openxmlformats.org/presentationml/2006/ole">
            <mc:AlternateContent xmlns:mc="http://schemas.openxmlformats.org/markup-compatibility/2006">
              <mc:Choice xmlns:v="urn:schemas-microsoft-com:vml" Requires="v">
                <p:oleObj spid="_x0000_s26625" name="公式" r:id="rId1" imgW="9753600" imgH="5486400" progId="Equation.3">
                  <p:embed/>
                </p:oleObj>
              </mc:Choice>
              <mc:Fallback>
                <p:oleObj name="公式" r:id="rId1" imgW="9753600" imgH="5486400" progId="Equation.3">
                  <p:embed/>
                  <p:pic>
                    <p:nvPicPr>
                      <p:cNvPr id="0" name="图片 26624"/>
                      <p:cNvPicPr>
                        <a:picLocks noChangeAspect="1"/>
                      </p:cNvPicPr>
                      <p:nvPr/>
                    </p:nvPicPr>
                    <p:blipFill>
                      <a:blip r:embed="rId2"/>
                      <a:stretch>
                        <a:fillRect/>
                      </a:stretch>
                    </p:blipFill>
                    <p:spPr>
                      <a:xfrm>
                        <a:off x="1951038" y="2073275"/>
                        <a:ext cx="409575" cy="228600"/>
                      </a:xfrm>
                      <a:prstGeom prst="rect">
                        <a:avLst/>
                      </a:prstGeom>
                      <a:noFill/>
                      <a:ln w="9525">
                        <a:noFill/>
                        <a:miter/>
                      </a:ln>
                    </p:spPr>
                  </p:pic>
                </p:oleObj>
              </mc:Fallback>
            </mc:AlternateContent>
          </a:graphicData>
        </a:graphic>
      </p:graphicFrame>
      <p:sp>
        <p:nvSpPr>
          <p:cNvPr id="31856" name="Rectangle 4"/>
          <p:cNvSpPr>
            <a:spLocks noChangeArrowheads="1"/>
          </p:cNvSpPr>
          <p:nvPr/>
        </p:nvSpPr>
        <p:spPr bwMode="auto">
          <a:xfrm>
            <a:off x="0" y="-182563"/>
            <a:ext cx="184150" cy="366713"/>
          </a:xfrm>
          <a:prstGeom prst="rect">
            <a:avLst/>
          </a:prstGeom>
          <a:noFill/>
          <a:ln w="9525">
            <a:noFill/>
            <a:miter lim="800000"/>
          </a:ln>
        </p:spPr>
        <p:txBody>
          <a:bodyPr wrap="none" anchor="ctr">
            <a:spAutoFit/>
          </a:bodyPr>
          <a:lstStyle/>
          <a:p>
            <a:endParaRPr lang="zh-CN" altLang="en-US">
              <a:latin typeface="Trebuchet MS" pitchFamily="34" charset="0"/>
              <a:ea typeface="华文新魏" pitchFamily="2" charset="-122"/>
            </a:endParaRPr>
          </a:p>
        </p:txBody>
      </p:sp>
      <p:graphicFrame>
        <p:nvGraphicFramePr>
          <p:cNvPr id="31842" name="Object 98"/>
          <p:cNvGraphicFramePr>
            <a:graphicFrameLocks noChangeAspect="1"/>
          </p:cNvGraphicFramePr>
          <p:nvPr/>
        </p:nvGraphicFramePr>
        <p:xfrm>
          <a:off x="3429000" y="2073275"/>
          <a:ext cx="569913" cy="228600"/>
        </p:xfrm>
        <a:graphic>
          <a:graphicData uri="http://schemas.openxmlformats.org/presentationml/2006/ole">
            <mc:AlternateContent xmlns:mc="http://schemas.openxmlformats.org/markup-compatibility/2006">
              <mc:Choice xmlns:v="urn:schemas-microsoft-com:vml" Requires="v">
                <p:oleObj spid="_x0000_s26626" name="公式" r:id="rId3" imgW="9753600" imgH="5486400" progId="Equation.3">
                  <p:embed/>
                </p:oleObj>
              </mc:Choice>
              <mc:Fallback>
                <p:oleObj name="公式" r:id="rId3" imgW="9753600" imgH="5486400" progId="Equation.3">
                  <p:embed/>
                  <p:pic>
                    <p:nvPicPr>
                      <p:cNvPr id="0" name="图片 26625"/>
                      <p:cNvPicPr>
                        <a:picLocks noChangeAspect="1"/>
                      </p:cNvPicPr>
                      <p:nvPr/>
                    </p:nvPicPr>
                    <p:blipFill>
                      <a:blip r:embed="rId4"/>
                      <a:stretch>
                        <a:fillRect/>
                      </a:stretch>
                    </p:blipFill>
                    <p:spPr>
                      <a:xfrm>
                        <a:off x="3429000" y="2073275"/>
                        <a:ext cx="569913" cy="228600"/>
                      </a:xfrm>
                      <a:prstGeom prst="rect">
                        <a:avLst/>
                      </a:prstGeom>
                      <a:noFill/>
                      <a:ln w="9525">
                        <a:noFill/>
                        <a:miter/>
                      </a:ln>
                    </p:spPr>
                  </p:pic>
                </p:oleObj>
              </mc:Fallback>
            </mc:AlternateContent>
          </a:graphicData>
        </a:graphic>
      </p:graphicFrame>
      <p:sp>
        <p:nvSpPr>
          <p:cNvPr id="31857" name="Rectangle 6"/>
          <p:cNvSpPr>
            <a:spLocks noChangeArrowheads="1"/>
          </p:cNvSpPr>
          <p:nvPr/>
        </p:nvSpPr>
        <p:spPr bwMode="auto">
          <a:xfrm>
            <a:off x="0" y="-182563"/>
            <a:ext cx="184150" cy="366713"/>
          </a:xfrm>
          <a:prstGeom prst="rect">
            <a:avLst/>
          </a:prstGeom>
          <a:noFill/>
          <a:ln w="9525">
            <a:noFill/>
            <a:miter lim="800000"/>
          </a:ln>
        </p:spPr>
        <p:txBody>
          <a:bodyPr wrap="none" anchor="ctr">
            <a:spAutoFit/>
          </a:bodyPr>
          <a:lstStyle/>
          <a:p>
            <a:endParaRPr lang="zh-CN" altLang="en-US">
              <a:latin typeface="Trebuchet MS" pitchFamily="34" charset="0"/>
              <a:ea typeface="华文新魏" pitchFamily="2" charset="-122"/>
            </a:endParaRPr>
          </a:p>
        </p:txBody>
      </p:sp>
      <p:graphicFrame>
        <p:nvGraphicFramePr>
          <p:cNvPr id="31843" name="Object 99"/>
          <p:cNvGraphicFramePr>
            <a:graphicFrameLocks noChangeAspect="1"/>
          </p:cNvGraphicFramePr>
          <p:nvPr/>
        </p:nvGraphicFramePr>
        <p:xfrm>
          <a:off x="2057400" y="2462213"/>
          <a:ext cx="123825" cy="180975"/>
        </p:xfrm>
        <a:graphic>
          <a:graphicData uri="http://schemas.openxmlformats.org/presentationml/2006/ole">
            <mc:AlternateContent xmlns:mc="http://schemas.openxmlformats.org/markup-compatibility/2006">
              <mc:Choice xmlns:v="urn:schemas-microsoft-com:vml" Requires="v">
                <p:oleObj spid="_x0000_s26627" name="公式" r:id="rId5" imgW="3048000" imgH="4267200" progId="Equation.3">
                  <p:embed/>
                </p:oleObj>
              </mc:Choice>
              <mc:Fallback>
                <p:oleObj name="公式" r:id="rId5" imgW="3048000" imgH="4267200" progId="Equation.3">
                  <p:embed/>
                  <p:pic>
                    <p:nvPicPr>
                      <p:cNvPr id="0" name="图片 26626"/>
                      <p:cNvPicPr>
                        <a:picLocks noChangeAspect="1"/>
                      </p:cNvPicPr>
                      <p:nvPr/>
                    </p:nvPicPr>
                    <p:blipFill>
                      <a:blip r:embed="rId6"/>
                      <a:stretch>
                        <a:fillRect/>
                      </a:stretch>
                    </p:blipFill>
                    <p:spPr>
                      <a:xfrm>
                        <a:off x="2057400" y="2462213"/>
                        <a:ext cx="123825" cy="180975"/>
                      </a:xfrm>
                      <a:prstGeom prst="rect">
                        <a:avLst/>
                      </a:prstGeom>
                      <a:noFill/>
                      <a:ln w="9525">
                        <a:noFill/>
                        <a:miter/>
                      </a:ln>
                    </p:spPr>
                  </p:pic>
                </p:oleObj>
              </mc:Fallback>
            </mc:AlternateContent>
          </a:graphicData>
        </a:graphic>
      </p:graphicFrame>
      <p:sp>
        <p:nvSpPr>
          <p:cNvPr id="31858" name="Rectangle 11"/>
          <p:cNvSpPr>
            <a:spLocks noChangeArrowheads="1"/>
          </p:cNvSpPr>
          <p:nvPr/>
        </p:nvSpPr>
        <p:spPr bwMode="auto">
          <a:xfrm>
            <a:off x="0" y="-182563"/>
            <a:ext cx="184150" cy="366713"/>
          </a:xfrm>
          <a:prstGeom prst="rect">
            <a:avLst/>
          </a:prstGeom>
          <a:noFill/>
          <a:ln w="9525">
            <a:noFill/>
            <a:miter lim="800000"/>
          </a:ln>
        </p:spPr>
        <p:txBody>
          <a:bodyPr wrap="none" anchor="ctr">
            <a:spAutoFit/>
          </a:bodyPr>
          <a:lstStyle/>
          <a:p>
            <a:endParaRPr lang="zh-CN" altLang="en-US">
              <a:latin typeface="Trebuchet MS" pitchFamily="34" charset="0"/>
              <a:ea typeface="华文新魏" pitchFamily="2" charset="-122"/>
            </a:endParaRPr>
          </a:p>
        </p:txBody>
      </p:sp>
      <p:graphicFrame>
        <p:nvGraphicFramePr>
          <p:cNvPr id="31844" name="Object 100"/>
          <p:cNvGraphicFramePr>
            <a:graphicFrameLocks noChangeAspect="1"/>
          </p:cNvGraphicFramePr>
          <p:nvPr/>
        </p:nvGraphicFramePr>
        <p:xfrm>
          <a:off x="6015038" y="2828925"/>
          <a:ext cx="161925" cy="180975"/>
        </p:xfrm>
        <a:graphic>
          <a:graphicData uri="http://schemas.openxmlformats.org/presentationml/2006/ole">
            <mc:AlternateContent xmlns:mc="http://schemas.openxmlformats.org/markup-compatibility/2006">
              <mc:Choice xmlns:v="urn:schemas-microsoft-com:vml" Requires="v">
                <p:oleObj spid="_x0000_s26628" name="公式" r:id="rId7" imgW="3962400" imgH="4267200" progId="Equation.3">
                  <p:embed/>
                </p:oleObj>
              </mc:Choice>
              <mc:Fallback>
                <p:oleObj name="公式" r:id="rId7" imgW="3962400" imgH="4267200" progId="Equation.3">
                  <p:embed/>
                  <p:pic>
                    <p:nvPicPr>
                      <p:cNvPr id="0" name="图片 26627"/>
                      <p:cNvPicPr>
                        <a:picLocks noChangeAspect="1"/>
                      </p:cNvPicPr>
                      <p:nvPr/>
                    </p:nvPicPr>
                    <p:blipFill>
                      <a:blip r:embed="rId8"/>
                      <a:stretch>
                        <a:fillRect/>
                      </a:stretch>
                    </p:blipFill>
                    <p:spPr>
                      <a:xfrm>
                        <a:off x="6015038" y="2828925"/>
                        <a:ext cx="161925" cy="180975"/>
                      </a:xfrm>
                      <a:prstGeom prst="rect">
                        <a:avLst/>
                      </a:prstGeom>
                      <a:noFill/>
                      <a:ln w="9525">
                        <a:noFill/>
                        <a:miter/>
                      </a:ln>
                    </p:spPr>
                  </p:pic>
                </p:oleObj>
              </mc:Fallback>
            </mc:AlternateContent>
          </a:graphicData>
        </a:graphic>
      </p:graphicFrame>
      <p:sp>
        <p:nvSpPr>
          <p:cNvPr id="31859" name="Rectangle 27"/>
          <p:cNvSpPr>
            <a:spLocks noChangeArrowheads="1"/>
          </p:cNvSpPr>
          <p:nvPr/>
        </p:nvSpPr>
        <p:spPr bwMode="auto">
          <a:xfrm>
            <a:off x="0" y="-182563"/>
            <a:ext cx="184150" cy="366713"/>
          </a:xfrm>
          <a:prstGeom prst="rect">
            <a:avLst/>
          </a:prstGeom>
          <a:noFill/>
          <a:ln w="9525">
            <a:noFill/>
            <a:miter lim="800000"/>
          </a:ln>
        </p:spPr>
        <p:txBody>
          <a:bodyPr wrap="none" anchor="ctr">
            <a:spAutoFit/>
          </a:bodyPr>
          <a:lstStyle/>
          <a:p>
            <a:endParaRPr lang="zh-CN" altLang="en-US">
              <a:latin typeface="Trebuchet MS" pitchFamily="34" charset="0"/>
              <a:ea typeface="华文新魏" pitchFamily="2" charset="-122"/>
            </a:endParaRPr>
          </a:p>
        </p:txBody>
      </p:sp>
      <p:graphicFrame>
        <p:nvGraphicFramePr>
          <p:cNvPr id="31845" name="Object 101"/>
          <p:cNvGraphicFramePr>
            <a:graphicFrameLocks noChangeAspect="1"/>
          </p:cNvGraphicFramePr>
          <p:nvPr/>
        </p:nvGraphicFramePr>
        <p:xfrm>
          <a:off x="7107238" y="3644900"/>
          <a:ext cx="828675" cy="228600"/>
        </p:xfrm>
        <a:graphic>
          <a:graphicData uri="http://schemas.openxmlformats.org/presentationml/2006/ole">
            <mc:AlternateContent xmlns:mc="http://schemas.openxmlformats.org/markup-compatibility/2006">
              <mc:Choice xmlns:v="urn:schemas-microsoft-com:vml" Requires="v">
                <p:oleObj spid="_x0000_s26629" name="公式" r:id="rId9" imgW="19812000" imgH="5486400" progId="Equation.3">
                  <p:embed/>
                </p:oleObj>
              </mc:Choice>
              <mc:Fallback>
                <p:oleObj name="公式" r:id="rId9" imgW="19812000" imgH="5486400" progId="Equation.3">
                  <p:embed/>
                  <p:pic>
                    <p:nvPicPr>
                      <p:cNvPr id="0" name="图片 26628"/>
                      <p:cNvPicPr>
                        <a:picLocks noChangeAspect="1"/>
                      </p:cNvPicPr>
                      <p:nvPr/>
                    </p:nvPicPr>
                    <p:blipFill>
                      <a:blip r:embed="rId10"/>
                      <a:stretch>
                        <a:fillRect/>
                      </a:stretch>
                    </p:blipFill>
                    <p:spPr>
                      <a:xfrm>
                        <a:off x="7107238" y="3644900"/>
                        <a:ext cx="828675" cy="228600"/>
                      </a:xfrm>
                      <a:prstGeom prst="rect">
                        <a:avLst/>
                      </a:prstGeom>
                      <a:noFill/>
                      <a:ln w="9525">
                        <a:noFill/>
                        <a:miter/>
                      </a:ln>
                    </p:spPr>
                  </p:pic>
                </p:oleObj>
              </mc:Fallback>
            </mc:AlternateContent>
          </a:graphicData>
        </a:graphic>
      </p:graphicFrame>
      <p:sp>
        <p:nvSpPr>
          <p:cNvPr id="31860" name="Rectangle 29"/>
          <p:cNvSpPr>
            <a:spLocks noChangeArrowheads="1"/>
          </p:cNvSpPr>
          <p:nvPr/>
        </p:nvSpPr>
        <p:spPr bwMode="auto">
          <a:xfrm>
            <a:off x="0" y="-182563"/>
            <a:ext cx="184150" cy="366713"/>
          </a:xfrm>
          <a:prstGeom prst="rect">
            <a:avLst/>
          </a:prstGeom>
          <a:noFill/>
          <a:ln w="9525">
            <a:noFill/>
            <a:miter lim="800000"/>
          </a:ln>
        </p:spPr>
        <p:txBody>
          <a:bodyPr wrap="none" anchor="ctr">
            <a:spAutoFit/>
          </a:bodyPr>
          <a:lstStyle/>
          <a:p>
            <a:endParaRPr lang="zh-CN" altLang="en-US">
              <a:latin typeface="Trebuchet MS" pitchFamily="34" charset="0"/>
              <a:ea typeface="华文新魏" pitchFamily="2" charset="-122"/>
            </a:endParaRPr>
          </a:p>
        </p:txBody>
      </p:sp>
      <p:graphicFrame>
        <p:nvGraphicFramePr>
          <p:cNvPr id="31846" name="Object 102"/>
          <p:cNvGraphicFramePr>
            <a:graphicFrameLocks noChangeAspect="1"/>
          </p:cNvGraphicFramePr>
          <p:nvPr/>
        </p:nvGraphicFramePr>
        <p:xfrm>
          <a:off x="1714500" y="3900488"/>
          <a:ext cx="466725" cy="200025"/>
        </p:xfrm>
        <a:graphic>
          <a:graphicData uri="http://schemas.openxmlformats.org/presentationml/2006/ole">
            <mc:AlternateContent xmlns:mc="http://schemas.openxmlformats.org/markup-compatibility/2006">
              <mc:Choice xmlns:v="urn:schemas-microsoft-com:vml" Requires="v">
                <p:oleObj spid="_x0000_s26630" name="公式" r:id="rId11" imgW="8229600" imgH="4876800" progId="Equation.3">
                  <p:embed/>
                </p:oleObj>
              </mc:Choice>
              <mc:Fallback>
                <p:oleObj name="公式" r:id="rId11" imgW="8229600" imgH="4876800" progId="Equation.3">
                  <p:embed/>
                  <p:pic>
                    <p:nvPicPr>
                      <p:cNvPr id="0" name="图片 26629"/>
                      <p:cNvPicPr>
                        <a:picLocks noChangeAspect="1"/>
                      </p:cNvPicPr>
                      <p:nvPr/>
                    </p:nvPicPr>
                    <p:blipFill>
                      <a:blip r:embed="rId12"/>
                      <a:stretch>
                        <a:fillRect/>
                      </a:stretch>
                    </p:blipFill>
                    <p:spPr>
                      <a:xfrm>
                        <a:off x="1714500" y="3900488"/>
                        <a:ext cx="466725" cy="200025"/>
                      </a:xfrm>
                      <a:prstGeom prst="rect">
                        <a:avLst/>
                      </a:prstGeom>
                      <a:noFill/>
                      <a:ln w="9525">
                        <a:noFill/>
                        <a:miter/>
                      </a:ln>
                    </p:spPr>
                  </p:pic>
                </p:oleObj>
              </mc:Fallback>
            </mc:AlternateContent>
          </a:graphicData>
        </a:graphic>
      </p:graphicFrame>
      <p:sp>
        <p:nvSpPr>
          <p:cNvPr id="31861" name="Rectangle 31"/>
          <p:cNvSpPr>
            <a:spLocks noChangeArrowheads="1"/>
          </p:cNvSpPr>
          <p:nvPr/>
        </p:nvSpPr>
        <p:spPr bwMode="auto">
          <a:xfrm>
            <a:off x="0" y="-182563"/>
            <a:ext cx="184150" cy="366713"/>
          </a:xfrm>
          <a:prstGeom prst="rect">
            <a:avLst/>
          </a:prstGeom>
          <a:noFill/>
          <a:ln w="9525">
            <a:noFill/>
            <a:miter lim="800000"/>
          </a:ln>
        </p:spPr>
        <p:txBody>
          <a:bodyPr wrap="none" anchor="ctr">
            <a:spAutoFit/>
          </a:bodyPr>
          <a:lstStyle/>
          <a:p>
            <a:endParaRPr lang="zh-CN" altLang="en-US">
              <a:latin typeface="Trebuchet MS" pitchFamily="34" charset="0"/>
              <a:ea typeface="华文新魏" pitchFamily="2" charset="-122"/>
            </a:endParaRPr>
          </a:p>
        </p:txBody>
      </p:sp>
      <p:graphicFrame>
        <p:nvGraphicFramePr>
          <p:cNvPr id="31847" name="Object 103"/>
          <p:cNvGraphicFramePr>
            <a:graphicFrameLocks noChangeAspect="1"/>
          </p:cNvGraphicFramePr>
          <p:nvPr/>
        </p:nvGraphicFramePr>
        <p:xfrm>
          <a:off x="2914650" y="3900488"/>
          <a:ext cx="1438275" cy="200025"/>
        </p:xfrm>
        <a:graphic>
          <a:graphicData uri="http://schemas.openxmlformats.org/presentationml/2006/ole">
            <mc:AlternateContent xmlns:mc="http://schemas.openxmlformats.org/markup-compatibility/2006">
              <mc:Choice xmlns:v="urn:schemas-microsoft-com:vml" Requires="v">
                <p:oleObj spid="_x0000_s26631" name="公式" r:id="rId13" imgW="30480000" imgH="4876800" progId="Equation.3">
                  <p:embed/>
                </p:oleObj>
              </mc:Choice>
              <mc:Fallback>
                <p:oleObj name="公式" r:id="rId13" imgW="30480000" imgH="4876800" progId="Equation.3">
                  <p:embed/>
                  <p:pic>
                    <p:nvPicPr>
                      <p:cNvPr id="0" name="图片 26630"/>
                      <p:cNvPicPr>
                        <a:picLocks noChangeAspect="1"/>
                      </p:cNvPicPr>
                      <p:nvPr/>
                    </p:nvPicPr>
                    <p:blipFill>
                      <a:blip r:embed="rId14"/>
                      <a:stretch>
                        <a:fillRect/>
                      </a:stretch>
                    </p:blipFill>
                    <p:spPr>
                      <a:xfrm>
                        <a:off x="2914650" y="3900488"/>
                        <a:ext cx="1438275" cy="200025"/>
                      </a:xfrm>
                      <a:prstGeom prst="rect">
                        <a:avLst/>
                      </a:prstGeom>
                      <a:noFill/>
                      <a:ln w="9525">
                        <a:noFill/>
                        <a:miter/>
                      </a:ln>
                    </p:spPr>
                  </p:pic>
                </p:oleObj>
              </mc:Fallback>
            </mc:AlternateContent>
          </a:graphicData>
        </a:graphic>
      </p:graphicFrame>
      <p:sp>
        <p:nvSpPr>
          <p:cNvPr id="31862" name="Rectangle 33"/>
          <p:cNvSpPr>
            <a:spLocks noChangeArrowheads="1"/>
          </p:cNvSpPr>
          <p:nvPr/>
        </p:nvSpPr>
        <p:spPr bwMode="auto">
          <a:xfrm>
            <a:off x="0" y="-182563"/>
            <a:ext cx="184150" cy="366713"/>
          </a:xfrm>
          <a:prstGeom prst="rect">
            <a:avLst/>
          </a:prstGeom>
          <a:noFill/>
          <a:ln w="9525">
            <a:noFill/>
            <a:miter lim="800000"/>
          </a:ln>
        </p:spPr>
        <p:txBody>
          <a:bodyPr wrap="none" anchor="ctr">
            <a:spAutoFit/>
          </a:bodyPr>
          <a:lstStyle/>
          <a:p>
            <a:endParaRPr lang="zh-CN" altLang="en-US">
              <a:latin typeface="Trebuchet MS" pitchFamily="34" charset="0"/>
              <a:ea typeface="华文新魏" pitchFamily="2" charset="-122"/>
            </a:endParaRPr>
          </a:p>
        </p:txBody>
      </p:sp>
      <p:graphicFrame>
        <p:nvGraphicFramePr>
          <p:cNvPr id="31848" name="Object 104"/>
          <p:cNvGraphicFramePr>
            <a:graphicFrameLocks noChangeAspect="1"/>
          </p:cNvGraphicFramePr>
          <p:nvPr/>
        </p:nvGraphicFramePr>
        <p:xfrm>
          <a:off x="8083550" y="4303713"/>
          <a:ext cx="152400" cy="142875"/>
        </p:xfrm>
        <a:graphic>
          <a:graphicData uri="http://schemas.openxmlformats.org/presentationml/2006/ole">
            <mc:AlternateContent xmlns:mc="http://schemas.openxmlformats.org/markup-compatibility/2006">
              <mc:Choice xmlns:v="urn:schemas-microsoft-com:vml" Requires="v">
                <p:oleObj spid="_x0000_s26632" name="公式" r:id="rId15" imgW="3657600" imgH="3352800" progId="Equation.3">
                  <p:embed/>
                </p:oleObj>
              </mc:Choice>
              <mc:Fallback>
                <p:oleObj name="公式" r:id="rId15" imgW="3657600" imgH="3352800" progId="Equation.3">
                  <p:embed/>
                  <p:pic>
                    <p:nvPicPr>
                      <p:cNvPr id="0" name="图片 26631"/>
                      <p:cNvPicPr>
                        <a:picLocks noChangeAspect="1"/>
                      </p:cNvPicPr>
                      <p:nvPr/>
                    </p:nvPicPr>
                    <p:blipFill>
                      <a:blip r:embed="rId16"/>
                      <a:stretch>
                        <a:fillRect/>
                      </a:stretch>
                    </p:blipFill>
                    <p:spPr>
                      <a:xfrm>
                        <a:off x="8083550" y="4303713"/>
                        <a:ext cx="152400" cy="142875"/>
                      </a:xfrm>
                      <a:prstGeom prst="rect">
                        <a:avLst/>
                      </a:prstGeom>
                      <a:noFill/>
                      <a:ln w="9525">
                        <a:noFill/>
                        <a:miter/>
                      </a:ln>
                    </p:spPr>
                  </p:pic>
                </p:oleObj>
              </mc:Fallback>
            </mc:AlternateContent>
          </a:graphicData>
        </a:graphic>
      </p:graphicFrame>
      <p:sp>
        <p:nvSpPr>
          <p:cNvPr id="31863" name="Rectangle 38"/>
          <p:cNvSpPr>
            <a:spLocks noChangeArrowheads="1"/>
          </p:cNvSpPr>
          <p:nvPr/>
        </p:nvSpPr>
        <p:spPr bwMode="auto">
          <a:xfrm>
            <a:off x="0" y="-182563"/>
            <a:ext cx="184150" cy="366713"/>
          </a:xfrm>
          <a:prstGeom prst="rect">
            <a:avLst/>
          </a:prstGeom>
          <a:noFill/>
          <a:ln w="9525">
            <a:noFill/>
            <a:miter lim="800000"/>
          </a:ln>
        </p:spPr>
        <p:txBody>
          <a:bodyPr wrap="none" anchor="ctr">
            <a:spAutoFit/>
          </a:bodyPr>
          <a:lstStyle/>
          <a:p>
            <a:endParaRPr lang="zh-CN" altLang="en-US">
              <a:latin typeface="Trebuchet MS" pitchFamily="34" charset="0"/>
              <a:ea typeface="华文新魏" pitchFamily="2" charset="-122"/>
            </a:endParaRPr>
          </a:p>
        </p:txBody>
      </p:sp>
      <p:graphicFrame>
        <p:nvGraphicFramePr>
          <p:cNvPr id="31849" name="Object 105"/>
          <p:cNvGraphicFramePr>
            <a:graphicFrameLocks noChangeAspect="1"/>
          </p:cNvGraphicFramePr>
          <p:nvPr/>
        </p:nvGraphicFramePr>
        <p:xfrm>
          <a:off x="3336925" y="4535488"/>
          <a:ext cx="1101725" cy="228600"/>
        </p:xfrm>
        <a:graphic>
          <a:graphicData uri="http://schemas.openxmlformats.org/presentationml/2006/ole">
            <mc:AlternateContent xmlns:mc="http://schemas.openxmlformats.org/markup-compatibility/2006">
              <mc:Choice xmlns:v="urn:schemas-microsoft-com:vml" Requires="v">
                <p:oleObj spid="_x0000_s26633" name="公式" r:id="rId17" imgW="19812000" imgH="5486400" progId="Equation.3">
                  <p:embed/>
                </p:oleObj>
              </mc:Choice>
              <mc:Fallback>
                <p:oleObj name="公式" r:id="rId17" imgW="19812000" imgH="5486400" progId="Equation.3">
                  <p:embed/>
                  <p:pic>
                    <p:nvPicPr>
                      <p:cNvPr id="0" name="图片 26632"/>
                      <p:cNvPicPr>
                        <a:picLocks noChangeAspect="1"/>
                      </p:cNvPicPr>
                      <p:nvPr/>
                    </p:nvPicPr>
                    <p:blipFill>
                      <a:blip r:embed="rId10"/>
                      <a:stretch>
                        <a:fillRect/>
                      </a:stretch>
                    </p:blipFill>
                    <p:spPr>
                      <a:xfrm>
                        <a:off x="3336925" y="4535488"/>
                        <a:ext cx="1101725" cy="228600"/>
                      </a:xfrm>
                      <a:prstGeom prst="rect">
                        <a:avLst/>
                      </a:prstGeom>
                      <a:noFill/>
                      <a:ln w="9525">
                        <a:noFill/>
                        <a:miter/>
                      </a:ln>
                    </p:spPr>
                  </p:pic>
                </p:oleObj>
              </mc:Fallback>
            </mc:AlternateContent>
          </a:graphicData>
        </a:graphic>
      </p:graphicFrame>
      <p:sp>
        <p:nvSpPr>
          <p:cNvPr id="31864" name="Rectangle 40"/>
          <p:cNvSpPr>
            <a:spLocks noChangeArrowheads="1"/>
          </p:cNvSpPr>
          <p:nvPr/>
        </p:nvSpPr>
        <p:spPr bwMode="auto">
          <a:xfrm>
            <a:off x="0" y="-182563"/>
            <a:ext cx="184150" cy="366713"/>
          </a:xfrm>
          <a:prstGeom prst="rect">
            <a:avLst/>
          </a:prstGeom>
          <a:noFill/>
          <a:ln w="9525">
            <a:noFill/>
            <a:miter lim="800000"/>
          </a:ln>
        </p:spPr>
        <p:txBody>
          <a:bodyPr wrap="none" anchor="ctr">
            <a:spAutoFit/>
          </a:bodyPr>
          <a:lstStyle/>
          <a:p>
            <a:endParaRPr lang="zh-CN" altLang="en-US">
              <a:latin typeface="Trebuchet MS" pitchFamily="34" charset="0"/>
              <a:ea typeface="华文新魏" pitchFamily="2" charset="-122"/>
            </a:endParaRPr>
          </a:p>
        </p:txBody>
      </p:sp>
      <p:graphicFrame>
        <p:nvGraphicFramePr>
          <p:cNvPr id="31850" name="Object 106"/>
          <p:cNvGraphicFramePr>
            <a:graphicFrameLocks noChangeAspect="1"/>
          </p:cNvGraphicFramePr>
          <p:nvPr/>
        </p:nvGraphicFramePr>
        <p:xfrm>
          <a:off x="7570788" y="4535488"/>
          <a:ext cx="828675" cy="228600"/>
        </p:xfrm>
        <a:graphic>
          <a:graphicData uri="http://schemas.openxmlformats.org/presentationml/2006/ole">
            <mc:AlternateContent xmlns:mc="http://schemas.openxmlformats.org/markup-compatibility/2006">
              <mc:Choice xmlns:v="urn:schemas-microsoft-com:vml" Requires="v">
                <p:oleObj spid="_x0000_s26634" name="公式" r:id="rId18" imgW="19812000" imgH="5486400" progId="Equation.3">
                  <p:embed/>
                </p:oleObj>
              </mc:Choice>
              <mc:Fallback>
                <p:oleObj name="公式" r:id="rId18" imgW="19812000" imgH="5486400" progId="Equation.3">
                  <p:embed/>
                  <p:pic>
                    <p:nvPicPr>
                      <p:cNvPr id="0" name="图片 26633"/>
                      <p:cNvPicPr>
                        <a:picLocks noChangeAspect="1"/>
                      </p:cNvPicPr>
                      <p:nvPr/>
                    </p:nvPicPr>
                    <p:blipFill>
                      <a:blip r:embed="rId10"/>
                      <a:stretch>
                        <a:fillRect/>
                      </a:stretch>
                    </p:blipFill>
                    <p:spPr>
                      <a:xfrm>
                        <a:off x="7570788" y="4535488"/>
                        <a:ext cx="828675" cy="228600"/>
                      </a:xfrm>
                      <a:prstGeom prst="rect">
                        <a:avLst/>
                      </a:prstGeom>
                      <a:noFill/>
                      <a:ln w="9525">
                        <a:noFill/>
                        <a:miter/>
                      </a:ln>
                    </p:spPr>
                  </p:pic>
                </p:oleObj>
              </mc:Fallback>
            </mc:AlternateContent>
          </a:graphicData>
        </a:graphic>
      </p:graphicFrame>
      <p:sp>
        <p:nvSpPr>
          <p:cNvPr id="31865" name="Rectangle 42"/>
          <p:cNvSpPr>
            <a:spLocks noChangeArrowheads="1"/>
          </p:cNvSpPr>
          <p:nvPr/>
        </p:nvSpPr>
        <p:spPr bwMode="auto">
          <a:xfrm>
            <a:off x="0" y="-182563"/>
            <a:ext cx="184150" cy="366713"/>
          </a:xfrm>
          <a:prstGeom prst="rect">
            <a:avLst/>
          </a:prstGeom>
          <a:noFill/>
          <a:ln w="9525">
            <a:noFill/>
            <a:miter lim="800000"/>
          </a:ln>
        </p:spPr>
        <p:txBody>
          <a:bodyPr wrap="none" anchor="ctr">
            <a:spAutoFit/>
          </a:bodyPr>
          <a:lstStyle/>
          <a:p>
            <a:endParaRPr lang="zh-CN" altLang="en-US">
              <a:latin typeface="Trebuchet MS" pitchFamily="34" charset="0"/>
              <a:ea typeface="华文新魏" pitchFamily="2" charset="-122"/>
            </a:endParaRPr>
          </a:p>
        </p:txBody>
      </p:sp>
      <p:graphicFrame>
        <p:nvGraphicFramePr>
          <p:cNvPr id="31851" name="Object 107"/>
          <p:cNvGraphicFramePr>
            <a:graphicFrameLocks noChangeAspect="1"/>
          </p:cNvGraphicFramePr>
          <p:nvPr/>
        </p:nvGraphicFramePr>
        <p:xfrm>
          <a:off x="1233488" y="4856163"/>
          <a:ext cx="536575" cy="314325"/>
        </p:xfrm>
        <a:graphic>
          <a:graphicData uri="http://schemas.openxmlformats.org/presentationml/2006/ole">
            <mc:AlternateContent xmlns:mc="http://schemas.openxmlformats.org/markup-compatibility/2006">
              <mc:Choice xmlns:v="urn:schemas-microsoft-com:vml" Requires="v">
                <p:oleObj spid="_x0000_s26635" name="公式" r:id="rId19" imgW="8229600" imgH="4876800" progId="Equation.3">
                  <p:embed/>
                </p:oleObj>
              </mc:Choice>
              <mc:Fallback>
                <p:oleObj name="公式" r:id="rId19" imgW="8229600" imgH="4876800" progId="Equation.3">
                  <p:embed/>
                  <p:pic>
                    <p:nvPicPr>
                      <p:cNvPr id="0" name="图片 26634"/>
                      <p:cNvPicPr>
                        <a:picLocks noChangeAspect="1"/>
                      </p:cNvPicPr>
                      <p:nvPr/>
                    </p:nvPicPr>
                    <p:blipFill>
                      <a:blip r:embed="rId12"/>
                      <a:stretch>
                        <a:fillRect/>
                      </a:stretch>
                    </p:blipFill>
                    <p:spPr>
                      <a:xfrm>
                        <a:off x="1233488" y="4856163"/>
                        <a:ext cx="536575" cy="314325"/>
                      </a:xfrm>
                      <a:prstGeom prst="rect">
                        <a:avLst/>
                      </a:prstGeom>
                      <a:noFill/>
                      <a:ln w="9525">
                        <a:noFill/>
                        <a:miter/>
                      </a:ln>
                    </p:spPr>
                  </p:pic>
                </p:oleObj>
              </mc:Fallback>
            </mc:AlternateContent>
          </a:graphicData>
        </a:graphic>
      </p:graphicFrame>
      <p:sp>
        <p:nvSpPr>
          <p:cNvPr id="31866" name="Rectangle 55"/>
          <p:cNvSpPr>
            <a:spLocks noChangeArrowheads="1"/>
          </p:cNvSpPr>
          <p:nvPr/>
        </p:nvSpPr>
        <p:spPr bwMode="auto">
          <a:xfrm>
            <a:off x="0" y="-182563"/>
            <a:ext cx="184150" cy="366713"/>
          </a:xfrm>
          <a:prstGeom prst="rect">
            <a:avLst/>
          </a:prstGeom>
          <a:noFill/>
          <a:ln w="9525">
            <a:noFill/>
            <a:miter lim="800000"/>
          </a:ln>
        </p:spPr>
        <p:txBody>
          <a:bodyPr wrap="none" anchor="ctr">
            <a:spAutoFit/>
          </a:bodyPr>
          <a:lstStyle/>
          <a:p>
            <a:endParaRPr lang="zh-CN" altLang="en-US">
              <a:latin typeface="Trebuchet MS" pitchFamily="34" charset="0"/>
              <a:ea typeface="华文新魏" pitchFamily="2" charset="-122"/>
            </a:endParaRPr>
          </a:p>
        </p:txBody>
      </p:sp>
      <p:graphicFrame>
        <p:nvGraphicFramePr>
          <p:cNvPr id="31852" name="Object 108"/>
          <p:cNvGraphicFramePr>
            <a:graphicFrameLocks noChangeAspect="1"/>
          </p:cNvGraphicFramePr>
          <p:nvPr/>
        </p:nvGraphicFramePr>
        <p:xfrm>
          <a:off x="1571625" y="5356225"/>
          <a:ext cx="1122363" cy="200025"/>
        </p:xfrm>
        <a:graphic>
          <a:graphicData uri="http://schemas.openxmlformats.org/presentationml/2006/ole">
            <mc:AlternateContent xmlns:mc="http://schemas.openxmlformats.org/markup-compatibility/2006">
              <mc:Choice xmlns:v="urn:schemas-microsoft-com:vml" Requires="v">
                <p:oleObj spid="_x0000_s26636" name="公式" r:id="rId20" imgW="14630400" imgH="4876800" progId="Equation.3">
                  <p:embed/>
                </p:oleObj>
              </mc:Choice>
              <mc:Fallback>
                <p:oleObj name="公式" r:id="rId20" imgW="14630400" imgH="4876800" progId="Equation.3">
                  <p:embed/>
                  <p:pic>
                    <p:nvPicPr>
                      <p:cNvPr id="0" name="图片 26635"/>
                      <p:cNvPicPr>
                        <a:picLocks noChangeAspect="1"/>
                      </p:cNvPicPr>
                      <p:nvPr/>
                    </p:nvPicPr>
                    <p:blipFill>
                      <a:blip r:embed="rId21"/>
                      <a:stretch>
                        <a:fillRect/>
                      </a:stretch>
                    </p:blipFill>
                    <p:spPr>
                      <a:xfrm>
                        <a:off x="1571625" y="5356225"/>
                        <a:ext cx="1122363" cy="200025"/>
                      </a:xfrm>
                      <a:prstGeom prst="rect">
                        <a:avLst/>
                      </a:prstGeom>
                      <a:noFill/>
                      <a:ln w="9525">
                        <a:noFill/>
                        <a:miter/>
                      </a:ln>
                    </p:spPr>
                  </p:pic>
                </p:oleObj>
              </mc:Fallback>
            </mc:AlternateContent>
          </a:graphicData>
        </a:graphic>
      </p:graphicFrame>
      <p:sp>
        <p:nvSpPr>
          <p:cNvPr id="31867" name="Rectangle 57"/>
          <p:cNvSpPr>
            <a:spLocks noChangeArrowheads="1"/>
          </p:cNvSpPr>
          <p:nvPr/>
        </p:nvSpPr>
        <p:spPr bwMode="auto">
          <a:xfrm>
            <a:off x="0" y="-182563"/>
            <a:ext cx="184150" cy="366713"/>
          </a:xfrm>
          <a:prstGeom prst="rect">
            <a:avLst/>
          </a:prstGeom>
          <a:noFill/>
          <a:ln w="9525">
            <a:noFill/>
            <a:miter lim="800000"/>
          </a:ln>
        </p:spPr>
        <p:txBody>
          <a:bodyPr wrap="none" anchor="ctr">
            <a:spAutoFit/>
          </a:bodyPr>
          <a:lstStyle/>
          <a:p>
            <a:endParaRPr lang="zh-CN" altLang="en-US">
              <a:latin typeface="Trebuchet MS" pitchFamily="34" charset="0"/>
              <a:ea typeface="华文新魏" pitchFamily="2" charset="-122"/>
            </a:endParaRPr>
          </a:p>
        </p:txBody>
      </p:sp>
      <p:graphicFrame>
        <p:nvGraphicFramePr>
          <p:cNvPr id="31853" name="Object 109"/>
          <p:cNvGraphicFramePr>
            <a:graphicFrameLocks noChangeAspect="1"/>
          </p:cNvGraphicFramePr>
          <p:nvPr/>
        </p:nvGraphicFramePr>
        <p:xfrm>
          <a:off x="2932113" y="5307013"/>
          <a:ext cx="1066800" cy="228600"/>
        </p:xfrm>
        <a:graphic>
          <a:graphicData uri="http://schemas.openxmlformats.org/presentationml/2006/ole">
            <mc:AlternateContent xmlns:mc="http://schemas.openxmlformats.org/markup-compatibility/2006">
              <mc:Choice xmlns:v="urn:schemas-microsoft-com:vml" Requires="v">
                <p:oleObj spid="_x0000_s26637" name="公式" r:id="rId22" imgW="19507200" imgH="5486400" progId="Equation.3">
                  <p:embed/>
                </p:oleObj>
              </mc:Choice>
              <mc:Fallback>
                <p:oleObj name="公式" r:id="rId22" imgW="19507200" imgH="5486400" progId="Equation.3">
                  <p:embed/>
                  <p:pic>
                    <p:nvPicPr>
                      <p:cNvPr id="0" name="图片 26636"/>
                      <p:cNvPicPr>
                        <a:picLocks noChangeAspect="1"/>
                      </p:cNvPicPr>
                      <p:nvPr/>
                    </p:nvPicPr>
                    <p:blipFill>
                      <a:blip r:embed="rId23"/>
                      <a:stretch>
                        <a:fillRect/>
                      </a:stretch>
                    </p:blipFill>
                    <p:spPr>
                      <a:xfrm>
                        <a:off x="2932113" y="5307013"/>
                        <a:ext cx="1066800" cy="228600"/>
                      </a:xfrm>
                      <a:prstGeom prst="rect">
                        <a:avLst/>
                      </a:prstGeom>
                      <a:noFill/>
                      <a:ln w="9525">
                        <a:noFill/>
                        <a:miter/>
                      </a:ln>
                    </p:spPr>
                  </p:pic>
                </p:oleObj>
              </mc:Fallback>
            </mc:AlternateContent>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7063" y="828675"/>
            <a:ext cx="8596312" cy="5803900"/>
          </a:xfrm>
        </p:spPr>
        <p:txBody>
          <a:bodyPr>
            <a:normAutofit/>
          </a:bodyPr>
          <a:lstStyle/>
          <a:p>
            <a:pPr eaLnBrk="1" hangingPunct="1"/>
            <a:r>
              <a:rPr lang="en-US" altLang="zh-CN" sz="1800" smtClean="0">
                <a:latin typeface="华文新魏" pitchFamily="2" charset="-122"/>
              </a:rPr>
              <a:t>10.8.5  </a:t>
            </a:r>
            <a:r>
              <a:rPr lang="zh-CN" altLang="en-US" sz="1800" smtClean="0">
                <a:latin typeface="华文新魏" pitchFamily="2" charset="-122"/>
              </a:rPr>
              <a:t>总体分布的假设检验</a:t>
            </a:r>
            <a:endParaRPr lang="en-US" altLang="zh-CN" sz="1800" smtClean="0">
              <a:latin typeface="华文新魏" pitchFamily="2" charset="-122"/>
            </a:endParaRPr>
          </a:p>
          <a:p>
            <a:pPr eaLnBrk="1" hangingPunct="1"/>
            <a:r>
              <a:rPr lang="zh-CN" altLang="en-US" sz="1800" smtClean="0">
                <a:latin typeface="华文新魏" pitchFamily="2" charset="-122"/>
              </a:rPr>
              <a:t>设                          为来自总体         的简单随机样本，          为已知的一个固定的分布函数，要进行如下的检验：</a:t>
            </a:r>
            <a:endParaRPr lang="en-US" altLang="zh-CN" sz="1800" smtClean="0">
              <a:latin typeface="华文新魏" pitchFamily="2" charset="-122"/>
            </a:endParaRPr>
          </a:p>
          <a:p>
            <a:pPr marL="457200" lvl="1" indent="0" eaLnBrk="1" hangingPunct="1">
              <a:buFont typeface="Wingdings 3" pitchFamily="18" charset="2"/>
              <a:buNone/>
            </a:pPr>
            <a:r>
              <a:rPr lang="en-US" altLang="zh-CN" sz="1800" smtClean="0">
                <a:latin typeface="华文新魏" pitchFamily="2" charset="-122"/>
              </a:rPr>
              <a:t> H</a:t>
            </a:r>
            <a:r>
              <a:rPr lang="en-US" altLang="zh-CN" sz="1800" baseline="-25000" smtClean="0">
                <a:latin typeface="华文新魏" pitchFamily="2" charset="-122"/>
              </a:rPr>
              <a:t>0</a:t>
            </a:r>
            <a:r>
              <a:rPr lang="zh-CN" altLang="zh-CN" sz="1800" smtClean="0">
                <a:latin typeface="华文新魏" pitchFamily="2" charset="-122"/>
              </a:rPr>
              <a:t>：</a:t>
            </a:r>
            <a:r>
              <a:rPr lang="en-US" altLang="zh-CN" sz="1800" smtClean="0">
                <a:latin typeface="华文新魏" pitchFamily="2" charset="-122"/>
              </a:rPr>
              <a:t>                                   H</a:t>
            </a:r>
            <a:r>
              <a:rPr lang="en-US" altLang="zh-CN" sz="1800" baseline="-25000" smtClean="0">
                <a:latin typeface="华文新魏" pitchFamily="2" charset="-122"/>
              </a:rPr>
              <a:t>1</a:t>
            </a:r>
            <a:r>
              <a:rPr lang="zh-CN" altLang="zh-CN" sz="1800" smtClean="0">
                <a:latin typeface="华文新魏" pitchFamily="2" charset="-122"/>
              </a:rPr>
              <a:t>：</a:t>
            </a:r>
            <a:endParaRPr lang="en-US" altLang="zh-CN" sz="1800" smtClean="0">
              <a:latin typeface="华文新魏" pitchFamily="2" charset="-122"/>
            </a:endParaRPr>
          </a:p>
          <a:p>
            <a:pPr eaLnBrk="1" hangingPunct="1"/>
            <a:r>
              <a:rPr lang="zh-CN" altLang="zh-CN" sz="1800" smtClean="0">
                <a:latin typeface="华文新魏" pitchFamily="2" charset="-122"/>
              </a:rPr>
              <a:t>对此检验问题，有两种常用的方法。</a:t>
            </a:r>
            <a:endParaRPr lang="zh-CN" altLang="zh-CN" sz="1800" smtClean="0">
              <a:latin typeface="华文新魏" pitchFamily="2" charset="-122"/>
            </a:endParaRPr>
          </a:p>
          <a:p>
            <a:pPr eaLnBrk="1" hangingPunct="1"/>
            <a:r>
              <a:rPr lang="zh-CN" altLang="zh-CN" sz="1800" smtClean="0">
                <a:latin typeface="华文新魏" pitchFamily="2" charset="-122"/>
              </a:rPr>
              <a:t>对总体分步进行假设检验，一般要求样本容量较大，例如至少</a:t>
            </a:r>
            <a:r>
              <a:rPr lang="en-US" altLang="zh-CN" sz="1800" smtClean="0">
                <a:latin typeface="华文新魏" pitchFamily="2" charset="-122"/>
              </a:rPr>
              <a:t>100</a:t>
            </a:r>
            <a:r>
              <a:rPr lang="zh-CN" altLang="zh-CN" sz="1800" smtClean="0">
                <a:latin typeface="华文新魏" pitchFamily="2" charset="-122"/>
              </a:rPr>
              <a:t>。</a:t>
            </a:r>
            <a:endParaRPr lang="en-US" altLang="zh-CN" sz="1800" smtClean="0">
              <a:latin typeface="华文新魏" pitchFamily="2" charset="-122"/>
            </a:endParaRPr>
          </a:p>
          <a:p>
            <a:pPr eaLnBrk="1" hangingPunct="1"/>
            <a:r>
              <a:rPr lang="en-US" altLang="zh-CN" sz="1800" smtClean="0">
                <a:latin typeface="华文新魏" pitchFamily="2" charset="-122"/>
              </a:rPr>
              <a:t>1.        </a:t>
            </a:r>
            <a:r>
              <a:rPr lang="zh-CN" altLang="en-US" sz="1800" smtClean="0">
                <a:latin typeface="华文新魏" pitchFamily="2" charset="-122"/>
              </a:rPr>
              <a:t>检验</a:t>
            </a:r>
            <a:endParaRPr lang="en-US" altLang="zh-CN" sz="1800" smtClean="0">
              <a:latin typeface="华文新魏" pitchFamily="2" charset="-122"/>
            </a:endParaRPr>
          </a:p>
          <a:p>
            <a:pPr eaLnBrk="1" hangingPunct="1"/>
            <a:r>
              <a:rPr lang="en-US" altLang="zh-CN" sz="1800" smtClean="0">
                <a:latin typeface="华文新魏" pitchFamily="2" charset="-122"/>
              </a:rPr>
              <a:t>2. Kolmogorov</a:t>
            </a:r>
            <a:r>
              <a:rPr lang="zh-CN" altLang="zh-CN" sz="1800" smtClean="0">
                <a:latin typeface="华文新魏" pitchFamily="2" charset="-122"/>
              </a:rPr>
              <a:t>检验</a:t>
            </a:r>
            <a:endParaRPr lang="en-US" altLang="zh-CN" sz="1800" smtClean="0">
              <a:latin typeface="华文新魏" pitchFamily="2" charset="-122"/>
            </a:endParaRPr>
          </a:p>
          <a:p>
            <a:pPr eaLnBrk="1" hangingPunct="1"/>
            <a:r>
              <a:rPr lang="en-US" altLang="zh-CN" sz="1800" smtClean="0"/>
              <a:t>Kolmogorov</a:t>
            </a:r>
            <a:r>
              <a:rPr lang="zh-CN" altLang="zh-CN" sz="1800" smtClean="0"/>
              <a:t>检验利用的是经验分布函数</a:t>
            </a:r>
            <a:r>
              <a:rPr lang="en-US" altLang="zh-CN" sz="1800" smtClean="0"/>
              <a:t>            </a:t>
            </a:r>
            <a:r>
              <a:rPr lang="zh-CN" altLang="en-US" sz="1800" smtClean="0"/>
              <a:t>：</a:t>
            </a:r>
            <a:endParaRPr lang="en-US" altLang="zh-CN" sz="1800" smtClean="0"/>
          </a:p>
          <a:p>
            <a:pPr eaLnBrk="1" hangingPunct="1"/>
            <a:endParaRPr lang="en-US" altLang="zh-CN" sz="1800" smtClean="0"/>
          </a:p>
          <a:p>
            <a:pPr eaLnBrk="1" hangingPunct="1"/>
            <a:endParaRPr lang="en-US" altLang="zh-CN" sz="1800" smtClean="0"/>
          </a:p>
          <a:p>
            <a:pPr eaLnBrk="1" hangingPunct="1"/>
            <a:endParaRPr lang="en-US" altLang="zh-CN" sz="1800" smtClean="0"/>
          </a:p>
          <a:p>
            <a:pPr eaLnBrk="1" hangingPunct="1">
              <a:buFont typeface="Wingdings 3" pitchFamily="18" charset="2"/>
              <a:buNone/>
            </a:pPr>
            <a:r>
              <a:rPr lang="en-US" altLang="zh-CN" sz="1800" smtClean="0"/>
              <a:t>	</a:t>
            </a:r>
            <a:r>
              <a:rPr lang="zh-CN" altLang="en-US" sz="1800" smtClean="0"/>
              <a:t>检验统计量为：                                             </a:t>
            </a:r>
            <a:endParaRPr lang="en-US" altLang="zh-CN" sz="1800" smtClean="0"/>
          </a:p>
          <a:p>
            <a:pPr eaLnBrk="1" hangingPunct="1">
              <a:buFont typeface="Wingdings 3" pitchFamily="18" charset="2"/>
              <a:buNone/>
            </a:pPr>
            <a:r>
              <a:rPr lang="zh-CN" altLang="en-US" sz="1800" smtClean="0"/>
              <a:t> </a:t>
            </a:r>
            <a:endParaRPr lang="en-US" altLang="zh-CN" sz="1800" smtClean="0"/>
          </a:p>
          <a:p>
            <a:pPr eaLnBrk="1" hangingPunct="1"/>
            <a:endParaRPr lang="en-US" altLang="zh-CN" sz="1800" smtClean="0"/>
          </a:p>
          <a:p>
            <a:pPr eaLnBrk="1" hangingPunct="1"/>
            <a:endParaRPr lang="zh-CN" altLang="zh-CN" sz="1800" smtClean="0">
              <a:latin typeface="华文新魏" pitchFamily="2" charset="-122"/>
            </a:endParaRPr>
          </a:p>
          <a:p>
            <a:pPr eaLnBrk="1" hangingPunct="1"/>
            <a:endParaRPr lang="zh-CN" altLang="zh-CN" sz="1800" smtClean="0">
              <a:latin typeface="华文新魏" pitchFamily="2" charset="-122"/>
            </a:endParaRPr>
          </a:p>
          <a:p>
            <a:pPr marL="457200" lvl="1" indent="0" eaLnBrk="1" hangingPunct="1"/>
            <a:endParaRPr lang="en-US" altLang="zh-CN" sz="1800" smtClean="0">
              <a:latin typeface="华文新魏" pitchFamily="2" charset="-122"/>
            </a:endParaRPr>
          </a:p>
          <a:p>
            <a:pPr marL="457200" lvl="1" indent="0" eaLnBrk="1" hangingPunct="1"/>
            <a:endParaRPr lang="en-US" altLang="zh-CN" sz="1800" smtClean="0">
              <a:latin typeface="华文新魏" pitchFamily="2" charset="-122"/>
            </a:endParaRPr>
          </a:p>
          <a:p>
            <a:pPr marL="1371600" lvl="3" indent="0" eaLnBrk="1" hangingPunct="1">
              <a:buFont typeface="Wingdings 3" pitchFamily="18" charset="2"/>
              <a:buNone/>
            </a:pPr>
            <a:endParaRPr lang="en-US" altLang="zh-CN" sz="1800" smtClean="0">
              <a:latin typeface="华文新魏" pitchFamily="2" charset="-122"/>
            </a:endParaRPr>
          </a:p>
          <a:p>
            <a:pPr marL="1371600" lvl="3" indent="0" eaLnBrk="1" hangingPunct="1">
              <a:buFont typeface="Wingdings 3" pitchFamily="18" charset="2"/>
              <a:buNone/>
            </a:pPr>
            <a:endParaRPr lang="en-US" altLang="zh-CN" sz="1800" smtClean="0">
              <a:latin typeface="华文新魏" pitchFamily="2" charset="-122"/>
            </a:endParaRPr>
          </a:p>
        </p:txBody>
      </p:sp>
      <p:sp>
        <p:nvSpPr>
          <p:cNvPr id="32826" name="Rectangle 2"/>
          <p:cNvSpPr>
            <a:spLocks noChangeArrowheads="1"/>
          </p:cNvSpPr>
          <p:nvPr/>
        </p:nvSpPr>
        <p:spPr bwMode="auto">
          <a:xfrm>
            <a:off x="0" y="-182563"/>
            <a:ext cx="184150" cy="366713"/>
          </a:xfrm>
          <a:prstGeom prst="rect">
            <a:avLst/>
          </a:prstGeom>
          <a:noFill/>
          <a:ln w="9525">
            <a:noFill/>
            <a:miter lim="800000"/>
          </a:ln>
        </p:spPr>
        <p:txBody>
          <a:bodyPr wrap="none" anchor="ctr">
            <a:spAutoFit/>
          </a:bodyPr>
          <a:lstStyle/>
          <a:p>
            <a:endParaRPr lang="zh-CN" altLang="en-US">
              <a:latin typeface="Trebuchet MS" pitchFamily="34" charset="0"/>
              <a:ea typeface="华文新魏" pitchFamily="2" charset="-122"/>
            </a:endParaRPr>
          </a:p>
        </p:txBody>
      </p:sp>
      <p:graphicFrame>
        <p:nvGraphicFramePr>
          <p:cNvPr id="32817" name="Object 49"/>
          <p:cNvGraphicFramePr>
            <a:graphicFrameLocks noChangeAspect="1"/>
          </p:cNvGraphicFramePr>
          <p:nvPr/>
        </p:nvGraphicFramePr>
        <p:xfrm>
          <a:off x="1390650" y="1304925"/>
          <a:ext cx="1474788" cy="228600"/>
        </p:xfrm>
        <a:graphic>
          <a:graphicData uri="http://schemas.openxmlformats.org/presentationml/2006/ole">
            <mc:AlternateContent xmlns:mc="http://schemas.openxmlformats.org/markup-compatibility/2006">
              <mc:Choice xmlns:v="urn:schemas-microsoft-com:vml" Requires="v">
                <p:oleObj spid="_x0000_s27649" name="公式" r:id="rId1" imgW="20726400" imgH="5486400" progId="Equation.3">
                  <p:embed/>
                </p:oleObj>
              </mc:Choice>
              <mc:Fallback>
                <p:oleObj name="公式" r:id="rId1" imgW="20726400" imgH="5486400" progId="Equation.3">
                  <p:embed/>
                  <p:pic>
                    <p:nvPicPr>
                      <p:cNvPr id="0" name="图片 27648"/>
                      <p:cNvPicPr>
                        <a:picLocks noChangeAspect="1"/>
                      </p:cNvPicPr>
                      <p:nvPr/>
                    </p:nvPicPr>
                    <p:blipFill>
                      <a:blip r:embed="rId2"/>
                      <a:stretch>
                        <a:fillRect/>
                      </a:stretch>
                    </p:blipFill>
                    <p:spPr>
                      <a:xfrm>
                        <a:off x="1390650" y="1304925"/>
                        <a:ext cx="1474788" cy="228600"/>
                      </a:xfrm>
                      <a:prstGeom prst="rect">
                        <a:avLst/>
                      </a:prstGeom>
                      <a:noFill/>
                      <a:ln w="9525">
                        <a:noFill/>
                        <a:miter/>
                      </a:ln>
                    </p:spPr>
                  </p:pic>
                </p:oleObj>
              </mc:Fallback>
            </mc:AlternateContent>
          </a:graphicData>
        </a:graphic>
      </p:graphicFrame>
      <p:sp>
        <p:nvSpPr>
          <p:cNvPr id="32827" name="Rectangle 4"/>
          <p:cNvSpPr>
            <a:spLocks noChangeArrowheads="1"/>
          </p:cNvSpPr>
          <p:nvPr/>
        </p:nvSpPr>
        <p:spPr bwMode="auto">
          <a:xfrm>
            <a:off x="0" y="-182563"/>
            <a:ext cx="184150" cy="366713"/>
          </a:xfrm>
          <a:prstGeom prst="rect">
            <a:avLst/>
          </a:prstGeom>
          <a:noFill/>
          <a:ln w="9525">
            <a:noFill/>
            <a:miter lim="800000"/>
          </a:ln>
        </p:spPr>
        <p:txBody>
          <a:bodyPr wrap="none" anchor="ctr">
            <a:spAutoFit/>
          </a:bodyPr>
          <a:lstStyle/>
          <a:p>
            <a:endParaRPr lang="zh-CN" altLang="en-US">
              <a:latin typeface="Trebuchet MS" pitchFamily="34" charset="0"/>
              <a:ea typeface="华文新魏" pitchFamily="2" charset="-122"/>
            </a:endParaRPr>
          </a:p>
        </p:txBody>
      </p:sp>
      <p:graphicFrame>
        <p:nvGraphicFramePr>
          <p:cNvPr id="32818" name="Object 50"/>
          <p:cNvGraphicFramePr>
            <a:graphicFrameLocks noChangeAspect="1"/>
          </p:cNvGraphicFramePr>
          <p:nvPr/>
        </p:nvGraphicFramePr>
        <p:xfrm>
          <a:off x="3889375" y="1328738"/>
          <a:ext cx="536575" cy="200025"/>
        </p:xfrm>
        <a:graphic>
          <a:graphicData uri="http://schemas.openxmlformats.org/presentationml/2006/ole">
            <mc:AlternateContent xmlns:mc="http://schemas.openxmlformats.org/markup-compatibility/2006">
              <mc:Choice xmlns:v="urn:schemas-microsoft-com:vml" Requires="v">
                <p:oleObj spid="_x0000_s27650" name="公式" r:id="rId3" imgW="8229600" imgH="4876800" progId="Equation.3">
                  <p:embed/>
                </p:oleObj>
              </mc:Choice>
              <mc:Fallback>
                <p:oleObj name="公式" r:id="rId3" imgW="8229600" imgH="4876800" progId="Equation.3">
                  <p:embed/>
                  <p:pic>
                    <p:nvPicPr>
                      <p:cNvPr id="0" name="图片 27649"/>
                      <p:cNvPicPr>
                        <a:picLocks noChangeAspect="1"/>
                      </p:cNvPicPr>
                      <p:nvPr/>
                    </p:nvPicPr>
                    <p:blipFill>
                      <a:blip r:embed="rId4"/>
                      <a:stretch>
                        <a:fillRect/>
                      </a:stretch>
                    </p:blipFill>
                    <p:spPr>
                      <a:xfrm>
                        <a:off x="3889375" y="1328738"/>
                        <a:ext cx="536575" cy="200025"/>
                      </a:xfrm>
                      <a:prstGeom prst="rect">
                        <a:avLst/>
                      </a:prstGeom>
                      <a:noFill/>
                      <a:ln w="9525">
                        <a:noFill/>
                        <a:miter/>
                      </a:ln>
                    </p:spPr>
                  </p:pic>
                </p:oleObj>
              </mc:Fallback>
            </mc:AlternateContent>
          </a:graphicData>
        </a:graphic>
      </p:graphicFrame>
      <p:sp>
        <p:nvSpPr>
          <p:cNvPr id="32828" name="Rectangle 6"/>
          <p:cNvSpPr>
            <a:spLocks noChangeArrowheads="1"/>
          </p:cNvSpPr>
          <p:nvPr/>
        </p:nvSpPr>
        <p:spPr bwMode="auto">
          <a:xfrm>
            <a:off x="0" y="-182563"/>
            <a:ext cx="184150" cy="366713"/>
          </a:xfrm>
          <a:prstGeom prst="rect">
            <a:avLst/>
          </a:prstGeom>
          <a:noFill/>
          <a:ln w="9525">
            <a:noFill/>
            <a:miter lim="800000"/>
          </a:ln>
        </p:spPr>
        <p:txBody>
          <a:bodyPr wrap="none" anchor="ctr">
            <a:spAutoFit/>
          </a:bodyPr>
          <a:lstStyle/>
          <a:p>
            <a:endParaRPr lang="zh-CN" altLang="en-US">
              <a:latin typeface="Trebuchet MS" pitchFamily="34" charset="0"/>
              <a:ea typeface="华文新魏" pitchFamily="2" charset="-122"/>
            </a:endParaRPr>
          </a:p>
        </p:txBody>
      </p:sp>
      <p:graphicFrame>
        <p:nvGraphicFramePr>
          <p:cNvPr id="32819" name="Object 51"/>
          <p:cNvGraphicFramePr>
            <a:graphicFrameLocks noChangeAspect="1"/>
          </p:cNvGraphicFramePr>
          <p:nvPr/>
        </p:nvGraphicFramePr>
        <p:xfrm>
          <a:off x="6203950" y="1328738"/>
          <a:ext cx="657225" cy="228600"/>
        </p:xfrm>
        <a:graphic>
          <a:graphicData uri="http://schemas.openxmlformats.org/presentationml/2006/ole">
            <mc:AlternateContent xmlns:mc="http://schemas.openxmlformats.org/markup-compatibility/2006">
              <mc:Choice xmlns:v="urn:schemas-microsoft-com:vml" Requires="v">
                <p:oleObj spid="_x0000_s27651" name="公式" r:id="rId5" imgW="9144000" imgH="5486400" progId="Equation.3">
                  <p:embed/>
                </p:oleObj>
              </mc:Choice>
              <mc:Fallback>
                <p:oleObj name="公式" r:id="rId5" imgW="9144000" imgH="5486400" progId="Equation.3">
                  <p:embed/>
                  <p:pic>
                    <p:nvPicPr>
                      <p:cNvPr id="0" name="图片 27650"/>
                      <p:cNvPicPr>
                        <a:picLocks noChangeAspect="1"/>
                      </p:cNvPicPr>
                      <p:nvPr/>
                    </p:nvPicPr>
                    <p:blipFill>
                      <a:blip r:embed="rId6"/>
                      <a:stretch>
                        <a:fillRect/>
                      </a:stretch>
                    </p:blipFill>
                    <p:spPr>
                      <a:xfrm>
                        <a:off x="6203950" y="1328738"/>
                        <a:ext cx="657225" cy="228600"/>
                      </a:xfrm>
                      <a:prstGeom prst="rect">
                        <a:avLst/>
                      </a:prstGeom>
                      <a:noFill/>
                      <a:ln w="9525">
                        <a:noFill/>
                        <a:miter/>
                      </a:ln>
                    </p:spPr>
                  </p:pic>
                </p:oleObj>
              </mc:Fallback>
            </mc:AlternateContent>
          </a:graphicData>
        </a:graphic>
      </p:graphicFrame>
      <p:sp>
        <p:nvSpPr>
          <p:cNvPr id="32829" name="Rectangle 8"/>
          <p:cNvSpPr>
            <a:spLocks noChangeArrowheads="1"/>
          </p:cNvSpPr>
          <p:nvPr/>
        </p:nvSpPr>
        <p:spPr bwMode="auto">
          <a:xfrm>
            <a:off x="0" y="-182563"/>
            <a:ext cx="184150" cy="366713"/>
          </a:xfrm>
          <a:prstGeom prst="rect">
            <a:avLst/>
          </a:prstGeom>
          <a:noFill/>
          <a:ln w="9525">
            <a:noFill/>
            <a:miter lim="800000"/>
          </a:ln>
        </p:spPr>
        <p:txBody>
          <a:bodyPr wrap="none" anchor="ctr">
            <a:spAutoFit/>
          </a:bodyPr>
          <a:lstStyle/>
          <a:p>
            <a:endParaRPr lang="zh-CN" altLang="en-US">
              <a:latin typeface="Trebuchet MS" pitchFamily="34" charset="0"/>
              <a:ea typeface="华文新魏" pitchFamily="2" charset="-122"/>
            </a:endParaRPr>
          </a:p>
        </p:txBody>
      </p:sp>
      <p:graphicFrame>
        <p:nvGraphicFramePr>
          <p:cNvPr id="32820" name="Object 52"/>
          <p:cNvGraphicFramePr>
            <a:graphicFrameLocks noChangeAspect="1"/>
          </p:cNvGraphicFramePr>
          <p:nvPr/>
        </p:nvGraphicFramePr>
        <p:xfrm>
          <a:off x="1852613" y="2017713"/>
          <a:ext cx="1085850" cy="228600"/>
        </p:xfrm>
        <a:graphic>
          <a:graphicData uri="http://schemas.openxmlformats.org/presentationml/2006/ole">
            <mc:AlternateContent xmlns:mc="http://schemas.openxmlformats.org/markup-compatibility/2006">
              <mc:Choice xmlns:v="urn:schemas-microsoft-com:vml" Requires="v">
                <p:oleObj spid="_x0000_s27652" name="公式" r:id="rId7" imgW="20116800" imgH="5486400" progId="Equation.3">
                  <p:embed/>
                </p:oleObj>
              </mc:Choice>
              <mc:Fallback>
                <p:oleObj name="公式" r:id="rId7" imgW="20116800" imgH="5486400" progId="Equation.3">
                  <p:embed/>
                  <p:pic>
                    <p:nvPicPr>
                      <p:cNvPr id="0" name="图片 27651"/>
                      <p:cNvPicPr>
                        <a:picLocks noChangeAspect="1"/>
                      </p:cNvPicPr>
                      <p:nvPr/>
                    </p:nvPicPr>
                    <p:blipFill>
                      <a:blip r:embed="rId8"/>
                      <a:stretch>
                        <a:fillRect/>
                      </a:stretch>
                    </p:blipFill>
                    <p:spPr>
                      <a:xfrm>
                        <a:off x="1852613" y="2017713"/>
                        <a:ext cx="1085850" cy="228600"/>
                      </a:xfrm>
                      <a:prstGeom prst="rect">
                        <a:avLst/>
                      </a:prstGeom>
                      <a:noFill/>
                      <a:ln w="9525">
                        <a:noFill/>
                        <a:miter/>
                      </a:ln>
                    </p:spPr>
                  </p:pic>
                </p:oleObj>
              </mc:Fallback>
            </mc:AlternateContent>
          </a:graphicData>
        </a:graphic>
      </p:graphicFrame>
      <p:sp>
        <p:nvSpPr>
          <p:cNvPr id="32830" name="Rectangle 10"/>
          <p:cNvSpPr>
            <a:spLocks noChangeArrowheads="1"/>
          </p:cNvSpPr>
          <p:nvPr/>
        </p:nvSpPr>
        <p:spPr bwMode="auto">
          <a:xfrm>
            <a:off x="0" y="-182563"/>
            <a:ext cx="184150" cy="366713"/>
          </a:xfrm>
          <a:prstGeom prst="rect">
            <a:avLst/>
          </a:prstGeom>
          <a:noFill/>
          <a:ln w="9525">
            <a:noFill/>
            <a:miter lim="800000"/>
          </a:ln>
        </p:spPr>
        <p:txBody>
          <a:bodyPr wrap="none" anchor="ctr">
            <a:spAutoFit/>
          </a:bodyPr>
          <a:lstStyle/>
          <a:p>
            <a:endParaRPr lang="zh-CN" altLang="en-US">
              <a:latin typeface="Trebuchet MS" pitchFamily="34" charset="0"/>
              <a:ea typeface="华文新魏" pitchFamily="2" charset="-122"/>
            </a:endParaRPr>
          </a:p>
        </p:txBody>
      </p:sp>
      <p:graphicFrame>
        <p:nvGraphicFramePr>
          <p:cNvPr id="32821" name="Object 53"/>
          <p:cNvGraphicFramePr>
            <a:graphicFrameLocks noChangeAspect="1"/>
          </p:cNvGraphicFramePr>
          <p:nvPr/>
        </p:nvGraphicFramePr>
        <p:xfrm>
          <a:off x="4378325" y="1931988"/>
          <a:ext cx="1195388" cy="228600"/>
        </p:xfrm>
        <a:graphic>
          <a:graphicData uri="http://schemas.openxmlformats.org/presentationml/2006/ole">
            <mc:AlternateContent xmlns:mc="http://schemas.openxmlformats.org/markup-compatibility/2006">
              <mc:Choice xmlns:v="urn:schemas-microsoft-com:vml" Requires="v">
                <p:oleObj spid="_x0000_s27653" name="公式" r:id="rId9" imgW="19812000" imgH="5486400" progId="Equation.3">
                  <p:embed/>
                </p:oleObj>
              </mc:Choice>
              <mc:Fallback>
                <p:oleObj name="公式" r:id="rId9" imgW="19812000" imgH="5486400" progId="Equation.3">
                  <p:embed/>
                  <p:pic>
                    <p:nvPicPr>
                      <p:cNvPr id="0" name="图片 27652"/>
                      <p:cNvPicPr>
                        <a:picLocks noChangeAspect="1"/>
                      </p:cNvPicPr>
                      <p:nvPr/>
                    </p:nvPicPr>
                    <p:blipFill>
                      <a:blip r:embed="rId10"/>
                      <a:stretch>
                        <a:fillRect/>
                      </a:stretch>
                    </p:blipFill>
                    <p:spPr>
                      <a:xfrm>
                        <a:off x="4378325" y="1931988"/>
                        <a:ext cx="1195388" cy="228600"/>
                      </a:xfrm>
                      <a:prstGeom prst="rect">
                        <a:avLst/>
                      </a:prstGeom>
                      <a:noFill/>
                      <a:ln w="9525">
                        <a:noFill/>
                        <a:miter/>
                      </a:ln>
                    </p:spPr>
                  </p:pic>
                </p:oleObj>
              </mc:Fallback>
            </mc:AlternateContent>
          </a:graphicData>
        </a:graphic>
      </p:graphicFrame>
      <p:pic>
        <p:nvPicPr>
          <p:cNvPr id="32831" name="Picture 11"/>
          <p:cNvPicPr>
            <a:picLocks noChangeAspect="1" noChangeArrowheads="1"/>
          </p:cNvPicPr>
          <p:nvPr/>
        </p:nvPicPr>
        <p:blipFill>
          <a:blip r:embed="rId11"/>
          <a:srcRect/>
          <a:stretch>
            <a:fillRect/>
          </a:stretch>
        </p:blipFill>
        <p:spPr bwMode="auto">
          <a:xfrm>
            <a:off x="1438275" y="3087688"/>
            <a:ext cx="293688" cy="328612"/>
          </a:xfrm>
          <a:prstGeom prst="rect">
            <a:avLst/>
          </a:prstGeom>
          <a:noFill/>
          <a:ln w="9525">
            <a:noFill/>
            <a:miter lim="800000"/>
            <a:headEnd/>
            <a:tailEnd/>
          </a:ln>
        </p:spPr>
      </p:pic>
      <p:sp>
        <p:nvSpPr>
          <p:cNvPr id="32832" name="Rectangle 13"/>
          <p:cNvSpPr>
            <a:spLocks noChangeArrowheads="1"/>
          </p:cNvSpPr>
          <p:nvPr/>
        </p:nvSpPr>
        <p:spPr bwMode="auto">
          <a:xfrm>
            <a:off x="0" y="-182563"/>
            <a:ext cx="184150" cy="366713"/>
          </a:xfrm>
          <a:prstGeom prst="rect">
            <a:avLst/>
          </a:prstGeom>
          <a:noFill/>
          <a:ln w="9525">
            <a:noFill/>
            <a:miter lim="800000"/>
          </a:ln>
        </p:spPr>
        <p:txBody>
          <a:bodyPr wrap="none" anchor="ctr">
            <a:spAutoFit/>
          </a:bodyPr>
          <a:lstStyle/>
          <a:p>
            <a:endParaRPr lang="zh-CN" altLang="en-US">
              <a:latin typeface="Trebuchet MS" pitchFamily="34" charset="0"/>
              <a:ea typeface="华文新魏" pitchFamily="2" charset="-122"/>
            </a:endParaRPr>
          </a:p>
        </p:txBody>
      </p:sp>
      <p:graphicFrame>
        <p:nvGraphicFramePr>
          <p:cNvPr id="32822" name="Object 54"/>
          <p:cNvGraphicFramePr>
            <a:graphicFrameLocks noChangeAspect="1"/>
          </p:cNvGraphicFramePr>
          <p:nvPr/>
        </p:nvGraphicFramePr>
        <p:xfrm>
          <a:off x="5167313" y="3960813"/>
          <a:ext cx="623887" cy="338137"/>
        </p:xfrm>
        <a:graphic>
          <a:graphicData uri="http://schemas.openxmlformats.org/presentationml/2006/ole">
            <mc:AlternateContent xmlns:mc="http://schemas.openxmlformats.org/markup-compatibility/2006">
              <mc:Choice xmlns:v="urn:schemas-microsoft-com:vml" Requires="v">
                <p:oleObj spid="_x0000_s27654" name="公式" r:id="rId12" imgW="9144000" imgH="5486400" progId="Equation.3">
                  <p:embed/>
                </p:oleObj>
              </mc:Choice>
              <mc:Fallback>
                <p:oleObj name="公式" r:id="rId12" imgW="9144000" imgH="5486400" progId="Equation.3">
                  <p:embed/>
                  <p:pic>
                    <p:nvPicPr>
                      <p:cNvPr id="0" name="图片 27653"/>
                      <p:cNvPicPr>
                        <a:picLocks noChangeAspect="1"/>
                      </p:cNvPicPr>
                      <p:nvPr/>
                    </p:nvPicPr>
                    <p:blipFill>
                      <a:blip r:embed="rId13"/>
                      <a:stretch>
                        <a:fillRect/>
                      </a:stretch>
                    </p:blipFill>
                    <p:spPr>
                      <a:xfrm>
                        <a:off x="5167313" y="3960813"/>
                        <a:ext cx="623887" cy="338137"/>
                      </a:xfrm>
                      <a:prstGeom prst="rect">
                        <a:avLst/>
                      </a:prstGeom>
                      <a:noFill/>
                      <a:ln w="9525">
                        <a:noFill/>
                        <a:miter/>
                      </a:ln>
                    </p:spPr>
                  </p:pic>
                </p:oleObj>
              </mc:Fallback>
            </mc:AlternateContent>
          </a:graphicData>
        </a:graphic>
      </p:graphicFrame>
      <p:sp>
        <p:nvSpPr>
          <p:cNvPr id="32833" name="Rectangle 15"/>
          <p:cNvSpPr>
            <a:spLocks noChangeArrowheads="1"/>
          </p:cNvSpPr>
          <p:nvPr/>
        </p:nvSpPr>
        <p:spPr bwMode="auto">
          <a:xfrm>
            <a:off x="0" y="-182563"/>
            <a:ext cx="184150" cy="366713"/>
          </a:xfrm>
          <a:prstGeom prst="rect">
            <a:avLst/>
          </a:prstGeom>
          <a:noFill/>
          <a:ln w="9525">
            <a:noFill/>
            <a:miter lim="800000"/>
          </a:ln>
        </p:spPr>
        <p:txBody>
          <a:bodyPr wrap="none" anchor="ctr">
            <a:spAutoFit/>
          </a:bodyPr>
          <a:lstStyle/>
          <a:p>
            <a:endParaRPr lang="zh-CN" altLang="en-US">
              <a:latin typeface="Trebuchet MS" pitchFamily="34" charset="0"/>
              <a:ea typeface="华文新魏" pitchFamily="2" charset="-122"/>
            </a:endParaRPr>
          </a:p>
        </p:txBody>
      </p:sp>
      <p:graphicFrame>
        <p:nvGraphicFramePr>
          <p:cNvPr id="32823" name="Object 55"/>
          <p:cNvGraphicFramePr>
            <a:graphicFrameLocks noChangeAspect="1"/>
          </p:cNvGraphicFramePr>
          <p:nvPr/>
        </p:nvGraphicFramePr>
        <p:xfrm>
          <a:off x="1233488" y="4471988"/>
          <a:ext cx="3144837" cy="1084262"/>
        </p:xfrm>
        <a:graphic>
          <a:graphicData uri="http://schemas.openxmlformats.org/presentationml/2006/ole">
            <mc:AlternateContent xmlns:mc="http://schemas.openxmlformats.org/markup-compatibility/2006">
              <mc:Choice xmlns:v="urn:schemas-microsoft-com:vml" Requires="v">
                <p:oleObj spid="_x0000_s27655" name="公式" r:id="rId14" imgW="70713600" imgH="22555200" progId="Equation.3">
                  <p:embed/>
                </p:oleObj>
              </mc:Choice>
              <mc:Fallback>
                <p:oleObj name="公式" r:id="rId14" imgW="70713600" imgH="22555200" progId="Equation.3">
                  <p:embed/>
                  <p:pic>
                    <p:nvPicPr>
                      <p:cNvPr id="0" name="图片 27654"/>
                      <p:cNvPicPr>
                        <a:picLocks noChangeAspect="1"/>
                      </p:cNvPicPr>
                      <p:nvPr/>
                    </p:nvPicPr>
                    <p:blipFill>
                      <a:blip r:embed="rId15"/>
                      <a:stretch>
                        <a:fillRect/>
                      </a:stretch>
                    </p:blipFill>
                    <p:spPr>
                      <a:xfrm>
                        <a:off x="1233488" y="4471988"/>
                        <a:ext cx="3144837" cy="1084262"/>
                      </a:xfrm>
                      <a:prstGeom prst="rect">
                        <a:avLst/>
                      </a:prstGeom>
                      <a:noFill/>
                      <a:ln w="9525">
                        <a:noFill/>
                        <a:miter/>
                      </a:ln>
                    </p:spPr>
                  </p:pic>
                </p:oleObj>
              </mc:Fallback>
            </mc:AlternateContent>
          </a:graphicData>
        </a:graphic>
      </p:graphicFrame>
      <p:sp>
        <p:nvSpPr>
          <p:cNvPr id="32834" name="Rectangle 24"/>
          <p:cNvSpPr>
            <a:spLocks noChangeArrowheads="1"/>
          </p:cNvSpPr>
          <p:nvPr/>
        </p:nvSpPr>
        <p:spPr bwMode="auto">
          <a:xfrm>
            <a:off x="0" y="-182563"/>
            <a:ext cx="184150" cy="366713"/>
          </a:xfrm>
          <a:prstGeom prst="rect">
            <a:avLst/>
          </a:prstGeom>
          <a:noFill/>
          <a:ln w="9525">
            <a:noFill/>
            <a:miter lim="800000"/>
          </a:ln>
        </p:spPr>
        <p:txBody>
          <a:bodyPr wrap="none" anchor="ctr">
            <a:spAutoFit/>
          </a:bodyPr>
          <a:lstStyle/>
          <a:p>
            <a:endParaRPr lang="zh-CN" altLang="en-US">
              <a:latin typeface="Trebuchet MS" pitchFamily="34" charset="0"/>
              <a:ea typeface="华文新魏" pitchFamily="2" charset="-122"/>
            </a:endParaRPr>
          </a:p>
        </p:txBody>
      </p:sp>
      <p:graphicFrame>
        <p:nvGraphicFramePr>
          <p:cNvPr id="32824" name="Object 56"/>
          <p:cNvGraphicFramePr>
            <a:graphicFrameLocks noChangeAspect="1"/>
          </p:cNvGraphicFramePr>
          <p:nvPr/>
        </p:nvGraphicFramePr>
        <p:xfrm>
          <a:off x="2805113" y="5516563"/>
          <a:ext cx="2524125" cy="511175"/>
        </p:xfrm>
        <a:graphic>
          <a:graphicData uri="http://schemas.openxmlformats.org/presentationml/2006/ole">
            <mc:AlternateContent xmlns:mc="http://schemas.openxmlformats.org/markup-compatibility/2006">
              <mc:Choice xmlns:v="urn:schemas-microsoft-com:vml" Requires="v">
                <p:oleObj spid="_x0000_s27656" name="公式" r:id="rId16" imgW="40233600" imgH="7315200" progId="Equation.3">
                  <p:embed/>
                </p:oleObj>
              </mc:Choice>
              <mc:Fallback>
                <p:oleObj name="公式" r:id="rId16" imgW="40233600" imgH="7315200" progId="Equation.3">
                  <p:embed/>
                  <p:pic>
                    <p:nvPicPr>
                      <p:cNvPr id="0" name="图片 27655"/>
                      <p:cNvPicPr>
                        <a:picLocks noChangeAspect="1"/>
                      </p:cNvPicPr>
                      <p:nvPr/>
                    </p:nvPicPr>
                    <p:blipFill>
                      <a:blip r:embed="rId17"/>
                      <a:stretch>
                        <a:fillRect/>
                      </a:stretch>
                    </p:blipFill>
                    <p:spPr>
                      <a:xfrm>
                        <a:off x="2805113" y="5516563"/>
                        <a:ext cx="2524125" cy="511175"/>
                      </a:xfrm>
                      <a:prstGeom prst="rect">
                        <a:avLst/>
                      </a:prstGeom>
                      <a:noFill/>
                      <a:ln w="9525">
                        <a:noFill/>
                        <a:miter/>
                      </a:ln>
                    </p:spPr>
                  </p:pic>
                </p:oleObj>
              </mc:Fallback>
            </mc:AlternateContent>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77863" y="341313"/>
            <a:ext cx="8596312" cy="5851525"/>
          </a:xfrm>
        </p:spPr>
        <p:txBody>
          <a:bodyPr rtlCol="0">
            <a:normAutofit fontScale="85000" lnSpcReduction="20000"/>
          </a:bodyPr>
          <a:lstStyle/>
          <a:p>
            <a:pPr eaLnBrk="1" hangingPunct="1">
              <a:spcAft>
                <a:spcPts val="0"/>
              </a:spcAft>
              <a:buFont typeface="Wingdings 3" pitchFamily="18" charset="2"/>
              <a:buChar char=""/>
              <a:defRPr/>
            </a:pPr>
            <a:r>
              <a:rPr lang="zh-CN" altLang="zh-CN" sz="1800" dirty="0">
                <a:solidFill>
                  <a:schemeClr val="tx1">
                    <a:lumMod val="75000"/>
                    <a:lumOff val="25000"/>
                  </a:schemeClr>
                </a:solidFill>
                <a:latin typeface="+mn-ea"/>
              </a:rPr>
              <a:t>可以证明，对于任意</a:t>
            </a:r>
            <a:r>
              <a:rPr lang="zh-CN" altLang="zh-CN" sz="1800" dirty="0" smtClean="0">
                <a:solidFill>
                  <a:schemeClr val="tx1">
                    <a:lumMod val="75000"/>
                    <a:lumOff val="25000"/>
                  </a:schemeClr>
                </a:solidFill>
                <a:latin typeface="+mn-ea"/>
              </a:rPr>
              <a:t>的</a:t>
            </a:r>
            <a:r>
              <a:rPr lang="en-US" altLang="zh-CN" sz="1800" dirty="0" smtClean="0">
                <a:solidFill>
                  <a:schemeClr val="tx1">
                    <a:lumMod val="75000"/>
                    <a:lumOff val="25000"/>
                  </a:schemeClr>
                </a:solidFill>
                <a:latin typeface="+mn-ea"/>
              </a:rPr>
              <a:t>             </a:t>
            </a:r>
            <a:r>
              <a:rPr lang="zh-CN" altLang="en-US" sz="1800" dirty="0" smtClean="0">
                <a:solidFill>
                  <a:schemeClr val="tx1">
                    <a:lumMod val="75000"/>
                    <a:lumOff val="25000"/>
                  </a:schemeClr>
                </a:solidFill>
                <a:latin typeface="+mn-ea"/>
              </a:rPr>
              <a:t>，</a:t>
            </a:r>
            <a:endParaRPr lang="en-US" altLang="zh-CN" sz="1800" dirty="0" smtClean="0">
              <a:solidFill>
                <a:schemeClr val="tx1">
                  <a:lumMod val="75000"/>
                  <a:lumOff val="25000"/>
                </a:schemeClr>
              </a:solidFill>
              <a:latin typeface="+mn-ea"/>
            </a:endParaRPr>
          </a:p>
          <a:p>
            <a:pPr eaLnBrk="1" hangingPunct="1">
              <a:spcAft>
                <a:spcPts val="0"/>
              </a:spcAft>
              <a:buFont typeface="Wingdings 3" pitchFamily="18" charset="2"/>
              <a:buChar char=""/>
              <a:defRPr/>
            </a:pPr>
            <a:endParaRPr lang="en-US" altLang="zh-CN" sz="1800" dirty="0">
              <a:solidFill>
                <a:schemeClr val="tx1">
                  <a:lumMod val="75000"/>
                  <a:lumOff val="25000"/>
                </a:schemeClr>
              </a:solidFill>
              <a:latin typeface="+mn-ea"/>
            </a:endParaRPr>
          </a:p>
          <a:p>
            <a:pPr eaLnBrk="1" hangingPunct="1">
              <a:spcAft>
                <a:spcPts val="0"/>
              </a:spcAft>
              <a:buFont typeface="Wingdings 3" pitchFamily="18" charset="2"/>
              <a:buChar char=""/>
              <a:defRPr/>
            </a:pPr>
            <a:endParaRPr lang="en-US" altLang="zh-CN" sz="1800" dirty="0" smtClean="0">
              <a:solidFill>
                <a:schemeClr val="tx1">
                  <a:lumMod val="75000"/>
                  <a:lumOff val="25000"/>
                </a:schemeClr>
              </a:solidFill>
              <a:latin typeface="+mn-ea"/>
            </a:endParaRPr>
          </a:p>
          <a:p>
            <a:pPr eaLnBrk="1" hangingPunct="1">
              <a:spcAft>
                <a:spcPts val="0"/>
              </a:spcAft>
              <a:buFont typeface="Wingdings 3" pitchFamily="18" charset="2"/>
              <a:buChar char=""/>
              <a:defRPr/>
            </a:pPr>
            <a:r>
              <a:rPr lang="zh-CN" altLang="zh-CN" sz="1800" dirty="0">
                <a:solidFill>
                  <a:schemeClr val="tx1">
                    <a:lumMod val="75000"/>
                    <a:lumOff val="25000"/>
                  </a:schemeClr>
                </a:solidFill>
                <a:latin typeface="+mn-ea"/>
              </a:rPr>
              <a:t>为了求出临界值，先给出自定义函数</a:t>
            </a:r>
            <a:r>
              <a:rPr lang="en-US" altLang="zh-CN" sz="1800" dirty="0" err="1">
                <a:solidFill>
                  <a:schemeClr val="tx1">
                    <a:lumMod val="75000"/>
                    <a:lumOff val="25000"/>
                  </a:schemeClr>
                </a:solidFill>
                <a:latin typeface="+mn-ea"/>
              </a:rPr>
              <a:t>KolQ.m</a:t>
            </a:r>
            <a:r>
              <a:rPr lang="zh-CN" altLang="zh-CN" sz="1800" dirty="0">
                <a:solidFill>
                  <a:schemeClr val="tx1">
                    <a:lumMod val="75000"/>
                    <a:lumOff val="25000"/>
                  </a:schemeClr>
                </a:solidFill>
                <a:latin typeface="+mn-ea"/>
              </a:rPr>
              <a:t>用于计算</a:t>
            </a:r>
            <a:r>
              <a:rPr lang="zh-CN" altLang="zh-CN" sz="1800" dirty="0" smtClean="0">
                <a:solidFill>
                  <a:schemeClr val="tx1">
                    <a:lumMod val="75000"/>
                    <a:lumOff val="25000"/>
                  </a:schemeClr>
                </a:solidFill>
                <a:latin typeface="+mn-ea"/>
              </a:rPr>
              <a:t>上述 </a:t>
            </a:r>
            <a:r>
              <a:rPr lang="en-US" altLang="zh-CN" sz="1800" dirty="0" smtClean="0">
                <a:solidFill>
                  <a:schemeClr val="tx1">
                    <a:lumMod val="75000"/>
                    <a:lumOff val="25000"/>
                  </a:schemeClr>
                </a:solidFill>
                <a:latin typeface="+mn-ea"/>
              </a:rPr>
              <a:t>         </a:t>
            </a:r>
            <a:r>
              <a:rPr lang="zh-CN" altLang="en-US" sz="1800" dirty="0" smtClean="0">
                <a:solidFill>
                  <a:schemeClr val="tx1">
                    <a:lumMod val="75000"/>
                    <a:lumOff val="25000"/>
                  </a:schemeClr>
                </a:solidFill>
                <a:latin typeface="+mn-ea"/>
              </a:rPr>
              <a:t>。</a:t>
            </a:r>
            <a:endParaRPr lang="en-US" altLang="zh-CN" sz="1800" dirty="0" smtClean="0">
              <a:solidFill>
                <a:schemeClr val="tx1">
                  <a:lumMod val="75000"/>
                  <a:lumOff val="25000"/>
                </a:schemeClr>
              </a:solidFill>
              <a:latin typeface="+mn-ea"/>
            </a:endParaRPr>
          </a:p>
          <a:p>
            <a:pPr eaLnBrk="1" hangingPunct="1">
              <a:spcAft>
                <a:spcPts val="0"/>
              </a:spcAft>
              <a:buFont typeface="Wingdings 3" pitchFamily="18" charset="2"/>
              <a:buChar char=""/>
              <a:defRPr/>
            </a:pPr>
            <a:r>
              <a:rPr lang="en-US" altLang="zh-CN" sz="1800" dirty="0">
                <a:solidFill>
                  <a:schemeClr val="tx1">
                    <a:lumMod val="75000"/>
                    <a:lumOff val="25000"/>
                  </a:schemeClr>
                </a:solidFill>
                <a:latin typeface="+mn-ea"/>
              </a:rPr>
              <a:t>function Q=</a:t>
            </a:r>
            <a:r>
              <a:rPr lang="en-US" altLang="zh-CN" sz="1800" dirty="0" err="1">
                <a:solidFill>
                  <a:schemeClr val="tx1">
                    <a:lumMod val="75000"/>
                    <a:lumOff val="25000"/>
                  </a:schemeClr>
                </a:solidFill>
                <a:latin typeface="+mn-ea"/>
              </a:rPr>
              <a:t>KolQ</a:t>
            </a:r>
            <a:r>
              <a:rPr lang="en-US" altLang="zh-CN" sz="1800" dirty="0">
                <a:solidFill>
                  <a:schemeClr val="tx1">
                    <a:lumMod val="75000"/>
                    <a:lumOff val="25000"/>
                  </a:schemeClr>
                </a:solidFill>
                <a:latin typeface="+mn-ea"/>
              </a:rPr>
              <a:t>(x)</a:t>
            </a:r>
            <a:endParaRPr lang="zh-CN" altLang="zh-CN" sz="1800" dirty="0">
              <a:solidFill>
                <a:schemeClr val="tx1">
                  <a:lumMod val="75000"/>
                  <a:lumOff val="25000"/>
                </a:schemeClr>
              </a:solidFill>
              <a:latin typeface="+mn-ea"/>
            </a:endParaRPr>
          </a:p>
          <a:p>
            <a:pPr eaLnBrk="1" hangingPunct="1">
              <a:spcAft>
                <a:spcPts val="0"/>
              </a:spcAft>
              <a:buFont typeface="Wingdings 3" pitchFamily="18" charset="2"/>
              <a:buChar char=""/>
              <a:defRPr/>
            </a:pPr>
            <a:r>
              <a:rPr lang="en-US" altLang="zh-CN" sz="1800" dirty="0">
                <a:solidFill>
                  <a:schemeClr val="tx1">
                    <a:lumMod val="75000"/>
                    <a:lumOff val="25000"/>
                  </a:schemeClr>
                </a:solidFill>
                <a:latin typeface="+mn-ea"/>
              </a:rPr>
              <a:t>n=length(x);</a:t>
            </a:r>
            <a:endParaRPr lang="zh-CN" altLang="zh-CN" sz="1800" dirty="0">
              <a:solidFill>
                <a:schemeClr val="tx1">
                  <a:lumMod val="75000"/>
                  <a:lumOff val="25000"/>
                </a:schemeClr>
              </a:solidFill>
              <a:latin typeface="+mn-ea"/>
            </a:endParaRPr>
          </a:p>
          <a:p>
            <a:pPr eaLnBrk="1" hangingPunct="1">
              <a:spcAft>
                <a:spcPts val="0"/>
              </a:spcAft>
              <a:buFont typeface="Wingdings 3" pitchFamily="18" charset="2"/>
              <a:buChar char=""/>
              <a:defRPr/>
            </a:pPr>
            <a:r>
              <a:rPr lang="en-US" altLang="zh-CN" sz="1800" dirty="0">
                <a:solidFill>
                  <a:schemeClr val="tx1">
                    <a:lumMod val="75000"/>
                    <a:lumOff val="25000"/>
                  </a:schemeClr>
                </a:solidFill>
                <a:latin typeface="+mn-ea"/>
              </a:rPr>
              <a:t>for </a:t>
            </a:r>
            <a:r>
              <a:rPr lang="en-US" altLang="zh-CN" sz="1800" dirty="0" err="1">
                <a:solidFill>
                  <a:schemeClr val="tx1">
                    <a:lumMod val="75000"/>
                    <a:lumOff val="25000"/>
                  </a:schemeClr>
                </a:solidFill>
                <a:latin typeface="+mn-ea"/>
              </a:rPr>
              <a:t>i</a:t>
            </a:r>
            <a:r>
              <a:rPr lang="en-US" altLang="zh-CN" sz="1800" dirty="0">
                <a:solidFill>
                  <a:schemeClr val="tx1">
                    <a:lumMod val="75000"/>
                    <a:lumOff val="25000"/>
                  </a:schemeClr>
                </a:solidFill>
                <a:latin typeface="+mn-ea"/>
              </a:rPr>
              <a:t>=1:n    </a:t>
            </a:r>
            <a:endParaRPr lang="zh-CN" altLang="zh-CN" sz="1800" dirty="0">
              <a:solidFill>
                <a:schemeClr val="tx1">
                  <a:lumMod val="75000"/>
                  <a:lumOff val="25000"/>
                </a:schemeClr>
              </a:solidFill>
              <a:latin typeface="+mn-ea"/>
            </a:endParaRPr>
          </a:p>
          <a:p>
            <a:pPr eaLnBrk="1" hangingPunct="1">
              <a:spcAft>
                <a:spcPts val="0"/>
              </a:spcAft>
              <a:buFont typeface="Wingdings 3" pitchFamily="18" charset="2"/>
              <a:buChar char=""/>
              <a:defRPr/>
            </a:pPr>
            <a:r>
              <a:rPr lang="en-US" altLang="zh-CN" sz="1800" dirty="0">
                <a:solidFill>
                  <a:schemeClr val="tx1">
                    <a:lumMod val="75000"/>
                    <a:lumOff val="25000"/>
                  </a:schemeClr>
                </a:solidFill>
                <a:latin typeface="+mn-ea"/>
              </a:rPr>
              <a:t>    Q(</a:t>
            </a:r>
            <a:r>
              <a:rPr lang="en-US" altLang="zh-CN" sz="1800" dirty="0" err="1">
                <a:solidFill>
                  <a:schemeClr val="tx1">
                    <a:lumMod val="75000"/>
                    <a:lumOff val="25000"/>
                  </a:schemeClr>
                </a:solidFill>
                <a:latin typeface="+mn-ea"/>
              </a:rPr>
              <a:t>i</a:t>
            </a:r>
            <a:r>
              <a:rPr lang="en-US" altLang="zh-CN" sz="1800" dirty="0">
                <a:solidFill>
                  <a:schemeClr val="tx1">
                    <a:lumMod val="75000"/>
                    <a:lumOff val="25000"/>
                  </a:schemeClr>
                </a:solidFill>
                <a:latin typeface="+mn-ea"/>
              </a:rPr>
              <a:t>)=0;</a:t>
            </a:r>
            <a:endParaRPr lang="zh-CN" altLang="zh-CN" sz="1800" dirty="0">
              <a:solidFill>
                <a:schemeClr val="tx1">
                  <a:lumMod val="75000"/>
                  <a:lumOff val="25000"/>
                </a:schemeClr>
              </a:solidFill>
              <a:latin typeface="+mn-ea"/>
            </a:endParaRPr>
          </a:p>
          <a:p>
            <a:pPr eaLnBrk="1" hangingPunct="1">
              <a:spcAft>
                <a:spcPts val="0"/>
              </a:spcAft>
              <a:buFont typeface="Wingdings 3" pitchFamily="18" charset="2"/>
              <a:buChar char=""/>
              <a:defRPr/>
            </a:pPr>
            <a:r>
              <a:rPr lang="en-US" altLang="zh-CN" sz="1800" dirty="0">
                <a:solidFill>
                  <a:schemeClr val="tx1">
                    <a:lumMod val="75000"/>
                    <a:lumOff val="25000"/>
                  </a:schemeClr>
                </a:solidFill>
                <a:latin typeface="+mn-ea"/>
              </a:rPr>
              <a:t>if x(</a:t>
            </a:r>
            <a:r>
              <a:rPr lang="en-US" altLang="zh-CN" sz="1800" dirty="0" err="1">
                <a:solidFill>
                  <a:schemeClr val="tx1">
                    <a:lumMod val="75000"/>
                    <a:lumOff val="25000"/>
                  </a:schemeClr>
                </a:solidFill>
                <a:latin typeface="+mn-ea"/>
              </a:rPr>
              <a:t>i</a:t>
            </a:r>
            <a:r>
              <a:rPr lang="en-US" altLang="zh-CN" sz="1800" dirty="0">
                <a:solidFill>
                  <a:schemeClr val="tx1">
                    <a:lumMod val="75000"/>
                    <a:lumOff val="25000"/>
                  </a:schemeClr>
                </a:solidFill>
                <a:latin typeface="+mn-ea"/>
              </a:rPr>
              <a:t>)&gt;0</a:t>
            </a:r>
            <a:endParaRPr lang="zh-CN" altLang="zh-CN" sz="1800" dirty="0">
              <a:solidFill>
                <a:schemeClr val="tx1">
                  <a:lumMod val="75000"/>
                  <a:lumOff val="25000"/>
                </a:schemeClr>
              </a:solidFill>
              <a:latin typeface="+mn-ea"/>
            </a:endParaRPr>
          </a:p>
          <a:p>
            <a:pPr eaLnBrk="1" hangingPunct="1">
              <a:spcAft>
                <a:spcPts val="0"/>
              </a:spcAft>
              <a:buFont typeface="Wingdings 3" pitchFamily="18" charset="2"/>
              <a:buChar char=""/>
              <a:defRPr/>
            </a:pPr>
            <a:r>
              <a:rPr lang="en-US" altLang="zh-CN" sz="1800" dirty="0">
                <a:solidFill>
                  <a:schemeClr val="tx1">
                    <a:lumMod val="75000"/>
                    <a:lumOff val="25000"/>
                  </a:schemeClr>
                </a:solidFill>
                <a:latin typeface="+mn-ea"/>
              </a:rPr>
              <a:t>    a=1;</a:t>
            </a:r>
            <a:endParaRPr lang="zh-CN" altLang="zh-CN" sz="1800" dirty="0">
              <a:solidFill>
                <a:schemeClr val="tx1">
                  <a:lumMod val="75000"/>
                  <a:lumOff val="25000"/>
                </a:schemeClr>
              </a:solidFill>
              <a:latin typeface="+mn-ea"/>
            </a:endParaRPr>
          </a:p>
          <a:p>
            <a:pPr eaLnBrk="1" hangingPunct="1">
              <a:spcAft>
                <a:spcPts val="0"/>
              </a:spcAft>
              <a:buFont typeface="Wingdings 3" pitchFamily="18" charset="2"/>
              <a:buChar char=""/>
              <a:defRPr/>
            </a:pPr>
            <a:r>
              <a:rPr lang="en-US" altLang="zh-CN" sz="1800" dirty="0">
                <a:solidFill>
                  <a:schemeClr val="tx1">
                    <a:lumMod val="75000"/>
                    <a:lumOff val="25000"/>
                  </a:schemeClr>
                </a:solidFill>
                <a:latin typeface="+mn-ea"/>
              </a:rPr>
              <a:t>    k=1;</a:t>
            </a:r>
            <a:endParaRPr lang="zh-CN" altLang="zh-CN" sz="1800" dirty="0">
              <a:solidFill>
                <a:schemeClr val="tx1">
                  <a:lumMod val="75000"/>
                  <a:lumOff val="25000"/>
                </a:schemeClr>
              </a:solidFill>
              <a:latin typeface="+mn-ea"/>
            </a:endParaRPr>
          </a:p>
          <a:p>
            <a:pPr eaLnBrk="1" hangingPunct="1">
              <a:spcAft>
                <a:spcPts val="0"/>
              </a:spcAft>
              <a:buFont typeface="Wingdings 3" pitchFamily="18" charset="2"/>
              <a:buChar char=""/>
              <a:defRPr/>
            </a:pPr>
            <a:r>
              <a:rPr lang="en-US" altLang="zh-CN" sz="1800" dirty="0">
                <a:solidFill>
                  <a:schemeClr val="tx1">
                    <a:lumMod val="75000"/>
                    <a:lumOff val="25000"/>
                  </a:schemeClr>
                </a:solidFill>
                <a:latin typeface="+mn-ea"/>
              </a:rPr>
              <a:t>    while abs(a)&gt;10^(-10)</a:t>
            </a:r>
            <a:endParaRPr lang="zh-CN" altLang="zh-CN" sz="1800" dirty="0">
              <a:solidFill>
                <a:schemeClr val="tx1">
                  <a:lumMod val="75000"/>
                  <a:lumOff val="25000"/>
                </a:schemeClr>
              </a:solidFill>
              <a:latin typeface="+mn-ea"/>
            </a:endParaRPr>
          </a:p>
          <a:p>
            <a:pPr eaLnBrk="1" hangingPunct="1">
              <a:spcAft>
                <a:spcPts val="0"/>
              </a:spcAft>
              <a:buFont typeface="Wingdings 3" pitchFamily="18" charset="2"/>
              <a:buChar char=""/>
              <a:defRPr/>
            </a:pPr>
            <a:r>
              <a:rPr lang="en-US" altLang="zh-CN" sz="1800" dirty="0">
                <a:solidFill>
                  <a:schemeClr val="tx1">
                    <a:lumMod val="75000"/>
                    <a:lumOff val="25000"/>
                  </a:schemeClr>
                </a:solidFill>
                <a:latin typeface="+mn-ea"/>
              </a:rPr>
              <a:t>        Q(</a:t>
            </a:r>
            <a:r>
              <a:rPr lang="en-US" altLang="zh-CN" sz="1800" dirty="0" err="1">
                <a:solidFill>
                  <a:schemeClr val="tx1">
                    <a:lumMod val="75000"/>
                    <a:lumOff val="25000"/>
                  </a:schemeClr>
                </a:solidFill>
                <a:latin typeface="+mn-ea"/>
              </a:rPr>
              <a:t>i</a:t>
            </a:r>
            <a:r>
              <a:rPr lang="en-US" altLang="zh-CN" sz="1800" dirty="0">
                <a:solidFill>
                  <a:schemeClr val="tx1">
                    <a:lumMod val="75000"/>
                    <a:lumOff val="25000"/>
                  </a:schemeClr>
                </a:solidFill>
                <a:latin typeface="+mn-ea"/>
              </a:rPr>
              <a:t>)=Q(</a:t>
            </a:r>
            <a:r>
              <a:rPr lang="en-US" altLang="zh-CN" sz="1800" dirty="0" err="1">
                <a:solidFill>
                  <a:schemeClr val="tx1">
                    <a:lumMod val="75000"/>
                    <a:lumOff val="25000"/>
                  </a:schemeClr>
                </a:solidFill>
                <a:latin typeface="+mn-ea"/>
              </a:rPr>
              <a:t>i</a:t>
            </a:r>
            <a:r>
              <a:rPr lang="en-US" altLang="zh-CN" sz="1800" dirty="0">
                <a:solidFill>
                  <a:schemeClr val="tx1">
                    <a:lumMod val="75000"/>
                    <a:lumOff val="25000"/>
                  </a:schemeClr>
                </a:solidFill>
                <a:latin typeface="+mn-ea"/>
              </a:rPr>
              <a:t>)+a;</a:t>
            </a:r>
            <a:endParaRPr lang="zh-CN" altLang="zh-CN" sz="1800" dirty="0">
              <a:solidFill>
                <a:schemeClr val="tx1">
                  <a:lumMod val="75000"/>
                  <a:lumOff val="25000"/>
                </a:schemeClr>
              </a:solidFill>
              <a:latin typeface="+mn-ea"/>
            </a:endParaRPr>
          </a:p>
          <a:p>
            <a:pPr eaLnBrk="1" hangingPunct="1">
              <a:spcAft>
                <a:spcPts val="0"/>
              </a:spcAft>
              <a:buFont typeface="Wingdings 3" pitchFamily="18" charset="2"/>
              <a:buChar char=""/>
              <a:defRPr/>
            </a:pPr>
            <a:r>
              <a:rPr lang="en-US" altLang="zh-CN" sz="1800" dirty="0">
                <a:solidFill>
                  <a:schemeClr val="tx1">
                    <a:lumMod val="75000"/>
                    <a:lumOff val="25000"/>
                  </a:schemeClr>
                </a:solidFill>
                <a:latin typeface="+mn-ea"/>
              </a:rPr>
              <a:t>        a=2*(</a:t>
            </a:r>
            <a:r>
              <a:rPr lang="en-US" altLang="zh-CN" sz="1800" dirty="0" err="1">
                <a:solidFill>
                  <a:schemeClr val="tx1">
                    <a:lumMod val="75000"/>
                    <a:lumOff val="25000"/>
                  </a:schemeClr>
                </a:solidFill>
                <a:latin typeface="+mn-ea"/>
              </a:rPr>
              <a:t>exp</a:t>
            </a:r>
            <a:r>
              <a:rPr lang="en-US" altLang="zh-CN" sz="1800" dirty="0">
                <a:solidFill>
                  <a:schemeClr val="tx1">
                    <a:lumMod val="75000"/>
                    <a:lumOff val="25000"/>
                  </a:schemeClr>
                </a:solidFill>
                <a:latin typeface="+mn-ea"/>
              </a:rPr>
              <a:t>(-2*k^2*x(</a:t>
            </a:r>
            <a:r>
              <a:rPr lang="en-US" altLang="zh-CN" sz="1800" dirty="0" err="1">
                <a:solidFill>
                  <a:schemeClr val="tx1">
                    <a:lumMod val="75000"/>
                    <a:lumOff val="25000"/>
                  </a:schemeClr>
                </a:solidFill>
                <a:latin typeface="+mn-ea"/>
              </a:rPr>
              <a:t>i</a:t>
            </a:r>
            <a:r>
              <a:rPr lang="en-US" altLang="zh-CN" sz="1800" dirty="0">
                <a:solidFill>
                  <a:schemeClr val="tx1">
                    <a:lumMod val="75000"/>
                    <a:lumOff val="25000"/>
                  </a:schemeClr>
                </a:solidFill>
                <a:latin typeface="+mn-ea"/>
              </a:rPr>
              <a:t>)^2))*(-1)^k;</a:t>
            </a:r>
            <a:endParaRPr lang="zh-CN" altLang="zh-CN" sz="1800" dirty="0">
              <a:solidFill>
                <a:schemeClr val="tx1">
                  <a:lumMod val="75000"/>
                  <a:lumOff val="25000"/>
                </a:schemeClr>
              </a:solidFill>
              <a:latin typeface="+mn-ea"/>
            </a:endParaRPr>
          </a:p>
          <a:p>
            <a:pPr eaLnBrk="1" hangingPunct="1">
              <a:spcAft>
                <a:spcPts val="0"/>
              </a:spcAft>
              <a:buFont typeface="Wingdings 3" pitchFamily="18" charset="2"/>
              <a:buChar char=""/>
              <a:defRPr/>
            </a:pPr>
            <a:r>
              <a:rPr lang="en-US" altLang="zh-CN" sz="1800" dirty="0">
                <a:solidFill>
                  <a:schemeClr val="tx1">
                    <a:lumMod val="75000"/>
                    <a:lumOff val="25000"/>
                  </a:schemeClr>
                </a:solidFill>
                <a:latin typeface="+mn-ea"/>
              </a:rPr>
              <a:t>        k=k+1;</a:t>
            </a:r>
            <a:endParaRPr lang="zh-CN" altLang="zh-CN" sz="1800" dirty="0">
              <a:solidFill>
                <a:schemeClr val="tx1">
                  <a:lumMod val="75000"/>
                  <a:lumOff val="25000"/>
                </a:schemeClr>
              </a:solidFill>
              <a:latin typeface="+mn-ea"/>
            </a:endParaRPr>
          </a:p>
          <a:p>
            <a:pPr eaLnBrk="1" hangingPunct="1">
              <a:spcAft>
                <a:spcPts val="0"/>
              </a:spcAft>
              <a:buFont typeface="Wingdings 3" pitchFamily="18" charset="2"/>
              <a:buChar char=""/>
              <a:defRPr/>
            </a:pPr>
            <a:r>
              <a:rPr lang="en-US" altLang="zh-CN" sz="1800" dirty="0">
                <a:solidFill>
                  <a:schemeClr val="tx1">
                    <a:lumMod val="75000"/>
                    <a:lumOff val="25000"/>
                  </a:schemeClr>
                </a:solidFill>
                <a:latin typeface="+mn-ea"/>
              </a:rPr>
              <a:t>    end</a:t>
            </a:r>
            <a:endParaRPr lang="zh-CN" altLang="zh-CN" sz="1800" dirty="0">
              <a:solidFill>
                <a:schemeClr val="tx1">
                  <a:lumMod val="75000"/>
                  <a:lumOff val="25000"/>
                </a:schemeClr>
              </a:solidFill>
              <a:latin typeface="+mn-ea"/>
            </a:endParaRPr>
          </a:p>
          <a:p>
            <a:pPr eaLnBrk="1" hangingPunct="1">
              <a:spcAft>
                <a:spcPts val="0"/>
              </a:spcAft>
              <a:buFont typeface="Wingdings 3" pitchFamily="18" charset="2"/>
              <a:buChar char=""/>
              <a:defRPr/>
            </a:pPr>
            <a:r>
              <a:rPr lang="en-US" altLang="zh-CN" sz="1800" dirty="0">
                <a:solidFill>
                  <a:schemeClr val="tx1">
                    <a:lumMod val="75000"/>
                    <a:lumOff val="25000"/>
                  </a:schemeClr>
                </a:solidFill>
                <a:latin typeface="+mn-ea"/>
              </a:rPr>
              <a:t>end</a:t>
            </a:r>
            <a:endParaRPr lang="zh-CN" altLang="zh-CN" sz="1800" dirty="0">
              <a:solidFill>
                <a:schemeClr val="tx1">
                  <a:lumMod val="75000"/>
                  <a:lumOff val="25000"/>
                </a:schemeClr>
              </a:solidFill>
              <a:latin typeface="+mn-ea"/>
            </a:endParaRPr>
          </a:p>
          <a:p>
            <a:pPr eaLnBrk="1" hangingPunct="1">
              <a:spcAft>
                <a:spcPts val="0"/>
              </a:spcAft>
              <a:buFont typeface="Wingdings 3" pitchFamily="18" charset="2"/>
              <a:buChar char=""/>
              <a:defRPr/>
            </a:pPr>
            <a:r>
              <a:rPr lang="en-US" altLang="zh-CN" sz="1800" dirty="0">
                <a:solidFill>
                  <a:schemeClr val="tx1">
                    <a:lumMod val="75000"/>
                    <a:lumOff val="25000"/>
                  </a:schemeClr>
                </a:solidFill>
                <a:latin typeface="+mn-ea"/>
              </a:rPr>
              <a:t>end</a:t>
            </a:r>
            <a:endParaRPr lang="zh-CN" altLang="zh-CN" sz="1800" dirty="0">
              <a:solidFill>
                <a:schemeClr val="tx1">
                  <a:lumMod val="75000"/>
                  <a:lumOff val="25000"/>
                </a:schemeClr>
              </a:solidFill>
              <a:latin typeface="+mn-ea"/>
            </a:endParaRPr>
          </a:p>
          <a:p>
            <a:pPr eaLnBrk="1" hangingPunct="1">
              <a:spcAft>
                <a:spcPts val="0"/>
              </a:spcAft>
              <a:buFont typeface="Wingdings 3" pitchFamily="18" charset="2"/>
              <a:buChar char=""/>
              <a:defRPr/>
            </a:pPr>
            <a:endParaRPr lang="en-US" altLang="zh-CN" sz="1800" dirty="0" smtClean="0">
              <a:solidFill>
                <a:schemeClr val="tx1">
                  <a:lumMod val="75000"/>
                  <a:lumOff val="25000"/>
                </a:schemeClr>
              </a:solidFill>
              <a:latin typeface="+mn-ea"/>
            </a:endParaRPr>
          </a:p>
          <a:p>
            <a:pPr eaLnBrk="1" hangingPunct="1">
              <a:spcAft>
                <a:spcPts val="0"/>
              </a:spcAft>
              <a:buFont typeface="Wingdings 3" pitchFamily="18" charset="2"/>
              <a:buChar char=""/>
              <a:defRPr/>
            </a:pPr>
            <a:endParaRPr lang="zh-CN" altLang="en-US" sz="1800" dirty="0">
              <a:solidFill>
                <a:schemeClr val="tx1">
                  <a:lumMod val="75000"/>
                  <a:lumOff val="25000"/>
                </a:schemeClr>
              </a:solidFill>
              <a:latin typeface="+mn-ea"/>
            </a:endParaRPr>
          </a:p>
        </p:txBody>
      </p:sp>
      <p:sp>
        <p:nvSpPr>
          <p:cNvPr id="33815" name="Rectangle 5"/>
          <p:cNvSpPr>
            <a:spLocks noChangeArrowheads="1"/>
          </p:cNvSpPr>
          <p:nvPr/>
        </p:nvSpPr>
        <p:spPr bwMode="auto">
          <a:xfrm>
            <a:off x="0" y="-182563"/>
            <a:ext cx="184150" cy="366713"/>
          </a:xfrm>
          <a:prstGeom prst="rect">
            <a:avLst/>
          </a:prstGeom>
          <a:noFill/>
          <a:ln w="9525">
            <a:noFill/>
            <a:miter lim="800000"/>
          </a:ln>
        </p:spPr>
        <p:txBody>
          <a:bodyPr wrap="none" anchor="ctr">
            <a:spAutoFit/>
          </a:bodyPr>
          <a:lstStyle/>
          <a:p>
            <a:endParaRPr lang="zh-CN" altLang="en-US">
              <a:latin typeface="Trebuchet MS" pitchFamily="34" charset="0"/>
              <a:ea typeface="华文新魏" pitchFamily="2" charset="-122"/>
            </a:endParaRPr>
          </a:p>
        </p:txBody>
      </p:sp>
      <p:graphicFrame>
        <p:nvGraphicFramePr>
          <p:cNvPr id="33811" name="Object 19"/>
          <p:cNvGraphicFramePr>
            <a:graphicFrameLocks noChangeAspect="1"/>
          </p:cNvGraphicFramePr>
          <p:nvPr/>
        </p:nvGraphicFramePr>
        <p:xfrm>
          <a:off x="3133725" y="379413"/>
          <a:ext cx="792163" cy="180975"/>
        </p:xfrm>
        <a:graphic>
          <a:graphicData uri="http://schemas.openxmlformats.org/presentationml/2006/ole">
            <mc:AlternateContent xmlns:mc="http://schemas.openxmlformats.org/markup-compatibility/2006">
              <mc:Choice xmlns:v="urn:schemas-microsoft-com:vml" Requires="v">
                <p:oleObj spid="_x0000_s28673" name="公式" r:id="rId1" imgW="8534400" imgH="4267200" progId="Equation.3">
                  <p:embed/>
                </p:oleObj>
              </mc:Choice>
              <mc:Fallback>
                <p:oleObj name="公式" r:id="rId1" imgW="8534400" imgH="4267200" progId="Equation.3">
                  <p:embed/>
                  <p:pic>
                    <p:nvPicPr>
                      <p:cNvPr id="0" name="图片 28672"/>
                      <p:cNvPicPr>
                        <a:picLocks noChangeAspect="1"/>
                      </p:cNvPicPr>
                      <p:nvPr/>
                    </p:nvPicPr>
                    <p:blipFill>
                      <a:blip r:embed="rId2"/>
                      <a:stretch>
                        <a:fillRect/>
                      </a:stretch>
                    </p:blipFill>
                    <p:spPr>
                      <a:xfrm>
                        <a:off x="3133725" y="379413"/>
                        <a:ext cx="792163" cy="180975"/>
                      </a:xfrm>
                      <a:prstGeom prst="rect">
                        <a:avLst/>
                      </a:prstGeom>
                      <a:noFill/>
                      <a:ln w="9525">
                        <a:noFill/>
                        <a:miter/>
                      </a:ln>
                    </p:spPr>
                  </p:pic>
                </p:oleObj>
              </mc:Fallback>
            </mc:AlternateContent>
          </a:graphicData>
        </a:graphic>
      </p:graphicFrame>
      <p:sp>
        <p:nvSpPr>
          <p:cNvPr id="33816" name="Rectangle 7"/>
          <p:cNvSpPr>
            <a:spLocks noChangeArrowheads="1"/>
          </p:cNvSpPr>
          <p:nvPr/>
        </p:nvSpPr>
        <p:spPr bwMode="auto">
          <a:xfrm>
            <a:off x="0" y="-182563"/>
            <a:ext cx="184150" cy="366713"/>
          </a:xfrm>
          <a:prstGeom prst="rect">
            <a:avLst/>
          </a:prstGeom>
          <a:noFill/>
          <a:ln w="9525">
            <a:noFill/>
            <a:miter lim="800000"/>
          </a:ln>
        </p:spPr>
        <p:txBody>
          <a:bodyPr wrap="none" anchor="ctr">
            <a:spAutoFit/>
          </a:bodyPr>
          <a:lstStyle/>
          <a:p>
            <a:endParaRPr lang="zh-CN" altLang="en-US">
              <a:latin typeface="Trebuchet MS" pitchFamily="34" charset="0"/>
              <a:ea typeface="华文新魏" pitchFamily="2" charset="-122"/>
            </a:endParaRPr>
          </a:p>
        </p:txBody>
      </p:sp>
      <p:graphicFrame>
        <p:nvGraphicFramePr>
          <p:cNvPr id="33812" name="Object 20"/>
          <p:cNvGraphicFramePr>
            <a:graphicFrameLocks noChangeAspect="1"/>
          </p:cNvGraphicFramePr>
          <p:nvPr/>
        </p:nvGraphicFramePr>
        <p:xfrm>
          <a:off x="1300163" y="595313"/>
          <a:ext cx="3405187" cy="709612"/>
        </p:xfrm>
        <a:graphic>
          <a:graphicData uri="http://schemas.openxmlformats.org/presentationml/2006/ole">
            <mc:AlternateContent xmlns:mc="http://schemas.openxmlformats.org/markup-compatibility/2006">
              <mc:Choice xmlns:v="urn:schemas-microsoft-com:vml" Requires="v">
                <p:oleObj spid="_x0000_s28674" name="公式" r:id="rId3" imgW="62788800" imgH="10363200" progId="Equation.3">
                  <p:embed/>
                </p:oleObj>
              </mc:Choice>
              <mc:Fallback>
                <p:oleObj name="公式" r:id="rId3" imgW="62788800" imgH="10363200" progId="Equation.3">
                  <p:embed/>
                  <p:pic>
                    <p:nvPicPr>
                      <p:cNvPr id="0" name="图片 28673"/>
                      <p:cNvPicPr>
                        <a:picLocks noChangeAspect="1"/>
                      </p:cNvPicPr>
                      <p:nvPr/>
                    </p:nvPicPr>
                    <p:blipFill>
                      <a:blip r:embed="rId4"/>
                      <a:stretch>
                        <a:fillRect/>
                      </a:stretch>
                    </p:blipFill>
                    <p:spPr>
                      <a:xfrm>
                        <a:off x="1300163" y="595313"/>
                        <a:ext cx="3405187" cy="709612"/>
                      </a:xfrm>
                      <a:prstGeom prst="rect">
                        <a:avLst/>
                      </a:prstGeom>
                      <a:noFill/>
                      <a:ln w="9525">
                        <a:noFill/>
                        <a:miter/>
                      </a:ln>
                    </p:spPr>
                  </p:pic>
                </p:oleObj>
              </mc:Fallback>
            </mc:AlternateContent>
          </a:graphicData>
        </a:graphic>
      </p:graphicFrame>
      <p:sp>
        <p:nvSpPr>
          <p:cNvPr id="33817" name="Rectangle 9"/>
          <p:cNvSpPr>
            <a:spLocks noChangeArrowheads="1"/>
          </p:cNvSpPr>
          <p:nvPr/>
        </p:nvSpPr>
        <p:spPr bwMode="auto">
          <a:xfrm>
            <a:off x="0" y="-182563"/>
            <a:ext cx="184150" cy="366713"/>
          </a:xfrm>
          <a:prstGeom prst="rect">
            <a:avLst/>
          </a:prstGeom>
          <a:noFill/>
          <a:ln w="9525">
            <a:noFill/>
            <a:miter lim="800000"/>
          </a:ln>
        </p:spPr>
        <p:txBody>
          <a:bodyPr wrap="none" anchor="ctr">
            <a:spAutoFit/>
          </a:bodyPr>
          <a:lstStyle/>
          <a:p>
            <a:endParaRPr lang="zh-CN" altLang="en-US">
              <a:latin typeface="Trebuchet MS" pitchFamily="34" charset="0"/>
              <a:ea typeface="华文新魏" pitchFamily="2" charset="-122"/>
            </a:endParaRPr>
          </a:p>
        </p:txBody>
      </p:sp>
      <p:graphicFrame>
        <p:nvGraphicFramePr>
          <p:cNvPr id="33813" name="Object 21"/>
          <p:cNvGraphicFramePr>
            <a:graphicFrameLocks noChangeAspect="1"/>
          </p:cNvGraphicFramePr>
          <p:nvPr/>
        </p:nvGraphicFramePr>
        <p:xfrm>
          <a:off x="5949950" y="1304925"/>
          <a:ext cx="560388" cy="200025"/>
        </p:xfrm>
        <a:graphic>
          <a:graphicData uri="http://schemas.openxmlformats.org/presentationml/2006/ole">
            <mc:AlternateContent xmlns:mc="http://schemas.openxmlformats.org/markup-compatibility/2006">
              <mc:Choice xmlns:v="urn:schemas-microsoft-com:vml" Requires="v">
                <p:oleObj spid="_x0000_s28675" name="公式" r:id="rId5" imgW="8229600" imgH="4876800" progId="Equation.3">
                  <p:embed/>
                </p:oleObj>
              </mc:Choice>
              <mc:Fallback>
                <p:oleObj name="公式" r:id="rId5" imgW="8229600" imgH="4876800" progId="Equation.3">
                  <p:embed/>
                  <p:pic>
                    <p:nvPicPr>
                      <p:cNvPr id="0" name="图片 28674"/>
                      <p:cNvPicPr>
                        <a:picLocks noChangeAspect="1"/>
                      </p:cNvPicPr>
                      <p:nvPr/>
                    </p:nvPicPr>
                    <p:blipFill>
                      <a:blip r:embed="rId6"/>
                      <a:stretch>
                        <a:fillRect/>
                      </a:stretch>
                    </p:blipFill>
                    <p:spPr>
                      <a:xfrm>
                        <a:off x="5949950" y="1304925"/>
                        <a:ext cx="560388" cy="200025"/>
                      </a:xfrm>
                      <a:prstGeom prst="rect">
                        <a:avLst/>
                      </a:prstGeom>
                      <a:noFill/>
                      <a:ln w="9525">
                        <a:noFill/>
                        <a:miter/>
                      </a:ln>
                    </p:spPr>
                  </p:pic>
                </p:oleObj>
              </mc:Fallback>
            </mc:AlternateContent>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77334" y="231648"/>
            <a:ext cx="8596668" cy="6144767"/>
          </a:xfrm>
        </p:spPr>
        <p:txBody>
          <a:bodyPr rtlCol="0">
            <a:normAutofit/>
          </a:bodyPr>
          <a:lstStyle/>
          <a:p>
            <a:pPr eaLnBrk="1" hangingPunct="1">
              <a:spcAft>
                <a:spcPts val="0"/>
              </a:spcAft>
              <a:buFont typeface="Wingdings 3" pitchFamily="18" charset="2"/>
              <a:buChar char=""/>
              <a:defRPr/>
            </a:pPr>
            <a:r>
              <a:rPr lang="zh-CN" altLang="zh-CN" sz="1800" dirty="0">
                <a:solidFill>
                  <a:schemeClr val="tx1">
                    <a:lumMod val="75000"/>
                    <a:lumOff val="25000"/>
                  </a:schemeClr>
                </a:solidFill>
              </a:rPr>
              <a:t>上述函数编写成了可以处理向量，这样可以方便作图。键入命令</a:t>
            </a:r>
            <a:r>
              <a:rPr lang="zh-CN" altLang="zh-CN" sz="1800" dirty="0" smtClean="0">
                <a:solidFill>
                  <a:schemeClr val="tx1">
                    <a:lumMod val="75000"/>
                    <a:lumOff val="25000"/>
                  </a:schemeClr>
                </a:solidFill>
              </a:rPr>
              <a:t>：</a:t>
            </a:r>
            <a:endParaRPr lang="en-US" altLang="zh-CN" sz="1800" dirty="0" smtClean="0">
              <a:solidFill>
                <a:schemeClr val="tx1">
                  <a:lumMod val="75000"/>
                  <a:lumOff val="25000"/>
                </a:schemeClr>
              </a:solidFill>
            </a:endParaRPr>
          </a:p>
          <a:p>
            <a:pPr eaLnBrk="1" hangingPunct="1">
              <a:spcAft>
                <a:spcPts val="0"/>
              </a:spcAft>
              <a:buFont typeface="Wingdings 3" pitchFamily="18" charset="2"/>
              <a:buChar char=""/>
              <a:defRPr/>
            </a:pPr>
            <a:r>
              <a:rPr lang="en-US" altLang="zh-CN" sz="1800" dirty="0">
                <a:solidFill>
                  <a:schemeClr val="tx1">
                    <a:lumMod val="75000"/>
                    <a:lumOff val="25000"/>
                  </a:schemeClr>
                </a:solidFill>
              </a:rPr>
              <a:t>x=0.3:0.01:1.3;</a:t>
            </a:r>
            <a:endParaRPr lang="zh-CN" altLang="zh-CN" sz="1800" dirty="0">
              <a:solidFill>
                <a:schemeClr val="tx1">
                  <a:lumMod val="75000"/>
                  <a:lumOff val="25000"/>
                </a:schemeClr>
              </a:solidFill>
            </a:endParaRPr>
          </a:p>
          <a:p>
            <a:pPr eaLnBrk="1" hangingPunct="1">
              <a:spcAft>
                <a:spcPts val="0"/>
              </a:spcAft>
              <a:buFont typeface="Wingdings 3" pitchFamily="18" charset="2"/>
              <a:buChar char=""/>
              <a:defRPr/>
            </a:pPr>
            <a:r>
              <a:rPr lang="en-US" altLang="zh-CN" sz="1800" dirty="0">
                <a:solidFill>
                  <a:schemeClr val="tx1">
                    <a:lumMod val="75000"/>
                    <a:lumOff val="25000"/>
                  </a:schemeClr>
                </a:solidFill>
              </a:rPr>
              <a:t>Q=</a:t>
            </a:r>
            <a:r>
              <a:rPr lang="en-US" altLang="zh-CN" sz="1800" dirty="0" err="1">
                <a:solidFill>
                  <a:schemeClr val="tx1">
                    <a:lumMod val="75000"/>
                    <a:lumOff val="25000"/>
                  </a:schemeClr>
                </a:solidFill>
              </a:rPr>
              <a:t>KolQ</a:t>
            </a:r>
            <a:r>
              <a:rPr lang="en-US" altLang="zh-CN" sz="1800" dirty="0">
                <a:solidFill>
                  <a:schemeClr val="tx1">
                    <a:lumMod val="75000"/>
                    <a:lumOff val="25000"/>
                  </a:schemeClr>
                </a:solidFill>
              </a:rPr>
              <a:t>(x);</a:t>
            </a:r>
            <a:endParaRPr lang="zh-CN" altLang="zh-CN" sz="1800" dirty="0">
              <a:solidFill>
                <a:schemeClr val="tx1">
                  <a:lumMod val="75000"/>
                  <a:lumOff val="25000"/>
                </a:schemeClr>
              </a:solidFill>
            </a:endParaRPr>
          </a:p>
          <a:p>
            <a:pPr eaLnBrk="1" hangingPunct="1">
              <a:spcAft>
                <a:spcPts val="0"/>
              </a:spcAft>
              <a:buFont typeface="Wingdings 3" pitchFamily="18" charset="2"/>
              <a:buChar char=""/>
              <a:defRPr/>
            </a:pPr>
            <a:r>
              <a:rPr lang="en-US" altLang="zh-CN" sz="1800" dirty="0">
                <a:solidFill>
                  <a:schemeClr val="tx1">
                    <a:lumMod val="75000"/>
                    <a:lumOff val="25000"/>
                  </a:schemeClr>
                </a:solidFill>
              </a:rPr>
              <a:t>plot(</a:t>
            </a:r>
            <a:r>
              <a:rPr lang="en-US" altLang="zh-CN" sz="1800" dirty="0" err="1">
                <a:solidFill>
                  <a:schemeClr val="tx1">
                    <a:lumMod val="75000"/>
                    <a:lumOff val="25000"/>
                  </a:schemeClr>
                </a:solidFill>
              </a:rPr>
              <a:t>x,Q</a:t>
            </a:r>
            <a:r>
              <a:rPr lang="en-US" altLang="zh-CN" sz="1800" dirty="0" smtClean="0">
                <a:solidFill>
                  <a:schemeClr val="tx1">
                    <a:lumMod val="75000"/>
                    <a:lumOff val="25000"/>
                  </a:schemeClr>
                </a:solidFill>
              </a:rPr>
              <a:t>)</a:t>
            </a:r>
            <a:endParaRPr lang="en-US" altLang="zh-CN" sz="1800" dirty="0" smtClean="0">
              <a:solidFill>
                <a:schemeClr val="tx1">
                  <a:lumMod val="75000"/>
                  <a:lumOff val="25000"/>
                </a:schemeClr>
              </a:solidFill>
            </a:endParaRPr>
          </a:p>
          <a:p>
            <a:pPr eaLnBrk="1" hangingPunct="1">
              <a:spcAft>
                <a:spcPts val="0"/>
              </a:spcAft>
              <a:buFont typeface="Wingdings 3" pitchFamily="18" charset="2"/>
              <a:buChar char=""/>
              <a:defRPr/>
            </a:pPr>
            <a:endParaRPr lang="en-US" altLang="zh-CN" sz="1800" dirty="0">
              <a:solidFill>
                <a:schemeClr val="tx1">
                  <a:lumMod val="75000"/>
                  <a:lumOff val="25000"/>
                </a:schemeClr>
              </a:solidFill>
            </a:endParaRPr>
          </a:p>
          <a:p>
            <a:pPr eaLnBrk="1" hangingPunct="1">
              <a:spcAft>
                <a:spcPts val="0"/>
              </a:spcAft>
              <a:buFont typeface="Wingdings 3" pitchFamily="18" charset="2"/>
              <a:buChar char=""/>
              <a:defRPr/>
            </a:pPr>
            <a:endParaRPr lang="en-US" altLang="zh-CN" sz="1800" dirty="0" smtClean="0">
              <a:solidFill>
                <a:schemeClr val="tx1">
                  <a:lumMod val="75000"/>
                  <a:lumOff val="25000"/>
                </a:schemeClr>
              </a:solidFill>
            </a:endParaRPr>
          </a:p>
          <a:p>
            <a:pPr eaLnBrk="1" hangingPunct="1">
              <a:spcAft>
                <a:spcPts val="0"/>
              </a:spcAft>
              <a:buFont typeface="Wingdings 3" pitchFamily="18" charset="2"/>
              <a:buChar char=""/>
              <a:defRPr/>
            </a:pPr>
            <a:endParaRPr lang="en-US" altLang="zh-CN" sz="1800" dirty="0">
              <a:solidFill>
                <a:schemeClr val="tx1">
                  <a:lumMod val="75000"/>
                  <a:lumOff val="25000"/>
                </a:schemeClr>
              </a:solidFill>
            </a:endParaRPr>
          </a:p>
          <a:p>
            <a:pPr eaLnBrk="1" hangingPunct="1">
              <a:spcAft>
                <a:spcPts val="0"/>
              </a:spcAft>
              <a:buFont typeface="Wingdings 3" pitchFamily="18" charset="2"/>
              <a:buChar char=""/>
              <a:defRPr/>
            </a:pPr>
            <a:endParaRPr lang="en-US" altLang="zh-CN" sz="1800" dirty="0" smtClean="0">
              <a:solidFill>
                <a:schemeClr val="tx1">
                  <a:lumMod val="75000"/>
                  <a:lumOff val="25000"/>
                </a:schemeClr>
              </a:solidFill>
            </a:endParaRPr>
          </a:p>
          <a:p>
            <a:pPr eaLnBrk="1" hangingPunct="1">
              <a:spcAft>
                <a:spcPts val="0"/>
              </a:spcAft>
              <a:buFont typeface="Wingdings 3" pitchFamily="18" charset="2"/>
              <a:buChar char=""/>
              <a:defRPr/>
            </a:pPr>
            <a:endParaRPr lang="en-US" altLang="zh-CN" sz="1800" dirty="0">
              <a:solidFill>
                <a:schemeClr val="tx1">
                  <a:lumMod val="75000"/>
                  <a:lumOff val="25000"/>
                </a:schemeClr>
              </a:solidFill>
            </a:endParaRPr>
          </a:p>
          <a:p>
            <a:pPr eaLnBrk="1" hangingPunct="1">
              <a:spcAft>
                <a:spcPts val="0"/>
              </a:spcAft>
              <a:buFont typeface="Wingdings 3" pitchFamily="18" charset="2"/>
              <a:buChar char=""/>
              <a:defRPr/>
            </a:pPr>
            <a:endParaRPr lang="en-US" altLang="zh-CN" sz="1800" dirty="0" smtClean="0">
              <a:solidFill>
                <a:schemeClr val="tx1">
                  <a:lumMod val="75000"/>
                  <a:lumOff val="25000"/>
                </a:schemeClr>
              </a:solidFill>
            </a:endParaRPr>
          </a:p>
          <a:p>
            <a:pPr eaLnBrk="1" hangingPunct="1">
              <a:spcAft>
                <a:spcPts val="0"/>
              </a:spcAft>
              <a:buFont typeface="Wingdings 3" pitchFamily="18" charset="2"/>
              <a:buChar char=""/>
              <a:defRPr/>
            </a:pPr>
            <a:endParaRPr lang="en-US" altLang="zh-CN" sz="1800" dirty="0">
              <a:solidFill>
                <a:schemeClr val="tx1">
                  <a:lumMod val="75000"/>
                  <a:lumOff val="25000"/>
                </a:schemeClr>
              </a:solidFill>
            </a:endParaRPr>
          </a:p>
          <a:p>
            <a:pPr marL="2743200" lvl="6" indent="0">
              <a:buFont typeface="Wingdings 3" pitchFamily="18" charset="2"/>
              <a:buNone/>
              <a:defRPr/>
            </a:pPr>
            <a:r>
              <a:rPr lang="en-US" altLang="zh-CN" sz="1800" dirty="0"/>
              <a:t> </a:t>
            </a:r>
            <a:r>
              <a:rPr lang="en-US" altLang="zh-CN" sz="1800" dirty="0" smtClean="0"/>
              <a:t>   </a:t>
            </a:r>
            <a:r>
              <a:rPr lang="zh-CN" altLang="en-US" sz="1800" dirty="0" smtClean="0"/>
              <a:t>所作图</a:t>
            </a:r>
            <a:r>
              <a:rPr lang="en-US" altLang="zh-CN" sz="1800" dirty="0" smtClean="0"/>
              <a:t>1</a:t>
            </a:r>
            <a:r>
              <a:rPr lang="zh-CN" altLang="en-US" sz="1800" dirty="0" smtClean="0"/>
              <a:t>：</a:t>
            </a:r>
            <a:endParaRPr lang="zh-CN" altLang="zh-CN" sz="1800" dirty="0"/>
          </a:p>
          <a:p>
            <a:pPr eaLnBrk="1" hangingPunct="1">
              <a:spcAft>
                <a:spcPts val="0"/>
              </a:spcAft>
              <a:buFont typeface="Wingdings 3" pitchFamily="18" charset="2"/>
              <a:buChar char=""/>
              <a:defRPr/>
            </a:pPr>
            <a:r>
              <a:rPr lang="zh-CN" altLang="zh-CN" sz="1800" dirty="0">
                <a:solidFill>
                  <a:schemeClr val="tx1">
                    <a:lumMod val="75000"/>
                    <a:lumOff val="25000"/>
                  </a:schemeClr>
                </a:solidFill>
              </a:rPr>
              <a:t>上述命令得到图</a:t>
            </a:r>
            <a:r>
              <a:rPr lang="en-US" altLang="zh-CN" sz="1800" dirty="0">
                <a:solidFill>
                  <a:schemeClr val="tx1">
                    <a:lumMod val="75000"/>
                    <a:lumOff val="25000"/>
                  </a:schemeClr>
                </a:solidFill>
              </a:rPr>
              <a:t>9-9</a:t>
            </a:r>
            <a:r>
              <a:rPr lang="zh-CN" altLang="zh-CN" sz="1800" dirty="0">
                <a:solidFill>
                  <a:schemeClr val="tx1">
                    <a:lumMod val="75000"/>
                    <a:lumOff val="25000"/>
                  </a:schemeClr>
                </a:solidFill>
              </a:rPr>
              <a:t>，易见在我们关心的范围内，</a:t>
            </a:r>
            <a:r>
              <a:rPr lang="en-US" altLang="zh-CN" sz="1800" dirty="0">
                <a:solidFill>
                  <a:schemeClr val="tx1">
                    <a:lumMod val="75000"/>
                    <a:lumOff val="25000"/>
                  </a:schemeClr>
                </a:solidFill>
              </a:rPr>
              <a:t>Q(x)</a:t>
            </a:r>
            <a:r>
              <a:rPr lang="zh-CN" altLang="zh-CN" sz="1800" dirty="0">
                <a:solidFill>
                  <a:schemeClr val="tx1">
                    <a:lumMod val="75000"/>
                    <a:lumOff val="25000"/>
                  </a:schemeClr>
                </a:solidFill>
              </a:rPr>
              <a:t>单调增加，这为我们下面用二分法求临界值提供了依据。如果根据计算出的</a:t>
            </a:r>
            <a:r>
              <a:rPr lang="en-US" altLang="zh-CN" sz="1800" dirty="0">
                <a:solidFill>
                  <a:schemeClr val="tx1">
                    <a:lumMod val="75000"/>
                    <a:lumOff val="25000"/>
                  </a:schemeClr>
                </a:solidFill>
              </a:rPr>
              <a:t>Q(x)</a:t>
            </a:r>
            <a:r>
              <a:rPr lang="zh-CN" altLang="zh-CN" sz="1800" dirty="0">
                <a:solidFill>
                  <a:schemeClr val="tx1">
                    <a:lumMod val="75000"/>
                    <a:lumOff val="25000"/>
                  </a:schemeClr>
                </a:solidFill>
              </a:rPr>
              <a:t>值，反向查表得到</a:t>
            </a:r>
            <a:r>
              <a:rPr lang="zh-CN" altLang="zh-CN" sz="1800" dirty="0" smtClean="0">
                <a:solidFill>
                  <a:schemeClr val="tx1">
                    <a:lumMod val="75000"/>
                    <a:lumOff val="25000"/>
                  </a:schemeClr>
                </a:solidFill>
              </a:rPr>
              <a:t>临界值</a:t>
            </a:r>
            <a:endParaRPr lang="en-US" altLang="zh-CN" sz="1800" dirty="0" smtClean="0">
              <a:solidFill>
                <a:schemeClr val="tx1">
                  <a:lumMod val="75000"/>
                  <a:lumOff val="25000"/>
                </a:schemeClr>
              </a:solidFill>
            </a:endParaRPr>
          </a:p>
          <a:p>
            <a:pPr marL="0" indent="0" eaLnBrk="1" hangingPunct="1">
              <a:spcAft>
                <a:spcPts val="0"/>
              </a:spcAft>
              <a:buFont typeface="Wingdings 3" pitchFamily="18" charset="2"/>
              <a:buNone/>
              <a:defRPr/>
            </a:pPr>
            <a:r>
              <a:rPr lang="en-US" altLang="zh-CN" sz="1800" dirty="0" smtClean="0">
                <a:solidFill>
                  <a:schemeClr val="tx1">
                    <a:lumMod val="75000"/>
                    <a:lumOff val="25000"/>
                  </a:schemeClr>
                </a:solidFill>
              </a:rPr>
              <a:t>	     </a:t>
            </a:r>
            <a:r>
              <a:rPr lang="zh-CN" altLang="en-US" sz="1800" dirty="0" smtClean="0">
                <a:solidFill>
                  <a:schemeClr val="tx1">
                    <a:lumMod val="75000"/>
                    <a:lumOff val="25000"/>
                  </a:schemeClr>
                </a:solidFill>
              </a:rPr>
              <a:t>，使得：</a:t>
            </a:r>
            <a:r>
              <a:rPr lang="en-US" altLang="zh-CN" sz="1800" dirty="0" smtClean="0">
                <a:solidFill>
                  <a:schemeClr val="tx1">
                    <a:lumMod val="75000"/>
                    <a:lumOff val="25000"/>
                  </a:schemeClr>
                </a:solidFill>
              </a:rPr>
              <a:t>    </a:t>
            </a:r>
            <a:endParaRPr lang="zh-CN" altLang="en-US" sz="1800" dirty="0">
              <a:solidFill>
                <a:schemeClr val="tx1">
                  <a:lumMod val="75000"/>
                  <a:lumOff val="25000"/>
                </a:schemeClr>
              </a:solidFill>
            </a:endParaRPr>
          </a:p>
        </p:txBody>
      </p:sp>
      <p:pic>
        <p:nvPicPr>
          <p:cNvPr id="34826" name="Picture 2"/>
          <p:cNvPicPr>
            <a:picLocks noChangeAspect="1" noChangeArrowheads="1"/>
          </p:cNvPicPr>
          <p:nvPr/>
        </p:nvPicPr>
        <p:blipFill>
          <a:blip r:embed="rId1"/>
          <a:srcRect/>
          <a:stretch>
            <a:fillRect/>
          </a:stretch>
        </p:blipFill>
        <p:spPr bwMode="auto">
          <a:xfrm>
            <a:off x="2554288" y="1890713"/>
            <a:ext cx="3321050" cy="2492375"/>
          </a:xfrm>
          <a:prstGeom prst="rect">
            <a:avLst/>
          </a:prstGeom>
          <a:noFill/>
          <a:ln w="9525">
            <a:noFill/>
            <a:miter lim="800000"/>
            <a:headEnd/>
            <a:tailEnd/>
          </a:ln>
        </p:spPr>
      </p:pic>
      <p:sp>
        <p:nvSpPr>
          <p:cNvPr id="34827" name="Rectangle 4"/>
          <p:cNvSpPr>
            <a:spLocks noChangeArrowheads="1"/>
          </p:cNvSpPr>
          <p:nvPr/>
        </p:nvSpPr>
        <p:spPr bwMode="auto">
          <a:xfrm>
            <a:off x="0" y="-182563"/>
            <a:ext cx="184150" cy="366713"/>
          </a:xfrm>
          <a:prstGeom prst="rect">
            <a:avLst/>
          </a:prstGeom>
          <a:noFill/>
          <a:ln w="9525">
            <a:noFill/>
            <a:miter lim="800000"/>
          </a:ln>
        </p:spPr>
        <p:txBody>
          <a:bodyPr wrap="none" anchor="ctr">
            <a:spAutoFit/>
          </a:bodyPr>
          <a:lstStyle/>
          <a:p>
            <a:endParaRPr lang="zh-CN" altLang="en-US">
              <a:latin typeface="Trebuchet MS" pitchFamily="34" charset="0"/>
              <a:ea typeface="华文新魏" pitchFamily="2" charset="-122"/>
            </a:endParaRPr>
          </a:p>
        </p:txBody>
      </p:sp>
      <p:graphicFrame>
        <p:nvGraphicFramePr>
          <p:cNvPr id="34824" name="Object 8"/>
          <p:cNvGraphicFramePr>
            <a:graphicFrameLocks noChangeAspect="1"/>
          </p:cNvGraphicFramePr>
          <p:nvPr/>
        </p:nvGraphicFramePr>
        <p:xfrm>
          <a:off x="1182688" y="5730875"/>
          <a:ext cx="142875" cy="255588"/>
        </p:xfrm>
        <a:graphic>
          <a:graphicData uri="http://schemas.openxmlformats.org/presentationml/2006/ole">
            <mc:AlternateContent xmlns:mc="http://schemas.openxmlformats.org/markup-compatibility/2006">
              <mc:Choice xmlns:v="urn:schemas-microsoft-com:vml" Requires="v">
                <p:oleObj spid="_x0000_s29697" name="公式" r:id="rId2" imgW="3352800" imgH="4267200" progId="Equation.3">
                  <p:embed/>
                </p:oleObj>
              </mc:Choice>
              <mc:Fallback>
                <p:oleObj name="公式" r:id="rId2" imgW="3352800" imgH="4267200" progId="Equation.3">
                  <p:embed/>
                  <p:pic>
                    <p:nvPicPr>
                      <p:cNvPr id="0" name="图片 29696"/>
                      <p:cNvPicPr>
                        <a:picLocks noChangeAspect="1"/>
                      </p:cNvPicPr>
                      <p:nvPr/>
                    </p:nvPicPr>
                    <p:blipFill>
                      <a:blip r:embed="rId3"/>
                      <a:stretch>
                        <a:fillRect/>
                      </a:stretch>
                    </p:blipFill>
                    <p:spPr>
                      <a:xfrm>
                        <a:off x="1182688" y="5730875"/>
                        <a:ext cx="142875" cy="255588"/>
                      </a:xfrm>
                      <a:prstGeom prst="rect">
                        <a:avLst/>
                      </a:prstGeom>
                      <a:noFill/>
                      <a:ln w="9525">
                        <a:noFill/>
                        <a:miter/>
                      </a:ln>
                    </p:spPr>
                  </p:pic>
                </p:oleObj>
              </mc:Fallback>
            </mc:AlternateContent>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77863" y="476250"/>
            <a:ext cx="8596312" cy="5802313"/>
          </a:xfrm>
        </p:spPr>
        <p:txBody>
          <a:bodyPr rtlCol="0">
            <a:normAutofit fontScale="77500" lnSpcReduction="20000"/>
          </a:bodyPr>
          <a:lstStyle/>
          <a:p>
            <a:pPr eaLnBrk="1" hangingPunct="1">
              <a:spcAft>
                <a:spcPts val="0"/>
              </a:spcAft>
              <a:buFont typeface="Wingdings 3" pitchFamily="18" charset="2"/>
              <a:buChar char=""/>
              <a:defRPr/>
            </a:pPr>
            <a:endParaRPr lang="en-US" altLang="zh-CN" sz="1800" dirty="0" smtClean="0">
              <a:solidFill>
                <a:schemeClr val="tx1">
                  <a:lumMod val="75000"/>
                  <a:lumOff val="25000"/>
                </a:schemeClr>
              </a:solidFill>
            </a:endParaRPr>
          </a:p>
          <a:p>
            <a:pPr eaLnBrk="1" hangingPunct="1">
              <a:spcAft>
                <a:spcPts val="0"/>
              </a:spcAft>
              <a:buFont typeface="Wingdings 3" pitchFamily="18" charset="2"/>
              <a:buChar char=""/>
              <a:defRPr/>
            </a:pPr>
            <a:endParaRPr lang="en-US" altLang="zh-CN" sz="1800" dirty="0">
              <a:solidFill>
                <a:schemeClr val="tx1">
                  <a:lumMod val="75000"/>
                  <a:lumOff val="25000"/>
                </a:schemeClr>
              </a:solidFill>
            </a:endParaRPr>
          </a:p>
          <a:p>
            <a:pPr eaLnBrk="1" hangingPunct="1">
              <a:spcAft>
                <a:spcPts val="0"/>
              </a:spcAft>
              <a:buFont typeface="Wingdings 3" pitchFamily="18" charset="2"/>
              <a:buChar char=""/>
              <a:defRPr/>
            </a:pPr>
            <a:endParaRPr lang="en-US" altLang="zh-CN" sz="1800" dirty="0" smtClean="0">
              <a:solidFill>
                <a:schemeClr val="tx1">
                  <a:lumMod val="75000"/>
                  <a:lumOff val="25000"/>
                </a:schemeClr>
              </a:solidFill>
            </a:endParaRPr>
          </a:p>
          <a:p>
            <a:pPr eaLnBrk="1" hangingPunct="1">
              <a:spcAft>
                <a:spcPts val="0"/>
              </a:spcAft>
              <a:buFont typeface="Wingdings 3" pitchFamily="18" charset="2"/>
              <a:buChar char=""/>
              <a:defRPr/>
            </a:pPr>
            <a:r>
              <a:rPr lang="zh-CN" altLang="zh-CN" sz="1800" dirty="0" smtClean="0">
                <a:solidFill>
                  <a:schemeClr val="tx1">
                    <a:lumMod val="75000"/>
                    <a:lumOff val="25000"/>
                  </a:schemeClr>
                </a:solidFill>
              </a:rPr>
              <a:t>则</a:t>
            </a:r>
            <a:r>
              <a:rPr lang="zh-CN" altLang="zh-CN" sz="1800" dirty="0">
                <a:solidFill>
                  <a:schemeClr val="tx1">
                    <a:lumMod val="75000"/>
                    <a:lumOff val="25000"/>
                  </a:schemeClr>
                </a:solidFill>
              </a:rPr>
              <a:t>拒绝域为</a:t>
            </a:r>
            <a:r>
              <a:rPr lang="zh-CN" altLang="zh-CN" sz="1800" dirty="0" smtClean="0">
                <a:solidFill>
                  <a:schemeClr val="tx1">
                    <a:lumMod val="75000"/>
                    <a:lumOff val="25000"/>
                  </a:schemeClr>
                </a:solidFill>
              </a:rPr>
              <a:t>：</a:t>
            </a:r>
            <a:r>
              <a:rPr lang="en-US" altLang="zh-CN" sz="1800" dirty="0" smtClean="0">
                <a:solidFill>
                  <a:schemeClr val="tx1">
                    <a:lumMod val="75000"/>
                    <a:lumOff val="25000"/>
                  </a:schemeClr>
                </a:solidFill>
              </a:rPr>
              <a:t>          </a:t>
            </a:r>
            <a:r>
              <a:rPr lang="zh-CN" altLang="en-US" sz="1800" dirty="0" smtClean="0">
                <a:solidFill>
                  <a:schemeClr val="tx1">
                    <a:lumMod val="75000"/>
                    <a:lumOff val="25000"/>
                  </a:schemeClr>
                </a:solidFill>
              </a:rPr>
              <a:t>。</a:t>
            </a:r>
            <a:r>
              <a:rPr lang="zh-CN" altLang="zh-CN" sz="1800" dirty="0">
                <a:solidFill>
                  <a:schemeClr val="tx1">
                    <a:lumMod val="75000"/>
                    <a:lumOff val="25000"/>
                  </a:schemeClr>
                </a:solidFill>
              </a:rPr>
              <a:t>以下函数</a:t>
            </a:r>
            <a:r>
              <a:rPr lang="en-US" altLang="zh-CN" sz="1800" dirty="0" err="1">
                <a:solidFill>
                  <a:schemeClr val="tx1">
                    <a:lumMod val="75000"/>
                    <a:lumOff val="25000"/>
                  </a:schemeClr>
                </a:solidFill>
              </a:rPr>
              <a:t>KolDinv.m</a:t>
            </a:r>
            <a:r>
              <a:rPr lang="zh-CN" altLang="zh-CN" sz="1800" dirty="0">
                <a:solidFill>
                  <a:schemeClr val="tx1">
                    <a:lumMod val="75000"/>
                    <a:lumOff val="25000"/>
                  </a:schemeClr>
                </a:solidFill>
              </a:rPr>
              <a:t>给出了求临界值的方法</a:t>
            </a:r>
            <a:r>
              <a:rPr lang="zh-CN" altLang="zh-CN" sz="1800" dirty="0" smtClean="0">
                <a:solidFill>
                  <a:schemeClr val="tx1">
                    <a:lumMod val="75000"/>
                    <a:lumOff val="25000"/>
                  </a:schemeClr>
                </a:solidFill>
              </a:rPr>
              <a:t>。</a:t>
            </a:r>
            <a:endParaRPr lang="en-US" altLang="zh-CN" sz="1800" dirty="0" smtClean="0">
              <a:solidFill>
                <a:schemeClr val="tx1">
                  <a:lumMod val="75000"/>
                  <a:lumOff val="25000"/>
                </a:schemeClr>
              </a:solidFill>
            </a:endParaRPr>
          </a:p>
          <a:p>
            <a:pPr eaLnBrk="1" hangingPunct="1">
              <a:spcAft>
                <a:spcPts val="0"/>
              </a:spcAft>
              <a:buFont typeface="Wingdings 3" pitchFamily="18" charset="2"/>
              <a:buChar char=""/>
              <a:defRPr/>
            </a:pPr>
            <a:r>
              <a:rPr lang="en-US" altLang="zh-CN" sz="1800" dirty="0">
                <a:solidFill>
                  <a:schemeClr val="tx1">
                    <a:lumMod val="75000"/>
                    <a:lumOff val="25000"/>
                  </a:schemeClr>
                </a:solidFill>
              </a:rPr>
              <a:t>function lambda=</a:t>
            </a:r>
            <a:r>
              <a:rPr lang="en-US" altLang="zh-CN" sz="1800" dirty="0" err="1">
                <a:solidFill>
                  <a:schemeClr val="tx1">
                    <a:lumMod val="75000"/>
                    <a:lumOff val="25000"/>
                  </a:schemeClr>
                </a:solidFill>
              </a:rPr>
              <a:t>KolDinv</a:t>
            </a:r>
            <a:r>
              <a:rPr lang="en-US" altLang="zh-CN" sz="1800" dirty="0">
                <a:solidFill>
                  <a:schemeClr val="tx1">
                    <a:lumMod val="75000"/>
                    <a:lumOff val="25000"/>
                  </a:schemeClr>
                </a:solidFill>
              </a:rPr>
              <a:t>(</a:t>
            </a:r>
            <a:r>
              <a:rPr lang="en-US" altLang="zh-CN" sz="1800" dirty="0" err="1">
                <a:solidFill>
                  <a:schemeClr val="tx1">
                    <a:lumMod val="75000"/>
                    <a:lumOff val="25000"/>
                  </a:schemeClr>
                </a:solidFill>
              </a:rPr>
              <a:t>n,alpha</a:t>
            </a:r>
            <a:r>
              <a:rPr lang="en-US" altLang="zh-CN" sz="1800" dirty="0">
                <a:solidFill>
                  <a:schemeClr val="tx1">
                    <a:lumMod val="75000"/>
                    <a:lumOff val="25000"/>
                  </a:schemeClr>
                </a:solidFill>
              </a:rPr>
              <a:t>)</a:t>
            </a:r>
            <a:endParaRPr lang="zh-CN" altLang="zh-CN" sz="1800" dirty="0">
              <a:solidFill>
                <a:schemeClr val="tx1">
                  <a:lumMod val="75000"/>
                  <a:lumOff val="25000"/>
                </a:schemeClr>
              </a:solidFill>
            </a:endParaRPr>
          </a:p>
          <a:p>
            <a:pPr eaLnBrk="1" hangingPunct="1">
              <a:spcAft>
                <a:spcPts val="0"/>
              </a:spcAft>
              <a:buFont typeface="Wingdings 3" pitchFamily="18" charset="2"/>
              <a:buChar char=""/>
              <a:defRPr/>
            </a:pPr>
            <a:r>
              <a:rPr lang="en-US" altLang="zh-CN" sz="1800" dirty="0">
                <a:solidFill>
                  <a:schemeClr val="tx1">
                    <a:lumMod val="75000"/>
                    <a:lumOff val="25000"/>
                  </a:schemeClr>
                </a:solidFill>
              </a:rPr>
              <a:t>pp=1-alpha;</a:t>
            </a:r>
            <a:endParaRPr lang="zh-CN" altLang="zh-CN" sz="1800" dirty="0">
              <a:solidFill>
                <a:schemeClr val="tx1">
                  <a:lumMod val="75000"/>
                  <a:lumOff val="25000"/>
                </a:schemeClr>
              </a:solidFill>
            </a:endParaRPr>
          </a:p>
          <a:p>
            <a:pPr eaLnBrk="1" hangingPunct="1">
              <a:spcAft>
                <a:spcPts val="0"/>
              </a:spcAft>
              <a:buFont typeface="Wingdings 3" pitchFamily="18" charset="2"/>
              <a:buChar char=""/>
              <a:defRPr/>
            </a:pPr>
            <a:r>
              <a:rPr lang="en-US" altLang="zh-CN" sz="1800" dirty="0">
                <a:solidFill>
                  <a:schemeClr val="tx1">
                    <a:lumMod val="75000"/>
                    <a:lumOff val="25000"/>
                  </a:schemeClr>
                </a:solidFill>
              </a:rPr>
              <a:t>s=</a:t>
            </a:r>
            <a:r>
              <a:rPr lang="en-US" altLang="zh-CN" sz="1800" dirty="0" err="1">
                <a:solidFill>
                  <a:schemeClr val="tx1">
                    <a:lumMod val="75000"/>
                    <a:lumOff val="25000"/>
                  </a:schemeClr>
                </a:solidFill>
              </a:rPr>
              <a:t>sqrt</a:t>
            </a:r>
            <a:r>
              <a:rPr lang="en-US" altLang="zh-CN" sz="1800" dirty="0">
                <a:solidFill>
                  <a:schemeClr val="tx1">
                    <a:lumMod val="75000"/>
                    <a:lumOff val="25000"/>
                  </a:schemeClr>
                </a:solidFill>
              </a:rPr>
              <a:t>(n);</a:t>
            </a:r>
            <a:endParaRPr lang="zh-CN" altLang="zh-CN" sz="1800" dirty="0">
              <a:solidFill>
                <a:schemeClr val="tx1">
                  <a:lumMod val="75000"/>
                  <a:lumOff val="25000"/>
                </a:schemeClr>
              </a:solidFill>
            </a:endParaRPr>
          </a:p>
          <a:p>
            <a:pPr eaLnBrk="1" hangingPunct="1">
              <a:spcAft>
                <a:spcPts val="0"/>
              </a:spcAft>
              <a:buFont typeface="Wingdings 3" pitchFamily="18" charset="2"/>
              <a:buChar char=""/>
              <a:defRPr/>
            </a:pPr>
            <a:r>
              <a:rPr lang="en-US" altLang="zh-CN" sz="1800" dirty="0">
                <a:solidFill>
                  <a:schemeClr val="tx1">
                    <a:lumMod val="75000"/>
                    <a:lumOff val="25000"/>
                  </a:schemeClr>
                </a:solidFill>
              </a:rPr>
              <a:t>a=1/s;</a:t>
            </a:r>
            <a:endParaRPr lang="zh-CN" altLang="zh-CN" sz="1800" dirty="0">
              <a:solidFill>
                <a:schemeClr val="tx1">
                  <a:lumMod val="75000"/>
                  <a:lumOff val="25000"/>
                </a:schemeClr>
              </a:solidFill>
            </a:endParaRPr>
          </a:p>
          <a:p>
            <a:pPr eaLnBrk="1" hangingPunct="1">
              <a:spcAft>
                <a:spcPts val="0"/>
              </a:spcAft>
              <a:buFont typeface="Wingdings 3" pitchFamily="18" charset="2"/>
              <a:buChar char=""/>
              <a:defRPr/>
            </a:pPr>
            <a:r>
              <a:rPr lang="en-US" altLang="zh-CN" sz="1800" dirty="0">
                <a:solidFill>
                  <a:schemeClr val="tx1">
                    <a:lumMod val="75000"/>
                    <a:lumOff val="25000"/>
                  </a:schemeClr>
                </a:solidFill>
              </a:rPr>
              <a:t>b=1;</a:t>
            </a:r>
            <a:endParaRPr lang="zh-CN" altLang="zh-CN" sz="1800" dirty="0">
              <a:solidFill>
                <a:schemeClr val="tx1">
                  <a:lumMod val="75000"/>
                  <a:lumOff val="25000"/>
                </a:schemeClr>
              </a:solidFill>
            </a:endParaRPr>
          </a:p>
          <a:p>
            <a:pPr eaLnBrk="1" hangingPunct="1">
              <a:spcAft>
                <a:spcPts val="0"/>
              </a:spcAft>
              <a:buFont typeface="Wingdings 3" pitchFamily="18" charset="2"/>
              <a:buChar char=""/>
              <a:defRPr/>
            </a:pPr>
            <a:r>
              <a:rPr lang="en-US" altLang="zh-CN" sz="1800" dirty="0">
                <a:solidFill>
                  <a:schemeClr val="tx1">
                    <a:lumMod val="75000"/>
                    <a:lumOff val="25000"/>
                  </a:schemeClr>
                </a:solidFill>
              </a:rPr>
              <a:t>for k=1:40</a:t>
            </a:r>
            <a:endParaRPr lang="zh-CN" altLang="zh-CN" sz="1800" dirty="0">
              <a:solidFill>
                <a:schemeClr val="tx1">
                  <a:lumMod val="75000"/>
                  <a:lumOff val="25000"/>
                </a:schemeClr>
              </a:solidFill>
            </a:endParaRPr>
          </a:p>
          <a:p>
            <a:pPr eaLnBrk="1" hangingPunct="1">
              <a:spcAft>
                <a:spcPts val="0"/>
              </a:spcAft>
              <a:buFont typeface="Wingdings 3" pitchFamily="18" charset="2"/>
              <a:buChar char=""/>
              <a:defRPr/>
            </a:pPr>
            <a:r>
              <a:rPr lang="en-US" altLang="zh-CN" sz="1800" dirty="0">
                <a:solidFill>
                  <a:schemeClr val="tx1">
                    <a:lumMod val="75000"/>
                    <a:lumOff val="25000"/>
                  </a:schemeClr>
                </a:solidFill>
              </a:rPr>
              <a:t>    c=(</a:t>
            </a:r>
            <a:r>
              <a:rPr lang="en-US" altLang="zh-CN" sz="1800" dirty="0" err="1">
                <a:solidFill>
                  <a:schemeClr val="tx1">
                    <a:lumMod val="75000"/>
                    <a:lumOff val="25000"/>
                  </a:schemeClr>
                </a:solidFill>
              </a:rPr>
              <a:t>a+b</a:t>
            </a:r>
            <a:r>
              <a:rPr lang="en-US" altLang="zh-CN" sz="1800" dirty="0">
                <a:solidFill>
                  <a:schemeClr val="tx1">
                    <a:lumMod val="75000"/>
                    <a:lumOff val="25000"/>
                  </a:schemeClr>
                </a:solidFill>
              </a:rPr>
              <a:t>)/2;</a:t>
            </a:r>
            <a:endParaRPr lang="zh-CN" altLang="zh-CN" sz="1800" dirty="0">
              <a:solidFill>
                <a:schemeClr val="tx1">
                  <a:lumMod val="75000"/>
                  <a:lumOff val="25000"/>
                </a:schemeClr>
              </a:solidFill>
            </a:endParaRPr>
          </a:p>
          <a:p>
            <a:pPr eaLnBrk="1" hangingPunct="1">
              <a:spcAft>
                <a:spcPts val="0"/>
              </a:spcAft>
              <a:buFont typeface="Wingdings 3" pitchFamily="18" charset="2"/>
              <a:buChar char=""/>
              <a:defRPr/>
            </a:pPr>
            <a:r>
              <a:rPr lang="en-US" altLang="zh-CN" sz="1800" dirty="0">
                <a:solidFill>
                  <a:schemeClr val="tx1">
                    <a:lumMod val="75000"/>
                    <a:lumOff val="25000"/>
                  </a:schemeClr>
                </a:solidFill>
              </a:rPr>
              <a:t>    lambda=(</a:t>
            </a:r>
            <a:r>
              <a:rPr lang="en-US" altLang="zh-CN" sz="1800" dirty="0" err="1">
                <a:solidFill>
                  <a:schemeClr val="tx1">
                    <a:lumMod val="75000"/>
                    <a:lumOff val="25000"/>
                  </a:schemeClr>
                </a:solidFill>
              </a:rPr>
              <a:t>a+b</a:t>
            </a:r>
            <a:r>
              <a:rPr lang="en-US" altLang="zh-CN" sz="1800" dirty="0">
                <a:solidFill>
                  <a:schemeClr val="tx1">
                    <a:lumMod val="75000"/>
                    <a:lumOff val="25000"/>
                  </a:schemeClr>
                </a:solidFill>
              </a:rPr>
              <a:t>)/2;</a:t>
            </a:r>
            <a:endParaRPr lang="zh-CN" altLang="zh-CN" sz="1800" dirty="0">
              <a:solidFill>
                <a:schemeClr val="tx1">
                  <a:lumMod val="75000"/>
                  <a:lumOff val="25000"/>
                </a:schemeClr>
              </a:solidFill>
            </a:endParaRPr>
          </a:p>
          <a:p>
            <a:pPr eaLnBrk="1" hangingPunct="1">
              <a:spcAft>
                <a:spcPts val="0"/>
              </a:spcAft>
              <a:buFont typeface="Wingdings 3" pitchFamily="18" charset="2"/>
              <a:buChar char=""/>
              <a:defRPr/>
            </a:pPr>
            <a:r>
              <a:rPr lang="en-US" altLang="zh-CN" sz="1800" dirty="0">
                <a:solidFill>
                  <a:schemeClr val="tx1">
                    <a:lumMod val="75000"/>
                    <a:lumOff val="25000"/>
                  </a:schemeClr>
                </a:solidFill>
              </a:rPr>
              <a:t>    x=s*lambda;</a:t>
            </a:r>
            <a:endParaRPr lang="zh-CN" altLang="zh-CN" sz="1800" dirty="0">
              <a:solidFill>
                <a:schemeClr val="tx1">
                  <a:lumMod val="75000"/>
                  <a:lumOff val="25000"/>
                </a:schemeClr>
              </a:solidFill>
            </a:endParaRPr>
          </a:p>
          <a:p>
            <a:pPr eaLnBrk="1" hangingPunct="1">
              <a:spcAft>
                <a:spcPts val="0"/>
              </a:spcAft>
              <a:buFont typeface="Wingdings 3" pitchFamily="18" charset="2"/>
              <a:buChar char=""/>
              <a:defRPr/>
            </a:pPr>
            <a:r>
              <a:rPr lang="en-US" altLang="zh-CN" sz="1800" dirty="0">
                <a:solidFill>
                  <a:schemeClr val="tx1">
                    <a:lumMod val="75000"/>
                    <a:lumOff val="25000"/>
                  </a:schemeClr>
                </a:solidFill>
              </a:rPr>
              <a:t>    if </a:t>
            </a:r>
            <a:r>
              <a:rPr lang="en-US" altLang="zh-CN" sz="1800" dirty="0" err="1">
                <a:solidFill>
                  <a:schemeClr val="tx1">
                    <a:lumMod val="75000"/>
                    <a:lumOff val="25000"/>
                  </a:schemeClr>
                </a:solidFill>
              </a:rPr>
              <a:t>KolQ</a:t>
            </a:r>
            <a:r>
              <a:rPr lang="en-US" altLang="zh-CN" sz="1800" dirty="0">
                <a:solidFill>
                  <a:schemeClr val="tx1">
                    <a:lumMod val="75000"/>
                    <a:lumOff val="25000"/>
                  </a:schemeClr>
                </a:solidFill>
              </a:rPr>
              <a:t>(x)&gt;pp</a:t>
            </a:r>
            <a:endParaRPr lang="zh-CN" altLang="zh-CN" sz="1800" dirty="0">
              <a:solidFill>
                <a:schemeClr val="tx1">
                  <a:lumMod val="75000"/>
                  <a:lumOff val="25000"/>
                </a:schemeClr>
              </a:solidFill>
            </a:endParaRPr>
          </a:p>
          <a:p>
            <a:pPr eaLnBrk="1" hangingPunct="1">
              <a:spcAft>
                <a:spcPts val="0"/>
              </a:spcAft>
              <a:buFont typeface="Wingdings 3" pitchFamily="18" charset="2"/>
              <a:buChar char=""/>
              <a:defRPr/>
            </a:pPr>
            <a:r>
              <a:rPr lang="en-US" altLang="zh-CN" sz="1800" dirty="0">
                <a:solidFill>
                  <a:schemeClr val="tx1">
                    <a:lumMod val="75000"/>
                    <a:lumOff val="25000"/>
                  </a:schemeClr>
                </a:solidFill>
              </a:rPr>
              <a:t>        b=c;</a:t>
            </a:r>
            <a:endParaRPr lang="zh-CN" altLang="zh-CN" sz="1800" dirty="0">
              <a:solidFill>
                <a:schemeClr val="tx1">
                  <a:lumMod val="75000"/>
                  <a:lumOff val="25000"/>
                </a:schemeClr>
              </a:solidFill>
            </a:endParaRPr>
          </a:p>
          <a:p>
            <a:pPr eaLnBrk="1" hangingPunct="1">
              <a:spcAft>
                <a:spcPts val="0"/>
              </a:spcAft>
              <a:buFont typeface="Wingdings 3" pitchFamily="18" charset="2"/>
              <a:buChar char=""/>
              <a:defRPr/>
            </a:pPr>
            <a:r>
              <a:rPr lang="en-US" altLang="zh-CN" sz="1800" dirty="0">
                <a:solidFill>
                  <a:schemeClr val="tx1">
                    <a:lumMod val="75000"/>
                    <a:lumOff val="25000"/>
                  </a:schemeClr>
                </a:solidFill>
              </a:rPr>
              <a:t>    else</a:t>
            </a:r>
            <a:endParaRPr lang="zh-CN" altLang="zh-CN" sz="1800" dirty="0">
              <a:solidFill>
                <a:schemeClr val="tx1">
                  <a:lumMod val="75000"/>
                  <a:lumOff val="25000"/>
                </a:schemeClr>
              </a:solidFill>
            </a:endParaRPr>
          </a:p>
          <a:p>
            <a:pPr eaLnBrk="1" hangingPunct="1">
              <a:spcAft>
                <a:spcPts val="0"/>
              </a:spcAft>
              <a:buFont typeface="Wingdings 3" pitchFamily="18" charset="2"/>
              <a:buChar char=""/>
              <a:defRPr/>
            </a:pPr>
            <a:r>
              <a:rPr lang="en-US" altLang="zh-CN" sz="1800" dirty="0">
                <a:solidFill>
                  <a:schemeClr val="tx1">
                    <a:lumMod val="75000"/>
                    <a:lumOff val="25000"/>
                  </a:schemeClr>
                </a:solidFill>
              </a:rPr>
              <a:t>        a=c;</a:t>
            </a:r>
            <a:endParaRPr lang="zh-CN" altLang="zh-CN" sz="1800" dirty="0">
              <a:solidFill>
                <a:schemeClr val="tx1">
                  <a:lumMod val="75000"/>
                  <a:lumOff val="25000"/>
                </a:schemeClr>
              </a:solidFill>
            </a:endParaRPr>
          </a:p>
          <a:p>
            <a:pPr eaLnBrk="1" hangingPunct="1">
              <a:spcAft>
                <a:spcPts val="0"/>
              </a:spcAft>
              <a:buFont typeface="Wingdings 3" pitchFamily="18" charset="2"/>
              <a:buChar char=""/>
              <a:defRPr/>
            </a:pPr>
            <a:r>
              <a:rPr lang="en-US" altLang="zh-CN" sz="1800" dirty="0">
                <a:solidFill>
                  <a:schemeClr val="tx1">
                    <a:lumMod val="75000"/>
                    <a:lumOff val="25000"/>
                  </a:schemeClr>
                </a:solidFill>
              </a:rPr>
              <a:t>    end</a:t>
            </a:r>
            <a:endParaRPr lang="zh-CN" altLang="zh-CN" sz="1800" dirty="0">
              <a:solidFill>
                <a:schemeClr val="tx1">
                  <a:lumMod val="75000"/>
                  <a:lumOff val="25000"/>
                </a:schemeClr>
              </a:solidFill>
            </a:endParaRPr>
          </a:p>
          <a:p>
            <a:pPr eaLnBrk="1" hangingPunct="1">
              <a:spcAft>
                <a:spcPts val="0"/>
              </a:spcAft>
              <a:buFont typeface="Wingdings 3" pitchFamily="18" charset="2"/>
              <a:buChar char=""/>
              <a:defRPr/>
            </a:pPr>
            <a:r>
              <a:rPr lang="en-US" altLang="zh-CN" sz="1800" dirty="0">
                <a:solidFill>
                  <a:schemeClr val="tx1">
                    <a:lumMod val="75000"/>
                    <a:lumOff val="25000"/>
                  </a:schemeClr>
                </a:solidFill>
              </a:rPr>
              <a:t>end</a:t>
            </a:r>
            <a:endParaRPr lang="zh-CN" altLang="zh-CN" sz="1800" dirty="0">
              <a:solidFill>
                <a:schemeClr val="tx1">
                  <a:lumMod val="75000"/>
                  <a:lumOff val="25000"/>
                </a:schemeClr>
              </a:solidFill>
            </a:endParaRPr>
          </a:p>
          <a:p>
            <a:pPr eaLnBrk="1" hangingPunct="1">
              <a:spcAft>
                <a:spcPts val="0"/>
              </a:spcAft>
              <a:buFont typeface="Wingdings 3" pitchFamily="18" charset="2"/>
              <a:buChar char=""/>
              <a:defRPr/>
            </a:pPr>
            <a:endParaRPr lang="zh-CN" altLang="en-US" sz="1800" dirty="0">
              <a:solidFill>
                <a:schemeClr val="tx1">
                  <a:lumMod val="75000"/>
                  <a:lumOff val="25000"/>
                </a:schemeClr>
              </a:solidFill>
            </a:endParaRPr>
          </a:p>
        </p:txBody>
      </p:sp>
      <p:sp>
        <p:nvSpPr>
          <p:cNvPr id="35855" name="Rectangle 2"/>
          <p:cNvSpPr>
            <a:spLocks noChangeArrowheads="1"/>
          </p:cNvSpPr>
          <p:nvPr/>
        </p:nvSpPr>
        <p:spPr bwMode="auto">
          <a:xfrm>
            <a:off x="0" y="-182563"/>
            <a:ext cx="184150" cy="366713"/>
          </a:xfrm>
          <a:prstGeom prst="rect">
            <a:avLst/>
          </a:prstGeom>
          <a:noFill/>
          <a:ln w="9525">
            <a:noFill/>
            <a:miter lim="800000"/>
          </a:ln>
        </p:spPr>
        <p:txBody>
          <a:bodyPr wrap="none" anchor="ctr">
            <a:spAutoFit/>
          </a:bodyPr>
          <a:lstStyle/>
          <a:p>
            <a:endParaRPr lang="zh-CN" altLang="en-US">
              <a:latin typeface="Trebuchet MS" pitchFamily="34" charset="0"/>
              <a:ea typeface="华文新魏" pitchFamily="2" charset="-122"/>
            </a:endParaRPr>
          </a:p>
        </p:txBody>
      </p:sp>
      <p:graphicFrame>
        <p:nvGraphicFramePr>
          <p:cNvPr id="35852" name="Object 12"/>
          <p:cNvGraphicFramePr>
            <a:graphicFrameLocks noChangeAspect="1"/>
          </p:cNvGraphicFramePr>
          <p:nvPr/>
        </p:nvGraphicFramePr>
        <p:xfrm>
          <a:off x="1852613" y="646113"/>
          <a:ext cx="4902200" cy="463550"/>
        </p:xfrm>
        <a:graphic>
          <a:graphicData uri="http://schemas.openxmlformats.org/presentationml/2006/ole">
            <mc:AlternateContent xmlns:mc="http://schemas.openxmlformats.org/markup-compatibility/2006">
              <mc:Choice xmlns:v="urn:schemas-microsoft-com:vml" Requires="v">
                <p:oleObj spid="_x0000_s30721" name="公式" r:id="rId1" imgW="69799200" imgH="6096000" progId="Equation.3">
                  <p:embed/>
                </p:oleObj>
              </mc:Choice>
              <mc:Fallback>
                <p:oleObj name="公式" r:id="rId1" imgW="69799200" imgH="6096000" progId="Equation.3">
                  <p:embed/>
                  <p:pic>
                    <p:nvPicPr>
                      <p:cNvPr id="0" name="图片 30720"/>
                      <p:cNvPicPr>
                        <a:picLocks noChangeAspect="1"/>
                      </p:cNvPicPr>
                      <p:nvPr/>
                    </p:nvPicPr>
                    <p:blipFill>
                      <a:blip r:embed="rId2"/>
                      <a:stretch>
                        <a:fillRect/>
                      </a:stretch>
                    </p:blipFill>
                    <p:spPr>
                      <a:xfrm>
                        <a:off x="1852613" y="646113"/>
                        <a:ext cx="4902200" cy="463550"/>
                      </a:xfrm>
                      <a:prstGeom prst="rect">
                        <a:avLst/>
                      </a:prstGeom>
                      <a:noFill/>
                      <a:ln w="9525">
                        <a:noFill/>
                        <a:miter/>
                      </a:ln>
                    </p:spPr>
                  </p:pic>
                </p:oleObj>
              </mc:Fallback>
            </mc:AlternateContent>
          </a:graphicData>
        </a:graphic>
      </p:graphicFrame>
      <p:sp>
        <p:nvSpPr>
          <p:cNvPr id="35856" name="Rectangle 5"/>
          <p:cNvSpPr>
            <a:spLocks noChangeArrowheads="1"/>
          </p:cNvSpPr>
          <p:nvPr/>
        </p:nvSpPr>
        <p:spPr bwMode="auto">
          <a:xfrm>
            <a:off x="0" y="-182563"/>
            <a:ext cx="184150" cy="366713"/>
          </a:xfrm>
          <a:prstGeom prst="rect">
            <a:avLst/>
          </a:prstGeom>
          <a:noFill/>
          <a:ln w="9525">
            <a:noFill/>
            <a:miter lim="800000"/>
          </a:ln>
        </p:spPr>
        <p:txBody>
          <a:bodyPr wrap="none" anchor="ctr">
            <a:spAutoFit/>
          </a:bodyPr>
          <a:lstStyle/>
          <a:p>
            <a:endParaRPr lang="zh-CN" altLang="en-US">
              <a:latin typeface="Trebuchet MS" pitchFamily="34" charset="0"/>
              <a:ea typeface="华文新魏" pitchFamily="2" charset="-122"/>
            </a:endParaRPr>
          </a:p>
        </p:txBody>
      </p:sp>
      <p:graphicFrame>
        <p:nvGraphicFramePr>
          <p:cNvPr id="35853" name="Object 13"/>
          <p:cNvGraphicFramePr>
            <a:graphicFrameLocks noChangeAspect="1"/>
          </p:cNvGraphicFramePr>
          <p:nvPr/>
        </p:nvGraphicFramePr>
        <p:xfrm>
          <a:off x="2109788" y="1352550"/>
          <a:ext cx="693737" cy="228600"/>
        </p:xfrm>
        <a:graphic>
          <a:graphicData uri="http://schemas.openxmlformats.org/presentationml/2006/ole">
            <mc:AlternateContent xmlns:mc="http://schemas.openxmlformats.org/markup-compatibility/2006">
              <mc:Choice xmlns:v="urn:schemas-microsoft-com:vml" Requires="v">
                <p:oleObj spid="_x0000_s30722" name="公式" r:id="rId3" imgW="11277600" imgH="5486400" progId="Equation.3">
                  <p:embed/>
                </p:oleObj>
              </mc:Choice>
              <mc:Fallback>
                <p:oleObj name="公式" r:id="rId3" imgW="11277600" imgH="5486400" progId="Equation.3">
                  <p:embed/>
                  <p:pic>
                    <p:nvPicPr>
                      <p:cNvPr id="0" name="图片 30721"/>
                      <p:cNvPicPr>
                        <a:picLocks noChangeAspect="1"/>
                      </p:cNvPicPr>
                      <p:nvPr/>
                    </p:nvPicPr>
                    <p:blipFill>
                      <a:blip r:embed="rId4"/>
                      <a:stretch>
                        <a:fillRect/>
                      </a:stretch>
                    </p:blipFill>
                    <p:spPr>
                      <a:xfrm>
                        <a:off x="2109788" y="1352550"/>
                        <a:ext cx="693737" cy="228600"/>
                      </a:xfrm>
                      <a:prstGeom prst="rect">
                        <a:avLst/>
                      </a:prstGeom>
                      <a:noFill/>
                      <a:ln w="9525">
                        <a:noFill/>
                        <a:miter/>
                      </a:ln>
                    </p:spPr>
                  </p:pic>
                </p:oleObj>
              </mc:Fallback>
            </mc:AlternateContent>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内容占位符 2"/>
          <p:cNvSpPr>
            <a:spLocks noGrp="1"/>
          </p:cNvSpPr>
          <p:nvPr>
            <p:ph idx="1"/>
          </p:nvPr>
        </p:nvSpPr>
        <p:spPr>
          <a:xfrm>
            <a:off x="555625" y="1136650"/>
            <a:ext cx="8596313" cy="4410075"/>
          </a:xfrm>
        </p:spPr>
        <p:txBody>
          <a:bodyPr/>
          <a:lstStyle/>
          <a:p>
            <a:pPr eaLnBrk="1" hangingPunct="1"/>
            <a:r>
              <a:rPr lang="en-US" altLang="zh-CN" sz="1800" smtClean="0"/>
              <a:t>10.1.4  </a:t>
            </a:r>
            <a:r>
              <a:rPr lang="zh-CN" altLang="en-US" sz="1800" smtClean="0"/>
              <a:t>累和 与累积</a:t>
            </a:r>
            <a:endParaRPr lang="en-US" altLang="zh-CN" sz="1800" smtClean="0"/>
          </a:p>
          <a:p>
            <a:pPr eaLnBrk="1" hangingPunct="1"/>
            <a:r>
              <a:rPr lang="zh-CN" altLang="zh-CN" sz="1800" smtClean="0"/>
              <a:t>向量或矩阵的元素累和或累积运算是比较常用的运算，在</a:t>
            </a:r>
            <a:r>
              <a:rPr lang="en-US" altLang="zh-CN" sz="1800" smtClean="0"/>
              <a:t>Matlab</a:t>
            </a:r>
            <a:r>
              <a:rPr lang="zh-CN" altLang="zh-CN" sz="1800" smtClean="0"/>
              <a:t>中可由以下函数实现。</a:t>
            </a:r>
            <a:endParaRPr lang="zh-CN" altLang="zh-CN" sz="1800" smtClean="0"/>
          </a:p>
          <a:p>
            <a:pPr eaLnBrk="1" hangingPunct="1"/>
            <a:r>
              <a:rPr lang="en-US" altLang="zh-CN" sz="1800" smtClean="0"/>
              <a:t>sum        </a:t>
            </a:r>
            <a:r>
              <a:rPr lang="zh-CN" altLang="zh-CN" sz="1800" smtClean="0"/>
              <a:t>若</a:t>
            </a:r>
            <a:r>
              <a:rPr lang="en-US" altLang="zh-CN" sz="1800" smtClean="0"/>
              <a:t>X</a:t>
            </a:r>
            <a:r>
              <a:rPr lang="zh-CN" altLang="zh-CN" sz="1800" smtClean="0"/>
              <a:t>为向量，</a:t>
            </a:r>
            <a:r>
              <a:rPr lang="en-US" altLang="zh-CN" sz="1800" smtClean="0"/>
              <a:t>sum (X)</a:t>
            </a:r>
            <a:r>
              <a:rPr lang="zh-CN" altLang="zh-CN" sz="1800" smtClean="0"/>
              <a:t>为</a:t>
            </a:r>
            <a:r>
              <a:rPr lang="en-US" altLang="zh-CN" sz="1800" smtClean="0"/>
              <a:t>X</a:t>
            </a:r>
            <a:r>
              <a:rPr lang="zh-CN" altLang="zh-CN" sz="1800" smtClean="0"/>
              <a:t>中各元素之和，返回一个数值；若</a:t>
            </a:r>
            <a:r>
              <a:rPr lang="en-US" altLang="zh-CN" sz="1800" smtClean="0"/>
              <a:t>X</a:t>
            </a:r>
            <a:r>
              <a:rPr lang="zh-CN" altLang="zh-CN" sz="1800" smtClean="0"/>
              <a:t>为矩阵，</a:t>
            </a:r>
            <a:r>
              <a:rPr lang="en-US" altLang="zh-CN" sz="1800" smtClean="0"/>
              <a:t>sum (X)</a:t>
            </a:r>
            <a:r>
              <a:rPr lang="zh-CN" altLang="zh-CN" sz="1800" smtClean="0"/>
              <a:t>为</a:t>
            </a:r>
            <a:r>
              <a:rPr lang="en-US" altLang="zh-CN" sz="1800" smtClean="0"/>
              <a:t>X</a:t>
            </a:r>
            <a:r>
              <a:rPr lang="zh-CN" altLang="zh-CN" sz="1800" smtClean="0"/>
              <a:t>中各列元素之和，返回一个行向量。</a:t>
            </a:r>
            <a:endParaRPr lang="zh-CN" altLang="zh-CN" sz="1800" smtClean="0"/>
          </a:p>
          <a:p>
            <a:pPr eaLnBrk="1" hangingPunct="1"/>
            <a:r>
              <a:rPr lang="en-US" altLang="zh-CN" sz="1800" smtClean="0"/>
              <a:t>nansum     </a:t>
            </a:r>
            <a:r>
              <a:rPr lang="zh-CN" altLang="zh-CN" sz="1800" smtClean="0"/>
              <a:t>忽略</a:t>
            </a:r>
            <a:r>
              <a:rPr lang="en-US" altLang="zh-CN" sz="1800" smtClean="0"/>
              <a:t>NaN</a:t>
            </a:r>
            <a:r>
              <a:rPr lang="zh-CN" altLang="zh-CN" sz="1800" smtClean="0"/>
              <a:t>求向量或矩阵元素的累和。</a:t>
            </a:r>
            <a:endParaRPr lang="zh-CN" altLang="zh-CN" sz="1800" smtClean="0"/>
          </a:p>
          <a:p>
            <a:pPr eaLnBrk="1" hangingPunct="1"/>
            <a:r>
              <a:rPr lang="en-US" altLang="zh-CN" sz="1800" smtClean="0"/>
              <a:t>cumsum     </a:t>
            </a:r>
            <a:r>
              <a:rPr lang="zh-CN" altLang="zh-CN" sz="1800" smtClean="0"/>
              <a:t>求当前元素与所有前面位置的元素和。返回与</a:t>
            </a:r>
            <a:r>
              <a:rPr lang="en-US" altLang="zh-CN" sz="1800" smtClean="0"/>
              <a:t>X</a:t>
            </a:r>
            <a:r>
              <a:rPr lang="zh-CN" altLang="zh-CN" sz="1800" smtClean="0"/>
              <a:t>同维的向量或矩阵。</a:t>
            </a:r>
            <a:endParaRPr lang="zh-CN" altLang="zh-CN" sz="1800" smtClean="0"/>
          </a:p>
          <a:p>
            <a:pPr eaLnBrk="1" hangingPunct="1"/>
            <a:r>
              <a:rPr lang="en-US" altLang="zh-CN" sz="1800" smtClean="0"/>
              <a:t>cumtrapz    </a:t>
            </a:r>
            <a:r>
              <a:rPr lang="zh-CN" altLang="zh-CN" sz="1800" smtClean="0"/>
              <a:t>梯形累和函数。</a:t>
            </a:r>
            <a:endParaRPr lang="zh-CN" altLang="zh-CN" sz="1800" smtClean="0"/>
          </a:p>
          <a:p>
            <a:pPr eaLnBrk="1" hangingPunct="1"/>
            <a:r>
              <a:rPr lang="en-US" altLang="zh-CN" sz="1800" smtClean="0"/>
              <a:t>prod        </a:t>
            </a:r>
            <a:r>
              <a:rPr lang="zh-CN" altLang="zh-CN" sz="1800" smtClean="0"/>
              <a:t>若</a:t>
            </a:r>
            <a:r>
              <a:rPr lang="en-US" altLang="zh-CN" sz="1800" smtClean="0"/>
              <a:t>X</a:t>
            </a:r>
            <a:r>
              <a:rPr lang="zh-CN" altLang="zh-CN" sz="1800" smtClean="0"/>
              <a:t>为向量，</a:t>
            </a:r>
            <a:r>
              <a:rPr lang="en-US" altLang="zh-CN" sz="1800" smtClean="0"/>
              <a:t>prod (X)</a:t>
            </a:r>
            <a:r>
              <a:rPr lang="zh-CN" altLang="zh-CN" sz="1800" smtClean="0"/>
              <a:t>为</a:t>
            </a:r>
            <a:r>
              <a:rPr lang="en-US" altLang="zh-CN" sz="1800" smtClean="0"/>
              <a:t>X</a:t>
            </a:r>
            <a:r>
              <a:rPr lang="zh-CN" altLang="zh-CN" sz="1800" smtClean="0"/>
              <a:t>中各元素之积，返回一个数值；若</a:t>
            </a:r>
            <a:r>
              <a:rPr lang="en-US" altLang="zh-CN" sz="1800" smtClean="0"/>
              <a:t>X</a:t>
            </a:r>
            <a:r>
              <a:rPr lang="zh-CN" altLang="zh-CN" sz="1800" smtClean="0"/>
              <a:t>为矩阵，</a:t>
            </a:r>
            <a:r>
              <a:rPr lang="en-US" altLang="zh-CN" sz="1800" smtClean="0"/>
              <a:t>prod (X)</a:t>
            </a:r>
            <a:r>
              <a:rPr lang="zh-CN" altLang="zh-CN" sz="1800" smtClean="0"/>
              <a:t>为</a:t>
            </a:r>
            <a:r>
              <a:rPr lang="en-US" altLang="zh-CN" sz="1800" smtClean="0"/>
              <a:t>X</a:t>
            </a:r>
            <a:r>
              <a:rPr lang="zh-CN" altLang="zh-CN" sz="1800" smtClean="0"/>
              <a:t>中各列元素之积，返回一个行向量。</a:t>
            </a:r>
            <a:endParaRPr lang="zh-CN" altLang="zh-CN" sz="1800" smtClean="0"/>
          </a:p>
          <a:p>
            <a:pPr eaLnBrk="1" hangingPunct="1"/>
            <a:r>
              <a:rPr lang="en-US" altLang="zh-CN" sz="1800" smtClean="0"/>
              <a:t>cumprod    </a:t>
            </a:r>
            <a:r>
              <a:rPr lang="zh-CN" altLang="zh-CN" sz="1800" smtClean="0"/>
              <a:t>求当前元素与所有前面位置的元素之积。返回与</a:t>
            </a:r>
            <a:r>
              <a:rPr lang="en-US" altLang="zh-CN" sz="1800" smtClean="0"/>
              <a:t>X</a:t>
            </a:r>
            <a:r>
              <a:rPr lang="zh-CN" altLang="zh-CN" sz="1800" smtClean="0"/>
              <a:t>同维的向量或矩阵。</a:t>
            </a:r>
            <a:endParaRPr lang="zh-CN" altLang="zh-CN" sz="1800" smtClean="0"/>
          </a:p>
          <a:p>
            <a:pPr eaLnBrk="1" hangingPunct="1"/>
            <a:endParaRPr lang="zh-CN" altLang="en-US" sz="1800" smtClean="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77863" y="85725"/>
            <a:ext cx="8596312" cy="6486525"/>
          </a:xfrm>
        </p:spPr>
        <p:txBody>
          <a:bodyPr rtlCol="0">
            <a:normAutofit fontScale="92500" lnSpcReduction="10000"/>
          </a:bodyPr>
          <a:lstStyle/>
          <a:p>
            <a:pPr marL="914400" lvl="2" indent="0" eaLnBrk="1" hangingPunct="1">
              <a:spcAft>
                <a:spcPts val="0"/>
              </a:spcAft>
              <a:buFont typeface="Wingdings 3" pitchFamily="18" charset="2"/>
              <a:buNone/>
              <a:defRPr/>
            </a:pPr>
            <a:endParaRPr lang="en-US" altLang="zh-CN" sz="1800" dirty="0">
              <a:solidFill>
                <a:schemeClr val="tx1">
                  <a:lumMod val="75000"/>
                  <a:lumOff val="25000"/>
                </a:schemeClr>
              </a:solidFill>
              <a:latin typeface="+mn-ea"/>
            </a:endParaRPr>
          </a:p>
          <a:p>
            <a:pPr eaLnBrk="1" hangingPunct="1">
              <a:spcAft>
                <a:spcPts val="0"/>
              </a:spcAft>
              <a:buFont typeface="Wingdings 3" pitchFamily="18" charset="2"/>
              <a:buChar char=""/>
              <a:defRPr/>
            </a:pPr>
            <a:r>
              <a:rPr lang="zh-CN" altLang="zh-CN" sz="1800" dirty="0">
                <a:solidFill>
                  <a:schemeClr val="tx1">
                    <a:lumMod val="75000"/>
                    <a:lumOff val="25000"/>
                  </a:schemeClr>
                </a:solidFill>
              </a:rPr>
              <a:t>以下只考虑连续总体，样本点相同值情形，给出求的方法</a:t>
            </a:r>
            <a:r>
              <a:rPr lang="zh-CN" altLang="zh-CN" sz="1800" dirty="0" smtClean="0">
                <a:solidFill>
                  <a:schemeClr val="tx1">
                    <a:lumMod val="75000"/>
                    <a:lumOff val="25000"/>
                  </a:schemeClr>
                </a:solidFill>
              </a:rPr>
              <a:t>。</a:t>
            </a:r>
            <a:endParaRPr lang="en-US" altLang="zh-CN" sz="1800" dirty="0" smtClean="0">
              <a:solidFill>
                <a:schemeClr val="tx1">
                  <a:lumMod val="75000"/>
                  <a:lumOff val="25000"/>
                </a:schemeClr>
              </a:solidFill>
              <a:latin typeface="+mn-ea"/>
            </a:endParaRPr>
          </a:p>
          <a:p>
            <a:pPr eaLnBrk="1" hangingPunct="1">
              <a:spcAft>
                <a:spcPts val="0"/>
              </a:spcAft>
              <a:buFont typeface="Wingdings 3" pitchFamily="18" charset="2"/>
              <a:buChar char=""/>
              <a:defRPr/>
            </a:pPr>
            <a:r>
              <a:rPr lang="en-US" altLang="zh-CN" sz="1800" dirty="0" smtClean="0">
                <a:solidFill>
                  <a:schemeClr val="tx1">
                    <a:lumMod val="75000"/>
                    <a:lumOff val="25000"/>
                  </a:schemeClr>
                </a:solidFill>
                <a:latin typeface="+mn-ea"/>
              </a:rPr>
              <a:t>function </a:t>
            </a:r>
            <a:r>
              <a:rPr lang="en-US" altLang="zh-CN" sz="1800" dirty="0">
                <a:solidFill>
                  <a:schemeClr val="tx1">
                    <a:lumMod val="75000"/>
                    <a:lumOff val="25000"/>
                  </a:schemeClr>
                </a:solidFill>
                <a:latin typeface="+mn-ea"/>
              </a:rPr>
              <a:t>D=</a:t>
            </a:r>
            <a:r>
              <a:rPr lang="en-US" altLang="zh-CN" sz="1800" dirty="0" err="1">
                <a:solidFill>
                  <a:schemeClr val="tx1">
                    <a:lumMod val="75000"/>
                    <a:lumOff val="25000"/>
                  </a:schemeClr>
                </a:solidFill>
                <a:latin typeface="+mn-ea"/>
              </a:rPr>
              <a:t>KolD</a:t>
            </a:r>
            <a:r>
              <a:rPr lang="en-US" altLang="zh-CN" sz="1800" dirty="0">
                <a:solidFill>
                  <a:schemeClr val="tx1">
                    <a:lumMod val="75000"/>
                    <a:lumOff val="25000"/>
                  </a:schemeClr>
                </a:solidFill>
                <a:latin typeface="+mn-ea"/>
              </a:rPr>
              <a:t>(x)</a:t>
            </a:r>
            <a:endParaRPr lang="zh-CN" altLang="zh-CN" sz="1800" dirty="0">
              <a:solidFill>
                <a:schemeClr val="tx1">
                  <a:lumMod val="75000"/>
                  <a:lumOff val="25000"/>
                </a:schemeClr>
              </a:solidFill>
              <a:latin typeface="+mn-ea"/>
            </a:endParaRPr>
          </a:p>
          <a:p>
            <a:pPr marL="0" indent="0" eaLnBrk="1" hangingPunct="1">
              <a:spcAft>
                <a:spcPts val="0"/>
              </a:spcAft>
              <a:buFont typeface="Wingdings 3" pitchFamily="18" charset="2"/>
              <a:buNone/>
              <a:defRPr/>
            </a:pPr>
            <a:r>
              <a:rPr lang="en-US" altLang="zh-CN" sz="1800" dirty="0" smtClean="0">
                <a:solidFill>
                  <a:schemeClr val="tx1">
                    <a:lumMod val="75000"/>
                    <a:lumOff val="25000"/>
                  </a:schemeClr>
                </a:solidFill>
                <a:latin typeface="+mn-ea"/>
              </a:rPr>
              <a:t>	n=length(x</a:t>
            </a:r>
            <a:r>
              <a:rPr lang="en-US" altLang="zh-CN" sz="1800" dirty="0">
                <a:solidFill>
                  <a:schemeClr val="tx1">
                    <a:lumMod val="75000"/>
                    <a:lumOff val="25000"/>
                  </a:schemeClr>
                </a:solidFill>
                <a:latin typeface="+mn-ea"/>
              </a:rPr>
              <a:t>);</a:t>
            </a:r>
            <a:endParaRPr lang="zh-CN" altLang="zh-CN" sz="1800" dirty="0">
              <a:solidFill>
                <a:schemeClr val="tx1">
                  <a:lumMod val="75000"/>
                  <a:lumOff val="25000"/>
                </a:schemeClr>
              </a:solidFill>
              <a:latin typeface="+mn-ea"/>
            </a:endParaRPr>
          </a:p>
          <a:p>
            <a:pPr marL="457200" lvl="1" indent="0" eaLnBrk="1" hangingPunct="1">
              <a:spcAft>
                <a:spcPts val="0"/>
              </a:spcAft>
              <a:buFont typeface="Wingdings 3" pitchFamily="18" charset="2"/>
              <a:buNone/>
              <a:defRPr/>
            </a:pPr>
            <a:r>
              <a:rPr lang="en-US" altLang="zh-CN" dirty="0" smtClean="0">
                <a:solidFill>
                  <a:schemeClr val="tx1">
                    <a:lumMod val="75000"/>
                    <a:lumOff val="25000"/>
                  </a:schemeClr>
                </a:solidFill>
                <a:latin typeface="+mn-ea"/>
              </a:rPr>
              <a:t>x=sort(x</a:t>
            </a:r>
            <a:r>
              <a:rPr lang="en-US" altLang="zh-CN" dirty="0">
                <a:solidFill>
                  <a:schemeClr val="tx1">
                    <a:lumMod val="75000"/>
                    <a:lumOff val="25000"/>
                  </a:schemeClr>
                </a:solidFill>
                <a:latin typeface="+mn-ea"/>
              </a:rPr>
              <a:t>);</a:t>
            </a:r>
            <a:endParaRPr lang="zh-CN" altLang="zh-CN" dirty="0">
              <a:solidFill>
                <a:schemeClr val="tx1">
                  <a:lumMod val="75000"/>
                  <a:lumOff val="25000"/>
                </a:schemeClr>
              </a:solidFill>
              <a:latin typeface="+mn-ea"/>
            </a:endParaRPr>
          </a:p>
          <a:p>
            <a:pPr marL="0" indent="0" eaLnBrk="1" hangingPunct="1">
              <a:spcAft>
                <a:spcPts val="0"/>
              </a:spcAft>
              <a:buFont typeface="Wingdings 3" pitchFamily="18" charset="2"/>
              <a:buNone/>
              <a:defRPr/>
            </a:pPr>
            <a:r>
              <a:rPr lang="en-US" altLang="zh-CN" sz="1800" dirty="0" smtClean="0">
                <a:solidFill>
                  <a:schemeClr val="tx1">
                    <a:lumMod val="75000"/>
                    <a:lumOff val="25000"/>
                  </a:schemeClr>
                </a:solidFill>
                <a:latin typeface="+mn-ea"/>
              </a:rPr>
              <a:t>	D=0</a:t>
            </a:r>
            <a:r>
              <a:rPr lang="en-US" altLang="zh-CN" sz="1800" dirty="0">
                <a:solidFill>
                  <a:schemeClr val="tx1">
                    <a:lumMod val="75000"/>
                    <a:lumOff val="25000"/>
                  </a:schemeClr>
                </a:solidFill>
                <a:latin typeface="+mn-ea"/>
              </a:rPr>
              <a:t>;</a:t>
            </a:r>
            <a:endParaRPr lang="zh-CN" altLang="zh-CN" sz="1800" dirty="0">
              <a:solidFill>
                <a:schemeClr val="tx1">
                  <a:lumMod val="75000"/>
                  <a:lumOff val="25000"/>
                </a:schemeClr>
              </a:solidFill>
              <a:latin typeface="+mn-ea"/>
            </a:endParaRPr>
          </a:p>
          <a:p>
            <a:pPr marL="0" indent="0" eaLnBrk="1" hangingPunct="1">
              <a:spcAft>
                <a:spcPts val="0"/>
              </a:spcAft>
              <a:buFont typeface="Wingdings 3" pitchFamily="18" charset="2"/>
              <a:buNone/>
              <a:defRPr/>
            </a:pPr>
            <a:r>
              <a:rPr lang="en-US" altLang="zh-CN" sz="1800" dirty="0" smtClean="0">
                <a:solidFill>
                  <a:schemeClr val="tx1">
                    <a:lumMod val="75000"/>
                    <a:lumOff val="25000"/>
                  </a:schemeClr>
                </a:solidFill>
                <a:latin typeface="+mn-ea"/>
              </a:rPr>
              <a:t>	for </a:t>
            </a:r>
            <a:r>
              <a:rPr lang="en-US" altLang="zh-CN" sz="1800" dirty="0" err="1">
                <a:solidFill>
                  <a:schemeClr val="tx1">
                    <a:lumMod val="75000"/>
                    <a:lumOff val="25000"/>
                  </a:schemeClr>
                </a:solidFill>
                <a:latin typeface="+mn-ea"/>
              </a:rPr>
              <a:t>i</a:t>
            </a:r>
            <a:r>
              <a:rPr lang="en-US" altLang="zh-CN" sz="1800" dirty="0">
                <a:solidFill>
                  <a:schemeClr val="tx1">
                    <a:lumMod val="75000"/>
                    <a:lumOff val="25000"/>
                  </a:schemeClr>
                </a:solidFill>
                <a:latin typeface="+mn-ea"/>
              </a:rPr>
              <a:t>=1:n</a:t>
            </a:r>
            <a:endParaRPr lang="zh-CN" altLang="zh-CN" sz="1800" dirty="0">
              <a:solidFill>
                <a:schemeClr val="tx1">
                  <a:lumMod val="75000"/>
                  <a:lumOff val="25000"/>
                </a:schemeClr>
              </a:solidFill>
              <a:latin typeface="+mn-ea"/>
            </a:endParaRPr>
          </a:p>
          <a:p>
            <a:pPr marL="0" indent="0" eaLnBrk="1" hangingPunct="1">
              <a:spcAft>
                <a:spcPts val="0"/>
              </a:spcAft>
              <a:buFont typeface="Wingdings 3" pitchFamily="18" charset="2"/>
              <a:buNone/>
              <a:defRPr/>
            </a:pPr>
            <a:r>
              <a:rPr lang="en-US" altLang="zh-CN" sz="1800" dirty="0">
                <a:solidFill>
                  <a:schemeClr val="tx1">
                    <a:lumMod val="75000"/>
                    <a:lumOff val="25000"/>
                  </a:schemeClr>
                </a:solidFill>
                <a:latin typeface="+mn-ea"/>
              </a:rPr>
              <a:t>	</a:t>
            </a:r>
            <a:r>
              <a:rPr lang="en-US" altLang="zh-CN" sz="1800" dirty="0" smtClean="0">
                <a:solidFill>
                  <a:schemeClr val="tx1">
                    <a:lumMod val="75000"/>
                    <a:lumOff val="25000"/>
                  </a:schemeClr>
                </a:solidFill>
                <a:latin typeface="+mn-ea"/>
              </a:rPr>
              <a:t>a=abs</a:t>
            </a:r>
            <a:r>
              <a:rPr lang="en-US" altLang="zh-CN" sz="1800" dirty="0">
                <a:solidFill>
                  <a:schemeClr val="tx1">
                    <a:lumMod val="75000"/>
                    <a:lumOff val="25000"/>
                  </a:schemeClr>
                </a:solidFill>
                <a:latin typeface="+mn-ea"/>
              </a:rPr>
              <a:t>( F0(x(</a:t>
            </a:r>
            <a:r>
              <a:rPr lang="en-US" altLang="zh-CN" sz="1800" dirty="0" err="1">
                <a:solidFill>
                  <a:schemeClr val="tx1">
                    <a:lumMod val="75000"/>
                    <a:lumOff val="25000"/>
                  </a:schemeClr>
                </a:solidFill>
                <a:latin typeface="+mn-ea"/>
              </a:rPr>
              <a:t>i</a:t>
            </a:r>
            <a:r>
              <a:rPr lang="en-US" altLang="zh-CN" sz="1800" dirty="0">
                <a:solidFill>
                  <a:schemeClr val="tx1">
                    <a:lumMod val="75000"/>
                    <a:lumOff val="25000"/>
                  </a:schemeClr>
                </a:solidFill>
                <a:latin typeface="+mn-ea"/>
              </a:rPr>
              <a:t>))-(i-1)/n   );</a:t>
            </a:r>
            <a:endParaRPr lang="zh-CN" altLang="zh-CN" sz="1800" dirty="0">
              <a:solidFill>
                <a:schemeClr val="tx1">
                  <a:lumMod val="75000"/>
                  <a:lumOff val="25000"/>
                </a:schemeClr>
              </a:solidFill>
              <a:latin typeface="+mn-ea"/>
            </a:endParaRPr>
          </a:p>
          <a:p>
            <a:pPr marL="0" indent="0" eaLnBrk="1" hangingPunct="1">
              <a:spcAft>
                <a:spcPts val="0"/>
              </a:spcAft>
              <a:buFont typeface="Wingdings 3" pitchFamily="18" charset="2"/>
              <a:buNone/>
              <a:defRPr/>
            </a:pPr>
            <a:r>
              <a:rPr lang="en-US" altLang="zh-CN" sz="1800" dirty="0">
                <a:solidFill>
                  <a:schemeClr val="tx1">
                    <a:lumMod val="75000"/>
                    <a:lumOff val="25000"/>
                  </a:schemeClr>
                </a:solidFill>
                <a:latin typeface="+mn-ea"/>
              </a:rPr>
              <a:t>	</a:t>
            </a:r>
            <a:r>
              <a:rPr lang="en-US" altLang="zh-CN" sz="1800" dirty="0" smtClean="0">
                <a:solidFill>
                  <a:schemeClr val="tx1">
                    <a:lumMod val="75000"/>
                    <a:lumOff val="25000"/>
                  </a:schemeClr>
                </a:solidFill>
                <a:latin typeface="+mn-ea"/>
              </a:rPr>
              <a:t>b=abs</a:t>
            </a:r>
            <a:r>
              <a:rPr lang="en-US" altLang="zh-CN" sz="1800" dirty="0">
                <a:solidFill>
                  <a:schemeClr val="tx1">
                    <a:lumMod val="75000"/>
                    <a:lumOff val="25000"/>
                  </a:schemeClr>
                </a:solidFill>
                <a:latin typeface="+mn-ea"/>
              </a:rPr>
              <a:t>( F0(x(</a:t>
            </a:r>
            <a:r>
              <a:rPr lang="en-US" altLang="zh-CN" sz="1800" dirty="0" err="1">
                <a:solidFill>
                  <a:schemeClr val="tx1">
                    <a:lumMod val="75000"/>
                    <a:lumOff val="25000"/>
                  </a:schemeClr>
                </a:solidFill>
                <a:latin typeface="+mn-ea"/>
              </a:rPr>
              <a:t>i</a:t>
            </a:r>
            <a:r>
              <a:rPr lang="en-US" altLang="zh-CN" sz="1800" dirty="0">
                <a:solidFill>
                  <a:schemeClr val="tx1">
                    <a:lumMod val="75000"/>
                    <a:lumOff val="25000"/>
                  </a:schemeClr>
                </a:solidFill>
                <a:latin typeface="+mn-ea"/>
              </a:rPr>
              <a:t>))-</a:t>
            </a:r>
            <a:r>
              <a:rPr lang="en-US" altLang="zh-CN" sz="1800" dirty="0" err="1">
                <a:solidFill>
                  <a:schemeClr val="tx1">
                    <a:lumMod val="75000"/>
                    <a:lumOff val="25000"/>
                  </a:schemeClr>
                </a:solidFill>
                <a:latin typeface="+mn-ea"/>
              </a:rPr>
              <a:t>i</a:t>
            </a:r>
            <a:r>
              <a:rPr lang="en-US" altLang="zh-CN" sz="1800" dirty="0">
                <a:solidFill>
                  <a:schemeClr val="tx1">
                    <a:lumMod val="75000"/>
                    <a:lumOff val="25000"/>
                  </a:schemeClr>
                </a:solidFill>
                <a:latin typeface="+mn-ea"/>
              </a:rPr>
              <a:t>/n  );</a:t>
            </a:r>
            <a:endParaRPr lang="zh-CN" altLang="zh-CN" sz="1800" dirty="0">
              <a:solidFill>
                <a:schemeClr val="tx1">
                  <a:lumMod val="75000"/>
                  <a:lumOff val="25000"/>
                </a:schemeClr>
              </a:solidFill>
              <a:latin typeface="+mn-ea"/>
            </a:endParaRPr>
          </a:p>
          <a:p>
            <a:pPr marL="0" indent="0" eaLnBrk="1" hangingPunct="1">
              <a:spcAft>
                <a:spcPts val="0"/>
              </a:spcAft>
              <a:buFont typeface="Wingdings 3" pitchFamily="18" charset="2"/>
              <a:buNone/>
              <a:defRPr/>
            </a:pPr>
            <a:r>
              <a:rPr lang="en-US" altLang="zh-CN" sz="1800" dirty="0" smtClean="0">
                <a:solidFill>
                  <a:schemeClr val="tx1">
                    <a:lumMod val="75000"/>
                    <a:lumOff val="25000"/>
                  </a:schemeClr>
                </a:solidFill>
                <a:latin typeface="+mn-ea"/>
              </a:rPr>
              <a:t>	c=max(</a:t>
            </a:r>
            <a:r>
              <a:rPr lang="en-US" altLang="zh-CN" sz="1800" dirty="0" err="1" smtClean="0">
                <a:solidFill>
                  <a:schemeClr val="tx1">
                    <a:lumMod val="75000"/>
                    <a:lumOff val="25000"/>
                  </a:schemeClr>
                </a:solidFill>
                <a:latin typeface="+mn-ea"/>
              </a:rPr>
              <a:t>a,b</a:t>
            </a:r>
            <a:r>
              <a:rPr lang="en-US" altLang="zh-CN" sz="1800" dirty="0">
                <a:solidFill>
                  <a:schemeClr val="tx1">
                    <a:lumMod val="75000"/>
                    <a:lumOff val="25000"/>
                  </a:schemeClr>
                </a:solidFill>
                <a:latin typeface="+mn-ea"/>
              </a:rPr>
              <a:t>);</a:t>
            </a:r>
            <a:endParaRPr lang="zh-CN" altLang="zh-CN" sz="1800" dirty="0">
              <a:solidFill>
                <a:schemeClr val="tx1">
                  <a:lumMod val="75000"/>
                  <a:lumOff val="25000"/>
                </a:schemeClr>
              </a:solidFill>
              <a:latin typeface="+mn-ea"/>
            </a:endParaRPr>
          </a:p>
          <a:p>
            <a:pPr marL="0" indent="0" eaLnBrk="1" hangingPunct="1">
              <a:spcAft>
                <a:spcPts val="0"/>
              </a:spcAft>
              <a:buFont typeface="Wingdings 3" pitchFamily="18" charset="2"/>
              <a:buNone/>
              <a:defRPr/>
            </a:pPr>
            <a:r>
              <a:rPr lang="en-US" altLang="zh-CN" sz="1800" dirty="0">
                <a:solidFill>
                  <a:schemeClr val="tx1">
                    <a:lumMod val="75000"/>
                    <a:lumOff val="25000"/>
                  </a:schemeClr>
                </a:solidFill>
                <a:latin typeface="+mn-ea"/>
              </a:rPr>
              <a:t>	</a:t>
            </a:r>
            <a:r>
              <a:rPr lang="en-US" altLang="zh-CN" sz="1800" dirty="0" smtClean="0">
                <a:solidFill>
                  <a:schemeClr val="tx1">
                    <a:lumMod val="75000"/>
                    <a:lumOff val="25000"/>
                  </a:schemeClr>
                </a:solidFill>
                <a:latin typeface="+mn-ea"/>
              </a:rPr>
              <a:t>if </a:t>
            </a:r>
            <a:r>
              <a:rPr lang="en-US" altLang="zh-CN" sz="1800" dirty="0">
                <a:solidFill>
                  <a:schemeClr val="tx1">
                    <a:lumMod val="75000"/>
                    <a:lumOff val="25000"/>
                  </a:schemeClr>
                </a:solidFill>
                <a:latin typeface="+mn-ea"/>
              </a:rPr>
              <a:t>D&lt;c</a:t>
            </a:r>
            <a:endParaRPr lang="zh-CN" altLang="zh-CN" sz="1800" dirty="0">
              <a:solidFill>
                <a:schemeClr val="tx1">
                  <a:lumMod val="75000"/>
                  <a:lumOff val="25000"/>
                </a:schemeClr>
              </a:solidFill>
              <a:latin typeface="+mn-ea"/>
            </a:endParaRPr>
          </a:p>
          <a:p>
            <a:pPr marL="0" indent="0" eaLnBrk="1" hangingPunct="1">
              <a:spcAft>
                <a:spcPts val="0"/>
              </a:spcAft>
              <a:buFont typeface="Wingdings 3" pitchFamily="18" charset="2"/>
              <a:buNone/>
              <a:defRPr/>
            </a:pPr>
            <a:r>
              <a:rPr lang="en-US" altLang="zh-CN" sz="1800" dirty="0">
                <a:solidFill>
                  <a:schemeClr val="tx1">
                    <a:lumMod val="75000"/>
                    <a:lumOff val="25000"/>
                  </a:schemeClr>
                </a:solidFill>
                <a:latin typeface="+mn-ea"/>
              </a:rPr>
              <a:t> </a:t>
            </a:r>
            <a:r>
              <a:rPr lang="en-US" altLang="zh-CN" sz="1800" dirty="0" smtClean="0">
                <a:solidFill>
                  <a:schemeClr val="tx1">
                    <a:lumMod val="75000"/>
                    <a:lumOff val="25000"/>
                  </a:schemeClr>
                </a:solidFill>
                <a:latin typeface="+mn-ea"/>
              </a:rPr>
              <a:t>       </a:t>
            </a:r>
            <a:r>
              <a:rPr lang="en-US" altLang="zh-CN" sz="1800" dirty="0">
                <a:solidFill>
                  <a:schemeClr val="tx1">
                    <a:lumMod val="75000"/>
                    <a:lumOff val="25000"/>
                  </a:schemeClr>
                </a:solidFill>
                <a:latin typeface="+mn-ea"/>
              </a:rPr>
              <a:t>D=c</a:t>
            </a:r>
            <a:r>
              <a:rPr lang="en-US" altLang="zh-CN" sz="1800" dirty="0" smtClean="0">
                <a:solidFill>
                  <a:schemeClr val="tx1">
                    <a:lumMod val="75000"/>
                    <a:lumOff val="25000"/>
                  </a:schemeClr>
                </a:solidFill>
                <a:latin typeface="+mn-ea"/>
              </a:rPr>
              <a:t>;</a:t>
            </a:r>
            <a:endParaRPr lang="en-US" altLang="zh-CN" sz="1800" dirty="0">
              <a:solidFill>
                <a:schemeClr val="tx1">
                  <a:lumMod val="75000"/>
                  <a:lumOff val="25000"/>
                </a:schemeClr>
              </a:solidFill>
              <a:latin typeface="+mn-ea"/>
            </a:endParaRPr>
          </a:p>
          <a:p>
            <a:pPr marL="0" indent="0" eaLnBrk="1" hangingPunct="1">
              <a:spcAft>
                <a:spcPts val="0"/>
              </a:spcAft>
              <a:buFont typeface="Wingdings 3" pitchFamily="18" charset="2"/>
              <a:buNone/>
              <a:defRPr/>
            </a:pPr>
            <a:r>
              <a:rPr lang="en-US" altLang="zh-CN" sz="1800" dirty="0">
                <a:solidFill>
                  <a:schemeClr val="tx1">
                    <a:lumMod val="75000"/>
                    <a:lumOff val="25000"/>
                  </a:schemeClr>
                </a:solidFill>
                <a:latin typeface="+mn-ea"/>
              </a:rPr>
              <a:t> </a:t>
            </a:r>
            <a:r>
              <a:rPr lang="en-US" altLang="zh-CN" sz="1800" dirty="0" smtClean="0">
                <a:solidFill>
                  <a:schemeClr val="tx1">
                    <a:lumMod val="75000"/>
                    <a:lumOff val="25000"/>
                  </a:schemeClr>
                </a:solidFill>
                <a:latin typeface="+mn-ea"/>
              </a:rPr>
              <a:t>       </a:t>
            </a:r>
            <a:r>
              <a:rPr lang="en-US" altLang="zh-CN" sz="1800" dirty="0">
                <a:solidFill>
                  <a:schemeClr val="tx1">
                    <a:lumMod val="75000"/>
                    <a:lumOff val="25000"/>
                  </a:schemeClr>
                </a:solidFill>
                <a:latin typeface="+mn-ea"/>
              </a:rPr>
              <a:t>end</a:t>
            </a:r>
            <a:endParaRPr lang="zh-CN" altLang="zh-CN" sz="1800" dirty="0">
              <a:solidFill>
                <a:schemeClr val="tx1">
                  <a:lumMod val="75000"/>
                  <a:lumOff val="25000"/>
                </a:schemeClr>
              </a:solidFill>
              <a:latin typeface="+mn-ea"/>
            </a:endParaRPr>
          </a:p>
          <a:p>
            <a:pPr marL="0" indent="0" eaLnBrk="1" hangingPunct="1">
              <a:spcAft>
                <a:spcPts val="0"/>
              </a:spcAft>
              <a:buFont typeface="Wingdings 3" pitchFamily="18" charset="2"/>
              <a:buNone/>
              <a:defRPr/>
            </a:pPr>
            <a:r>
              <a:rPr lang="en-US" altLang="zh-CN" sz="1800" dirty="0" smtClean="0">
                <a:solidFill>
                  <a:schemeClr val="tx1">
                    <a:lumMod val="75000"/>
                    <a:lumOff val="25000"/>
                  </a:schemeClr>
                </a:solidFill>
                <a:latin typeface="+mn-ea"/>
              </a:rPr>
              <a:t> end</a:t>
            </a:r>
            <a:endParaRPr lang="en-US" altLang="zh-CN" sz="1800" dirty="0" smtClean="0">
              <a:solidFill>
                <a:schemeClr val="tx1">
                  <a:lumMod val="75000"/>
                  <a:lumOff val="25000"/>
                </a:schemeClr>
              </a:solidFill>
              <a:latin typeface="+mn-ea"/>
            </a:endParaRPr>
          </a:p>
          <a:p>
            <a:pPr marL="0" indent="0" eaLnBrk="1" hangingPunct="1">
              <a:spcAft>
                <a:spcPts val="0"/>
              </a:spcAft>
              <a:buFont typeface="Wingdings 3" pitchFamily="18" charset="2"/>
              <a:buNone/>
              <a:defRPr/>
            </a:pPr>
            <a:r>
              <a:rPr lang="zh-CN" altLang="zh-CN" sz="1800" dirty="0">
                <a:solidFill>
                  <a:schemeClr val="tx1">
                    <a:lumMod val="75000"/>
                    <a:lumOff val="25000"/>
                  </a:schemeClr>
                </a:solidFill>
              </a:rPr>
              <a:t>要调用函数</a:t>
            </a:r>
            <a:r>
              <a:rPr lang="en-US" altLang="zh-CN" sz="1800" dirty="0">
                <a:solidFill>
                  <a:schemeClr val="tx1">
                    <a:lumMod val="75000"/>
                    <a:lumOff val="25000"/>
                  </a:schemeClr>
                </a:solidFill>
              </a:rPr>
              <a:t>D=</a:t>
            </a:r>
            <a:r>
              <a:rPr lang="en-US" altLang="zh-CN" sz="1800" dirty="0" err="1">
                <a:solidFill>
                  <a:schemeClr val="tx1">
                    <a:lumMod val="75000"/>
                    <a:lumOff val="25000"/>
                  </a:schemeClr>
                </a:solidFill>
              </a:rPr>
              <a:t>KolD</a:t>
            </a:r>
            <a:r>
              <a:rPr lang="en-US" altLang="zh-CN" sz="1800" dirty="0">
                <a:solidFill>
                  <a:schemeClr val="tx1">
                    <a:lumMod val="75000"/>
                    <a:lumOff val="25000"/>
                  </a:schemeClr>
                </a:solidFill>
              </a:rPr>
              <a:t>(x)</a:t>
            </a:r>
            <a:r>
              <a:rPr lang="zh-CN" altLang="zh-CN" sz="1800" dirty="0">
                <a:solidFill>
                  <a:schemeClr val="tx1">
                    <a:lumMod val="75000"/>
                    <a:lumOff val="25000"/>
                  </a:schemeClr>
                </a:solidFill>
              </a:rPr>
              <a:t>，首先在</a:t>
            </a:r>
            <a:r>
              <a:rPr lang="en-US" altLang="zh-CN" sz="1800" dirty="0" err="1">
                <a:solidFill>
                  <a:schemeClr val="tx1">
                    <a:lumMod val="75000"/>
                    <a:lumOff val="25000"/>
                  </a:schemeClr>
                </a:solidFill>
              </a:rPr>
              <a:t>Matlab</a:t>
            </a:r>
            <a:r>
              <a:rPr lang="zh-CN" altLang="zh-CN" sz="1800" dirty="0">
                <a:solidFill>
                  <a:schemeClr val="tx1">
                    <a:lumMod val="75000"/>
                    <a:lumOff val="25000"/>
                  </a:schemeClr>
                </a:solidFill>
              </a:rPr>
              <a:t>默认的保存路径中应该还有函数文件</a:t>
            </a:r>
            <a:r>
              <a:rPr lang="en-US" altLang="zh-CN" sz="1800" dirty="0">
                <a:solidFill>
                  <a:schemeClr val="tx1">
                    <a:lumMod val="75000"/>
                    <a:lumOff val="25000"/>
                  </a:schemeClr>
                </a:solidFill>
              </a:rPr>
              <a:t>F0.m</a:t>
            </a:r>
            <a:r>
              <a:rPr lang="zh-CN" altLang="zh-CN" sz="1800" dirty="0">
                <a:solidFill>
                  <a:schemeClr val="tx1">
                    <a:lumMod val="75000"/>
                    <a:lumOff val="25000"/>
                  </a:schemeClr>
                </a:solidFill>
              </a:rPr>
              <a:t>，这样就可以进行检验了。</a:t>
            </a:r>
            <a:endParaRPr lang="zh-CN" altLang="zh-CN" sz="1800" dirty="0">
              <a:solidFill>
                <a:schemeClr val="tx1">
                  <a:lumMod val="75000"/>
                  <a:lumOff val="25000"/>
                </a:schemeClr>
              </a:solidFill>
            </a:endParaRPr>
          </a:p>
          <a:p>
            <a:pPr marL="0" indent="0" eaLnBrk="1" hangingPunct="1">
              <a:spcAft>
                <a:spcPts val="0"/>
              </a:spcAft>
              <a:buFont typeface="Wingdings 3" pitchFamily="18" charset="2"/>
              <a:buNone/>
              <a:defRPr/>
            </a:pPr>
            <a:endParaRPr lang="zh-CN" altLang="zh-CN" sz="1800" dirty="0">
              <a:solidFill>
                <a:schemeClr val="tx1">
                  <a:lumMod val="75000"/>
                  <a:lumOff val="25000"/>
                </a:schemeClr>
              </a:solidFill>
              <a:latin typeface="+mn-ea"/>
            </a:endParaRPr>
          </a:p>
          <a:p>
            <a:pPr marL="914400" lvl="2" indent="0" eaLnBrk="1" hangingPunct="1">
              <a:spcAft>
                <a:spcPts val="0"/>
              </a:spcAft>
              <a:buFont typeface="Wingdings 3" pitchFamily="18" charset="2"/>
              <a:buNone/>
              <a:defRPr/>
            </a:pPr>
            <a:r>
              <a:rPr lang="en-US" altLang="zh-CN" sz="1800" dirty="0" smtClean="0">
                <a:solidFill>
                  <a:schemeClr val="tx1">
                    <a:lumMod val="75000"/>
                    <a:lumOff val="25000"/>
                  </a:schemeClr>
                </a:solidFill>
                <a:latin typeface="+mn-ea"/>
              </a:rPr>
              <a:t> </a:t>
            </a:r>
            <a:endParaRPr lang="zh-CN" altLang="en-US" sz="1800" dirty="0">
              <a:solidFill>
                <a:schemeClr val="tx1">
                  <a:lumMod val="75000"/>
                  <a:lumOff val="25000"/>
                </a:schemeClr>
              </a:solidFill>
              <a:latin typeface="+mn-ea"/>
            </a:endParaRPr>
          </a:p>
        </p:txBody>
      </p:sp>
      <p:sp>
        <p:nvSpPr>
          <p:cNvPr id="96258" name="Rectangle 2"/>
          <p:cNvSpPr>
            <a:spLocks noChangeArrowheads="1"/>
          </p:cNvSpPr>
          <p:nvPr/>
        </p:nvSpPr>
        <p:spPr bwMode="auto">
          <a:xfrm>
            <a:off x="0" y="-182563"/>
            <a:ext cx="184150" cy="366713"/>
          </a:xfrm>
          <a:prstGeom prst="rect">
            <a:avLst/>
          </a:prstGeom>
          <a:noFill/>
          <a:ln w="9525">
            <a:noFill/>
            <a:miter lim="800000"/>
          </a:ln>
        </p:spPr>
        <p:txBody>
          <a:bodyPr wrap="none" anchor="ctr">
            <a:spAutoFit/>
          </a:bodyPr>
          <a:lstStyle/>
          <a:p>
            <a:endParaRPr lang="zh-CN" altLang="en-US">
              <a:latin typeface="Trebuchet MS" pitchFamily="34" charset="0"/>
              <a:ea typeface="华文新魏" pitchFamily="2" charset="-122"/>
            </a:endParaRPr>
          </a:p>
        </p:txBody>
      </p:sp>
      <p:sp>
        <p:nvSpPr>
          <p:cNvPr id="96259" name="Rectangle 4"/>
          <p:cNvSpPr>
            <a:spLocks noChangeArrowheads="1"/>
          </p:cNvSpPr>
          <p:nvPr/>
        </p:nvSpPr>
        <p:spPr bwMode="auto">
          <a:xfrm>
            <a:off x="0" y="-182563"/>
            <a:ext cx="184150" cy="366713"/>
          </a:xfrm>
          <a:prstGeom prst="rect">
            <a:avLst/>
          </a:prstGeom>
          <a:noFill/>
          <a:ln w="9525">
            <a:noFill/>
            <a:miter lim="800000"/>
          </a:ln>
        </p:spPr>
        <p:txBody>
          <a:bodyPr wrap="none" anchor="ctr">
            <a:spAutoFit/>
          </a:bodyPr>
          <a:lstStyle/>
          <a:p>
            <a:endParaRPr lang="zh-CN" altLang="en-US">
              <a:latin typeface="Trebuchet MS" pitchFamily="34" charset="0"/>
              <a:ea typeface="华文新魏" pitchFamily="2" charset="-122"/>
            </a:endParaRPr>
          </a:p>
        </p:txBody>
      </p:sp>
      <p:sp>
        <p:nvSpPr>
          <p:cNvPr id="96260" name="Rectangle 6"/>
          <p:cNvSpPr>
            <a:spLocks noChangeArrowheads="1"/>
          </p:cNvSpPr>
          <p:nvPr/>
        </p:nvSpPr>
        <p:spPr bwMode="auto">
          <a:xfrm>
            <a:off x="0" y="-182563"/>
            <a:ext cx="184150" cy="366713"/>
          </a:xfrm>
          <a:prstGeom prst="rect">
            <a:avLst/>
          </a:prstGeom>
          <a:noFill/>
          <a:ln w="9525">
            <a:noFill/>
            <a:miter lim="800000"/>
          </a:ln>
        </p:spPr>
        <p:txBody>
          <a:bodyPr wrap="none" anchor="ctr">
            <a:spAutoFit/>
          </a:bodyPr>
          <a:lstStyle/>
          <a:p>
            <a:endParaRPr lang="zh-CN" altLang="en-US">
              <a:latin typeface="Trebuchet MS" pitchFamily="34" charset="0"/>
              <a:ea typeface="华文新魏" pitchFamily="2" charset="-122"/>
            </a:endParaRPr>
          </a:p>
        </p:txBody>
      </p:sp>
      <p:sp>
        <p:nvSpPr>
          <p:cNvPr id="96261" name="Rectangle 8"/>
          <p:cNvSpPr>
            <a:spLocks noChangeArrowheads="1"/>
          </p:cNvSpPr>
          <p:nvPr/>
        </p:nvSpPr>
        <p:spPr bwMode="auto">
          <a:xfrm>
            <a:off x="0" y="-182563"/>
            <a:ext cx="184150" cy="366713"/>
          </a:xfrm>
          <a:prstGeom prst="rect">
            <a:avLst/>
          </a:prstGeom>
          <a:noFill/>
          <a:ln w="9525">
            <a:noFill/>
            <a:miter lim="800000"/>
          </a:ln>
        </p:spPr>
        <p:txBody>
          <a:bodyPr wrap="none" anchor="ctr">
            <a:spAutoFit/>
          </a:bodyPr>
          <a:lstStyle/>
          <a:p>
            <a:endParaRPr lang="zh-CN" altLang="en-US">
              <a:latin typeface="Trebuchet MS" pitchFamily="34" charset="0"/>
              <a:ea typeface="华文新魏" pitchFamily="2" charset="-122"/>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77863" y="901700"/>
            <a:ext cx="8596312" cy="5140325"/>
          </a:xfrm>
        </p:spPr>
        <p:txBody>
          <a:bodyPr>
            <a:normAutofit/>
          </a:bodyPr>
          <a:lstStyle/>
          <a:p>
            <a:pPr eaLnBrk="1" hangingPunct="1"/>
            <a:r>
              <a:rPr lang="en-US" altLang="zh-CN" sz="1800" smtClean="0">
                <a:latin typeface="华文新魏" pitchFamily="2" charset="-122"/>
              </a:rPr>
              <a:t>10.10 </a:t>
            </a:r>
            <a:r>
              <a:rPr lang="zh-CN" altLang="zh-CN" sz="1800" smtClean="0">
                <a:latin typeface="华文新魏" pitchFamily="2" charset="-122"/>
              </a:rPr>
              <a:t>本章小结</a:t>
            </a:r>
            <a:endParaRPr lang="zh-CN" altLang="zh-CN" sz="1800" smtClean="0">
              <a:latin typeface="华文新魏" pitchFamily="2" charset="-122"/>
            </a:endParaRPr>
          </a:p>
          <a:p>
            <a:pPr eaLnBrk="1" hangingPunct="1"/>
            <a:r>
              <a:rPr lang="zh-CN" altLang="zh-CN" sz="1800" smtClean="0">
                <a:latin typeface="华文新魏" pitchFamily="2" charset="-122"/>
              </a:rPr>
              <a:t>通过对本章的学习，我们学会了使用</a:t>
            </a:r>
            <a:r>
              <a:rPr lang="en-US" altLang="zh-CN" sz="1800" smtClean="0">
                <a:latin typeface="华文新魏" pitchFamily="2" charset="-122"/>
              </a:rPr>
              <a:t>Matlab</a:t>
            </a:r>
            <a:r>
              <a:rPr lang="zh-CN" altLang="zh-CN" sz="1800" smtClean="0">
                <a:latin typeface="华文新魏" pitchFamily="2" charset="-122"/>
              </a:rPr>
              <a:t>研究解决数理统计和概率论的问题，学会了如何使用</a:t>
            </a:r>
            <a:r>
              <a:rPr lang="en-US" altLang="zh-CN" sz="1800" smtClean="0">
                <a:latin typeface="华文新魏" pitchFamily="2" charset="-122"/>
              </a:rPr>
              <a:t>Matlab</a:t>
            </a:r>
            <a:r>
              <a:rPr lang="zh-CN" altLang="zh-CN" sz="1800" smtClean="0">
                <a:latin typeface="华文新魏" pitchFamily="2" charset="-122"/>
              </a:rPr>
              <a:t>对数据进行描述与分析，并掌握了参数估计和假设检验这两个数理统计的最基本方法在</a:t>
            </a:r>
            <a:r>
              <a:rPr lang="en-US" altLang="zh-CN" sz="1800" smtClean="0">
                <a:latin typeface="华文新魏" pitchFamily="2" charset="-122"/>
              </a:rPr>
              <a:t>Matlab</a:t>
            </a:r>
            <a:r>
              <a:rPr lang="zh-CN" altLang="zh-CN" sz="1800" smtClean="0">
                <a:latin typeface="华文新魏" pitchFamily="2" charset="-122"/>
              </a:rPr>
              <a:t>中的实现。</a:t>
            </a:r>
            <a:endParaRPr lang="en-US" altLang="zh-CN" sz="1800" smtClean="0">
              <a:latin typeface="华文新魏" pitchFamily="2" charset="-122"/>
            </a:endParaRPr>
          </a:p>
          <a:p>
            <a:pPr eaLnBrk="1" hangingPunct="1"/>
            <a:endParaRPr lang="en-US" altLang="zh-CN" sz="1800" smtClean="0">
              <a:latin typeface="华文新魏" pitchFamily="2" charset="-122"/>
            </a:endParaRPr>
          </a:p>
          <a:p>
            <a:pPr eaLnBrk="1" hangingPunct="1"/>
            <a:r>
              <a:rPr lang="en-US" altLang="zh-CN" sz="1800" smtClean="0">
                <a:latin typeface="华文新魏" pitchFamily="2" charset="-122"/>
              </a:rPr>
              <a:t>10.10 </a:t>
            </a:r>
            <a:r>
              <a:rPr lang="zh-CN" altLang="zh-CN" sz="1800" smtClean="0">
                <a:latin typeface="华文新魏" pitchFamily="2" charset="-122"/>
              </a:rPr>
              <a:t>思考与练习</a:t>
            </a:r>
            <a:endParaRPr lang="zh-CN" altLang="zh-CN" sz="1800" smtClean="0">
              <a:latin typeface="华文新魏" pitchFamily="2" charset="-122"/>
            </a:endParaRPr>
          </a:p>
          <a:p>
            <a:pPr eaLnBrk="1" hangingPunct="1"/>
            <a:endParaRPr lang="zh-CN" altLang="zh-CN" sz="1800" smtClean="0">
              <a:latin typeface="华文新魏" pitchFamily="2" charset="-122"/>
            </a:endParaRPr>
          </a:p>
          <a:p>
            <a:pPr eaLnBrk="1" hangingPunct="1"/>
            <a:endParaRPr lang="zh-CN" altLang="en-US" sz="1800" smtClean="0">
              <a:latin typeface="华文新魏" pitchFamily="2" charset="-122"/>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标题 1"/>
          <p:cNvSpPr>
            <a:spLocks noGrp="1"/>
          </p:cNvSpPr>
          <p:nvPr>
            <p:ph type="title"/>
          </p:nvPr>
        </p:nvSpPr>
        <p:spPr/>
        <p:txBody>
          <a:bodyPr/>
          <a:lstStyle/>
          <a:p>
            <a:pPr eaLnBrk="1" hangingPunct="1"/>
            <a:endParaRPr lang="zh-CN" altLang="en-US" smtClean="0"/>
          </a:p>
        </p:txBody>
      </p:sp>
      <p:sp>
        <p:nvSpPr>
          <p:cNvPr id="98306" name="内容占位符 2"/>
          <p:cNvSpPr>
            <a:spLocks noGrp="1"/>
          </p:cNvSpPr>
          <p:nvPr>
            <p:ph idx="1"/>
          </p:nvPr>
        </p:nvSpPr>
        <p:spPr/>
        <p:txBody>
          <a:bodyPr/>
          <a:lstStyle/>
          <a:p>
            <a:pPr eaLnBrk="1" hangingPunct="1"/>
            <a:endParaRPr lang="zh-CN" altLang="en-US" sz="180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60363" y="928688"/>
            <a:ext cx="8537575" cy="5253037"/>
          </a:xfrm>
        </p:spPr>
        <p:txBody>
          <a:bodyPr>
            <a:normAutofit/>
          </a:bodyPr>
          <a:lstStyle/>
          <a:p>
            <a:pPr eaLnBrk="1" hangingPunct="1"/>
            <a:r>
              <a:rPr lang="en-US" altLang="zh-CN" sz="1800" smtClean="0">
                <a:latin typeface="华文新魏" pitchFamily="2" charset="-122"/>
              </a:rPr>
              <a:t>10.1.5 </a:t>
            </a:r>
            <a:r>
              <a:rPr lang="zh-CN" altLang="en-US" sz="1800" smtClean="0">
                <a:latin typeface="华文新魏" pitchFamily="2" charset="-122"/>
              </a:rPr>
              <a:t>简单随机样本</a:t>
            </a:r>
            <a:endParaRPr lang="en-US" altLang="zh-CN" sz="1800" smtClean="0">
              <a:latin typeface="华文新魏" pitchFamily="2" charset="-122"/>
            </a:endParaRPr>
          </a:p>
          <a:p>
            <a:pPr eaLnBrk="1" hangingPunct="1"/>
            <a:r>
              <a:rPr lang="en-US" altLang="zh-CN" sz="1800" smtClean="0">
                <a:latin typeface="华文新魏" pitchFamily="2" charset="-122"/>
              </a:rPr>
              <a:t>               </a:t>
            </a:r>
            <a:r>
              <a:rPr lang="zh-CN" altLang="en-US" sz="1800" smtClean="0">
                <a:latin typeface="华文新魏" pitchFamily="2" charset="-122"/>
              </a:rPr>
              <a:t>，</a:t>
            </a:r>
            <a:r>
              <a:rPr lang="en-US" altLang="zh-CN" sz="1800" smtClean="0">
                <a:latin typeface="华文新魏" pitchFamily="2" charset="-122"/>
              </a:rPr>
              <a:t>i.i.d</a:t>
            </a:r>
            <a:r>
              <a:rPr lang="zh-CN" altLang="zh-CN" sz="1800" smtClean="0">
                <a:latin typeface="华文新魏" pitchFamily="2" charset="-122"/>
              </a:rPr>
              <a:t>，独立同分布。无限总体抽样</a:t>
            </a:r>
            <a:r>
              <a:rPr lang="zh-CN" altLang="zh-CN" sz="1800" smtClean="0">
                <a:solidFill>
                  <a:schemeClr val="tx1"/>
                </a:solidFill>
                <a:latin typeface="华文新魏" pitchFamily="2" charset="-122"/>
              </a:rPr>
              <a:t>。</a:t>
            </a:r>
            <a:r>
              <a:rPr lang="zh-CN" altLang="zh-CN" sz="1800" smtClean="0">
                <a:latin typeface="华文新魏" pitchFamily="2" charset="-122"/>
              </a:rPr>
              <a:t>在</a:t>
            </a:r>
            <a:r>
              <a:rPr lang="en-US" altLang="zh-CN" sz="1800" smtClean="0">
                <a:latin typeface="华文新魏" pitchFamily="2" charset="-122"/>
              </a:rPr>
              <a:t>Matlab</a:t>
            </a:r>
            <a:r>
              <a:rPr lang="zh-CN" altLang="zh-CN" sz="1800" smtClean="0">
                <a:latin typeface="华文新魏" pitchFamily="2" charset="-122"/>
              </a:rPr>
              <a:t>中各种随机数可以认为是独立同分布的，即简单随机样本。以下罗列在</a:t>
            </a:r>
            <a:r>
              <a:rPr lang="en-US" altLang="zh-CN" sz="1800" smtClean="0">
                <a:latin typeface="华文新魏" pitchFamily="2" charset="-122"/>
              </a:rPr>
              <a:t>Matlab</a:t>
            </a:r>
            <a:r>
              <a:rPr lang="zh-CN" altLang="zh-CN" sz="1800" smtClean="0">
                <a:latin typeface="华文新魏" pitchFamily="2" charset="-122"/>
              </a:rPr>
              <a:t>中的实现方法。</a:t>
            </a:r>
            <a:endParaRPr lang="zh-CN" altLang="zh-CN" sz="1800" smtClean="0">
              <a:latin typeface="华文新魏" pitchFamily="2" charset="-122"/>
            </a:endParaRPr>
          </a:p>
          <a:p>
            <a:pPr eaLnBrk="1" hangingPunct="1">
              <a:buFont typeface="Wingdings 3" pitchFamily="18" charset="2"/>
              <a:buNone/>
            </a:pPr>
            <a:r>
              <a:rPr lang="en-US" altLang="zh-CN" sz="1800" smtClean="0">
                <a:latin typeface="华文新魏" pitchFamily="2" charset="-122"/>
              </a:rPr>
              <a:t>                                   </a:t>
            </a:r>
            <a:r>
              <a:rPr lang="zh-CN" altLang="en-US" sz="1800" smtClean="0">
                <a:latin typeface="华文新魏" pitchFamily="2" charset="-122"/>
              </a:rPr>
              <a:t>，均匀分布样本。</a:t>
            </a:r>
            <a:r>
              <a:rPr lang="en-US" altLang="zh-CN" sz="1800" smtClean="0">
                <a:latin typeface="华文新魏" pitchFamily="2" charset="-122"/>
              </a:rPr>
              <a:t>n=10;x=rand(1,n)</a:t>
            </a:r>
            <a:endParaRPr lang="zh-CN" altLang="zh-CN" sz="1800" smtClean="0">
              <a:latin typeface="华文新魏" pitchFamily="2" charset="-122"/>
            </a:endParaRPr>
          </a:p>
          <a:p>
            <a:pPr eaLnBrk="1" hangingPunct="1">
              <a:buFont typeface="Wingdings 3" pitchFamily="18" charset="2"/>
              <a:buNone/>
            </a:pPr>
            <a:r>
              <a:rPr lang="en-US" altLang="zh-CN" sz="1800" smtClean="0">
                <a:latin typeface="华文新魏" pitchFamily="2" charset="-122"/>
              </a:rPr>
              <a:t>                                n=10;a=-1;b=3; x=rand(1,n); x=(b-a)*x+a </a:t>
            </a:r>
            <a:endParaRPr lang="zh-CN" altLang="zh-CN" sz="1800" smtClean="0">
              <a:latin typeface="华文新魏" pitchFamily="2" charset="-122"/>
            </a:endParaRPr>
          </a:p>
          <a:p>
            <a:pPr eaLnBrk="1" hangingPunct="1">
              <a:buFont typeface="Wingdings 3" pitchFamily="18" charset="2"/>
              <a:buNone/>
            </a:pPr>
            <a:r>
              <a:rPr lang="en-US" altLang="zh-CN" sz="1800" smtClean="0">
                <a:latin typeface="华文新魏" pitchFamily="2" charset="-122"/>
              </a:rPr>
              <a:t>                             </a:t>
            </a:r>
            <a:r>
              <a:rPr lang="zh-CN" altLang="en-US" sz="1800" smtClean="0">
                <a:latin typeface="华文新魏" pitchFamily="2" charset="-122"/>
              </a:rPr>
              <a:t>，正态分布样本。</a:t>
            </a:r>
            <a:endParaRPr lang="en-US" altLang="zh-CN" sz="1800" smtClean="0">
              <a:latin typeface="华文新魏" pitchFamily="2" charset="-122"/>
            </a:endParaRPr>
          </a:p>
          <a:p>
            <a:pPr eaLnBrk="1" hangingPunct="1">
              <a:buFont typeface="Wingdings 3" pitchFamily="18" charset="2"/>
              <a:buNone/>
            </a:pPr>
            <a:r>
              <a:rPr lang="en-US" altLang="zh-CN" sz="1800" smtClean="0">
                <a:latin typeface="华文新魏" pitchFamily="2" charset="-122"/>
              </a:rPr>
              <a:t>      n=10;x=randn(1,n)</a:t>
            </a:r>
            <a:endParaRPr lang="en-US" altLang="zh-CN" sz="1800" smtClean="0">
              <a:latin typeface="华文新魏" pitchFamily="2" charset="-122"/>
            </a:endParaRPr>
          </a:p>
          <a:p>
            <a:pPr eaLnBrk="1" hangingPunct="1">
              <a:buFont typeface="Wingdings 3" pitchFamily="18" charset="2"/>
              <a:buNone/>
            </a:pPr>
            <a:r>
              <a:rPr lang="en-US" altLang="zh-CN" sz="1800" smtClean="0">
                <a:latin typeface="华文新魏" pitchFamily="2" charset="-122"/>
              </a:rPr>
              <a:t>                                    </a:t>
            </a:r>
            <a:r>
              <a:rPr lang="zh-CN" altLang="en-US" sz="1800" smtClean="0">
                <a:latin typeface="华文新魏" pitchFamily="2" charset="-122"/>
              </a:rPr>
              <a:t>。</a:t>
            </a:r>
            <a:endParaRPr lang="en-US" altLang="zh-CN" sz="1800" smtClean="0">
              <a:latin typeface="华文新魏" pitchFamily="2" charset="-122"/>
            </a:endParaRPr>
          </a:p>
          <a:p>
            <a:pPr eaLnBrk="1" hangingPunct="1">
              <a:buFont typeface="Wingdings 3" pitchFamily="18" charset="2"/>
              <a:buNone/>
            </a:pPr>
            <a:r>
              <a:rPr lang="en-US" altLang="zh-CN" sz="1800" smtClean="0">
                <a:latin typeface="华文新魏" pitchFamily="2" charset="-122"/>
              </a:rPr>
              <a:t>      mu=80.2;sigma=7.6;m=1;n=10;</a:t>
            </a:r>
            <a:br>
              <a:rPr lang="en-US" altLang="zh-CN" sz="1800" smtClean="0">
                <a:latin typeface="华文新魏" pitchFamily="2" charset="-122"/>
              </a:rPr>
            </a:br>
            <a:r>
              <a:rPr lang="en-US" altLang="zh-CN" sz="1800" smtClean="0">
                <a:latin typeface="华文新魏" pitchFamily="2" charset="-122"/>
              </a:rPr>
              <a:t>      x=normrnd(mu,sigma,m,n)</a:t>
            </a:r>
            <a:r>
              <a:rPr lang="zh-CN" altLang="en-US" sz="1800" smtClean="0">
                <a:latin typeface="华文新魏" pitchFamily="2" charset="-122"/>
              </a:rPr>
              <a:t>；</a:t>
            </a:r>
            <a:endParaRPr lang="en-US" altLang="zh-CN" sz="1800" smtClean="0">
              <a:latin typeface="华文新魏" pitchFamily="2" charset="-122"/>
            </a:endParaRPr>
          </a:p>
          <a:p>
            <a:pPr eaLnBrk="1" hangingPunct="1">
              <a:buFont typeface="Wingdings 3" pitchFamily="18" charset="2"/>
              <a:buNone/>
            </a:pPr>
            <a:r>
              <a:rPr lang="en-US" altLang="zh-CN" sz="1800" smtClean="0">
                <a:latin typeface="华文新魏" pitchFamily="2" charset="-122"/>
              </a:rPr>
              <a:t>    </a:t>
            </a:r>
            <a:r>
              <a:rPr lang="zh-CN" altLang="zh-CN" sz="1800" smtClean="0">
                <a:latin typeface="华文新魏" pitchFamily="2" charset="-122"/>
              </a:rPr>
              <a:t>上面首先对总体均值赋值</a:t>
            </a:r>
            <a:r>
              <a:rPr lang="en-US" altLang="zh-CN" sz="1800" smtClean="0">
                <a:latin typeface="华文新魏" pitchFamily="2" charset="-122"/>
              </a:rPr>
              <a:t>mu=80.2</a:t>
            </a:r>
            <a:r>
              <a:rPr lang="zh-CN" altLang="zh-CN" sz="1800" smtClean="0">
                <a:latin typeface="华文新魏" pitchFamily="2" charset="-122"/>
              </a:rPr>
              <a:t>，再对标准差赋值</a:t>
            </a:r>
            <a:r>
              <a:rPr lang="en-US" altLang="zh-CN" sz="1800" smtClean="0">
                <a:latin typeface="华文新魏" pitchFamily="2" charset="-122"/>
              </a:rPr>
              <a:t>sigma=7.6</a:t>
            </a:r>
            <a:r>
              <a:rPr lang="zh-CN" altLang="zh-CN" sz="1800" smtClean="0">
                <a:latin typeface="华文新魏" pitchFamily="2" charset="-122"/>
              </a:rPr>
              <a:t>，</a:t>
            </a:r>
            <a:r>
              <a:rPr lang="en-US" altLang="zh-CN" sz="1800" smtClean="0">
                <a:latin typeface="华文新魏" pitchFamily="2" charset="-122"/>
              </a:rPr>
              <a:t> m=1</a:t>
            </a:r>
            <a:r>
              <a:rPr lang="zh-CN" altLang="zh-CN" sz="1800" smtClean="0">
                <a:latin typeface="华文新魏" pitchFamily="2" charset="-122"/>
              </a:rPr>
              <a:t>，</a:t>
            </a:r>
            <a:r>
              <a:rPr lang="en-US" altLang="zh-CN" sz="1800" smtClean="0">
                <a:latin typeface="华文新魏" pitchFamily="2" charset="-122"/>
              </a:rPr>
              <a:t>n=10</a:t>
            </a:r>
            <a:r>
              <a:rPr lang="zh-CN" altLang="zh-CN" sz="1800" smtClean="0">
                <a:latin typeface="华文新魏" pitchFamily="2" charset="-122"/>
              </a:rPr>
              <a:t>，分别对生成的随机阵对的行数和列数进行赋值，然后可直接利用</a:t>
            </a:r>
            <a:r>
              <a:rPr lang="en-US" altLang="zh-CN" sz="1800" smtClean="0">
                <a:latin typeface="华文新魏" pitchFamily="2" charset="-122"/>
              </a:rPr>
              <a:t>Matlab</a:t>
            </a:r>
            <a:r>
              <a:rPr lang="zh-CN" altLang="zh-CN" sz="1800" smtClean="0">
                <a:latin typeface="华文新魏" pitchFamily="2" charset="-122"/>
              </a:rPr>
              <a:t>自带的函数</a:t>
            </a:r>
            <a:r>
              <a:rPr lang="en-US" altLang="zh-CN" sz="1800" smtClean="0">
                <a:latin typeface="华文新魏" pitchFamily="2" charset="-122"/>
              </a:rPr>
              <a:t>normrnd</a:t>
            </a:r>
            <a:r>
              <a:rPr lang="zh-CN" altLang="zh-CN" sz="1800" smtClean="0">
                <a:latin typeface="华文新魏" pitchFamily="2" charset="-122"/>
              </a:rPr>
              <a:t>生成正态分布的随机数。类似地可生成</a:t>
            </a:r>
            <a:r>
              <a:rPr lang="en-US" altLang="zh-CN" sz="1800" smtClean="0">
                <a:latin typeface="华文新魏" pitchFamily="2" charset="-122"/>
              </a:rPr>
              <a:t>m</a:t>
            </a:r>
            <a:r>
              <a:rPr lang="zh-CN" altLang="zh-CN" sz="1800" smtClean="0">
                <a:latin typeface="华文新魏" pitchFamily="2" charset="-122"/>
              </a:rPr>
              <a:t>行</a:t>
            </a:r>
            <a:r>
              <a:rPr lang="en-US" altLang="zh-CN" sz="1800" smtClean="0">
                <a:latin typeface="华文新魏" pitchFamily="2" charset="-122"/>
              </a:rPr>
              <a:t>n</a:t>
            </a:r>
            <a:r>
              <a:rPr lang="zh-CN" altLang="zh-CN" sz="1800" smtClean="0">
                <a:latin typeface="华文新魏" pitchFamily="2" charset="-122"/>
              </a:rPr>
              <a:t>列的随机矩阵，服从指定的分布。生成随机数的函数后缀都是</a:t>
            </a:r>
            <a:r>
              <a:rPr lang="en-US" altLang="zh-CN" sz="1800" smtClean="0">
                <a:latin typeface="华文新魏" pitchFamily="2" charset="-122"/>
              </a:rPr>
              <a:t>rnd</a:t>
            </a:r>
            <a:r>
              <a:rPr lang="zh-CN" altLang="zh-CN" sz="1800" smtClean="0">
                <a:latin typeface="华文新魏" pitchFamily="2" charset="-122"/>
              </a:rPr>
              <a:t>，前缀为分布的名称。</a:t>
            </a:r>
            <a:endParaRPr lang="zh-CN" altLang="zh-CN" sz="1800" smtClean="0">
              <a:latin typeface="华文新魏" pitchFamily="2" charset="-122"/>
            </a:endParaRPr>
          </a:p>
          <a:p>
            <a:pPr eaLnBrk="1" hangingPunct="1">
              <a:buFont typeface="Wingdings 3" pitchFamily="18" charset="2"/>
              <a:buNone/>
            </a:pPr>
            <a:endParaRPr lang="en-US" altLang="zh-CN" sz="1800" smtClean="0">
              <a:latin typeface="华文新魏" pitchFamily="2" charset="-122"/>
            </a:endParaRPr>
          </a:p>
          <a:p>
            <a:pPr eaLnBrk="1" hangingPunct="1">
              <a:buFont typeface="Wingdings 3" pitchFamily="18" charset="2"/>
              <a:buNone/>
            </a:pPr>
            <a:endParaRPr lang="zh-CN" altLang="zh-CN" sz="1800" smtClean="0">
              <a:latin typeface="华文新魏" pitchFamily="2" charset="-122"/>
            </a:endParaRPr>
          </a:p>
          <a:p>
            <a:pPr eaLnBrk="1" hangingPunct="1">
              <a:buFont typeface="Wingdings 3" pitchFamily="18" charset="2"/>
              <a:buNone/>
            </a:pPr>
            <a:endParaRPr lang="zh-CN" altLang="zh-CN" sz="1800" smtClean="0">
              <a:latin typeface="华文新魏" pitchFamily="2" charset="-122"/>
            </a:endParaRPr>
          </a:p>
          <a:p>
            <a:pPr eaLnBrk="1" hangingPunct="1">
              <a:buFont typeface="Wingdings 3" pitchFamily="18" charset="2"/>
              <a:buNone/>
            </a:pPr>
            <a:endParaRPr lang="en-US" altLang="zh-CN" sz="1800" smtClean="0">
              <a:latin typeface="华文新魏" pitchFamily="2" charset="-122"/>
            </a:endParaRPr>
          </a:p>
          <a:p>
            <a:pPr eaLnBrk="1" hangingPunct="1">
              <a:buFont typeface="Wingdings 3" pitchFamily="18" charset="2"/>
              <a:buNone/>
            </a:pPr>
            <a:endParaRPr lang="zh-CN" altLang="zh-CN" sz="1800" smtClean="0">
              <a:latin typeface="华文新魏" pitchFamily="2" charset="-122"/>
            </a:endParaRPr>
          </a:p>
          <a:p>
            <a:pPr eaLnBrk="1" hangingPunct="1">
              <a:buFont typeface="Wingdings 3" pitchFamily="18" charset="2"/>
              <a:buNone/>
            </a:pPr>
            <a:endParaRPr lang="en-US" altLang="zh-CN" sz="1800" smtClean="0">
              <a:latin typeface="华文新魏" pitchFamily="2" charset="-122"/>
            </a:endParaRPr>
          </a:p>
          <a:p>
            <a:pPr eaLnBrk="1" hangingPunct="1"/>
            <a:endParaRPr lang="zh-CN" altLang="en-US" sz="1800" smtClean="0">
              <a:latin typeface="华文新魏" pitchFamily="2" charset="-122"/>
            </a:endParaRPr>
          </a:p>
        </p:txBody>
      </p:sp>
      <p:sp>
        <p:nvSpPr>
          <p:cNvPr id="2125" name="Rectangle 13"/>
          <p:cNvSpPr>
            <a:spLocks noChangeArrowheads="1"/>
          </p:cNvSpPr>
          <p:nvPr/>
        </p:nvSpPr>
        <p:spPr bwMode="auto">
          <a:xfrm>
            <a:off x="255588" y="231775"/>
            <a:ext cx="12192000" cy="0"/>
          </a:xfrm>
          <a:prstGeom prst="rect">
            <a:avLst/>
          </a:prstGeom>
          <a:noFill/>
          <a:ln w="9525">
            <a:noFill/>
            <a:miter lim="800000"/>
          </a:ln>
        </p:spPr>
        <p:txBody>
          <a:bodyPr anchor="ctr">
            <a:spAutoFit/>
          </a:bodyPr>
          <a:lstStyle/>
          <a:p>
            <a:endParaRPr lang="zh-CN" altLang="en-US">
              <a:latin typeface="Trebuchet MS" pitchFamily="34" charset="0"/>
              <a:ea typeface="华文新魏" pitchFamily="2" charset="-122"/>
            </a:endParaRPr>
          </a:p>
        </p:txBody>
      </p:sp>
      <p:sp>
        <p:nvSpPr>
          <p:cNvPr id="2126" name="Rectangle 15"/>
          <p:cNvSpPr>
            <a:spLocks noChangeArrowheads="1"/>
          </p:cNvSpPr>
          <p:nvPr/>
        </p:nvSpPr>
        <p:spPr bwMode="auto">
          <a:xfrm>
            <a:off x="85725" y="231775"/>
            <a:ext cx="12107863" cy="0"/>
          </a:xfrm>
          <a:prstGeom prst="rect">
            <a:avLst/>
          </a:prstGeom>
          <a:noFill/>
          <a:ln w="9525">
            <a:noFill/>
            <a:miter lim="800000"/>
          </a:ln>
        </p:spPr>
        <p:txBody>
          <a:bodyPr anchor="ctr">
            <a:spAutoFit/>
          </a:bodyPr>
          <a:lstStyle/>
          <a:p>
            <a:endParaRPr lang="zh-CN" altLang="en-US">
              <a:latin typeface="Trebuchet MS" pitchFamily="34" charset="0"/>
              <a:ea typeface="华文新魏" pitchFamily="2" charset="-122"/>
            </a:endParaRPr>
          </a:p>
        </p:txBody>
      </p:sp>
      <p:graphicFrame>
        <p:nvGraphicFramePr>
          <p:cNvPr id="2119" name="Object 71"/>
          <p:cNvGraphicFramePr>
            <a:graphicFrameLocks noChangeAspect="1"/>
          </p:cNvGraphicFramePr>
          <p:nvPr/>
        </p:nvGraphicFramePr>
        <p:xfrm>
          <a:off x="742950" y="1463675"/>
          <a:ext cx="1098550" cy="190500"/>
        </p:xfrm>
        <a:graphic>
          <a:graphicData uri="http://schemas.openxmlformats.org/presentationml/2006/ole">
            <mc:AlternateContent xmlns:mc="http://schemas.openxmlformats.org/markup-compatibility/2006">
              <mc:Choice xmlns:v="urn:schemas-microsoft-com:vml" Requires="v">
                <p:oleObj spid="_x0000_s1025" name="公式" r:id="rId1" imgW="32004000" imgH="5486400" progId="Equation.3">
                  <p:embed/>
                </p:oleObj>
              </mc:Choice>
              <mc:Fallback>
                <p:oleObj name="公式" r:id="rId1" imgW="32004000" imgH="5486400" progId="Equation.3">
                  <p:embed/>
                  <p:pic>
                    <p:nvPicPr>
                      <p:cNvPr id="0" name="图片 1024"/>
                      <p:cNvPicPr>
                        <a:picLocks noChangeAspect="1"/>
                      </p:cNvPicPr>
                      <p:nvPr/>
                    </p:nvPicPr>
                    <p:blipFill>
                      <a:blip r:embed="rId2"/>
                      <a:stretch>
                        <a:fillRect/>
                      </a:stretch>
                    </p:blipFill>
                    <p:spPr>
                      <a:xfrm>
                        <a:off x="742950" y="1463675"/>
                        <a:ext cx="1098550" cy="190500"/>
                      </a:xfrm>
                      <a:prstGeom prst="rect">
                        <a:avLst/>
                      </a:prstGeom>
                      <a:noFill/>
                      <a:ln w="9525">
                        <a:noFill/>
                        <a:miter/>
                      </a:ln>
                    </p:spPr>
                  </p:pic>
                </p:oleObj>
              </mc:Fallback>
            </mc:AlternateContent>
          </a:graphicData>
        </a:graphic>
      </p:graphicFrame>
      <p:sp>
        <p:nvSpPr>
          <p:cNvPr id="2127" name="Rectangle 17"/>
          <p:cNvSpPr>
            <a:spLocks noChangeArrowheads="1"/>
          </p:cNvSpPr>
          <p:nvPr/>
        </p:nvSpPr>
        <p:spPr bwMode="auto">
          <a:xfrm>
            <a:off x="0" y="0"/>
            <a:ext cx="12192000" cy="0"/>
          </a:xfrm>
          <a:prstGeom prst="rect">
            <a:avLst/>
          </a:prstGeom>
          <a:noFill/>
          <a:ln w="9525">
            <a:noFill/>
            <a:miter lim="800000"/>
          </a:ln>
        </p:spPr>
        <p:txBody>
          <a:bodyPr wrap="none" anchor="ctr">
            <a:spAutoFit/>
          </a:bodyPr>
          <a:lstStyle/>
          <a:p>
            <a:endParaRPr lang="zh-CN" altLang="en-US">
              <a:latin typeface="Trebuchet MS" pitchFamily="34" charset="0"/>
              <a:ea typeface="华文新魏" pitchFamily="2" charset="-122"/>
            </a:endParaRPr>
          </a:p>
        </p:txBody>
      </p:sp>
      <p:graphicFrame>
        <p:nvGraphicFramePr>
          <p:cNvPr id="2120" name="Object 72"/>
          <p:cNvGraphicFramePr>
            <a:graphicFrameLocks noChangeAspect="1"/>
          </p:cNvGraphicFramePr>
          <p:nvPr/>
        </p:nvGraphicFramePr>
        <p:xfrm>
          <a:off x="809625" y="2024063"/>
          <a:ext cx="1555750" cy="327025"/>
        </p:xfrm>
        <a:graphic>
          <a:graphicData uri="http://schemas.openxmlformats.org/presentationml/2006/ole">
            <mc:AlternateContent xmlns:mc="http://schemas.openxmlformats.org/markup-compatibility/2006">
              <mc:Choice xmlns:v="urn:schemas-microsoft-com:vml" Requires="v">
                <p:oleObj spid="_x0000_s1026" name="公式" r:id="rId3" imgW="35966400" imgH="5486400" progId="Equation.3">
                  <p:embed/>
                </p:oleObj>
              </mc:Choice>
              <mc:Fallback>
                <p:oleObj name="公式" r:id="rId3" imgW="35966400" imgH="5486400" progId="Equation.3">
                  <p:embed/>
                  <p:pic>
                    <p:nvPicPr>
                      <p:cNvPr id="0" name="图片 1025"/>
                      <p:cNvPicPr>
                        <a:picLocks noChangeAspect="1"/>
                      </p:cNvPicPr>
                      <p:nvPr/>
                    </p:nvPicPr>
                    <p:blipFill>
                      <a:blip r:embed="rId4"/>
                      <a:stretch>
                        <a:fillRect/>
                      </a:stretch>
                    </p:blipFill>
                    <p:spPr>
                      <a:xfrm>
                        <a:off x="809625" y="2024063"/>
                        <a:ext cx="1555750" cy="327025"/>
                      </a:xfrm>
                      <a:prstGeom prst="rect">
                        <a:avLst/>
                      </a:prstGeom>
                      <a:noFill/>
                      <a:ln w="9525">
                        <a:noFill/>
                        <a:miter/>
                      </a:ln>
                    </p:spPr>
                  </p:pic>
                </p:oleObj>
              </mc:Fallback>
            </mc:AlternateContent>
          </a:graphicData>
        </a:graphic>
      </p:graphicFrame>
      <p:sp>
        <p:nvSpPr>
          <p:cNvPr id="2128" name="Rectangle 19"/>
          <p:cNvSpPr>
            <a:spLocks noChangeArrowheads="1"/>
          </p:cNvSpPr>
          <p:nvPr/>
        </p:nvSpPr>
        <p:spPr bwMode="auto">
          <a:xfrm>
            <a:off x="0" y="0"/>
            <a:ext cx="12192000" cy="0"/>
          </a:xfrm>
          <a:prstGeom prst="rect">
            <a:avLst/>
          </a:prstGeom>
          <a:noFill/>
          <a:ln w="9525">
            <a:noFill/>
            <a:miter lim="800000"/>
          </a:ln>
        </p:spPr>
        <p:txBody>
          <a:bodyPr wrap="none" anchor="ctr">
            <a:spAutoFit/>
          </a:bodyPr>
          <a:lstStyle/>
          <a:p>
            <a:endParaRPr lang="zh-CN" altLang="en-US">
              <a:latin typeface="Trebuchet MS" pitchFamily="34" charset="0"/>
              <a:ea typeface="华文新魏" pitchFamily="2" charset="-122"/>
            </a:endParaRPr>
          </a:p>
        </p:txBody>
      </p:sp>
      <p:graphicFrame>
        <p:nvGraphicFramePr>
          <p:cNvPr id="2121" name="Object 73"/>
          <p:cNvGraphicFramePr>
            <a:graphicFrameLocks noChangeAspect="1"/>
          </p:cNvGraphicFramePr>
          <p:nvPr/>
        </p:nvGraphicFramePr>
        <p:xfrm>
          <a:off x="809625" y="2524125"/>
          <a:ext cx="1397000" cy="263525"/>
        </p:xfrm>
        <a:graphic>
          <a:graphicData uri="http://schemas.openxmlformats.org/presentationml/2006/ole">
            <mc:AlternateContent xmlns:mc="http://schemas.openxmlformats.org/markup-compatibility/2006">
              <mc:Choice xmlns:v="urn:schemas-microsoft-com:vml" Requires="v">
                <p:oleObj spid="_x0000_s1027" name="公式" r:id="rId5" imgW="36576000" imgH="5486400" progId="Equation.3">
                  <p:embed/>
                </p:oleObj>
              </mc:Choice>
              <mc:Fallback>
                <p:oleObj name="公式" r:id="rId5" imgW="36576000" imgH="5486400" progId="Equation.3">
                  <p:embed/>
                  <p:pic>
                    <p:nvPicPr>
                      <p:cNvPr id="0" name="图片 1026"/>
                      <p:cNvPicPr>
                        <a:picLocks noChangeAspect="1"/>
                      </p:cNvPicPr>
                      <p:nvPr/>
                    </p:nvPicPr>
                    <p:blipFill>
                      <a:blip r:embed="rId6"/>
                      <a:stretch>
                        <a:fillRect/>
                      </a:stretch>
                    </p:blipFill>
                    <p:spPr>
                      <a:xfrm>
                        <a:off x="809625" y="2524125"/>
                        <a:ext cx="1397000" cy="263525"/>
                      </a:xfrm>
                      <a:prstGeom prst="rect">
                        <a:avLst/>
                      </a:prstGeom>
                      <a:noFill/>
                      <a:ln w="9525">
                        <a:noFill/>
                        <a:miter/>
                      </a:ln>
                    </p:spPr>
                  </p:pic>
                </p:oleObj>
              </mc:Fallback>
            </mc:AlternateContent>
          </a:graphicData>
        </a:graphic>
      </p:graphicFrame>
      <p:sp>
        <p:nvSpPr>
          <p:cNvPr id="2129" name="Rectangle 21"/>
          <p:cNvSpPr>
            <a:spLocks noChangeArrowheads="1"/>
          </p:cNvSpPr>
          <p:nvPr/>
        </p:nvSpPr>
        <p:spPr bwMode="auto">
          <a:xfrm>
            <a:off x="0" y="0"/>
            <a:ext cx="12192000" cy="0"/>
          </a:xfrm>
          <a:prstGeom prst="rect">
            <a:avLst/>
          </a:prstGeom>
          <a:noFill/>
          <a:ln w="9525">
            <a:noFill/>
            <a:miter lim="800000"/>
          </a:ln>
        </p:spPr>
        <p:txBody>
          <a:bodyPr wrap="none" anchor="ctr">
            <a:spAutoFit/>
          </a:bodyPr>
          <a:lstStyle/>
          <a:p>
            <a:endParaRPr lang="zh-CN" altLang="en-US">
              <a:latin typeface="Trebuchet MS" pitchFamily="34" charset="0"/>
              <a:ea typeface="华文新魏" pitchFamily="2" charset="-122"/>
            </a:endParaRPr>
          </a:p>
        </p:txBody>
      </p:sp>
      <p:graphicFrame>
        <p:nvGraphicFramePr>
          <p:cNvPr id="2122" name="Object 74"/>
          <p:cNvGraphicFramePr>
            <a:graphicFrameLocks noChangeAspect="1"/>
          </p:cNvGraphicFramePr>
          <p:nvPr/>
        </p:nvGraphicFramePr>
        <p:xfrm>
          <a:off x="809625" y="2960688"/>
          <a:ext cx="1555750" cy="260350"/>
        </p:xfrm>
        <a:graphic>
          <a:graphicData uri="http://schemas.openxmlformats.org/presentationml/2006/ole">
            <mc:AlternateContent xmlns:mc="http://schemas.openxmlformats.org/markup-compatibility/2006">
              <mc:Choice xmlns:v="urn:schemas-microsoft-com:vml" Requires="v">
                <p:oleObj spid="_x0000_s1028" name="公式" r:id="rId7" imgW="35661600" imgH="5486400" progId="Equation.3">
                  <p:embed/>
                </p:oleObj>
              </mc:Choice>
              <mc:Fallback>
                <p:oleObj name="公式" r:id="rId7" imgW="35661600" imgH="5486400" progId="Equation.3">
                  <p:embed/>
                  <p:pic>
                    <p:nvPicPr>
                      <p:cNvPr id="0" name="图片 1027"/>
                      <p:cNvPicPr>
                        <a:picLocks noChangeAspect="1"/>
                      </p:cNvPicPr>
                      <p:nvPr/>
                    </p:nvPicPr>
                    <p:blipFill>
                      <a:blip r:embed="rId8"/>
                      <a:stretch>
                        <a:fillRect/>
                      </a:stretch>
                    </p:blipFill>
                    <p:spPr>
                      <a:xfrm>
                        <a:off x="809625" y="2960688"/>
                        <a:ext cx="1555750" cy="260350"/>
                      </a:xfrm>
                      <a:prstGeom prst="rect">
                        <a:avLst/>
                      </a:prstGeom>
                      <a:noFill/>
                      <a:ln w="9525">
                        <a:noFill/>
                        <a:miter/>
                      </a:ln>
                    </p:spPr>
                  </p:pic>
                </p:oleObj>
              </mc:Fallback>
            </mc:AlternateContent>
          </a:graphicData>
        </a:graphic>
      </p:graphicFrame>
      <p:sp>
        <p:nvSpPr>
          <p:cNvPr id="2130" name="Rectangle 23"/>
          <p:cNvSpPr>
            <a:spLocks noChangeArrowheads="1"/>
          </p:cNvSpPr>
          <p:nvPr/>
        </p:nvSpPr>
        <p:spPr bwMode="auto">
          <a:xfrm>
            <a:off x="0" y="0"/>
            <a:ext cx="12192000" cy="0"/>
          </a:xfrm>
          <a:prstGeom prst="rect">
            <a:avLst/>
          </a:prstGeom>
          <a:noFill/>
          <a:ln w="9525">
            <a:noFill/>
            <a:miter lim="800000"/>
          </a:ln>
        </p:spPr>
        <p:txBody>
          <a:bodyPr wrap="none" anchor="ctr">
            <a:spAutoFit/>
          </a:bodyPr>
          <a:lstStyle/>
          <a:p>
            <a:endParaRPr lang="zh-CN" altLang="en-US">
              <a:latin typeface="Trebuchet MS" pitchFamily="34" charset="0"/>
              <a:ea typeface="华文新魏" pitchFamily="2" charset="-122"/>
            </a:endParaRPr>
          </a:p>
        </p:txBody>
      </p:sp>
      <p:graphicFrame>
        <p:nvGraphicFramePr>
          <p:cNvPr id="2123" name="Object 75"/>
          <p:cNvGraphicFramePr>
            <a:graphicFrameLocks noChangeAspect="1"/>
          </p:cNvGraphicFramePr>
          <p:nvPr/>
        </p:nvGraphicFramePr>
        <p:xfrm>
          <a:off x="809625" y="3624263"/>
          <a:ext cx="2493963" cy="412750"/>
        </p:xfrm>
        <a:graphic>
          <a:graphicData uri="http://schemas.openxmlformats.org/presentationml/2006/ole">
            <mc:AlternateContent xmlns:mc="http://schemas.openxmlformats.org/markup-compatibility/2006">
              <mc:Choice xmlns:v="urn:schemas-microsoft-com:vml" Requires="v">
                <p:oleObj spid="_x0000_s1029" name="公式" r:id="rId9" imgW="38709600" imgH="5791200" progId="Equation.3">
                  <p:embed/>
                </p:oleObj>
              </mc:Choice>
              <mc:Fallback>
                <p:oleObj name="公式" r:id="rId9" imgW="38709600" imgH="5791200" progId="Equation.3">
                  <p:embed/>
                  <p:pic>
                    <p:nvPicPr>
                      <p:cNvPr id="0" name="图片 1028"/>
                      <p:cNvPicPr>
                        <a:picLocks noChangeAspect="1"/>
                      </p:cNvPicPr>
                      <p:nvPr/>
                    </p:nvPicPr>
                    <p:blipFill>
                      <a:blip r:embed="rId10"/>
                      <a:stretch>
                        <a:fillRect/>
                      </a:stretch>
                    </p:blipFill>
                    <p:spPr>
                      <a:xfrm>
                        <a:off x="809625" y="3624263"/>
                        <a:ext cx="2493963" cy="412750"/>
                      </a:xfrm>
                      <a:prstGeom prst="rect">
                        <a:avLst/>
                      </a:prstGeom>
                      <a:noFill/>
                      <a:ln w="9525">
                        <a:noFill/>
                        <a:miter/>
                      </a:ln>
                    </p:spPr>
                  </p:pic>
                </p:oleObj>
              </mc:Fallback>
            </mc:AlternateContent>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52463" y="950913"/>
            <a:ext cx="8597900" cy="3779837"/>
          </a:xfrm>
        </p:spPr>
        <p:txBody>
          <a:bodyPr>
            <a:normAutofit/>
          </a:bodyPr>
          <a:lstStyle/>
          <a:p>
            <a:pPr eaLnBrk="1" hangingPunct="1"/>
            <a:r>
              <a:rPr lang="en-US" altLang="zh-CN" sz="1800" smtClean="0"/>
              <a:t>10.1.6 </a:t>
            </a:r>
            <a:r>
              <a:rPr lang="zh-CN" altLang="en-US" sz="1800" smtClean="0"/>
              <a:t>有限总体的无放回样本</a:t>
            </a:r>
            <a:endParaRPr lang="en-US" altLang="zh-CN" sz="1800" smtClean="0"/>
          </a:p>
          <a:p>
            <a:pPr eaLnBrk="1" hangingPunct="1"/>
            <a:r>
              <a:rPr lang="zh-CN" altLang="zh-CN" sz="1800" smtClean="0"/>
              <a:t>若有限总体为</a:t>
            </a:r>
            <a:r>
              <a:rPr lang="en-US" altLang="zh-CN" sz="1800" smtClean="0"/>
              <a:t>                           </a:t>
            </a:r>
            <a:r>
              <a:rPr lang="zh-CN" altLang="en-US" sz="1800" smtClean="0"/>
              <a:t>，</a:t>
            </a:r>
            <a:r>
              <a:rPr lang="zh-CN" altLang="zh-CN" sz="1800" smtClean="0"/>
              <a:t>希望从中无放回抽取容量为</a:t>
            </a:r>
            <a:r>
              <a:rPr lang="en-US" altLang="zh-CN" sz="1800" smtClean="0"/>
              <a:t>n</a:t>
            </a:r>
            <a:r>
              <a:rPr lang="zh-CN" altLang="zh-CN" sz="1800" smtClean="0"/>
              <a:t>的样本，这里</a:t>
            </a:r>
            <a:r>
              <a:rPr lang="en-US" altLang="zh-CN" sz="1800" smtClean="0"/>
              <a:t>N</a:t>
            </a:r>
            <a:r>
              <a:rPr lang="zh-CN" altLang="zh-CN" sz="1800" smtClean="0"/>
              <a:t>与</a:t>
            </a:r>
            <a:r>
              <a:rPr lang="en-US" altLang="zh-CN" sz="1800" smtClean="0"/>
              <a:t>n</a:t>
            </a:r>
            <a:r>
              <a:rPr lang="zh-CN" altLang="zh-CN" sz="1800" smtClean="0"/>
              <a:t>已经赋值，则可利用</a:t>
            </a:r>
            <a:r>
              <a:rPr lang="zh-CN" altLang="en-US" sz="1800" smtClean="0"/>
              <a:t>：</a:t>
            </a:r>
            <a:endParaRPr lang="en-US" altLang="zh-CN" sz="1800" smtClean="0"/>
          </a:p>
          <a:p>
            <a:pPr eaLnBrk="1" hangingPunct="1">
              <a:buFont typeface="Wingdings 3" pitchFamily="18" charset="2"/>
              <a:buNone/>
            </a:pPr>
            <a:r>
              <a:rPr lang="en-US" altLang="zh-CN" sz="1800" smtClean="0"/>
              <a:t>     r=randperm(N)</a:t>
            </a:r>
            <a:endParaRPr lang="en-US" altLang="zh-CN" sz="1800" smtClean="0"/>
          </a:p>
          <a:p>
            <a:pPr eaLnBrk="1" hangingPunct="1">
              <a:buFont typeface="Wingdings 3" pitchFamily="18" charset="2"/>
              <a:buNone/>
            </a:pPr>
            <a:endParaRPr lang="zh-CN" altLang="zh-CN" sz="1800" smtClean="0"/>
          </a:p>
          <a:p>
            <a:pPr eaLnBrk="1" hangingPunct="1"/>
            <a:r>
              <a:rPr lang="zh-CN" altLang="en-US" sz="1800" smtClean="0"/>
              <a:t>产生                        ，</a:t>
            </a:r>
            <a:r>
              <a:rPr lang="zh-CN" altLang="zh-CN" sz="1800" smtClean="0"/>
              <a:t>的一个随机全排列，即</a:t>
            </a:r>
            <a:r>
              <a:rPr lang="en-US" altLang="zh-CN" sz="1800" smtClean="0"/>
              <a:t>r</a:t>
            </a:r>
            <a:r>
              <a:rPr lang="zh-CN" altLang="zh-CN" sz="1800" smtClean="0"/>
              <a:t>是一个</a:t>
            </a:r>
            <a:r>
              <a:rPr lang="en-US" altLang="zh-CN" sz="1800" smtClean="0"/>
              <a:t>N</a:t>
            </a:r>
            <a:r>
              <a:rPr lang="zh-CN" altLang="zh-CN" sz="1800" smtClean="0"/>
              <a:t>维向量。于是，对于给定的</a:t>
            </a:r>
            <a:r>
              <a:rPr lang="en-US" altLang="zh-CN" sz="1800" smtClean="0"/>
              <a:t>N</a:t>
            </a:r>
            <a:r>
              <a:rPr lang="zh-CN" altLang="zh-CN" sz="1800" smtClean="0"/>
              <a:t>维向量</a:t>
            </a:r>
            <a:r>
              <a:rPr lang="en-US" altLang="zh-CN" sz="1800" smtClean="0"/>
              <a:t>X</a:t>
            </a:r>
            <a:r>
              <a:rPr lang="zh-CN" altLang="zh-CN" sz="1800" smtClean="0"/>
              <a:t>，令</a:t>
            </a:r>
            <a:r>
              <a:rPr lang="en-US" altLang="zh-CN" sz="1800" smtClean="0"/>
              <a:t>x=X(r(1:n))</a:t>
            </a:r>
            <a:r>
              <a:rPr lang="zh-CN" altLang="zh-CN" sz="1800" smtClean="0"/>
              <a:t>，可得到容量为</a:t>
            </a:r>
            <a:r>
              <a:rPr lang="en-US" altLang="zh-CN" sz="1800" smtClean="0"/>
              <a:t>n</a:t>
            </a:r>
            <a:r>
              <a:rPr lang="zh-CN" altLang="zh-CN" sz="1800" smtClean="0"/>
              <a:t>的无放回抽样本</a:t>
            </a:r>
            <a:r>
              <a:rPr lang="en-US" altLang="zh-CN" sz="1800" smtClean="0"/>
              <a:t>x</a:t>
            </a:r>
            <a:r>
              <a:rPr lang="zh-CN" altLang="zh-CN" sz="1800" smtClean="0"/>
              <a:t>。无放回抽样中，各样本点不是独立的。</a:t>
            </a:r>
            <a:r>
              <a:rPr lang="zh-CN" altLang="en-US" sz="1800" smtClean="0"/>
              <a:t> </a:t>
            </a:r>
            <a:endParaRPr lang="zh-CN" altLang="zh-CN" sz="1800" smtClean="0"/>
          </a:p>
          <a:p>
            <a:pPr eaLnBrk="1" hangingPunct="1">
              <a:buFont typeface="Wingdings 3" pitchFamily="18" charset="2"/>
              <a:buNone/>
            </a:pPr>
            <a:endParaRPr lang="zh-CN" altLang="en-US" sz="1800" smtClean="0"/>
          </a:p>
        </p:txBody>
      </p:sp>
      <p:sp>
        <p:nvSpPr>
          <p:cNvPr id="3099" name="Rectangle 2"/>
          <p:cNvSpPr>
            <a:spLocks noChangeArrowheads="1"/>
          </p:cNvSpPr>
          <p:nvPr/>
        </p:nvSpPr>
        <p:spPr bwMode="auto">
          <a:xfrm>
            <a:off x="0" y="0"/>
            <a:ext cx="12192000" cy="0"/>
          </a:xfrm>
          <a:prstGeom prst="rect">
            <a:avLst/>
          </a:prstGeom>
          <a:noFill/>
          <a:ln w="9525">
            <a:noFill/>
            <a:miter lim="800000"/>
          </a:ln>
        </p:spPr>
        <p:txBody>
          <a:bodyPr wrap="none" anchor="ctr">
            <a:spAutoFit/>
          </a:bodyPr>
          <a:lstStyle/>
          <a:p>
            <a:endParaRPr lang="zh-CN" altLang="en-US">
              <a:latin typeface="Trebuchet MS" pitchFamily="34" charset="0"/>
              <a:ea typeface="华文新魏" pitchFamily="2" charset="-122"/>
            </a:endParaRPr>
          </a:p>
        </p:txBody>
      </p:sp>
      <p:graphicFrame>
        <p:nvGraphicFramePr>
          <p:cNvPr id="3096" name="Object 24"/>
          <p:cNvGraphicFramePr>
            <a:graphicFrameLocks noChangeAspect="1"/>
          </p:cNvGraphicFramePr>
          <p:nvPr/>
        </p:nvGraphicFramePr>
        <p:xfrm>
          <a:off x="2584450" y="1409700"/>
          <a:ext cx="1755775" cy="228600"/>
        </p:xfrm>
        <a:graphic>
          <a:graphicData uri="http://schemas.openxmlformats.org/presentationml/2006/ole">
            <mc:AlternateContent xmlns:mc="http://schemas.openxmlformats.org/markup-compatibility/2006">
              <mc:Choice xmlns:v="urn:schemas-microsoft-com:vml" Requires="v">
                <p:oleObj spid="_x0000_s2049" name="公式" r:id="rId1" imgW="22555200" imgH="5486400" progId="Equation.3">
                  <p:embed/>
                </p:oleObj>
              </mc:Choice>
              <mc:Fallback>
                <p:oleObj name="公式" r:id="rId1" imgW="22555200" imgH="5486400" progId="Equation.3">
                  <p:embed/>
                  <p:pic>
                    <p:nvPicPr>
                      <p:cNvPr id="0" name="图片 2048"/>
                      <p:cNvPicPr>
                        <a:picLocks noChangeAspect="1"/>
                      </p:cNvPicPr>
                      <p:nvPr/>
                    </p:nvPicPr>
                    <p:blipFill>
                      <a:blip r:embed="rId2"/>
                      <a:stretch>
                        <a:fillRect/>
                      </a:stretch>
                    </p:blipFill>
                    <p:spPr>
                      <a:xfrm>
                        <a:off x="2584450" y="1409700"/>
                        <a:ext cx="1755775" cy="228600"/>
                      </a:xfrm>
                      <a:prstGeom prst="rect">
                        <a:avLst/>
                      </a:prstGeom>
                      <a:noFill/>
                      <a:ln w="9525">
                        <a:noFill/>
                        <a:miter/>
                      </a:ln>
                    </p:spPr>
                  </p:pic>
                </p:oleObj>
              </mc:Fallback>
            </mc:AlternateContent>
          </a:graphicData>
        </a:graphic>
      </p:graphicFrame>
      <p:sp>
        <p:nvSpPr>
          <p:cNvPr id="3100" name="Rectangle 7"/>
          <p:cNvSpPr>
            <a:spLocks noChangeArrowheads="1"/>
          </p:cNvSpPr>
          <p:nvPr/>
        </p:nvSpPr>
        <p:spPr bwMode="auto">
          <a:xfrm>
            <a:off x="0" y="0"/>
            <a:ext cx="12192000" cy="0"/>
          </a:xfrm>
          <a:prstGeom prst="rect">
            <a:avLst/>
          </a:prstGeom>
          <a:noFill/>
          <a:ln w="9525">
            <a:noFill/>
            <a:miter lim="800000"/>
          </a:ln>
        </p:spPr>
        <p:txBody>
          <a:bodyPr wrap="none" anchor="ctr">
            <a:spAutoFit/>
          </a:bodyPr>
          <a:lstStyle/>
          <a:p>
            <a:endParaRPr lang="zh-CN" altLang="en-US">
              <a:latin typeface="Trebuchet MS" pitchFamily="34" charset="0"/>
              <a:ea typeface="华文新魏" pitchFamily="2" charset="-122"/>
            </a:endParaRPr>
          </a:p>
        </p:txBody>
      </p:sp>
      <p:graphicFrame>
        <p:nvGraphicFramePr>
          <p:cNvPr id="3097" name="Object 25"/>
          <p:cNvGraphicFramePr>
            <a:graphicFrameLocks noChangeAspect="1"/>
          </p:cNvGraphicFramePr>
          <p:nvPr/>
        </p:nvGraphicFramePr>
        <p:xfrm>
          <a:off x="1633538" y="2951163"/>
          <a:ext cx="1695450" cy="200025"/>
        </p:xfrm>
        <a:graphic>
          <a:graphicData uri="http://schemas.openxmlformats.org/presentationml/2006/ole">
            <mc:AlternateContent xmlns:mc="http://schemas.openxmlformats.org/markup-compatibility/2006">
              <mc:Choice xmlns:v="urn:schemas-microsoft-com:vml" Requires="v">
                <p:oleObj spid="_x0000_s2050" name="公式" r:id="rId3" imgW="14020800" imgH="4876800" progId="Equation.3">
                  <p:embed/>
                </p:oleObj>
              </mc:Choice>
              <mc:Fallback>
                <p:oleObj name="公式" r:id="rId3" imgW="14020800" imgH="4876800" progId="Equation.3">
                  <p:embed/>
                  <p:pic>
                    <p:nvPicPr>
                      <p:cNvPr id="0" name="图片 2049"/>
                      <p:cNvPicPr>
                        <a:picLocks noChangeAspect="1"/>
                      </p:cNvPicPr>
                      <p:nvPr/>
                    </p:nvPicPr>
                    <p:blipFill>
                      <a:blip r:embed="rId4"/>
                      <a:stretch>
                        <a:fillRect/>
                      </a:stretch>
                    </p:blipFill>
                    <p:spPr>
                      <a:xfrm>
                        <a:off x="1633538" y="2951163"/>
                        <a:ext cx="1695450" cy="200025"/>
                      </a:xfrm>
                      <a:prstGeom prst="rect">
                        <a:avLst/>
                      </a:prstGeom>
                      <a:noFill/>
                      <a:ln w="9525">
                        <a:noFill/>
                        <a:miter/>
                      </a:ln>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09575" y="1243013"/>
            <a:ext cx="8596313" cy="3621087"/>
          </a:xfrm>
        </p:spPr>
        <p:txBody>
          <a:bodyPr>
            <a:normAutofit/>
          </a:bodyPr>
          <a:lstStyle/>
          <a:p>
            <a:pPr eaLnBrk="1" hangingPunct="1"/>
            <a:r>
              <a:rPr lang="en-US" altLang="zh-CN" sz="1800" smtClean="0">
                <a:latin typeface="华文新魏" pitchFamily="2" charset="-122"/>
              </a:rPr>
              <a:t>10.2 </a:t>
            </a:r>
            <a:r>
              <a:rPr lang="zh-CN" altLang="zh-CN" sz="1800" smtClean="0">
                <a:latin typeface="华文新魏" pitchFamily="2" charset="-122"/>
              </a:rPr>
              <a:t>离散型随机变量的概率及概率分布</a:t>
            </a:r>
            <a:endParaRPr lang="en-US" altLang="zh-CN" sz="1800" smtClean="0">
              <a:latin typeface="华文新魏" pitchFamily="2" charset="-122"/>
            </a:endParaRPr>
          </a:p>
          <a:p>
            <a:pPr eaLnBrk="1" hangingPunct="1">
              <a:buFont typeface="Wingdings 3" pitchFamily="18" charset="2"/>
              <a:buNone/>
            </a:pPr>
            <a:endParaRPr lang="zh-CN" altLang="zh-CN" sz="1800" smtClean="0">
              <a:latin typeface="华文新魏" pitchFamily="2" charset="-122"/>
            </a:endParaRPr>
          </a:p>
          <a:p>
            <a:pPr eaLnBrk="1" hangingPunct="1"/>
            <a:r>
              <a:rPr lang="zh-CN" altLang="zh-CN" sz="1800" smtClean="0"/>
              <a:t>随机取值的变量就是随机变量，随机变量分为离散型随机变量与</a:t>
            </a:r>
            <a:r>
              <a:rPr lang="en-US" altLang="zh-CN" sz="1800" smtClean="0"/>
              <a:t> </a:t>
            </a:r>
            <a:r>
              <a:rPr lang="zh-CN" altLang="zh-CN" sz="1800" smtClean="0"/>
              <a:t>连续型随机变量两种（变量分为定性和定量两类，其中定性变量又分为分类变量和有序变量；定量变量分为离散型和连续型），随机变量的函数仍为随机变量。 有些随机变量</a:t>
            </a:r>
            <a:r>
              <a:rPr lang="en-US" altLang="zh-CN" sz="1800" smtClean="0"/>
              <a:t>,</a:t>
            </a:r>
            <a:r>
              <a:rPr lang="zh-CN" altLang="zh-CN" sz="1800" smtClean="0"/>
              <a:t>它全部可能取到的不相同的值是有限个或可列无限多个</a:t>
            </a:r>
            <a:r>
              <a:rPr lang="en-US" altLang="zh-CN" sz="1800" smtClean="0"/>
              <a:t>,</a:t>
            </a:r>
            <a:r>
              <a:rPr lang="zh-CN" altLang="zh-CN" sz="1800" smtClean="0"/>
              <a:t>这种随机变量称为</a:t>
            </a:r>
            <a:r>
              <a:rPr lang="en-US" altLang="zh-CN" sz="1800" smtClean="0"/>
              <a:t>"</a:t>
            </a:r>
            <a:r>
              <a:rPr lang="zh-CN" altLang="zh-CN" sz="1800" smtClean="0"/>
              <a:t>离散型随机变量</a:t>
            </a:r>
            <a:r>
              <a:rPr lang="en-US" altLang="zh-CN" sz="1800" smtClean="0"/>
              <a:t>"</a:t>
            </a:r>
            <a:r>
              <a:rPr lang="zh-CN" altLang="zh-CN" sz="1800" smtClean="0"/>
              <a:t>。</a:t>
            </a:r>
            <a:endParaRPr lang="zh-CN" altLang="zh-CN" sz="1800" smtClean="0"/>
          </a:p>
          <a:p>
            <a:pPr eaLnBrk="1" hangingPunct="1"/>
            <a:endParaRPr lang="zh-CN" altLang="en-US" sz="180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865313"/>
            <a:ext cx="8597900" cy="3048000"/>
          </a:xfrm>
        </p:spPr>
        <p:txBody>
          <a:bodyPr>
            <a:normAutofit/>
          </a:bodyPr>
          <a:lstStyle/>
          <a:p>
            <a:pPr eaLnBrk="1" hangingPunct="1"/>
            <a:r>
              <a:rPr lang="en-US" altLang="zh-CN" sz="1800" smtClean="0">
                <a:latin typeface="华文新魏" pitchFamily="2" charset="-122"/>
              </a:rPr>
              <a:t>10.2.1 </a:t>
            </a:r>
            <a:r>
              <a:rPr lang="zh-CN" altLang="en-US" sz="1800" smtClean="0">
                <a:latin typeface="华文新魏" pitchFamily="2" charset="-122"/>
              </a:rPr>
              <a:t>几个常见分布：</a:t>
            </a:r>
            <a:endParaRPr lang="en-US" altLang="zh-CN" sz="1800" smtClean="0">
              <a:latin typeface="华文新魏" pitchFamily="2" charset="-122"/>
            </a:endParaRPr>
          </a:p>
          <a:p>
            <a:pPr eaLnBrk="1" hangingPunct="1">
              <a:buFont typeface="Wingdings 3" pitchFamily="18" charset="2"/>
              <a:buNone/>
            </a:pPr>
            <a:endParaRPr lang="en-US" altLang="zh-CN" sz="1800" smtClean="0">
              <a:latin typeface="华文新魏" pitchFamily="2" charset="-122"/>
            </a:endParaRPr>
          </a:p>
          <a:p>
            <a:pPr eaLnBrk="1" hangingPunct="1"/>
            <a:r>
              <a:rPr lang="en-US" altLang="zh-CN" sz="1800" smtClean="0">
                <a:latin typeface="华文新魏" pitchFamily="2" charset="-122"/>
              </a:rPr>
              <a:t>1. </a:t>
            </a:r>
            <a:r>
              <a:rPr lang="zh-CN" altLang="zh-CN" sz="1800" smtClean="0">
                <a:latin typeface="华文新魏" pitchFamily="2" charset="-122"/>
              </a:rPr>
              <a:t>二项分布</a:t>
            </a:r>
            <a:endParaRPr lang="zh-CN" altLang="zh-CN" sz="1800" smtClean="0">
              <a:latin typeface="华文新魏" pitchFamily="2" charset="-122"/>
            </a:endParaRPr>
          </a:p>
          <a:p>
            <a:pPr eaLnBrk="1" hangingPunct="1"/>
            <a:r>
              <a:rPr lang="en-US" altLang="zh-CN" sz="1800" smtClean="0">
                <a:latin typeface="华文新魏" pitchFamily="2" charset="-122"/>
              </a:rPr>
              <a:t>2. Poisson</a:t>
            </a:r>
            <a:r>
              <a:rPr lang="zh-CN" altLang="zh-CN" sz="1800" smtClean="0">
                <a:latin typeface="华文新魏" pitchFamily="2" charset="-122"/>
              </a:rPr>
              <a:t>分布</a:t>
            </a:r>
            <a:endParaRPr lang="zh-CN" altLang="zh-CN" sz="1800" smtClean="0">
              <a:latin typeface="华文新魏" pitchFamily="2" charset="-122"/>
            </a:endParaRPr>
          </a:p>
          <a:p>
            <a:pPr eaLnBrk="1" hangingPunct="1"/>
            <a:r>
              <a:rPr lang="en-US" altLang="zh-CN" sz="1800" smtClean="0">
                <a:latin typeface="华文新魏" pitchFamily="2" charset="-122"/>
              </a:rPr>
              <a:t>3. </a:t>
            </a:r>
            <a:r>
              <a:rPr lang="zh-CN" altLang="zh-CN" sz="1800" smtClean="0">
                <a:latin typeface="华文新魏" pitchFamily="2" charset="-122"/>
              </a:rPr>
              <a:t>超几何分布</a:t>
            </a:r>
            <a:endParaRPr lang="zh-CN" altLang="zh-CN" sz="1800" smtClean="0">
              <a:latin typeface="华文新魏" pitchFamily="2" charset="-122"/>
            </a:endParaRPr>
          </a:p>
          <a:p>
            <a:pPr eaLnBrk="1" hangingPunct="1"/>
            <a:endParaRPr lang="zh-CN" altLang="en-US" sz="1800" smtClean="0">
              <a:latin typeface="华文新魏" pitchFamily="2" charset="-122"/>
            </a:endParaRPr>
          </a:p>
        </p:txBody>
      </p:sp>
    </p:spTree>
  </p:cSld>
  <p:clrMapOvr>
    <a:masterClrMapping/>
  </p:clrMapOvr>
</p:sld>
</file>

<file path=ppt/theme/theme1.xml><?xml version="1.0" encoding="utf-8"?>
<a:theme xmlns:a="http://schemas.openxmlformats.org/drawingml/2006/main" name="平面">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0</TotalTime>
  <Words>13531</Words>
  <Application>Kingsoft Office WPP</Application>
  <PresentationFormat>自定义</PresentationFormat>
  <Paragraphs>779</Paragraphs>
  <Slides>52</Slides>
  <Notes>0</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52</vt:i4>
      </vt:variant>
    </vt:vector>
  </HeadingPairs>
  <TitlesOfParts>
    <vt:vector size="55" baseType="lpstr">
      <vt:lpstr>平面</vt:lpstr>
      <vt:lpstr>Equation.3</vt:lpstr>
      <vt:lpstr>Equation.DSMT4</vt:lpstr>
      <vt:lpstr>第10章 Matlab在数理统计应用 </vt:lpstr>
      <vt:lpstr>10.1 数据分析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第9章 Matlab在数理统计应用 </dc:title>
  <dc:creator>Mac-xu</dc:creator>
  <cp:lastModifiedBy>E49Zeng</cp:lastModifiedBy>
  <cp:revision>38</cp:revision>
  <dcterms:created xsi:type="dcterms:W3CDTF">2014-11-23T02:51:00Z</dcterms:created>
  <dcterms:modified xsi:type="dcterms:W3CDTF">2016-04-11T08:16:51Z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2052-10.1.0.5457</vt:lpwstr>
  </property>
</Properties>
</file>