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64"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2" d="100"/>
          <a:sy n="52" d="100"/>
        </p:scale>
        <p:origin x="-66" y="-2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3"/>
          <p:cNvSpPr>
            <a:spLocks noGrp="1"/>
          </p:cNvSpPr>
          <p:nvPr>
            <p:ph type="dt" sz="half" idx="10"/>
          </p:nvPr>
        </p:nvSpPr>
        <p:spPr/>
        <p:txBody>
          <a:bodyPr/>
          <a:lstStyle>
            <a:lvl1pPr>
              <a:defRPr/>
            </a:lvl1pPr>
          </a:lstStyle>
          <a:p>
            <a:pPr>
              <a:defRPr/>
            </a:pPr>
            <a:fld id="{032C73F2-1932-4668-B91D-B00F770608FE}" type="datetimeFigureOut">
              <a:rPr lang="zh-CN" altLang="en-US"/>
              <a:pPr>
                <a:defRPr/>
              </a:pPr>
              <a:t>2015-01-11</a:t>
            </a:fld>
            <a:endParaRPr lang="zh-CN" altLang="en-US"/>
          </a:p>
        </p:txBody>
      </p:sp>
      <p:sp>
        <p:nvSpPr>
          <p:cNvPr id="16" name="Footer Placeholder 4"/>
          <p:cNvSpPr>
            <a:spLocks noGrp="1"/>
          </p:cNvSpPr>
          <p:nvPr>
            <p:ph type="ftr" sz="quarter" idx="11"/>
          </p:nvPr>
        </p:nvSpPr>
        <p:spPr/>
        <p:txBody>
          <a:bodyPr/>
          <a:lstStyle>
            <a:lvl1pPr>
              <a:defRPr/>
            </a:lvl1pPr>
          </a:lstStyle>
          <a:p>
            <a:pPr>
              <a:defRPr/>
            </a:pPr>
            <a:endParaRPr lang="zh-CN" altLang="en-US"/>
          </a:p>
        </p:txBody>
      </p:sp>
      <p:sp>
        <p:nvSpPr>
          <p:cNvPr id="17" name="Slide Number Placeholder 5"/>
          <p:cNvSpPr>
            <a:spLocks noGrp="1"/>
          </p:cNvSpPr>
          <p:nvPr>
            <p:ph type="sldNum" sz="quarter" idx="12"/>
          </p:nvPr>
        </p:nvSpPr>
        <p:spPr/>
        <p:txBody>
          <a:bodyPr/>
          <a:lstStyle>
            <a:lvl1pPr>
              <a:defRPr/>
            </a:lvl1pPr>
          </a:lstStyle>
          <a:p>
            <a:pPr>
              <a:defRPr/>
            </a:pPr>
            <a:fld id="{CD8E134E-38AF-4B89-8D2B-BEF6DD92C1A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FFAABE38-22BB-4A7B-A53A-0DDAF9E3A495}"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3FC9ACE-9CE5-410E-BCB7-EA48CB12ED06}"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9"/>
          <p:cNvSpPr txBox="1">
            <a:spLocks noChangeArrowheads="1"/>
          </p:cNvSpPr>
          <p:nvPr/>
        </p:nvSpPr>
        <p:spPr bwMode="auto">
          <a:xfrm>
            <a:off x="541338" y="790575"/>
            <a:ext cx="609600" cy="584200"/>
          </a:xfrm>
          <a:prstGeom prst="rect">
            <a:avLst/>
          </a:prstGeom>
          <a:noFill/>
          <a:ln>
            <a:noFill/>
          </a:ln>
          <a:extLst>
            <a:ext uri="{909E8E84-426E-40DD-AFC4-6F175D3DCCD1}"/>
            <a:ext uri="{91240B29-F687-4F45-9708-019B960494DF}"/>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defRPr/>
            </a:pPr>
            <a:r>
              <a:rPr lang="en-US" altLang="zh-CN" sz="8000">
                <a:solidFill>
                  <a:srgbClr val="C0E474"/>
                </a:solidFill>
                <a:latin typeface="Arial" panose="020B0604020202020204" pitchFamily="34" charset="0"/>
              </a:rPr>
              <a:t>“</a:t>
            </a:r>
          </a:p>
        </p:txBody>
      </p:sp>
      <p:sp>
        <p:nvSpPr>
          <p:cNvPr id="6" name="TextBox 21"/>
          <p:cNvSpPr txBox="1">
            <a:spLocks noChangeArrowheads="1"/>
          </p:cNvSpPr>
          <p:nvPr/>
        </p:nvSpPr>
        <p:spPr bwMode="auto">
          <a:xfrm>
            <a:off x="8893175" y="2886075"/>
            <a:ext cx="609600" cy="585788"/>
          </a:xfrm>
          <a:prstGeom prst="rect">
            <a:avLst/>
          </a:prstGeom>
          <a:noFill/>
          <a:ln>
            <a:noFill/>
          </a:ln>
          <a:extLst>
            <a:ext uri="{909E8E84-426E-40DD-AFC4-6F175D3DCCD1}"/>
            <a:ext uri="{91240B29-F687-4F45-9708-019B960494DF}"/>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defRPr/>
            </a:pPr>
            <a:r>
              <a:rPr lang="en-US" altLang="zh-CN" sz="8000">
                <a:solidFill>
                  <a:srgbClr val="C0E474"/>
                </a:solidFill>
                <a:latin typeface="Arial" panose="020B0604020202020204" pitchFamily="34" charset="0"/>
              </a:rPr>
              <a:t>”</a:t>
            </a:r>
            <a:endParaRPr lang="en-US" altLang="zh-CN">
              <a:solidFill>
                <a:srgbClr val="C0E474"/>
              </a:solidFill>
              <a:latin typeface="Arial" panose="020B0604020202020204" pitchFamily="34" charset="0"/>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65B6BA63-1006-4E26-B534-B0583011D7C3}" type="datetimeFigureOut">
              <a:rPr lang="zh-CN" altLang="en-US"/>
              <a:pPr>
                <a:defRPr/>
              </a:pPr>
              <a:t>2015-01-11</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8878B143-126C-4695-B233-8C043BB63912}"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D91BA3E1-949A-4CA8-B6EC-2130EDC0A8F8}"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028C189-205E-4755-8D38-FF53B1DFCD50}"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541338" y="790575"/>
            <a:ext cx="609600" cy="584200"/>
          </a:xfrm>
          <a:prstGeom prst="rect">
            <a:avLst/>
          </a:prstGeom>
          <a:noFill/>
          <a:ln>
            <a:noFill/>
          </a:ln>
          <a:extLst>
            <a:ext uri="{909E8E84-426E-40DD-AFC4-6F175D3DCCD1}"/>
            <a:ext uri="{91240B29-F687-4F45-9708-019B960494DF}"/>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defRPr/>
            </a:pPr>
            <a:r>
              <a:rPr lang="en-US" altLang="zh-CN" sz="8000">
                <a:solidFill>
                  <a:srgbClr val="C0E474"/>
                </a:solidFill>
                <a:latin typeface="Arial" panose="020B0604020202020204" pitchFamily="34" charset="0"/>
              </a:rPr>
              <a:t>“</a:t>
            </a:r>
          </a:p>
        </p:txBody>
      </p:sp>
      <p:sp>
        <p:nvSpPr>
          <p:cNvPr id="6" name="TextBox 24"/>
          <p:cNvSpPr txBox="1">
            <a:spLocks noChangeArrowheads="1"/>
          </p:cNvSpPr>
          <p:nvPr/>
        </p:nvSpPr>
        <p:spPr bwMode="auto">
          <a:xfrm>
            <a:off x="8893175" y="2886075"/>
            <a:ext cx="609600" cy="585788"/>
          </a:xfrm>
          <a:prstGeom prst="rect">
            <a:avLst/>
          </a:prstGeom>
          <a:noFill/>
          <a:ln>
            <a:noFill/>
          </a:ln>
          <a:extLst>
            <a:ext uri="{909E8E84-426E-40DD-AFC4-6F175D3DCCD1}"/>
            <a:ext uri="{91240B29-F687-4F45-9708-019B960494DF}"/>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defRPr/>
            </a:pPr>
            <a:r>
              <a:rPr lang="en-US" altLang="zh-CN" sz="8000">
                <a:solidFill>
                  <a:srgbClr val="C0E474"/>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3"/>
          <p:cNvSpPr>
            <a:spLocks noGrp="1"/>
          </p:cNvSpPr>
          <p:nvPr>
            <p:ph type="dt" sz="half" idx="14"/>
          </p:nvPr>
        </p:nvSpPr>
        <p:spPr/>
        <p:txBody>
          <a:bodyPr/>
          <a:lstStyle>
            <a:lvl1pPr>
              <a:defRPr/>
            </a:lvl1pPr>
          </a:lstStyle>
          <a:p>
            <a:pPr>
              <a:defRPr/>
            </a:pPr>
            <a:fld id="{DBA96203-7E2E-4BB5-97DE-B2C733C85E24}" type="datetimeFigureOut">
              <a:rPr lang="zh-CN" altLang="en-US"/>
              <a:pPr>
                <a:defRPr/>
              </a:pPr>
              <a:t>2015-01-11</a:t>
            </a:fld>
            <a:endParaRPr lang="zh-CN" altLang="en-US"/>
          </a:p>
        </p:txBody>
      </p:sp>
      <p:sp>
        <p:nvSpPr>
          <p:cNvPr id="8" name="Footer Placeholder 4"/>
          <p:cNvSpPr>
            <a:spLocks noGrp="1"/>
          </p:cNvSpPr>
          <p:nvPr>
            <p:ph type="ftr" sz="quarter" idx="15"/>
          </p:nvPr>
        </p:nvSpPr>
        <p:spPr/>
        <p:txBody>
          <a:bodyPr/>
          <a:lstStyle>
            <a:lvl1pPr>
              <a:defRPr/>
            </a:lvl1pPr>
          </a:lstStyle>
          <a:p>
            <a:pPr>
              <a:defRPr/>
            </a:pPr>
            <a:endParaRPr lang="zh-CN" altLang="en-US"/>
          </a:p>
        </p:txBody>
      </p:sp>
      <p:sp>
        <p:nvSpPr>
          <p:cNvPr id="9" name="Slide Number Placeholder 5"/>
          <p:cNvSpPr>
            <a:spLocks noGrp="1"/>
          </p:cNvSpPr>
          <p:nvPr>
            <p:ph type="sldNum" sz="quarter" idx="16"/>
          </p:nvPr>
        </p:nvSpPr>
        <p:spPr/>
        <p:txBody>
          <a:bodyPr/>
          <a:lstStyle>
            <a:lvl1pPr>
              <a:defRPr/>
            </a:lvl1pPr>
          </a:lstStyle>
          <a:p>
            <a:pPr>
              <a:defRPr/>
            </a:pPr>
            <a:fld id="{BDCA4145-9A69-4273-9296-BC126CA8829F}"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8418C0A7-2804-4F73-8F64-F3C0029FB833}" type="datetimeFigureOut">
              <a:rPr lang="zh-CN" altLang="en-US"/>
              <a:pPr>
                <a:defRPr/>
              </a:pPr>
              <a:t>2015-01-11</a:t>
            </a:fld>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C6886482-DCF3-4125-90BE-C27216627A6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F3FC83C-4AB7-4B7B-9BF1-4CAD0C7EB682}"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6AC2E59-EE7C-48ED-82F4-031069360BB3}"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63D973F-814C-4D41-88BB-8B8C29DD1496}"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00C0E9B-60F7-4B40-8D40-F6518BF46F7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1A62C57-7E35-4C8E-96A8-BF942039ADAE}"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EF2DF2D-4D88-41CC-8F28-0418769B9868}"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CABAF35C-F016-4C40-BCB5-B05675744A6C}" type="datetimeFigureOut">
              <a:rPr lang="zh-CN" altLang="en-US"/>
              <a:pPr>
                <a:defRPr/>
              </a:pPr>
              <a:t>2015-01-11</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6B523E1-8D8F-4026-B63F-D71A5A577457}"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669619B5-CDAC-419E-A9CE-6EE07862948D}" type="datetimeFigureOut">
              <a:rPr lang="zh-CN" altLang="en-US"/>
              <a:pPr>
                <a:defRPr/>
              </a:pPr>
              <a:t>2015-01-11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1815A9A-3663-4459-8823-0819A5330A5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37E21791-6F09-4458-B84D-E6948005EBE4}" type="datetimeFigureOut">
              <a:rPr lang="zh-CN" altLang="en-US"/>
              <a:pPr>
                <a:defRPr/>
              </a:pPr>
              <a:t>2015-01-11</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AFCA12F7-81C6-4972-B31B-13E3B0CB93D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69A316FD-EF58-4574-B341-773B339CEE08}" type="datetimeFigureOut">
              <a:rPr lang="zh-CN" altLang="en-US"/>
              <a:pPr>
                <a:defRPr/>
              </a:pPr>
              <a:t>2015-01-11</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2573E59-D73C-4A64-8C67-0452730ED8E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3A3C73A-706C-434E-BE04-60E2F598BF29}" type="datetimeFigureOut">
              <a:rPr lang="zh-CN" altLang="en-US"/>
              <a:pPr>
                <a:defRPr/>
              </a:pPr>
              <a:t>2015-01-11</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99E98F59-E15D-466F-99F9-C29C80AA079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3706A94-C2B8-455C-A6FD-D2FCA278575A}" type="datetimeFigureOut">
              <a:rPr lang="zh-CN" altLang="en-US"/>
              <a:pPr>
                <a:defRPr/>
              </a:pPr>
              <a:t>2015-01-11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6653428-AA15-4BCB-B93E-67ED2313ACC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A6E1DBE3-BEF3-404A-87B2-230D43BF263B}" type="datetimeFigureOut">
              <a:rPr lang="zh-CN" altLang="en-US"/>
              <a:pPr>
                <a:defRPr/>
              </a:pPr>
              <a:t>2015-01-11</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CBF3E8C7-A26D-4E45-8DDB-473164D0F0C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altLang="zh-CN"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eaLnBrk="0" hangingPunct="0">
              <a:defRPr sz="900">
                <a:solidFill>
                  <a:schemeClr val="tx1">
                    <a:tint val="75000"/>
                  </a:schemeClr>
                </a:solidFill>
                <a:ea typeface="宋体" panose="02010600030101010101" pitchFamily="2" charset="-122"/>
              </a:defRPr>
            </a:lvl1pPr>
          </a:lstStyle>
          <a:p>
            <a:pPr>
              <a:defRPr/>
            </a:pPr>
            <a:fld id="{8C659748-8841-4FDA-938C-2726EB414983}" type="datetimeFigureOut">
              <a:rPr lang="zh-CN" altLang="en-US"/>
              <a:pPr>
                <a:defRPr/>
              </a:pPr>
              <a:t>2015-01-11</a:t>
            </a:fld>
            <a:endParaRPr lang="zh-CN" altLang="en-US"/>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0" hangingPunct="0">
              <a:defRPr sz="900">
                <a:solidFill>
                  <a:schemeClr val="tx1">
                    <a:tint val="75000"/>
                  </a:schemeClr>
                </a:solidFill>
                <a:ea typeface="宋体" panose="02010600030101010101" pitchFamily="2" charset="-122"/>
              </a:defRPr>
            </a:lvl1pPr>
          </a:lstStyle>
          <a:p>
            <a:pPr>
              <a:defRPr/>
            </a:pPr>
            <a:endParaRPr lang="zh-CN" altLang="en-US"/>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eaLnBrk="0" hangingPunct="0">
              <a:defRPr sz="900">
                <a:solidFill>
                  <a:schemeClr val="accent1"/>
                </a:solidFill>
                <a:ea typeface="宋体" panose="02010600030101010101" pitchFamily="2" charset="-122"/>
              </a:defRPr>
            </a:lvl1pPr>
          </a:lstStyle>
          <a:p>
            <a:pPr>
              <a:defRPr/>
            </a:pPr>
            <a:fld id="{A1003A87-A285-417D-AD55-358D3039179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78" r:id="rId11"/>
    <p:sldLayoutId id="2147483667" r:id="rId12"/>
    <p:sldLayoutId id="2147483679" r:id="rId13"/>
    <p:sldLayoutId id="2147483666" r:id="rId14"/>
    <p:sldLayoutId id="2147483665" r:id="rId15"/>
    <p:sldLayoutId id="2147483664"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ea typeface="方正姚体" panose="02010601030101010101" pitchFamily="2" charset="-122"/>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ea typeface="方正姚体" panose="02010601030101010101" pitchFamily="2" charset="-122"/>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ea typeface="方正姚体" panose="02010601030101010101" pitchFamily="2" charset="-122"/>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ctrTitle"/>
          </p:nvPr>
        </p:nvSpPr>
        <p:spPr>
          <a:xfrm>
            <a:off x="646113" y="198438"/>
            <a:ext cx="11791950" cy="1647825"/>
          </a:xfrm>
        </p:spPr>
        <p:txBody>
          <a:bodyPr/>
          <a:lstStyle/>
          <a:p>
            <a:pPr algn="l" eaLnBrk="1" hangingPunct="1"/>
            <a:r>
              <a:rPr lang="zh-CN" altLang="zh-CN" sz="4800" b="1" smtClean="0"/>
              <a:t>第</a:t>
            </a:r>
            <a:r>
              <a:rPr lang="en-US" altLang="zh-CN" sz="4800" b="1" smtClean="0"/>
              <a:t>11</a:t>
            </a:r>
            <a:r>
              <a:rPr lang="zh-CN" altLang="zh-CN" sz="4800" b="1" smtClean="0"/>
              <a:t>章</a:t>
            </a:r>
            <a:r>
              <a:rPr lang="en-US" altLang="zh-CN" sz="4800" b="1" smtClean="0"/>
              <a:t>  </a:t>
            </a:r>
            <a:r>
              <a:rPr lang="zh-CN" altLang="zh-CN" sz="4800" b="1" smtClean="0"/>
              <a:t>蚁群算法</a:t>
            </a:r>
            <a:r>
              <a:rPr lang="zh-CN" altLang="en-US" sz="4800" b="1" smtClean="0"/>
              <a:t>的仿真与实现</a:t>
            </a:r>
            <a:endParaRPr lang="en-US" altLang="zh-CN" sz="4800" smtClean="0"/>
          </a:p>
        </p:txBody>
      </p:sp>
      <p:sp>
        <p:nvSpPr>
          <p:cNvPr id="33794" name="副标题 2"/>
          <p:cNvSpPr>
            <a:spLocks noGrp="1"/>
          </p:cNvSpPr>
          <p:nvPr>
            <p:ph type="subTitle" idx="1"/>
          </p:nvPr>
        </p:nvSpPr>
        <p:spPr>
          <a:xfrm>
            <a:off x="941388" y="2303463"/>
            <a:ext cx="8485187" cy="4298950"/>
          </a:xfrm>
        </p:spPr>
        <p:txBody>
          <a:bodyPr/>
          <a:lstStyle/>
          <a:p>
            <a:pPr marL="342900" indent="-342900" algn="l" eaLnBrk="1" hangingPunct="1">
              <a:buFont typeface="Wingdings 3" pitchFamily="18" charset="2"/>
              <a:buChar char=""/>
            </a:pPr>
            <a:r>
              <a:rPr lang="zh-CN" altLang="en-US" sz="2400" smtClean="0">
                <a:solidFill>
                  <a:srgbClr val="404040"/>
                </a:solidFill>
              </a:rPr>
              <a:t>蚁群算法是近年来兴起的一种新型仿生优化算法，具有其他进化算法不可比拟的优势。该算法是继神经网络、遗传算法、模拟退火算法、粒子群算法、免疫算法等仿生搜索算法以后的又一种应用于组合优化问题的启发式搜索算法。由于蚁群算法采用分布式并行计算机制，具有较强的鲁棒性，容易与其它算法结合等优点，一经提出，立即受到各个领域学者的重视，展开了对其的研究。目前蚁群算法已经被广泛的应用于求解旅行商问题，自动组卷系统问题等等、本章则对于这两个问题做出了详细的阐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p:cNvSpPr>
          <p:nvPr>
            <p:ph idx="1"/>
          </p:nvPr>
        </p:nvSpPr>
        <p:spPr>
          <a:xfrm>
            <a:off x="677863" y="1600200"/>
            <a:ext cx="9461500" cy="4962525"/>
          </a:xfrm>
        </p:spPr>
        <p:txBody>
          <a:bodyPr/>
          <a:lstStyle/>
          <a:p>
            <a:pPr eaLnBrk="1" hangingPunct="1"/>
            <a:r>
              <a:rPr lang="zh-CN" altLang="zh-CN" sz="2400" smtClean="0"/>
              <a:t>自然界中的真实蚂蚁总是在所经路径上连续不断地留下信息素，而信息素也会随着时间的推移而连续不断地挥发。由于计算机处理的事件只能是离散事件，所以必须使信息素的挥发离散发生。通常的做法是，当蚂蚁完成从某一节点到下一节点的移动后，即经过一个时间单位之后，进行一次信息素的挥发，而这种在离散时间点进行信息素挥发的方式与蚂蚁觅食过程的机理是完全相符的。</a:t>
            </a:r>
          </a:p>
        </p:txBody>
      </p:sp>
      <p:sp>
        <p:nvSpPr>
          <p:cNvPr id="51202" name="标题 1"/>
          <p:cNvSpPr txBox="1">
            <a:spLocks/>
          </p:cNvSpPr>
          <p:nvPr/>
        </p:nvSpPr>
        <p:spPr bwMode="auto">
          <a:xfrm>
            <a:off x="677863" y="784225"/>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11.2.6 	</a:t>
            </a:r>
            <a:r>
              <a:rPr lang="zh-CN" altLang="en-US" sz="2800">
                <a:solidFill>
                  <a:schemeClr val="accent1"/>
                </a:solidFill>
                <a:latin typeface="Trebuchet MS" pitchFamily="34" charset="0"/>
                <a:ea typeface="方正姚体" pitchFamily="2" charset="-122"/>
              </a:rPr>
              <a:t>信息素挥发的抽象</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2"/>
          <p:cNvSpPr>
            <a:spLocks noGrp="1"/>
          </p:cNvSpPr>
          <p:nvPr>
            <p:ph idx="1"/>
          </p:nvPr>
        </p:nvSpPr>
        <p:spPr>
          <a:xfrm>
            <a:off x="677863" y="1035050"/>
            <a:ext cx="10334625" cy="5822950"/>
          </a:xfrm>
        </p:spPr>
        <p:txBody>
          <a:bodyPr/>
          <a:lstStyle/>
          <a:p>
            <a:pPr eaLnBrk="1" hangingPunct="1"/>
            <a:r>
              <a:rPr lang="zh-CN" altLang="zh-CN" sz="2400" smtClean="0"/>
              <a:t>以上几点是对真实蚂蚁觅食行为的抽象，整个过程体现了蚁群算法的自组织性，但是这种自组织系统存在一个缺陷，即系统的演化需要耗费较长的时间。而实际应用时对算法运行时间的要求也是必不可少的，因此在决定蚂蚁行走方向的状态转移概率时，引入了一个随机搜索的过程，即引入了启发因子，根据所求问题空间的具体特征，给蚁群算法一个初始的引导，这个过程极大地增加了算法的时间有效性，从而使蚁群算法的有效应用成为可能。</a:t>
            </a:r>
            <a:endParaRPr lang="en-US" altLang="zh-CN" sz="2400" smtClean="0"/>
          </a:p>
          <a:p>
            <a:pPr eaLnBrk="1" hangingPunct="1"/>
            <a:r>
              <a:rPr lang="zh-CN" altLang="zh-CN" sz="2400" smtClean="0"/>
              <a:t>以上几点是对真实蚂蚁觅食行为的抽象，整个过程体现了蚁群算法的自组织性，但是这种自组织系统存在一个缺陷，即系统的演化需要耗费较长的时间。而实际应用时对算法运行时间的要求也是必不可少的，因此在决定蚂蚁行走方向的状态转移概率时，引入了一个随机搜索的过程，即引入了启发因子，根据所求问题空间的具体特征，给蚁群算法一个初始的引导，这个过程极大地增加了算法的时间有效性，从而使蚁群算法的有效应用成为可能。</a:t>
            </a:r>
          </a:p>
        </p:txBody>
      </p:sp>
      <p:sp>
        <p:nvSpPr>
          <p:cNvPr id="28674" name="标题 1"/>
          <p:cNvSpPr txBox="1">
            <a:spLocks/>
          </p:cNvSpPr>
          <p:nvPr/>
        </p:nvSpPr>
        <p:spPr bwMode="auto">
          <a:xfrm>
            <a:off x="677863" y="327025"/>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11.2.7 	</a:t>
            </a:r>
            <a:r>
              <a:rPr lang="zh-CN" altLang="en-US" sz="2800">
                <a:solidFill>
                  <a:schemeClr val="accent1"/>
                </a:solidFill>
                <a:latin typeface="Trebuchet MS" pitchFamily="34" charset="0"/>
                <a:ea typeface="方正姚体" pitchFamily="2" charset="-122"/>
              </a:rPr>
              <a:t>启发因子的引入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2"/>
          <p:cNvSpPr>
            <a:spLocks noGrp="1"/>
          </p:cNvSpPr>
          <p:nvPr>
            <p:ph idx="1"/>
          </p:nvPr>
        </p:nvSpPr>
        <p:spPr>
          <a:xfrm>
            <a:off x="784225" y="1560513"/>
            <a:ext cx="9126538" cy="3159125"/>
          </a:xfrm>
        </p:spPr>
        <p:txBody>
          <a:bodyPr/>
          <a:lstStyle/>
          <a:p>
            <a:pPr eaLnBrk="1" hangingPunct="1"/>
            <a:r>
              <a:rPr lang="zh-CN" altLang="zh-CN" sz="2400" smtClean="0"/>
              <a:t>蚁群算法具有很强的自学习能力，可根据环境的改变和过去的行为结果对自身的知识库或自身的组织结构进行再组织，从而实现算法求解能力的进化，而这种进化是环境变化与算法自学习能力交互作用的产物，同时算法机理的复杂性和环境变化的不确定性进一步增加了蚁群算法的不可预测性。</a:t>
            </a:r>
          </a:p>
          <a:p>
            <a:pPr eaLnBrk="1" hangingPunct="1"/>
            <a:endParaRPr lang="zh-CN" altLang="zh-CN"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标题 1"/>
          <p:cNvSpPr>
            <a:spLocks noGrp="1"/>
          </p:cNvSpPr>
          <p:nvPr>
            <p:ph type="title"/>
          </p:nvPr>
        </p:nvSpPr>
        <p:spPr>
          <a:xfrm>
            <a:off x="677863" y="393700"/>
            <a:ext cx="8596312" cy="884238"/>
          </a:xfrm>
        </p:spPr>
        <p:txBody>
          <a:bodyPr/>
          <a:lstStyle/>
          <a:p>
            <a:pPr eaLnBrk="1" hangingPunct="1"/>
            <a:r>
              <a:rPr lang="en-US" altLang="zh-CN" sz="4000" smtClean="0"/>
              <a:t>11.3 	</a:t>
            </a:r>
            <a:r>
              <a:rPr lang="zh-CN" altLang="en-US" sz="4000" smtClean="0"/>
              <a:t>基本蚁群算法的数学模型</a:t>
            </a:r>
          </a:p>
        </p:txBody>
      </p:sp>
      <p:sp>
        <p:nvSpPr>
          <p:cNvPr id="17417" name="内容占位符 2"/>
          <p:cNvSpPr>
            <a:spLocks noGrp="1"/>
          </p:cNvSpPr>
          <p:nvPr>
            <p:ph idx="1"/>
          </p:nvPr>
        </p:nvSpPr>
        <p:spPr>
          <a:xfrm>
            <a:off x="677863" y="1384300"/>
            <a:ext cx="10267950" cy="4706938"/>
          </a:xfrm>
        </p:spPr>
        <p:txBody>
          <a:bodyPr/>
          <a:lstStyle/>
          <a:p>
            <a:pPr marL="0" indent="0" eaLnBrk="1" hangingPunct="1">
              <a:buFont typeface="Wingdings 3" pitchFamily="18" charset="2"/>
              <a:buNone/>
            </a:pPr>
            <a:r>
              <a:rPr lang="en-US" altLang="zh-CN" sz="2200" smtClean="0"/>
              <a:t>	</a:t>
            </a:r>
            <a:r>
              <a:rPr lang="zh-CN" altLang="zh-CN" sz="2200" smtClean="0"/>
              <a:t>设</a:t>
            </a:r>
            <a:r>
              <a:rPr lang="en-US" altLang="zh-CN" sz="2200" smtClean="0">
                <a:latin typeface="Times New Roman" pitchFamily="18" charset="0"/>
                <a:ea typeface="Batang"/>
                <a:cs typeface="Times New Roman" pitchFamily="18" charset="0"/>
              </a:rPr>
              <a:t>hi(t)</a:t>
            </a:r>
            <a:r>
              <a:rPr lang="zh-CN" altLang="zh-CN" sz="2200" smtClean="0"/>
              <a:t>表示</a:t>
            </a:r>
            <a:r>
              <a:rPr lang="en-US" altLang="zh-CN" sz="2200" smtClean="0">
                <a:latin typeface="Times New Roman" pitchFamily="18" charset="0"/>
                <a:ea typeface="Batang"/>
                <a:cs typeface="Batang"/>
              </a:rPr>
              <a:t>t</a:t>
            </a:r>
            <a:r>
              <a:rPr lang="zh-CN" altLang="zh-CN" sz="2200" smtClean="0"/>
              <a:t>时刻位于元素</a:t>
            </a:r>
            <a:r>
              <a:rPr lang="en-US" altLang="zh-CN" sz="2200" smtClean="0">
                <a:latin typeface="Times New Roman" pitchFamily="18" charset="0"/>
                <a:ea typeface="Batang"/>
                <a:cs typeface="Batang"/>
              </a:rPr>
              <a:t>i</a:t>
            </a:r>
            <a:r>
              <a:rPr lang="zh-CN" altLang="zh-CN" sz="2200" smtClean="0"/>
              <a:t>的蚂蚁数目，</a:t>
            </a:r>
            <a:r>
              <a:rPr lang="en-US" altLang="zh-CN" sz="2200" smtClean="0">
                <a:latin typeface="Times New Roman" pitchFamily="18" charset="0"/>
                <a:ea typeface="Batang"/>
                <a:cs typeface="Batang"/>
              </a:rPr>
              <a:t>Гij(t)</a:t>
            </a:r>
            <a:r>
              <a:rPr lang="zh-CN" altLang="zh-CN" sz="2200" smtClean="0"/>
              <a:t>为，时刻路径</a:t>
            </a:r>
            <a:r>
              <a:rPr lang="en-US" altLang="zh-CN" sz="2200" smtClean="0">
                <a:latin typeface="Times New Roman" pitchFamily="18" charset="0"/>
                <a:ea typeface="Batang"/>
                <a:cs typeface="Batang"/>
              </a:rPr>
              <a:t>(i,j)</a:t>
            </a:r>
            <a:r>
              <a:rPr lang="zh-CN" altLang="zh-CN" sz="2200" smtClean="0"/>
              <a:t>上的信息量，</a:t>
            </a:r>
            <a:r>
              <a:rPr lang="en-US" altLang="zh-CN" sz="2200" smtClean="0">
                <a:latin typeface="Times New Roman" pitchFamily="18" charset="0"/>
                <a:ea typeface="Batang"/>
                <a:cs typeface="Batang"/>
              </a:rPr>
              <a:t>n</a:t>
            </a:r>
            <a:r>
              <a:rPr lang="zh-CN" altLang="zh-CN" sz="2200" smtClean="0"/>
              <a:t>表示</a:t>
            </a:r>
            <a:r>
              <a:rPr lang="en-US" altLang="zh-CN" sz="2200" smtClean="0">
                <a:latin typeface="Times New Roman" pitchFamily="18" charset="0"/>
                <a:ea typeface="Batang"/>
                <a:cs typeface="Batang"/>
              </a:rPr>
              <a:t>TSP</a:t>
            </a:r>
            <a:r>
              <a:rPr lang="zh-CN" altLang="zh-CN" sz="2200" smtClean="0"/>
              <a:t>规模，</a:t>
            </a:r>
            <a:r>
              <a:rPr lang="en-US" altLang="zh-CN" sz="2200" smtClean="0">
                <a:latin typeface="Times New Roman" pitchFamily="18" charset="0"/>
                <a:ea typeface="Batang"/>
                <a:cs typeface="Batang"/>
              </a:rPr>
              <a:t>m</a:t>
            </a:r>
            <a:r>
              <a:rPr lang="zh-CN" altLang="zh-CN" sz="2200" smtClean="0"/>
              <a:t>为蚁群中蚂蚁的总数目，则</a:t>
            </a:r>
            <a:endParaRPr lang="en-US" altLang="zh-CN" sz="2200" smtClean="0"/>
          </a:p>
          <a:p>
            <a:pPr marL="0" indent="0" eaLnBrk="1" hangingPunct="1">
              <a:buFont typeface="Wingdings 3" pitchFamily="18" charset="2"/>
              <a:buNone/>
            </a:pPr>
            <a:r>
              <a:rPr lang="zh-CN" altLang="zh-CN" sz="2200" smtClean="0"/>
              <a:t>是</a:t>
            </a:r>
            <a:r>
              <a:rPr lang="en-US" altLang="zh-CN" sz="2200" smtClean="0">
                <a:latin typeface="Times New Roman" pitchFamily="18" charset="0"/>
                <a:ea typeface="Batang"/>
                <a:cs typeface="Batang"/>
              </a:rPr>
              <a:t>t</a:t>
            </a:r>
            <a:r>
              <a:rPr lang="zh-CN" altLang="zh-CN" sz="2200" smtClean="0"/>
              <a:t>时刻集合</a:t>
            </a:r>
            <a:r>
              <a:rPr lang="en-US" altLang="zh-CN" sz="2200" smtClean="0">
                <a:latin typeface="Times New Roman" pitchFamily="18" charset="0"/>
                <a:ea typeface="Batang"/>
                <a:cs typeface="Batang"/>
              </a:rPr>
              <a:t>C</a:t>
            </a:r>
            <a:r>
              <a:rPr lang="zh-CN" altLang="zh-CN" sz="2200" smtClean="0"/>
              <a:t>中元素（城市）两两连接</a:t>
            </a:r>
            <a:r>
              <a:rPr lang="en-US" altLang="zh-CN" sz="2200" smtClean="0">
                <a:latin typeface="Times New Roman" pitchFamily="18" charset="0"/>
                <a:ea typeface="Batang"/>
                <a:cs typeface="Batang"/>
              </a:rPr>
              <a:t>lij</a:t>
            </a:r>
            <a:r>
              <a:rPr lang="zh-CN" altLang="zh-CN" sz="2200" smtClean="0"/>
              <a:t>上残留信息量的集合。在初始时刻各条路径上信息量相等，并设</a:t>
            </a:r>
            <a:r>
              <a:rPr lang="en-US" altLang="zh-CN" sz="2200" smtClean="0">
                <a:latin typeface="Times New Roman" pitchFamily="18" charset="0"/>
                <a:ea typeface="Batang"/>
                <a:cs typeface="Batang"/>
              </a:rPr>
              <a:t>rij(0)=const</a:t>
            </a:r>
            <a:r>
              <a:rPr lang="zh-CN" altLang="zh-CN" sz="2200" smtClean="0"/>
              <a:t>，基本蚁群算法的寻是通过有向图</a:t>
            </a:r>
            <a:r>
              <a:rPr lang="en-US" altLang="zh-CN" sz="2200" smtClean="0">
                <a:latin typeface="Times New Roman" pitchFamily="18" charset="0"/>
                <a:ea typeface="Batang"/>
                <a:cs typeface="Batang"/>
              </a:rPr>
              <a:t>g=(C,L,Г)</a:t>
            </a:r>
            <a:r>
              <a:rPr lang="zh-CN" altLang="zh-CN" sz="2200" smtClean="0"/>
              <a:t>实现的。</a:t>
            </a:r>
            <a:endParaRPr lang="en-US" altLang="zh-CN" sz="2200" smtClean="0"/>
          </a:p>
          <a:p>
            <a:pPr marL="0" indent="0" eaLnBrk="1" hangingPunct="1">
              <a:buFont typeface="Wingdings 3" pitchFamily="18" charset="2"/>
              <a:buNone/>
            </a:pPr>
            <a:r>
              <a:rPr lang="en-US" altLang="zh-CN" sz="2200" smtClean="0"/>
              <a:t>	</a:t>
            </a:r>
            <a:r>
              <a:rPr lang="zh-CN" altLang="zh-CN" sz="2400" smtClean="0"/>
              <a:t>蚂蚁</a:t>
            </a:r>
            <a:r>
              <a:rPr lang="en-US" altLang="zh-CN" sz="2200" smtClean="0">
                <a:latin typeface="Times New Roman" pitchFamily="18" charset="0"/>
                <a:ea typeface="Batang"/>
                <a:cs typeface="Batang"/>
              </a:rPr>
              <a:t>k(k=l,2,</a:t>
            </a:r>
            <a:r>
              <a:rPr lang="zh-CN" altLang="zh-CN" sz="2200" smtClean="0">
                <a:latin typeface="Times New Roman" pitchFamily="18" charset="0"/>
                <a:ea typeface="Batang"/>
                <a:cs typeface="Batang"/>
              </a:rPr>
              <a:t>…</a:t>
            </a:r>
            <a:r>
              <a:rPr lang="en-US" altLang="zh-CN" sz="2200" smtClean="0">
                <a:latin typeface="Times New Roman" pitchFamily="18" charset="0"/>
                <a:ea typeface="Batang"/>
                <a:cs typeface="Batang"/>
              </a:rPr>
              <a:t>,m)</a:t>
            </a:r>
            <a:r>
              <a:rPr lang="zh-CN" altLang="zh-CN" sz="2400" smtClean="0"/>
              <a:t>在运动过程中，根据各条路径上的信息量决定其转移方向。这里用禁忌表</a:t>
            </a:r>
            <a:r>
              <a:rPr lang="en-US" altLang="zh-CN" sz="2200" smtClean="0">
                <a:latin typeface="Times New Roman" pitchFamily="18" charset="0"/>
                <a:ea typeface="Batang"/>
                <a:cs typeface="Batang"/>
              </a:rPr>
              <a:t>tabuk(k=l,2,</a:t>
            </a:r>
            <a:r>
              <a:rPr lang="zh-CN" altLang="zh-CN" sz="2200" smtClean="0">
                <a:latin typeface="Times New Roman" pitchFamily="18" charset="0"/>
                <a:ea typeface="Batang"/>
                <a:cs typeface="Batang"/>
              </a:rPr>
              <a:t>…</a:t>
            </a:r>
            <a:r>
              <a:rPr lang="en-US" altLang="zh-CN" sz="2200" smtClean="0">
                <a:latin typeface="Times New Roman" pitchFamily="18" charset="0"/>
                <a:ea typeface="Batang"/>
                <a:cs typeface="Batang"/>
              </a:rPr>
              <a:t>,m)</a:t>
            </a:r>
            <a:r>
              <a:rPr lang="zh-CN" altLang="zh-CN" sz="2400" smtClean="0"/>
              <a:t>来记录蚂蚁</a:t>
            </a:r>
            <a:r>
              <a:rPr lang="en-US" altLang="zh-CN" sz="2200" smtClean="0">
                <a:latin typeface="Times New Roman" pitchFamily="18" charset="0"/>
                <a:ea typeface="Batang"/>
                <a:cs typeface="Batang"/>
              </a:rPr>
              <a:t>k</a:t>
            </a:r>
            <a:r>
              <a:rPr lang="zh-CN" altLang="zh-CN" sz="2400" smtClean="0"/>
              <a:t>当前所走过的城市，集合随着</a:t>
            </a:r>
            <a:r>
              <a:rPr lang="en-US" altLang="zh-CN" sz="2200" smtClean="0">
                <a:latin typeface="Times New Roman" pitchFamily="18" charset="0"/>
                <a:ea typeface="Batang"/>
                <a:cs typeface="Batang"/>
              </a:rPr>
              <a:t>tabuk</a:t>
            </a:r>
            <a:r>
              <a:rPr lang="zh-CN" altLang="zh-CN" sz="2400" smtClean="0"/>
              <a:t>进化过程作动态调整。在搜索过程中，蚂蚁根据各条路径上的信息量及路径的启发信息来计算状态转移概率。</a:t>
            </a:r>
            <a:r>
              <a:rPr lang="en-US" altLang="zh-CN" sz="2200" smtClean="0">
                <a:latin typeface="Times New Roman" pitchFamily="18" charset="0"/>
                <a:ea typeface="Batang"/>
                <a:cs typeface="Batang"/>
              </a:rPr>
              <a:t>pkij(t)</a:t>
            </a:r>
            <a:r>
              <a:rPr lang="zh-CN" altLang="zh-CN" sz="2400" smtClean="0"/>
              <a:t>表示在</a:t>
            </a:r>
            <a:r>
              <a:rPr lang="en-US" altLang="zh-CN" sz="2200" smtClean="0">
                <a:latin typeface="Times New Roman" pitchFamily="18" charset="0"/>
                <a:ea typeface="Batang"/>
                <a:cs typeface="Batang"/>
              </a:rPr>
              <a:t>t</a:t>
            </a:r>
            <a:r>
              <a:rPr lang="zh-CN" altLang="zh-CN" sz="2400" smtClean="0"/>
              <a:t>时刻蚂蚁</a:t>
            </a:r>
            <a:r>
              <a:rPr lang="en-US" altLang="zh-CN" sz="2200" smtClean="0">
                <a:latin typeface="Times New Roman" pitchFamily="18" charset="0"/>
                <a:ea typeface="Batang"/>
                <a:cs typeface="Batang"/>
              </a:rPr>
              <a:t>k</a:t>
            </a:r>
            <a:r>
              <a:rPr lang="zh-CN" altLang="zh-CN" sz="2400" smtClean="0"/>
              <a:t>由元素（城市）</a:t>
            </a:r>
            <a:r>
              <a:rPr lang="en-US" altLang="zh-CN" sz="2200" smtClean="0">
                <a:latin typeface="Times New Roman" pitchFamily="18" charset="0"/>
                <a:ea typeface="Batang"/>
                <a:cs typeface="Batang"/>
              </a:rPr>
              <a:t>i</a:t>
            </a:r>
            <a:r>
              <a:rPr lang="zh-CN" altLang="zh-CN" sz="2400" smtClean="0"/>
              <a:t>转移到元素（城市）</a:t>
            </a:r>
            <a:r>
              <a:rPr lang="en-US" altLang="zh-CN" sz="2200" smtClean="0">
                <a:latin typeface="Times New Roman" pitchFamily="18" charset="0"/>
                <a:ea typeface="Batang"/>
                <a:cs typeface="Batang"/>
              </a:rPr>
              <a:t>j</a:t>
            </a:r>
            <a:r>
              <a:rPr lang="zh-CN" altLang="zh-CN" sz="2400" smtClean="0"/>
              <a:t>的状态转移概率</a:t>
            </a:r>
            <a:endParaRPr lang="zh-CN" altLang="en-US" sz="2200" smtClean="0"/>
          </a:p>
        </p:txBody>
      </p:sp>
      <p:sp>
        <p:nvSpPr>
          <p:cNvPr id="17418"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17419" name="Rectangle 7"/>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7415" name="Object 7"/>
          <p:cNvGraphicFramePr>
            <a:graphicFrameLocks noChangeAspect="1"/>
          </p:cNvGraphicFramePr>
          <p:nvPr/>
        </p:nvGraphicFramePr>
        <p:xfrm>
          <a:off x="6096000" y="1671638"/>
          <a:ext cx="3846513" cy="577850"/>
        </p:xfrm>
        <a:graphic>
          <a:graphicData uri="http://schemas.openxmlformats.org/presentationml/2006/ole">
            <p:oleObj spid="_x0000_s17415" name="Equation" r:id="rId3" imgW="2146300" imgH="4318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9813" y="2178050"/>
            <a:ext cx="8597900" cy="4522788"/>
          </a:xfrm>
        </p:spPr>
        <p:txBody>
          <a:bodyPr rtlCol="0">
            <a:normAutofit lnSpcReduction="10000"/>
          </a:bodyPr>
          <a:lstStyle/>
          <a:p>
            <a:pPr eaLnBrk="1" fontAlgn="auto" hangingPunct="1">
              <a:spcAft>
                <a:spcPts val="0"/>
              </a:spcAft>
              <a:buFont typeface="Wingdings 3" charset="2"/>
              <a:buChar char=""/>
              <a:defRPr/>
            </a:pPr>
            <a:r>
              <a:rPr lang="zh-CN" altLang="zh-CN" sz="2200" dirty="0">
                <a:solidFill>
                  <a:schemeClr val="tx1">
                    <a:lumMod val="75000"/>
                    <a:lumOff val="25000"/>
                  </a:schemeClr>
                </a:solidFill>
              </a:rPr>
              <a:t>式中，</a:t>
            </a:r>
            <a:r>
              <a:rPr lang="en-US" altLang="zh-CN" sz="2200" dirty="0" err="1" smtClean="0">
                <a:solidFill>
                  <a:schemeClr val="tx1">
                    <a:lumMod val="75000"/>
                    <a:lumOff val="25000"/>
                  </a:schemeClr>
                </a:solidFill>
                <a:latin typeface="Times New Roman" panose="02020603050405020304" pitchFamily="18" charset="0"/>
                <a:ea typeface="Batang" panose="02030600000101010101" pitchFamily="18" charset="-127"/>
                <a:cs typeface="Times New Roman" panose="02020603050405020304" pitchFamily="18" charset="0"/>
              </a:rPr>
              <a:t>allowedk</a:t>
            </a:r>
            <a:r>
              <a:rPr lang="en-US" altLang="zh-CN" sz="2200" dirty="0" smtClean="0">
                <a:solidFill>
                  <a:schemeClr val="tx1">
                    <a:lumMod val="75000"/>
                    <a:lumOff val="25000"/>
                  </a:schemeClr>
                </a:solidFill>
                <a:latin typeface="Times New Roman" panose="02020603050405020304" pitchFamily="18" charset="0"/>
                <a:ea typeface="Batang" panose="02030600000101010101" pitchFamily="18" charset="-127"/>
                <a:cs typeface="Times New Roman" panose="02020603050405020304" pitchFamily="18" charset="0"/>
              </a:rPr>
              <a:t>=</a:t>
            </a:r>
            <a:r>
              <a:rPr lang="en-US" altLang="zh-CN" sz="2200" dirty="0">
                <a:solidFill>
                  <a:schemeClr val="tx1">
                    <a:lumMod val="75000"/>
                    <a:lumOff val="25000"/>
                  </a:schemeClr>
                </a:solidFill>
                <a:latin typeface="Times New Roman" panose="02020603050405020304" pitchFamily="18" charset="0"/>
                <a:ea typeface="Batang" panose="02030600000101010101" pitchFamily="18" charset="-127"/>
                <a:cs typeface="Times New Roman" panose="02020603050405020304" pitchFamily="18" charset="0"/>
              </a:rPr>
              <a:t>(</a:t>
            </a:r>
            <a:r>
              <a:rPr lang="en-US" altLang="zh-CN" sz="2200" dirty="0" smtClean="0">
                <a:solidFill>
                  <a:schemeClr val="tx1">
                    <a:lumMod val="75000"/>
                    <a:lumOff val="25000"/>
                  </a:schemeClr>
                </a:solidFill>
                <a:latin typeface="Times New Roman" panose="02020603050405020304" pitchFamily="18" charset="0"/>
                <a:ea typeface="Batang" panose="02030600000101010101" pitchFamily="18" charset="-127"/>
                <a:cs typeface="Times New Roman" panose="02020603050405020304" pitchFamily="18" charset="0"/>
              </a:rPr>
              <a:t>C-</a:t>
            </a:r>
            <a:r>
              <a:rPr lang="en-US" altLang="zh-CN" sz="2200" dirty="0" err="1" smtClean="0">
                <a:solidFill>
                  <a:schemeClr val="tx1">
                    <a:lumMod val="75000"/>
                    <a:lumOff val="25000"/>
                  </a:schemeClr>
                </a:solidFill>
                <a:latin typeface="Times New Roman" panose="02020603050405020304" pitchFamily="18" charset="0"/>
                <a:ea typeface="Batang" panose="02030600000101010101" pitchFamily="18" charset="-127"/>
                <a:cs typeface="Times New Roman" panose="02020603050405020304" pitchFamily="18" charset="0"/>
              </a:rPr>
              <a:t>tabuk</a:t>
            </a:r>
            <a:r>
              <a:rPr lang="zh-CN" altLang="zh-CN" sz="2200" dirty="0">
                <a:solidFill>
                  <a:schemeClr val="tx1">
                    <a:lumMod val="75000"/>
                    <a:lumOff val="25000"/>
                  </a:schemeClr>
                </a:solidFill>
                <a:latin typeface="Times New Roman" panose="02020603050405020304" pitchFamily="18" charset="0"/>
                <a:ea typeface="Batang" panose="02030600000101010101" pitchFamily="18" charset="-127"/>
                <a:cs typeface="Times New Roman" panose="02020603050405020304" pitchFamily="18" charset="0"/>
              </a:rPr>
              <a:t>）</a:t>
            </a:r>
            <a:r>
              <a:rPr lang="zh-CN" altLang="zh-CN" sz="2200" dirty="0">
                <a:solidFill>
                  <a:schemeClr val="tx1">
                    <a:lumMod val="75000"/>
                    <a:lumOff val="25000"/>
                  </a:schemeClr>
                </a:solidFill>
              </a:rPr>
              <a:t>表示蚂蚁</a:t>
            </a:r>
            <a:r>
              <a:rPr lang="en-US" altLang="zh-CN" sz="2200" dirty="0">
                <a:solidFill>
                  <a:schemeClr val="tx1">
                    <a:lumMod val="75000"/>
                    <a:lumOff val="25000"/>
                  </a:schemeClr>
                </a:solidFill>
              </a:rPr>
              <a:t>k</a:t>
            </a:r>
            <a:r>
              <a:rPr lang="zh-CN" altLang="zh-CN" sz="2200" dirty="0">
                <a:solidFill>
                  <a:schemeClr val="tx1">
                    <a:lumMod val="75000"/>
                    <a:lumOff val="25000"/>
                  </a:schemeClr>
                </a:solidFill>
              </a:rPr>
              <a:t>下一步允许选择的城市；α为信息启发式因子，表示轨迹的相对重要性，反映了蚂蚁在运动过程中所积累的信息在蚂蚁运动时所起的作用，其值越大，则该蚂蚁越倾向于选择其他蚂蚁经过的路径，蚂蚁之间协作性越强；β为期望启发式因子，表示能见度的相对重要性，反映了蚂蚁在运动过程中启发信息在蚂蚁选择路径中的受重视程度，其值越大，则该状态转移概率越接近于贪心规则；</a:t>
            </a:r>
            <a:r>
              <a:rPr lang="en-US" altLang="zh-CN" sz="2200" dirty="0" err="1">
                <a:solidFill>
                  <a:schemeClr val="tx1">
                    <a:lumMod val="75000"/>
                    <a:lumOff val="25000"/>
                  </a:schemeClr>
                </a:solidFill>
              </a:rPr>
              <a:t>ηij</a:t>
            </a:r>
            <a:r>
              <a:rPr lang="en-US" altLang="zh-CN" sz="2200" dirty="0">
                <a:solidFill>
                  <a:schemeClr val="tx1">
                    <a:lumMod val="75000"/>
                    <a:lumOff val="25000"/>
                  </a:schemeClr>
                </a:solidFill>
              </a:rPr>
              <a:t>(t)</a:t>
            </a:r>
            <a:r>
              <a:rPr lang="zh-CN" altLang="zh-CN" sz="2200" dirty="0">
                <a:solidFill>
                  <a:schemeClr val="tx1">
                    <a:lumMod val="75000"/>
                    <a:lumOff val="25000"/>
                  </a:schemeClr>
                </a:solidFill>
              </a:rPr>
              <a:t>为启发函数，其表达式如下</a:t>
            </a:r>
          </a:p>
          <a:p>
            <a:pPr eaLnBrk="1" fontAlgn="auto" hangingPunct="1">
              <a:spcAft>
                <a:spcPts val="0"/>
              </a:spcAft>
              <a:buFont typeface="Wingdings 3" charset="2"/>
              <a:buChar char=""/>
              <a:defRPr/>
            </a:pPr>
            <a:endParaRPr lang="en-US" altLang="zh-CN" sz="1800" dirty="0" smtClean="0">
              <a:solidFill>
                <a:schemeClr val="tx1">
                  <a:lumMod val="75000"/>
                  <a:lumOff val="25000"/>
                </a:schemeClr>
              </a:solidFill>
            </a:endParaRPr>
          </a:p>
          <a:p>
            <a:pPr eaLnBrk="1" fontAlgn="auto" hangingPunct="1">
              <a:spcAft>
                <a:spcPts val="0"/>
              </a:spcAft>
              <a:buFont typeface="Wingdings 3" charset="2"/>
              <a:buChar char=""/>
              <a:defRPr/>
            </a:pPr>
            <a:endParaRPr lang="en-US" altLang="zh-CN" sz="1800" dirty="0">
              <a:solidFill>
                <a:schemeClr val="tx1">
                  <a:lumMod val="75000"/>
                  <a:lumOff val="25000"/>
                </a:schemeClr>
              </a:solidFill>
            </a:endParaRPr>
          </a:p>
          <a:p>
            <a:pPr eaLnBrk="1" fontAlgn="auto" hangingPunct="1">
              <a:spcAft>
                <a:spcPts val="0"/>
              </a:spcAft>
              <a:buFont typeface="Wingdings 3" charset="2"/>
              <a:buChar char=""/>
              <a:defRPr/>
            </a:pPr>
            <a:r>
              <a:rPr lang="zh-CN" altLang="zh-CN" sz="2200" dirty="0">
                <a:solidFill>
                  <a:schemeClr val="tx1">
                    <a:lumMod val="75000"/>
                    <a:lumOff val="25000"/>
                  </a:schemeClr>
                </a:solidFill>
              </a:rPr>
              <a:t>式中，</a:t>
            </a:r>
            <a:r>
              <a:rPr lang="en-US" altLang="zh-CN" sz="2200" dirty="0" err="1">
                <a:solidFill>
                  <a:schemeClr val="tx1">
                    <a:lumMod val="75000"/>
                    <a:lumOff val="25000"/>
                  </a:schemeClr>
                </a:solidFill>
              </a:rPr>
              <a:t>dij</a:t>
            </a:r>
            <a:r>
              <a:rPr lang="zh-CN" altLang="zh-CN" sz="2200" dirty="0">
                <a:solidFill>
                  <a:schemeClr val="tx1">
                    <a:lumMod val="75000"/>
                    <a:lumOff val="25000"/>
                  </a:schemeClr>
                </a:solidFill>
              </a:rPr>
              <a:t>表示相邻两个城市之间的距离。对蚂蚁</a:t>
            </a:r>
            <a:r>
              <a:rPr lang="en-US" altLang="zh-CN" sz="2200" dirty="0">
                <a:solidFill>
                  <a:schemeClr val="tx1">
                    <a:lumMod val="75000"/>
                    <a:lumOff val="25000"/>
                  </a:schemeClr>
                </a:solidFill>
              </a:rPr>
              <a:t>k</a:t>
            </a:r>
            <a:r>
              <a:rPr lang="zh-CN" altLang="zh-CN" sz="2200" dirty="0">
                <a:solidFill>
                  <a:schemeClr val="tx1">
                    <a:lumMod val="75000"/>
                    <a:lumOff val="25000"/>
                  </a:schemeClr>
                </a:solidFill>
              </a:rPr>
              <a:t>而言，</a:t>
            </a:r>
            <a:r>
              <a:rPr lang="en-US" altLang="zh-CN" sz="2200" dirty="0" err="1">
                <a:solidFill>
                  <a:schemeClr val="tx1">
                    <a:lumMod val="75000"/>
                    <a:lumOff val="25000"/>
                  </a:schemeClr>
                </a:solidFill>
              </a:rPr>
              <a:t>dij</a:t>
            </a:r>
            <a:r>
              <a:rPr lang="zh-CN" altLang="zh-CN" sz="2200" dirty="0">
                <a:solidFill>
                  <a:schemeClr val="tx1">
                    <a:lumMod val="75000"/>
                    <a:lumOff val="25000"/>
                  </a:schemeClr>
                </a:solidFill>
              </a:rPr>
              <a:t>越小，则</a:t>
            </a:r>
            <a:r>
              <a:rPr lang="en-US" altLang="zh-CN" sz="2200" dirty="0" err="1">
                <a:solidFill>
                  <a:schemeClr val="tx1">
                    <a:lumMod val="75000"/>
                    <a:lumOff val="25000"/>
                  </a:schemeClr>
                </a:solidFill>
              </a:rPr>
              <a:t>ηij</a:t>
            </a:r>
            <a:r>
              <a:rPr lang="en-US" altLang="zh-CN" sz="2200" dirty="0">
                <a:solidFill>
                  <a:schemeClr val="tx1">
                    <a:lumMod val="75000"/>
                    <a:lumOff val="25000"/>
                  </a:schemeClr>
                </a:solidFill>
              </a:rPr>
              <a:t>(t)</a:t>
            </a:r>
            <a:r>
              <a:rPr lang="zh-CN" altLang="zh-CN" sz="2200" dirty="0">
                <a:solidFill>
                  <a:schemeClr val="tx1">
                    <a:lumMod val="75000"/>
                    <a:lumOff val="25000"/>
                  </a:schemeClr>
                </a:solidFill>
              </a:rPr>
              <a:t>越大，</a:t>
            </a:r>
            <a:r>
              <a:rPr lang="en-US" altLang="zh-CN" sz="2200" dirty="0" err="1">
                <a:solidFill>
                  <a:schemeClr val="tx1">
                    <a:lumMod val="75000"/>
                    <a:lumOff val="25000"/>
                  </a:schemeClr>
                </a:solidFill>
              </a:rPr>
              <a:t>pkij</a:t>
            </a:r>
            <a:r>
              <a:rPr lang="en-US" altLang="zh-CN" sz="2200" dirty="0">
                <a:solidFill>
                  <a:schemeClr val="tx1">
                    <a:lumMod val="75000"/>
                    <a:lumOff val="25000"/>
                  </a:schemeClr>
                </a:solidFill>
              </a:rPr>
              <a:t>(t)</a:t>
            </a:r>
            <a:r>
              <a:rPr lang="zh-CN" altLang="zh-CN" sz="2200" dirty="0">
                <a:solidFill>
                  <a:schemeClr val="tx1">
                    <a:lumMod val="75000"/>
                    <a:lumOff val="25000"/>
                  </a:schemeClr>
                </a:solidFill>
              </a:rPr>
              <a:t>也就越大。显然，该启发函数表示蚂蚁从元素（城市）</a:t>
            </a:r>
            <a:r>
              <a:rPr lang="en-US" altLang="zh-CN" sz="2200" dirty="0">
                <a:solidFill>
                  <a:schemeClr val="tx1">
                    <a:lumMod val="75000"/>
                    <a:lumOff val="25000"/>
                  </a:schemeClr>
                </a:solidFill>
              </a:rPr>
              <a:t>j</a:t>
            </a:r>
            <a:r>
              <a:rPr lang="zh-CN" altLang="zh-CN" sz="2200" dirty="0">
                <a:solidFill>
                  <a:schemeClr val="tx1">
                    <a:lumMod val="75000"/>
                    <a:lumOff val="25000"/>
                  </a:schemeClr>
                </a:solidFill>
              </a:rPr>
              <a:t>转移到元素（城市）</a:t>
            </a:r>
            <a:r>
              <a:rPr lang="en-US" altLang="zh-CN" sz="2200" dirty="0">
                <a:solidFill>
                  <a:schemeClr val="tx1">
                    <a:lumMod val="75000"/>
                    <a:lumOff val="25000"/>
                  </a:schemeClr>
                </a:solidFill>
              </a:rPr>
              <a:t>j</a:t>
            </a:r>
            <a:r>
              <a:rPr lang="zh-CN" altLang="zh-CN" sz="2200" dirty="0">
                <a:solidFill>
                  <a:schemeClr val="tx1">
                    <a:lumMod val="75000"/>
                    <a:lumOff val="25000"/>
                  </a:schemeClr>
                </a:solidFill>
              </a:rPr>
              <a:t>的期望程度。</a:t>
            </a:r>
          </a:p>
          <a:p>
            <a:pPr eaLnBrk="1" fontAlgn="auto" hangingPunct="1">
              <a:spcAft>
                <a:spcPts val="0"/>
              </a:spcAft>
              <a:buFont typeface="Wingdings 3" charset="2"/>
              <a:buChar char=""/>
              <a:defRPr/>
            </a:pPr>
            <a:endParaRPr lang="zh-CN" altLang="en-US" sz="2200" dirty="0">
              <a:solidFill>
                <a:schemeClr val="tx1">
                  <a:lumMod val="75000"/>
                  <a:lumOff val="25000"/>
                </a:schemeClr>
              </a:solidFill>
            </a:endParaRPr>
          </a:p>
        </p:txBody>
      </p:sp>
      <p:sp>
        <p:nvSpPr>
          <p:cNvPr id="18442"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8439" name="Object 7"/>
          <p:cNvGraphicFramePr>
            <a:graphicFrameLocks noChangeAspect="1"/>
          </p:cNvGraphicFramePr>
          <p:nvPr/>
        </p:nvGraphicFramePr>
        <p:xfrm>
          <a:off x="2454275" y="222250"/>
          <a:ext cx="5768975" cy="1733550"/>
        </p:xfrm>
        <a:graphic>
          <a:graphicData uri="http://schemas.openxmlformats.org/presentationml/2006/ole">
            <p:oleObj spid="_x0000_s18439" name="Equation" r:id="rId3" imgW="3225800" imgH="990600" progId="Equation.DSMT4">
              <p:embed/>
            </p:oleObj>
          </a:graphicData>
        </a:graphic>
      </p:graphicFrame>
      <p:sp>
        <p:nvSpPr>
          <p:cNvPr id="18443"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8440" name="Object 8"/>
          <p:cNvGraphicFramePr>
            <a:graphicFrameLocks noChangeAspect="1"/>
          </p:cNvGraphicFramePr>
          <p:nvPr/>
        </p:nvGraphicFramePr>
        <p:xfrm>
          <a:off x="4600575" y="4438650"/>
          <a:ext cx="1476375" cy="955675"/>
        </p:xfrm>
        <a:graphic>
          <a:graphicData uri="http://schemas.openxmlformats.org/presentationml/2006/ole">
            <p:oleObj spid="_x0000_s18440" name="Equation" r:id="rId4" imgW="698197" imgH="444307"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内容占位符 2"/>
          <p:cNvSpPr>
            <a:spLocks noGrp="1"/>
          </p:cNvSpPr>
          <p:nvPr>
            <p:ph idx="1"/>
          </p:nvPr>
        </p:nvSpPr>
        <p:spPr>
          <a:xfrm>
            <a:off x="677863" y="550863"/>
            <a:ext cx="10120312" cy="6105525"/>
          </a:xfrm>
        </p:spPr>
        <p:txBody>
          <a:bodyPr/>
          <a:lstStyle/>
          <a:p>
            <a:pPr eaLnBrk="1" hangingPunct="1"/>
            <a:r>
              <a:rPr lang="zh-CN" altLang="zh-CN" sz="2200" smtClean="0"/>
              <a:t>为了避免残留信息素过多引起残留信息淹没启发信息，在每只蚂蚁走完一步或者完成对所有</a:t>
            </a:r>
            <a:r>
              <a:rPr lang="en-US" altLang="zh-CN" sz="2200" smtClean="0"/>
              <a:t>n</a:t>
            </a:r>
            <a:r>
              <a:rPr lang="zh-CN" altLang="zh-CN" sz="2200" smtClean="0"/>
              <a:t>个城市的遍历（也即一个循环结束）后，要对残留信息进行更新处理。这种更新策略模仿了人类大脑记忆的特点，在新信息不断存人大脑的同时，存储在大脑中的旧信患随着时间的推移逐渐淡化，甚至忘记。由此，</a:t>
            </a:r>
            <a:r>
              <a:rPr lang="en-US" altLang="zh-CN" sz="2200" smtClean="0"/>
              <a:t>t+n</a:t>
            </a:r>
            <a:r>
              <a:rPr lang="zh-CN" altLang="zh-CN" sz="2200" smtClean="0"/>
              <a:t>时刻在路径</a:t>
            </a:r>
            <a:r>
              <a:rPr lang="en-US" altLang="zh-CN" sz="2200" smtClean="0"/>
              <a:t>(i,j)</a:t>
            </a:r>
            <a:r>
              <a:rPr lang="zh-CN" altLang="zh-CN" sz="2200" smtClean="0"/>
              <a:t>上的信息量可按如下规则进行调整</a:t>
            </a:r>
            <a:endParaRPr lang="en-US" altLang="zh-CN" sz="2200" smtClean="0"/>
          </a:p>
          <a:p>
            <a:pPr eaLnBrk="1" hangingPunct="1"/>
            <a:endParaRPr lang="en-US" altLang="zh-CN" sz="2200" smtClean="0"/>
          </a:p>
          <a:p>
            <a:pPr eaLnBrk="1" hangingPunct="1"/>
            <a:endParaRPr lang="en-US" altLang="zh-CN" sz="2200" smtClean="0"/>
          </a:p>
          <a:p>
            <a:pPr eaLnBrk="1" hangingPunct="1"/>
            <a:endParaRPr lang="en-US" altLang="zh-CN" sz="2200" smtClean="0"/>
          </a:p>
          <a:p>
            <a:pPr eaLnBrk="1" hangingPunct="1"/>
            <a:r>
              <a:rPr lang="zh-CN" altLang="zh-CN" sz="2200" smtClean="0"/>
              <a:t>式中，</a:t>
            </a:r>
            <a:r>
              <a:rPr lang="en-US" altLang="zh-CN" sz="2200" smtClean="0"/>
              <a:t>ρ</a:t>
            </a:r>
            <a:r>
              <a:rPr lang="zh-CN" altLang="zh-CN" sz="2200" smtClean="0"/>
              <a:t>表示信息素挥发系数，则</a:t>
            </a:r>
            <a:r>
              <a:rPr lang="en-US" altLang="zh-CN" sz="2200" smtClean="0"/>
              <a:t>1-ρ</a:t>
            </a:r>
            <a:r>
              <a:rPr lang="zh-CN" altLang="zh-CN" sz="2200" smtClean="0"/>
              <a:t>表示信息素残留因子，为了防止信息的无限积累，</a:t>
            </a:r>
            <a:r>
              <a:rPr lang="en-US" altLang="zh-CN" sz="2200" smtClean="0"/>
              <a:t>ρ</a:t>
            </a:r>
            <a:r>
              <a:rPr lang="zh-CN" altLang="zh-CN" sz="2200" smtClean="0"/>
              <a:t>的取值范围为：</a:t>
            </a:r>
            <a:r>
              <a:rPr lang="en-US" altLang="zh-CN" sz="2200" smtClean="0"/>
              <a:t>ρ⊂[0,1]</a:t>
            </a:r>
            <a:r>
              <a:rPr lang="zh-CN" altLang="zh-CN" sz="2200" smtClean="0"/>
              <a:t>；</a:t>
            </a:r>
            <a:r>
              <a:rPr lang="en-US" altLang="zh-CN" sz="2200" smtClean="0"/>
              <a:t>ΔГij(t)</a:t>
            </a:r>
            <a:r>
              <a:rPr lang="zh-CN" altLang="zh-CN" sz="2200" smtClean="0"/>
              <a:t>表示本次循环中路径</a:t>
            </a:r>
            <a:r>
              <a:rPr lang="en-US" altLang="zh-CN" sz="2200" smtClean="0"/>
              <a:t>(i,j)</a:t>
            </a:r>
            <a:r>
              <a:rPr lang="zh-CN" altLang="zh-CN" sz="2200" smtClean="0"/>
              <a:t>上的信息素增量，初始时刻</a:t>
            </a:r>
            <a:r>
              <a:rPr lang="en-US" altLang="zh-CN" sz="2200" smtClean="0"/>
              <a:t>ΔГij(0) =0</a:t>
            </a:r>
            <a:r>
              <a:rPr lang="zh-CN" altLang="zh-CN" sz="2200" smtClean="0"/>
              <a:t>，</a:t>
            </a:r>
            <a:r>
              <a:rPr lang="en-US" altLang="zh-CN" sz="2200" smtClean="0"/>
              <a:t>ΔГijk(t)</a:t>
            </a:r>
            <a:r>
              <a:rPr lang="zh-CN" altLang="zh-CN" sz="2200" smtClean="0"/>
              <a:t>表示第</a:t>
            </a:r>
            <a:r>
              <a:rPr lang="en-US" altLang="zh-CN" sz="2200" smtClean="0"/>
              <a:t>k</a:t>
            </a:r>
            <a:r>
              <a:rPr lang="zh-CN" altLang="zh-CN" sz="2200" smtClean="0"/>
              <a:t>只蚂蚁在本次循环中留在路径</a:t>
            </a:r>
            <a:r>
              <a:rPr lang="en-US" altLang="zh-CN" sz="2200" smtClean="0"/>
              <a:t>(I,j)</a:t>
            </a:r>
            <a:r>
              <a:rPr lang="zh-CN" altLang="zh-CN" sz="2200" smtClean="0"/>
              <a:t>上的信息量。</a:t>
            </a:r>
          </a:p>
          <a:p>
            <a:pPr eaLnBrk="1" hangingPunct="1"/>
            <a:r>
              <a:rPr lang="zh-CN" altLang="zh-CN" sz="2200" smtClean="0"/>
              <a:t>根据信息素更新策略的不同，</a:t>
            </a:r>
            <a:r>
              <a:rPr lang="en-US" altLang="zh-CN" sz="2200" smtClean="0"/>
              <a:t>Dorigo M</a:t>
            </a:r>
            <a:r>
              <a:rPr lang="zh-CN" altLang="zh-CN" sz="2200" smtClean="0"/>
              <a:t>提出了三种不同的基本蚁群算法模型，分别称之为</a:t>
            </a:r>
            <a:r>
              <a:rPr lang="en-US" altLang="zh-CN" sz="2200" smtClean="0"/>
              <a:t>Ant-Cycle</a:t>
            </a:r>
            <a:r>
              <a:rPr lang="zh-CN" altLang="zh-CN" sz="2200" smtClean="0"/>
              <a:t>模型、</a:t>
            </a:r>
            <a:r>
              <a:rPr lang="en-US" altLang="zh-CN" sz="2200" smtClean="0"/>
              <a:t>Ant-Quantity</a:t>
            </a:r>
            <a:r>
              <a:rPr lang="zh-CN" altLang="zh-CN" sz="2200" smtClean="0"/>
              <a:t>模型及</a:t>
            </a:r>
            <a:r>
              <a:rPr lang="en-US" altLang="zh-CN" sz="2200" smtClean="0"/>
              <a:t>Ant-Density</a:t>
            </a:r>
            <a:r>
              <a:rPr lang="zh-CN" altLang="zh-CN" sz="2200" smtClean="0"/>
              <a:t>模型，其差别在于</a:t>
            </a:r>
            <a:r>
              <a:rPr lang="en-US" altLang="zh-CN" sz="2200" smtClean="0"/>
              <a:t>ΔГijk(t)</a:t>
            </a:r>
            <a:r>
              <a:rPr lang="zh-CN" altLang="zh-CN" sz="2200" smtClean="0"/>
              <a:t>求法的不同。</a:t>
            </a:r>
            <a:endParaRPr lang="en-US" altLang="zh-CN" sz="2200" smtClean="0"/>
          </a:p>
          <a:p>
            <a:pPr eaLnBrk="1" hangingPunct="1"/>
            <a:endParaRPr lang="zh-CN" altLang="zh-CN" sz="2200" smtClean="0"/>
          </a:p>
          <a:p>
            <a:pPr eaLnBrk="1" hangingPunct="1"/>
            <a:endParaRPr lang="zh-CN" altLang="en-US" sz="1800" smtClean="0"/>
          </a:p>
        </p:txBody>
      </p:sp>
      <p:sp>
        <p:nvSpPr>
          <p:cNvPr id="19463"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19461" name="Object 5"/>
          <p:cNvGraphicFramePr>
            <a:graphicFrameLocks noChangeAspect="1"/>
          </p:cNvGraphicFramePr>
          <p:nvPr/>
        </p:nvGraphicFramePr>
        <p:xfrm>
          <a:off x="3913188" y="2366963"/>
          <a:ext cx="3590925" cy="1089025"/>
        </p:xfrm>
        <a:graphic>
          <a:graphicData uri="http://schemas.openxmlformats.org/presentationml/2006/ole">
            <p:oleObj spid="_x0000_s19461" name="Equation" r:id="rId3" imgW="1968500" imgH="68580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2" name="内容占位符 2"/>
          <p:cNvSpPr>
            <a:spLocks noGrp="1"/>
          </p:cNvSpPr>
          <p:nvPr>
            <p:ph idx="1"/>
          </p:nvPr>
        </p:nvSpPr>
        <p:spPr>
          <a:xfrm>
            <a:off x="381000" y="417513"/>
            <a:ext cx="9637713" cy="5354637"/>
          </a:xfrm>
        </p:spPr>
        <p:txBody>
          <a:bodyPr/>
          <a:lstStyle/>
          <a:p>
            <a:pPr eaLnBrk="1" hangingPunct="1"/>
            <a:r>
              <a:rPr lang="zh-CN" altLang="zh-CN" sz="2000" smtClean="0"/>
              <a:t>在</a:t>
            </a:r>
            <a:r>
              <a:rPr lang="en-US" altLang="zh-CN" sz="2000" smtClean="0">
                <a:latin typeface="Times New Roman" pitchFamily="18" charset="0"/>
                <a:cs typeface="Times New Roman" pitchFamily="18" charset="0"/>
              </a:rPr>
              <a:t>Ant-Cycle</a:t>
            </a:r>
            <a:r>
              <a:rPr lang="zh-CN" altLang="zh-CN" sz="2000" smtClean="0"/>
              <a:t>模型中</a:t>
            </a:r>
            <a:endParaRPr lang="en-US" altLang="zh-CN" sz="2000" smtClean="0"/>
          </a:p>
          <a:p>
            <a:pPr eaLnBrk="1" hangingPunct="1"/>
            <a:endParaRPr lang="en-US" altLang="zh-CN" sz="1800" smtClean="0"/>
          </a:p>
          <a:p>
            <a:pPr eaLnBrk="1" hangingPunct="1"/>
            <a:endParaRPr lang="en-US" altLang="zh-CN" sz="1800" smtClean="0"/>
          </a:p>
          <a:p>
            <a:pPr eaLnBrk="1" hangingPunct="1"/>
            <a:endParaRPr lang="en-US" altLang="zh-CN" sz="2000" smtClean="0"/>
          </a:p>
          <a:p>
            <a:pPr eaLnBrk="1" hangingPunct="1"/>
            <a:r>
              <a:rPr lang="zh-CN" altLang="zh-CN" sz="2000" smtClean="0"/>
              <a:t>式中，</a:t>
            </a:r>
            <a:r>
              <a:rPr lang="en-US" altLang="zh-CN" sz="2000" smtClean="0"/>
              <a:t>Q</a:t>
            </a:r>
            <a:r>
              <a:rPr lang="zh-CN" altLang="zh-CN" sz="2000" smtClean="0"/>
              <a:t>表示信息强度，它在一定程度上影响算法的收敛速度；</a:t>
            </a:r>
            <a:r>
              <a:rPr lang="en-US" altLang="zh-CN" sz="2000" smtClean="0"/>
              <a:t>L</a:t>
            </a:r>
            <a:r>
              <a:rPr lang="en-US" altLang="zh-CN" sz="2000" baseline="-25000" smtClean="0"/>
              <a:t>k</a:t>
            </a:r>
            <a:r>
              <a:rPr lang="zh-CN" altLang="zh-CN" sz="2000" smtClean="0"/>
              <a:t>表示第</a:t>
            </a:r>
            <a:r>
              <a:rPr lang="en-US" altLang="zh-CN" sz="2000" smtClean="0"/>
              <a:t>k</a:t>
            </a:r>
            <a:r>
              <a:rPr lang="zh-CN" altLang="zh-CN" sz="2000" smtClean="0"/>
              <a:t>只蚂蚁在本次循环中所走路径的总长度。</a:t>
            </a:r>
            <a:endParaRPr lang="en-US" altLang="zh-CN" sz="2000" smtClean="0"/>
          </a:p>
          <a:p>
            <a:pPr eaLnBrk="1" hangingPunct="1"/>
            <a:r>
              <a:rPr lang="zh-CN" altLang="zh-CN" sz="2000" smtClean="0"/>
              <a:t>在</a:t>
            </a:r>
            <a:r>
              <a:rPr lang="en-US" altLang="zh-CN" sz="2000" smtClean="0"/>
              <a:t>Ant-Quantity</a:t>
            </a:r>
            <a:r>
              <a:rPr lang="zh-CN" altLang="zh-CN" sz="2000" smtClean="0"/>
              <a:t>模型中</a:t>
            </a:r>
            <a:endParaRPr lang="en-US" altLang="zh-CN" sz="2000" smtClean="0"/>
          </a:p>
          <a:p>
            <a:pPr eaLnBrk="1" hangingPunct="1"/>
            <a:endParaRPr lang="en-US" altLang="zh-CN" sz="2000" smtClean="0"/>
          </a:p>
          <a:p>
            <a:pPr eaLnBrk="1" hangingPunct="1"/>
            <a:endParaRPr lang="en-US" altLang="zh-CN" sz="2000" smtClean="0"/>
          </a:p>
          <a:p>
            <a:pPr eaLnBrk="1" hangingPunct="1"/>
            <a:endParaRPr lang="en-US" altLang="zh-CN" sz="2000" smtClean="0"/>
          </a:p>
          <a:p>
            <a:pPr eaLnBrk="1" hangingPunct="1"/>
            <a:r>
              <a:rPr lang="zh-CN" altLang="zh-CN" sz="2000" smtClean="0"/>
              <a:t>在</a:t>
            </a:r>
            <a:r>
              <a:rPr lang="en-US" altLang="zh-CN" sz="2000" smtClean="0"/>
              <a:t>Ant-Density</a:t>
            </a:r>
            <a:r>
              <a:rPr lang="zh-CN" altLang="zh-CN" sz="2000" smtClean="0"/>
              <a:t>模型中</a:t>
            </a:r>
          </a:p>
          <a:p>
            <a:pPr eaLnBrk="1" hangingPunct="1"/>
            <a:endParaRPr lang="zh-CN" altLang="zh-CN" sz="2000" smtClean="0"/>
          </a:p>
          <a:p>
            <a:pPr eaLnBrk="1" hangingPunct="1"/>
            <a:endParaRPr lang="zh-CN" altLang="zh-CN" sz="2000" smtClean="0"/>
          </a:p>
          <a:p>
            <a:pPr eaLnBrk="1" hangingPunct="1"/>
            <a:endParaRPr lang="zh-CN" altLang="zh-CN" sz="1800" smtClean="0"/>
          </a:p>
          <a:p>
            <a:pPr eaLnBrk="1" hangingPunct="1"/>
            <a:endParaRPr lang="zh-CN" altLang="en-US" sz="1800" smtClean="0"/>
          </a:p>
        </p:txBody>
      </p:sp>
      <p:sp>
        <p:nvSpPr>
          <p:cNvPr id="20493"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0489" name="Object 9"/>
          <p:cNvGraphicFramePr>
            <a:graphicFrameLocks noChangeAspect="1"/>
          </p:cNvGraphicFramePr>
          <p:nvPr/>
        </p:nvGraphicFramePr>
        <p:xfrm>
          <a:off x="2541588" y="914400"/>
          <a:ext cx="5553075" cy="960438"/>
        </p:xfrm>
        <a:graphic>
          <a:graphicData uri="http://schemas.openxmlformats.org/presentationml/2006/ole">
            <p:oleObj spid="_x0000_s20489" name="Equation" r:id="rId3" imgW="3898900" imgH="685800" progId="Equation.DSMT4">
              <p:embed/>
            </p:oleObj>
          </a:graphicData>
        </a:graphic>
      </p:graphicFrame>
      <p:sp>
        <p:nvSpPr>
          <p:cNvPr id="20494"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0490" name="Object 10"/>
          <p:cNvGraphicFramePr>
            <a:graphicFrameLocks noChangeAspect="1"/>
          </p:cNvGraphicFramePr>
          <p:nvPr/>
        </p:nvGraphicFramePr>
        <p:xfrm>
          <a:off x="2511425" y="3267075"/>
          <a:ext cx="6215063" cy="1036638"/>
        </p:xfrm>
        <a:graphic>
          <a:graphicData uri="http://schemas.openxmlformats.org/presentationml/2006/ole">
            <p:oleObj spid="_x0000_s20490" name="Equation" r:id="rId4" imgW="4064000" imgH="711200" progId="Equation.DSMT4">
              <p:embed/>
            </p:oleObj>
          </a:graphicData>
        </a:graphic>
      </p:graphicFrame>
      <p:sp>
        <p:nvSpPr>
          <p:cNvPr id="20495"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0491" name="Object 11"/>
          <p:cNvGraphicFramePr>
            <a:graphicFrameLocks noChangeAspect="1"/>
          </p:cNvGraphicFramePr>
          <p:nvPr/>
        </p:nvGraphicFramePr>
        <p:xfrm>
          <a:off x="2511425" y="5286375"/>
          <a:ext cx="5934075" cy="684213"/>
        </p:xfrm>
        <a:graphic>
          <a:graphicData uri="http://schemas.openxmlformats.org/presentationml/2006/ole">
            <p:oleObj spid="_x0000_s20491" name="Equation" r:id="rId5" imgW="3962400" imgH="482600" progId="Equation.DSMT4">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973138" y="2138363"/>
            <a:ext cx="8596312" cy="5019675"/>
          </a:xfrm>
        </p:spPr>
        <p:txBody>
          <a:bodyPr/>
          <a:lstStyle/>
          <a:p>
            <a:pPr eaLnBrk="1" hangingPunct="1"/>
            <a:r>
              <a:rPr lang="en-US" altLang="zh-CN" sz="2000" smtClean="0">
                <a:latin typeface="Times New Roman" pitchFamily="18" charset="0"/>
                <a:cs typeface="Times New Roman" pitchFamily="18" charset="0"/>
              </a:rPr>
              <a:t>Ant-Quantity</a:t>
            </a:r>
            <a:r>
              <a:rPr lang="zh-CN" altLang="zh-CN" sz="2200" smtClean="0"/>
              <a:t>模型和</a:t>
            </a:r>
            <a:r>
              <a:rPr lang="en-US" altLang="zh-CN" sz="2000" smtClean="0">
                <a:latin typeface="Times New Roman" pitchFamily="18" charset="0"/>
                <a:cs typeface="Times New Roman" pitchFamily="18" charset="0"/>
              </a:rPr>
              <a:t>Ant-Density</a:t>
            </a:r>
            <a:r>
              <a:rPr lang="zh-CN" altLang="zh-CN" sz="2200" smtClean="0"/>
              <a:t>模型中利用的是局部信息，即蚂蚁完成一步后更新路径上的信息素；而</a:t>
            </a:r>
            <a:r>
              <a:rPr lang="en-US" altLang="zh-CN" sz="2000" smtClean="0">
                <a:latin typeface="Times New Roman" pitchFamily="18" charset="0"/>
                <a:cs typeface="Times New Roman" pitchFamily="18" charset="0"/>
              </a:rPr>
              <a:t>Ant-Cycle</a:t>
            </a:r>
            <a:r>
              <a:rPr lang="zh-CN" altLang="zh-CN" sz="2200" smtClean="0"/>
              <a:t>模型中利用的是整体信息，即蚂蚁完成一个循环后更新所有路径上的信息素，在求解</a:t>
            </a:r>
            <a:r>
              <a:rPr lang="en-US" altLang="zh-CN" sz="2000" smtClean="0">
                <a:latin typeface="Times New Roman" pitchFamily="18" charset="0"/>
                <a:cs typeface="Times New Roman" pitchFamily="18" charset="0"/>
              </a:rPr>
              <a:t>TSP</a:t>
            </a:r>
            <a:r>
              <a:rPr lang="zh-CN" altLang="zh-CN" sz="2200" smtClean="0"/>
              <a:t>时性能较好，因此通常采用此方法作为蚁群算法的基本模型。</a:t>
            </a:r>
          </a:p>
          <a:p>
            <a:pPr eaLnBrk="1" hangingPunct="1"/>
            <a:endParaRPr lang="zh-CN" altLang="en-US" sz="1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标题 1"/>
          <p:cNvSpPr>
            <a:spLocks noGrp="1"/>
          </p:cNvSpPr>
          <p:nvPr>
            <p:ph type="title"/>
          </p:nvPr>
        </p:nvSpPr>
        <p:spPr>
          <a:xfrm>
            <a:off x="677863" y="609600"/>
            <a:ext cx="8596312" cy="774700"/>
          </a:xfrm>
        </p:spPr>
        <p:txBody>
          <a:bodyPr/>
          <a:lstStyle/>
          <a:p>
            <a:pPr eaLnBrk="1" hangingPunct="1"/>
            <a:r>
              <a:rPr lang="en-US" altLang="zh-CN" smtClean="0"/>
              <a:t>11.4 </a:t>
            </a:r>
            <a:r>
              <a:rPr lang="en-US" altLang="zh-CN" sz="4000" smtClean="0"/>
              <a:t>	</a:t>
            </a:r>
            <a:r>
              <a:rPr lang="zh-CN" altLang="en-US" sz="4000" smtClean="0"/>
              <a:t>基本蚁群算法的实现步骤</a:t>
            </a:r>
          </a:p>
        </p:txBody>
      </p:sp>
      <p:sp>
        <p:nvSpPr>
          <p:cNvPr id="3" name="内容占位符 2"/>
          <p:cNvSpPr>
            <a:spLocks noGrp="1"/>
          </p:cNvSpPr>
          <p:nvPr>
            <p:ph idx="1"/>
          </p:nvPr>
        </p:nvSpPr>
        <p:spPr>
          <a:xfrm>
            <a:off x="677863" y="1514475"/>
            <a:ext cx="8596312" cy="3881438"/>
          </a:xfrm>
        </p:spPr>
        <p:txBody>
          <a:bodyPr rtlCol="0">
            <a:normAutofit/>
          </a:bodyPr>
          <a:lstStyle/>
          <a:p>
            <a:pPr eaLnBrk="1" fontAlgn="auto" hangingPunct="1">
              <a:spcAft>
                <a:spcPts val="0"/>
              </a:spcAft>
              <a:buFont typeface="Wingdings 3" charset="2"/>
              <a:buChar char=""/>
              <a:defRPr/>
            </a:pPr>
            <a:r>
              <a:rPr lang="zh-CN" altLang="zh-CN" sz="2000" dirty="0">
                <a:solidFill>
                  <a:schemeClr val="tx1">
                    <a:lumMod val="75000"/>
                    <a:lumOff val="25000"/>
                  </a:schemeClr>
                </a:solidFill>
              </a:rPr>
              <a:t>以</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TSP</a:t>
            </a:r>
            <a:r>
              <a:rPr lang="zh-CN" altLang="zh-CN" sz="2000" dirty="0">
                <a:solidFill>
                  <a:schemeClr val="tx1">
                    <a:lumMod val="75000"/>
                    <a:lumOff val="25000"/>
                  </a:schemeClr>
                </a:solidFill>
              </a:rPr>
              <a:t>为例，基本蚁群算法的具体实现步骤如下：</a:t>
            </a:r>
          </a:p>
          <a:p>
            <a:pPr eaLnBrk="1" fontAlgn="auto" hangingPunct="1">
              <a:spcAft>
                <a:spcPts val="0"/>
              </a:spcAft>
              <a:buFont typeface="Wingdings 3" charset="2"/>
              <a:buChar char=""/>
              <a:defRPr/>
            </a:pPr>
            <a:r>
              <a:rPr lang="en-US" altLang="zh-CN" sz="2000" dirty="0">
                <a:solidFill>
                  <a:schemeClr val="tx1">
                    <a:lumMod val="75000"/>
                    <a:lumOff val="25000"/>
                  </a:schemeClr>
                </a:solidFill>
              </a:rPr>
              <a:t>(1) </a:t>
            </a:r>
            <a:r>
              <a:rPr lang="zh-CN" altLang="zh-CN" sz="2000" dirty="0">
                <a:solidFill>
                  <a:schemeClr val="tx1">
                    <a:lumMod val="75000"/>
                    <a:lumOff val="25000"/>
                  </a:schemeClr>
                </a:solidFill>
              </a:rPr>
              <a:t>参数初始化。令时间</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t=0</a:t>
            </a:r>
            <a:r>
              <a:rPr lang="zh-CN" altLang="zh-CN" sz="2000" dirty="0">
                <a:solidFill>
                  <a:schemeClr val="tx1">
                    <a:lumMod val="75000"/>
                    <a:lumOff val="25000"/>
                  </a:schemeClr>
                </a:solidFill>
              </a:rPr>
              <a:t>和</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循环</a:t>
            </a:r>
            <a:r>
              <a:rPr lang="zh-CN" altLang="zh-CN" sz="2000" dirty="0">
                <a:solidFill>
                  <a:schemeClr val="tx1">
                    <a:lumMod val="75000"/>
                    <a:lumOff val="25000"/>
                  </a:schemeClr>
                </a:solidFill>
              </a:rPr>
              <a:t>次数</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Nc</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=0</a:t>
            </a:r>
            <a:r>
              <a:rPr lang="zh-CN" altLang="zh-CN" sz="2000" dirty="0">
                <a:solidFill>
                  <a:schemeClr val="tx1">
                    <a:lumMod val="75000"/>
                    <a:lumOff val="25000"/>
                  </a:schemeClr>
                </a:solidFill>
              </a:rPr>
              <a:t>，设置最大循环</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次数</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Nc</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 max</a:t>
            </a:r>
            <a:r>
              <a:rPr lang="zh-CN" altLang="zh-CN" sz="2000" dirty="0">
                <a:solidFill>
                  <a:schemeClr val="tx1">
                    <a:lumMod val="75000"/>
                    <a:lumOff val="25000"/>
                  </a:schemeClr>
                </a:solidFill>
              </a:rPr>
              <a:t>，将</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m</a:t>
            </a:r>
            <a:r>
              <a:rPr lang="zh-CN" altLang="zh-CN" sz="2000" dirty="0">
                <a:solidFill>
                  <a:schemeClr val="tx1">
                    <a:lumMod val="75000"/>
                    <a:lumOff val="25000"/>
                  </a:schemeClr>
                </a:solidFill>
              </a:rPr>
              <a:t>蚂蚁置于</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n</a:t>
            </a:r>
            <a:r>
              <a:rPr lang="zh-CN" altLang="zh-CN" sz="2000" dirty="0">
                <a:solidFill>
                  <a:schemeClr val="tx1">
                    <a:lumMod val="75000"/>
                    <a:lumOff val="25000"/>
                  </a:schemeClr>
                </a:solidFill>
              </a:rPr>
              <a:t>个</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元素（</a:t>
            </a:r>
            <a:r>
              <a:rPr lang="zh-CN" altLang="zh-CN" sz="2000" dirty="0">
                <a:solidFill>
                  <a:schemeClr val="tx1">
                    <a:lumMod val="75000"/>
                    <a:lumOff val="25000"/>
                  </a:schemeClr>
                </a:solidFill>
              </a:rPr>
              <a:t>城市</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zh-CN" sz="2000" dirty="0">
                <a:solidFill>
                  <a:schemeClr val="tx1">
                    <a:lumMod val="75000"/>
                    <a:lumOff val="25000"/>
                  </a:schemeClr>
                </a:solidFill>
              </a:rPr>
              <a:t>上，令有向图上每条边</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i,j</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zh-CN" sz="2000" dirty="0">
                <a:solidFill>
                  <a:schemeClr val="tx1">
                    <a:lumMod val="75000"/>
                    <a:lumOff val="25000"/>
                  </a:schemeClr>
                </a:solidFill>
              </a:rPr>
              <a:t>的初始化信息量</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Гij</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(t)=</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const</a:t>
            </a:r>
            <a:r>
              <a:rPr lang="zh-CN" altLang="zh-CN" sz="2000" dirty="0">
                <a:solidFill>
                  <a:schemeClr val="tx1">
                    <a:lumMod val="75000"/>
                    <a:lumOff val="25000"/>
                  </a:schemeClr>
                </a:solidFill>
              </a:rPr>
              <a:t>，其中</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const</a:t>
            </a:r>
            <a:r>
              <a:rPr lang="zh-CN" altLang="zh-CN" sz="2000" dirty="0">
                <a:solidFill>
                  <a:schemeClr val="tx1">
                    <a:lumMod val="75000"/>
                    <a:lumOff val="25000"/>
                  </a:schemeClr>
                </a:solidFill>
              </a:rPr>
              <a:t>表示常数，且初始时刻</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Гij</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(0) =0</a:t>
            </a:r>
            <a:r>
              <a:rPr lang="zh-CN" altLang="zh-CN" sz="2000" dirty="0">
                <a:solidFill>
                  <a:schemeClr val="tx1">
                    <a:lumMod val="75000"/>
                    <a:lumOff val="25000"/>
                  </a:schemeClr>
                </a:solidFill>
              </a:rPr>
              <a:t>。</a:t>
            </a:r>
          </a:p>
          <a:p>
            <a:pPr eaLnBrk="1" fontAlgn="auto" hangingPunct="1">
              <a:spcAft>
                <a:spcPts val="0"/>
              </a:spcAft>
              <a:buFont typeface="Wingdings 3" charset="2"/>
              <a:buChar char=""/>
              <a:defRPr/>
            </a:pPr>
            <a:r>
              <a:rPr lang="en-US" altLang="zh-CN" sz="2000" dirty="0">
                <a:solidFill>
                  <a:schemeClr val="tx1">
                    <a:lumMod val="75000"/>
                    <a:lumOff val="25000"/>
                  </a:schemeClr>
                </a:solidFill>
              </a:rPr>
              <a:t>(2) </a:t>
            </a:r>
            <a:r>
              <a:rPr lang="zh-CN" altLang="zh-CN" sz="2000" dirty="0">
                <a:solidFill>
                  <a:schemeClr val="tx1">
                    <a:lumMod val="75000"/>
                    <a:lumOff val="25000"/>
                  </a:schemeClr>
                </a:solidFill>
              </a:rPr>
              <a:t>循环次数</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Nc</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Nc+1</a:t>
            </a:r>
            <a:r>
              <a:rPr lang="zh-CN" altLang="zh-CN" sz="2000" dirty="0">
                <a:solidFill>
                  <a:schemeClr val="tx1">
                    <a:lumMod val="75000"/>
                    <a:lumOff val="25000"/>
                  </a:schemeClr>
                </a:solidFill>
              </a:rPr>
              <a:t>。</a:t>
            </a:r>
          </a:p>
          <a:p>
            <a:pPr eaLnBrk="1" fontAlgn="auto" hangingPunct="1">
              <a:spcAft>
                <a:spcPts val="0"/>
              </a:spcAft>
              <a:buFont typeface="Wingdings 3" charset="2"/>
              <a:buChar char=""/>
              <a:defRPr/>
            </a:pPr>
            <a:r>
              <a:rPr lang="en-US" altLang="zh-CN" sz="2000" dirty="0">
                <a:solidFill>
                  <a:schemeClr val="tx1">
                    <a:lumMod val="75000"/>
                    <a:lumOff val="25000"/>
                  </a:schemeClr>
                </a:solidFill>
              </a:rPr>
              <a:t>(3) </a:t>
            </a:r>
            <a:r>
              <a:rPr lang="zh-CN" altLang="zh-CN" sz="2000" dirty="0">
                <a:solidFill>
                  <a:schemeClr val="tx1">
                    <a:lumMod val="75000"/>
                    <a:lumOff val="25000"/>
                  </a:schemeClr>
                </a:solidFill>
              </a:rPr>
              <a:t>蚂蚁的禁忌表索引号</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k=l</a:t>
            </a:r>
            <a:r>
              <a:rPr lang="zh-CN" altLang="zh-CN" sz="2000" dirty="0">
                <a:solidFill>
                  <a:schemeClr val="tx1">
                    <a:lumMod val="75000"/>
                    <a:lumOff val="25000"/>
                  </a:schemeClr>
                </a:solidFill>
              </a:rPr>
              <a:t>。</a:t>
            </a:r>
          </a:p>
          <a:p>
            <a:pPr eaLnBrk="1" fontAlgn="auto" hangingPunct="1">
              <a:spcAft>
                <a:spcPts val="0"/>
              </a:spcAft>
              <a:buFont typeface="Wingdings 3" charset="2"/>
              <a:buChar char=""/>
              <a:defRPr/>
            </a:pPr>
            <a:r>
              <a:rPr lang="en-US" altLang="zh-CN" sz="2000" dirty="0">
                <a:solidFill>
                  <a:schemeClr val="tx1">
                    <a:lumMod val="75000"/>
                    <a:lumOff val="25000"/>
                  </a:schemeClr>
                </a:solidFill>
              </a:rPr>
              <a:t>(4)</a:t>
            </a:r>
            <a:r>
              <a:rPr lang="zh-CN" altLang="zh-CN" sz="2000" dirty="0">
                <a:solidFill>
                  <a:schemeClr val="tx1">
                    <a:lumMod val="75000"/>
                    <a:lumOff val="25000"/>
                  </a:schemeClr>
                </a:solidFill>
              </a:rPr>
              <a:t>蚂蚁数目</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k</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k+1</a:t>
            </a:r>
            <a:r>
              <a:rPr lang="zh-CN" altLang="zh-CN" sz="2000" dirty="0">
                <a:solidFill>
                  <a:schemeClr val="tx1">
                    <a:lumMod val="75000"/>
                    <a:lumOff val="25000"/>
                  </a:schemeClr>
                </a:solidFill>
              </a:rPr>
              <a:t>。</a:t>
            </a:r>
          </a:p>
          <a:p>
            <a:pPr eaLnBrk="1" fontAlgn="auto" hangingPunct="1">
              <a:spcAft>
                <a:spcPts val="0"/>
              </a:spcAft>
              <a:buFont typeface="Wingdings 3" charset="2"/>
              <a:buChar char=""/>
              <a:defRPr/>
            </a:pPr>
            <a:r>
              <a:rPr lang="en-US" altLang="zh-CN" sz="2000" dirty="0">
                <a:solidFill>
                  <a:schemeClr val="tx1">
                    <a:lumMod val="75000"/>
                    <a:lumOff val="25000"/>
                  </a:schemeClr>
                </a:solidFill>
              </a:rPr>
              <a:t>(5)</a:t>
            </a:r>
            <a:r>
              <a:rPr lang="zh-CN" altLang="zh-CN" sz="2000" dirty="0">
                <a:solidFill>
                  <a:schemeClr val="tx1">
                    <a:lumMod val="75000"/>
                    <a:lumOff val="25000"/>
                  </a:schemeClr>
                </a:solidFill>
              </a:rPr>
              <a:t>蚂蚁个体根据状态转移概率公式</a:t>
            </a:r>
          </a:p>
          <a:p>
            <a:pPr marL="0" indent="0" eaLnBrk="1" fontAlgn="auto" hangingPunct="1">
              <a:spcAft>
                <a:spcPts val="0"/>
              </a:spcAft>
              <a:buFont typeface="Wingdings 3" charset="2"/>
              <a:buNone/>
              <a:defRPr/>
            </a:pPr>
            <a:r>
              <a:rPr lang="en-US" altLang="zh-CN" sz="1800" dirty="0" smtClean="0">
                <a:solidFill>
                  <a:schemeClr val="tx1">
                    <a:lumMod val="75000"/>
                    <a:lumOff val="25000"/>
                  </a:schemeClr>
                </a:solidFill>
              </a:rPr>
              <a:t>	</a:t>
            </a:r>
            <a:r>
              <a:rPr lang="zh-CN" altLang="zh-CN" sz="1800" dirty="0" smtClean="0">
                <a:solidFill>
                  <a:schemeClr val="tx1">
                    <a:lumMod val="75000"/>
                    <a:lumOff val="25000"/>
                  </a:schemeClr>
                </a:solidFill>
              </a:rPr>
              <a:t>计算</a:t>
            </a:r>
            <a:r>
              <a:rPr lang="zh-CN" altLang="zh-CN" sz="1800" dirty="0">
                <a:solidFill>
                  <a:schemeClr val="tx1">
                    <a:lumMod val="75000"/>
                    <a:lumOff val="25000"/>
                  </a:schemeClr>
                </a:solidFill>
              </a:rPr>
              <a:t>的概率选择元素（城市）</a:t>
            </a:r>
            <a:r>
              <a:rPr lang="en-US" altLang="zh-CN" sz="1800" dirty="0">
                <a:solidFill>
                  <a:schemeClr val="tx1">
                    <a:lumMod val="75000"/>
                    <a:lumOff val="25000"/>
                  </a:schemeClr>
                </a:solidFill>
              </a:rPr>
              <a:t>j</a:t>
            </a:r>
            <a:r>
              <a:rPr lang="zh-CN" altLang="zh-CN" sz="1800" dirty="0">
                <a:solidFill>
                  <a:schemeClr val="tx1">
                    <a:lumMod val="75000"/>
                    <a:lumOff val="25000"/>
                  </a:schemeClr>
                </a:solidFill>
              </a:rPr>
              <a:t>并前进，</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j</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a:t>
            </a: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rPr>
              <a:t>tabuk</a:t>
            </a:r>
            <a:r>
              <a:rPr lang="zh-CN" altLang="zh-C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zh-CN" sz="1800" dirty="0">
                <a:solidFill>
                  <a:schemeClr val="tx1">
                    <a:lumMod val="75000"/>
                    <a:lumOff val="25000"/>
                  </a:schemeClr>
                </a:solidFill>
              </a:rPr>
              <a:t>。</a:t>
            </a:r>
            <a:endParaRPr lang="zh-CN" altLang="en-US" sz="1800" dirty="0">
              <a:solidFill>
                <a:schemeClr val="tx1">
                  <a:lumMod val="75000"/>
                  <a:lumOff val="25000"/>
                </a:schemeClr>
              </a:solidFill>
            </a:endParaRPr>
          </a:p>
        </p:txBody>
      </p:sp>
      <p:sp>
        <p:nvSpPr>
          <p:cNvPr id="22537"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2534" name="Object 6"/>
          <p:cNvGraphicFramePr>
            <a:graphicFrameLocks noChangeAspect="1"/>
          </p:cNvGraphicFramePr>
          <p:nvPr/>
        </p:nvGraphicFramePr>
        <p:xfrm>
          <a:off x="5191125" y="3011488"/>
          <a:ext cx="5311775" cy="1720850"/>
        </p:xfrm>
        <a:graphic>
          <a:graphicData uri="http://schemas.openxmlformats.org/presentationml/2006/ole">
            <p:oleObj spid="_x0000_s22534" name="Equation" r:id="rId3" imgW="3225800" imgH="990600" progId="Equation.DSMT4">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内容占位符 2"/>
          <p:cNvSpPr>
            <a:spLocks noGrp="1"/>
          </p:cNvSpPr>
          <p:nvPr>
            <p:ph idx="1"/>
          </p:nvPr>
        </p:nvSpPr>
        <p:spPr>
          <a:xfrm>
            <a:off x="677863" y="847725"/>
            <a:ext cx="8596312" cy="5194300"/>
          </a:xfrm>
        </p:spPr>
        <p:txBody>
          <a:bodyPr/>
          <a:lstStyle/>
          <a:p>
            <a:pPr eaLnBrk="1" hangingPunct="1"/>
            <a:r>
              <a:rPr lang="en-US" altLang="zh-CN" sz="2000" smtClean="0"/>
              <a:t>(6)</a:t>
            </a:r>
            <a:r>
              <a:rPr lang="zh-CN" altLang="zh-CN" sz="2000" smtClean="0"/>
              <a:t>修改禁忌表揩针，即选择好之后将蚂蚁移动到新的元素（城市），并把该元素（城市）移动到该蚂蚁个体的禁忌表中。</a:t>
            </a:r>
          </a:p>
          <a:p>
            <a:pPr eaLnBrk="1" hangingPunct="1"/>
            <a:r>
              <a:rPr lang="en-US" altLang="zh-CN" sz="2000" smtClean="0"/>
              <a:t>(7)</a:t>
            </a:r>
            <a:r>
              <a:rPr lang="zh-CN" altLang="zh-CN" sz="2000" smtClean="0"/>
              <a:t>若集合</a:t>
            </a:r>
            <a:r>
              <a:rPr lang="en-US" altLang="zh-CN" sz="2000" smtClean="0">
                <a:latin typeface="Times New Roman" pitchFamily="18" charset="0"/>
                <a:cs typeface="Times New Roman" pitchFamily="18" charset="0"/>
              </a:rPr>
              <a:t>C</a:t>
            </a:r>
            <a:r>
              <a:rPr lang="zh-CN" altLang="zh-CN" sz="2000" smtClean="0">
                <a:latin typeface="Times New Roman" pitchFamily="18" charset="0"/>
                <a:cs typeface="Times New Roman" pitchFamily="18" charset="0"/>
              </a:rPr>
              <a:t>中</a:t>
            </a:r>
            <a:r>
              <a:rPr lang="zh-CN" altLang="zh-CN" sz="2000" smtClean="0"/>
              <a:t>元素（城市）未遍历完，</a:t>
            </a:r>
            <a:r>
              <a:rPr lang="zh-CN" altLang="zh-CN" sz="2000" smtClean="0">
                <a:latin typeface="Times New Roman" pitchFamily="18" charset="0"/>
                <a:cs typeface="Times New Roman" pitchFamily="18" charset="0"/>
              </a:rPr>
              <a:t>即</a:t>
            </a:r>
            <a:r>
              <a:rPr lang="en-US" altLang="zh-CN" sz="2000" smtClean="0">
                <a:latin typeface="Times New Roman" pitchFamily="18" charset="0"/>
                <a:cs typeface="Times New Roman" pitchFamily="18" charset="0"/>
              </a:rPr>
              <a:t>k&lt;m</a:t>
            </a:r>
            <a:r>
              <a:rPr lang="zh-CN" altLang="zh-CN" sz="2000" smtClean="0"/>
              <a:t>，则跳转到第</a:t>
            </a:r>
            <a:r>
              <a:rPr lang="en-US" altLang="zh-CN" sz="2000" smtClean="0">
                <a:latin typeface="Times New Roman" pitchFamily="18" charset="0"/>
                <a:cs typeface="Times New Roman" pitchFamily="18" charset="0"/>
              </a:rPr>
              <a:t>(4)</a:t>
            </a:r>
            <a:r>
              <a:rPr lang="zh-CN" altLang="zh-CN" sz="2000" smtClean="0"/>
              <a:t>步，否则执行第</a:t>
            </a:r>
            <a:r>
              <a:rPr lang="en-US" altLang="zh-CN" sz="2000" smtClean="0">
                <a:latin typeface="Times New Roman" pitchFamily="18" charset="0"/>
                <a:cs typeface="Times New Roman" pitchFamily="18" charset="0"/>
              </a:rPr>
              <a:t>(8)</a:t>
            </a:r>
            <a:r>
              <a:rPr lang="zh-CN" altLang="zh-CN" sz="2000" smtClean="0"/>
              <a:t>步。</a:t>
            </a:r>
          </a:p>
          <a:p>
            <a:pPr eaLnBrk="1" hangingPunct="1"/>
            <a:r>
              <a:rPr lang="en-US" altLang="zh-CN" sz="2000" smtClean="0"/>
              <a:t>(8)</a:t>
            </a:r>
            <a:r>
              <a:rPr lang="zh-CN" altLang="zh-CN" sz="2000" smtClean="0"/>
              <a:t>根据</a:t>
            </a:r>
            <a:r>
              <a:rPr lang="en-US" altLang="zh-CN" sz="2000" smtClean="0"/>
              <a:t>									</a:t>
            </a:r>
            <a:r>
              <a:rPr lang="zh-CN" altLang="zh-CN" sz="2000" smtClean="0"/>
              <a:t>更新每条路径上的信息量。</a:t>
            </a:r>
            <a:endParaRPr lang="en-US" altLang="zh-CN" sz="2000" smtClean="0"/>
          </a:p>
          <a:p>
            <a:pPr eaLnBrk="1" hangingPunct="1"/>
            <a:endParaRPr lang="en-US" altLang="zh-CN" sz="2000" smtClean="0"/>
          </a:p>
          <a:p>
            <a:pPr eaLnBrk="1" hangingPunct="1"/>
            <a:endParaRPr lang="en-US" altLang="zh-CN" sz="2000" smtClean="0"/>
          </a:p>
          <a:p>
            <a:pPr eaLnBrk="1" hangingPunct="1"/>
            <a:r>
              <a:rPr lang="en-US" altLang="zh-CN" sz="2000" smtClean="0"/>
              <a:t>(9)</a:t>
            </a:r>
            <a:r>
              <a:rPr lang="zh-CN" altLang="zh-CN" sz="2000" smtClean="0"/>
              <a:t>若满足结束条件，即如果循环次数</a:t>
            </a:r>
            <a:r>
              <a:rPr lang="en-US" altLang="zh-CN" sz="2000" smtClean="0">
                <a:latin typeface="Times New Roman" pitchFamily="18" charset="0"/>
                <a:cs typeface="Times New Roman" pitchFamily="18" charset="0"/>
              </a:rPr>
              <a:t>Ne</a:t>
            </a:r>
            <a:r>
              <a:rPr lang="zh-CN" altLang="zh-CN" sz="2000" smtClean="0">
                <a:latin typeface="Times New Roman" pitchFamily="18" charset="0"/>
                <a:cs typeface="Times New Roman" pitchFamily="18" charset="0"/>
              </a:rPr>
              <a:t>≥</a:t>
            </a:r>
            <a:r>
              <a:rPr lang="en-US" altLang="zh-CN" sz="2000" smtClean="0">
                <a:latin typeface="Times New Roman" pitchFamily="18" charset="0"/>
                <a:cs typeface="Times New Roman" pitchFamily="18" charset="0"/>
              </a:rPr>
              <a:t>Nc max</a:t>
            </a:r>
            <a:r>
              <a:rPr lang="zh-CN" altLang="zh-CN" sz="2000" smtClean="0"/>
              <a:t>，则循环结束并输出程序计算结果，否则清空禁忌表并跳转到第</a:t>
            </a:r>
            <a:r>
              <a:rPr lang="en-US" altLang="zh-CN" sz="2000" smtClean="0">
                <a:latin typeface="Times New Roman" pitchFamily="18" charset="0"/>
                <a:cs typeface="Times New Roman" pitchFamily="18" charset="0"/>
              </a:rPr>
              <a:t>(2)</a:t>
            </a:r>
            <a:r>
              <a:rPr lang="zh-CN" altLang="zh-CN" sz="2000" smtClean="0"/>
              <a:t>步。</a:t>
            </a:r>
          </a:p>
          <a:p>
            <a:pPr eaLnBrk="1" hangingPunct="1"/>
            <a:endParaRPr lang="zh-CN" altLang="en-US" sz="2000" smtClean="0"/>
          </a:p>
        </p:txBody>
      </p:sp>
      <p:sp>
        <p:nvSpPr>
          <p:cNvPr id="23559"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3557" name="Object 5"/>
          <p:cNvGraphicFramePr>
            <a:graphicFrameLocks noChangeAspect="1"/>
          </p:cNvGraphicFramePr>
          <p:nvPr/>
        </p:nvGraphicFramePr>
        <p:xfrm>
          <a:off x="2124075" y="2274888"/>
          <a:ext cx="3630613" cy="1169987"/>
        </p:xfrm>
        <a:graphic>
          <a:graphicData uri="http://schemas.openxmlformats.org/presentationml/2006/ole">
            <p:oleObj spid="_x0000_s23557" name="Equation" r:id="rId3" imgW="1968500" imgH="68580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77863" y="461963"/>
            <a:ext cx="8596312" cy="990600"/>
          </a:xfrm>
        </p:spPr>
        <p:txBody>
          <a:bodyPr/>
          <a:lstStyle/>
          <a:p>
            <a:pPr eaLnBrk="1" hangingPunct="1"/>
            <a:r>
              <a:rPr lang="en-US" altLang="zh-CN" sz="4000" smtClean="0"/>
              <a:t>11.1 	</a:t>
            </a:r>
            <a:r>
              <a:rPr lang="zh-CN" altLang="en-US" sz="4000" smtClean="0"/>
              <a:t>蚁群算法介绍</a:t>
            </a:r>
          </a:p>
        </p:txBody>
      </p:sp>
      <p:sp>
        <p:nvSpPr>
          <p:cNvPr id="35842" name="内容占位符 2"/>
          <p:cNvSpPr>
            <a:spLocks noGrp="1"/>
          </p:cNvSpPr>
          <p:nvPr>
            <p:ph idx="1"/>
          </p:nvPr>
        </p:nvSpPr>
        <p:spPr>
          <a:xfrm>
            <a:off x="677863" y="1452563"/>
            <a:ext cx="9245600" cy="5100637"/>
          </a:xfrm>
        </p:spPr>
        <p:txBody>
          <a:bodyPr/>
          <a:lstStyle/>
          <a:p>
            <a:pPr eaLnBrk="1" hangingPunct="1"/>
            <a:r>
              <a:rPr lang="zh-CN" altLang="zh-CN" sz="2400" smtClean="0"/>
              <a:t>生物学家通过对蚂蚁的长期观察研究发现，每只蚂蚁的智能并不高，看起来没有集中的指挥，但它们却能协同工作，集中食物，建起坚固漂亮的蚁穴并抚养后代，依靠群体能力发挥出超出个体的智能。蚁群算法</a:t>
            </a:r>
            <a:r>
              <a:rPr lang="en-US" altLang="zh-CN" sz="2400" smtClean="0"/>
              <a:t>(ant colony optimization, ACO) </a:t>
            </a:r>
            <a:r>
              <a:rPr lang="zh-CN" altLang="zh-CN" sz="2400" smtClean="0"/>
              <a:t>是最新发展的一种模拟昆虫王国中蚂蚁群体智能行为的仿生优化算法。它具有较强的鲁棒性、优良的分布式计算机制、易于与其他方法相结合等优点尽管蚁群算法的严格理论基础尚未奠定，国内外的相关研究还处于实验探索和初步应用阶段，但是目前人们对蚁群算法的研究已经由当初单一的旅行商问题</a:t>
            </a:r>
            <a:r>
              <a:rPr lang="en-US" altLang="zh-CN" sz="2400" smtClean="0"/>
              <a:t>(traveling salesman problem</a:t>
            </a:r>
            <a:r>
              <a:rPr lang="zh-CN" altLang="zh-CN" sz="2400" smtClean="0"/>
              <a:t>，</a:t>
            </a:r>
            <a:r>
              <a:rPr lang="en-US" altLang="zh-CN" sz="2400" smtClean="0"/>
              <a:t>TSP)</a:t>
            </a:r>
            <a:r>
              <a:rPr lang="zh-CN" altLang="zh-CN" sz="2400" smtClean="0"/>
              <a:t>领域渗透到了多个应用领域，由解决一维静态优化问题发展到解决多维动态组合优化问题，由离散域范围内的研究逐渐拓展到了连续域范围内的研究，而且在蚁群算法的硬件实现上也取得了很多突破性的研究进展，从而使这种新兴的仿生优化算法展现出勃勃生机和广阔的发展前景。</a:t>
            </a:r>
          </a:p>
          <a:p>
            <a:pPr eaLnBrk="1" hangingPunct="1"/>
            <a:endParaRPr lang="zh-CN" alt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9" name="标题 1"/>
          <p:cNvSpPr>
            <a:spLocks noGrp="1"/>
          </p:cNvSpPr>
          <p:nvPr>
            <p:ph type="title"/>
          </p:nvPr>
        </p:nvSpPr>
        <p:spPr>
          <a:xfrm>
            <a:off x="677863" y="609600"/>
            <a:ext cx="9031287" cy="1320800"/>
          </a:xfrm>
        </p:spPr>
        <p:txBody>
          <a:bodyPr/>
          <a:lstStyle/>
          <a:p>
            <a:pPr eaLnBrk="1" hangingPunct="1"/>
            <a:r>
              <a:rPr lang="en-US" altLang="zh-CN" smtClean="0"/>
              <a:t>11.5	</a:t>
            </a:r>
            <a:r>
              <a:rPr lang="zh-CN" altLang="en-US" smtClean="0"/>
              <a:t>用蚁群算法建模求解智能组卷系统问题</a:t>
            </a:r>
          </a:p>
        </p:txBody>
      </p:sp>
      <p:sp>
        <p:nvSpPr>
          <p:cNvPr id="3" name="内容占位符 2"/>
          <p:cNvSpPr>
            <a:spLocks noGrp="1"/>
          </p:cNvSpPr>
          <p:nvPr>
            <p:ph idx="1"/>
          </p:nvPr>
        </p:nvSpPr>
        <p:spPr>
          <a:xfrm>
            <a:off x="677863" y="2366963"/>
            <a:ext cx="9444037" cy="4100512"/>
          </a:xfrm>
        </p:spPr>
        <p:txBody>
          <a:bodyPr rtlCol="0">
            <a:normAutofit/>
          </a:bodyPr>
          <a:lstStyle/>
          <a:p>
            <a:pPr eaLnBrk="1" fontAlgn="auto" hangingPunct="1">
              <a:spcAft>
                <a:spcPts val="0"/>
              </a:spcAft>
              <a:buFont typeface="Wingdings 3" charset="2"/>
              <a:buChar char=""/>
              <a:defRPr/>
            </a:pPr>
            <a:r>
              <a:rPr lang="zh-CN" altLang="zh-CN" sz="2400" dirty="0">
                <a:solidFill>
                  <a:schemeClr val="tx1">
                    <a:lumMod val="75000"/>
                    <a:lumOff val="25000"/>
                  </a:schemeClr>
                </a:solidFill>
              </a:rPr>
              <a:t>试卷指标体系是指试卷一些重要参数，是对试卷的特征和功能进行定性的或定量的描述，因此试卷的指标系统是实现计算机自动组卷的关键。</a:t>
            </a:r>
          </a:p>
          <a:p>
            <a:pPr eaLnBrk="1" fontAlgn="auto" hangingPunct="1">
              <a:spcAft>
                <a:spcPts val="0"/>
              </a:spcAft>
              <a:buFont typeface="Wingdings 3" charset="2"/>
              <a:buChar char=""/>
              <a:defRPr/>
            </a:pPr>
            <a:r>
              <a:rPr lang="zh-CN" altLang="en-US" sz="2200" dirty="0">
                <a:solidFill>
                  <a:schemeClr val="tx1">
                    <a:lumMod val="75000"/>
                    <a:lumOff val="25000"/>
                  </a:schemeClr>
                </a:solidFill>
              </a:rPr>
              <a:t>（</a:t>
            </a:r>
            <a:r>
              <a:rPr lang="en-US" altLang="zh-CN" sz="2200" dirty="0">
                <a:solidFill>
                  <a:schemeClr val="tx1">
                    <a:lumMod val="75000"/>
                    <a:lumOff val="25000"/>
                  </a:schemeClr>
                </a:solidFill>
              </a:rPr>
              <a:t>1</a:t>
            </a:r>
            <a:r>
              <a:rPr lang="zh-CN" altLang="en-US" sz="2200" dirty="0" smtClean="0">
                <a:solidFill>
                  <a:schemeClr val="tx1">
                    <a:lumMod val="75000"/>
                    <a:lumOff val="25000"/>
                  </a:schemeClr>
                </a:solidFill>
              </a:rPr>
              <a:t>）试卷</a:t>
            </a:r>
            <a:r>
              <a:rPr lang="zh-CN" altLang="en-US" sz="2200" dirty="0">
                <a:solidFill>
                  <a:schemeClr val="tx1">
                    <a:lumMod val="75000"/>
                    <a:lumOff val="25000"/>
                  </a:schemeClr>
                </a:solidFill>
              </a:rPr>
              <a:t>的平均</a:t>
            </a:r>
            <a:r>
              <a:rPr lang="zh-CN" altLang="en-US" sz="2200" dirty="0" smtClean="0">
                <a:solidFill>
                  <a:schemeClr val="tx1">
                    <a:lumMod val="75000"/>
                    <a:lumOff val="25000"/>
                  </a:schemeClr>
                </a:solidFill>
              </a:rPr>
              <a:t>难度</a:t>
            </a:r>
            <a:endParaRPr lang="en-US" altLang="zh-CN" sz="2200" dirty="0" smtClean="0">
              <a:solidFill>
                <a:schemeClr val="tx1">
                  <a:lumMod val="75000"/>
                  <a:lumOff val="25000"/>
                </a:schemeClr>
              </a:solidFill>
            </a:endParaRP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试卷</a:t>
            </a:r>
            <a:r>
              <a:rPr lang="zh-CN" altLang="zh-CN" sz="2400" dirty="0">
                <a:solidFill>
                  <a:schemeClr val="tx1">
                    <a:lumMod val="75000"/>
                    <a:lumOff val="25000"/>
                  </a:schemeClr>
                </a:solidFill>
              </a:rPr>
              <a:t>难度是指测试的全体学生在该试卷上的失分率，用符号</a:t>
            </a:r>
            <a:r>
              <a:rPr lang="en-US" altLang="zh-CN" sz="2400" dirty="0">
                <a:solidFill>
                  <a:schemeClr val="tx1">
                    <a:lumMod val="75000"/>
                    <a:lumOff val="25000"/>
                  </a:schemeClr>
                </a:solidFill>
              </a:rPr>
              <a:t> D </a:t>
            </a:r>
            <a:r>
              <a:rPr lang="zh-CN" altLang="zh-CN" sz="2400" dirty="0">
                <a:solidFill>
                  <a:schemeClr val="tx1">
                    <a:lumMod val="75000"/>
                    <a:lumOff val="25000"/>
                  </a:schemeClr>
                </a:solidFill>
              </a:rPr>
              <a:t>表示。试卷难度的计算公式为</a:t>
            </a:r>
            <a:r>
              <a:rPr lang="zh-CN" altLang="zh-CN"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0" indent="0" eaLnBrk="1" fontAlgn="auto" hangingPunct="1">
              <a:spcAft>
                <a:spcPts val="0"/>
              </a:spcAft>
              <a:buFont typeface="Wingdings 3" charset="2"/>
              <a:buNone/>
              <a:defRPr/>
            </a:pPr>
            <a:endParaRPr lang="en-US" altLang="zh-CN" sz="2400" dirty="0">
              <a:solidFill>
                <a:schemeClr val="tx1">
                  <a:lumMod val="75000"/>
                  <a:lumOff val="25000"/>
                </a:schemeClr>
              </a:solidFill>
            </a:endParaRPr>
          </a:p>
          <a:p>
            <a:pPr marL="0" indent="0" eaLnBrk="1" fontAlgn="auto" hangingPunct="1">
              <a:spcAft>
                <a:spcPts val="0"/>
              </a:spcAft>
              <a:buFont typeface="Wingdings 3" charset="2"/>
              <a:buNone/>
              <a:defRPr/>
            </a:pPr>
            <a:r>
              <a:rPr lang="zh-CN" altLang="zh-CN" sz="2400" dirty="0">
                <a:solidFill>
                  <a:schemeClr val="tx1">
                    <a:lumMod val="75000"/>
                    <a:lumOff val="25000"/>
                  </a:schemeClr>
                </a:solidFill>
              </a:rPr>
              <a:t>式中</a:t>
            </a:r>
            <a:r>
              <a:rPr lang="zh-CN" altLang="zh-CN" sz="2400" dirty="0" smtClean="0">
                <a:solidFill>
                  <a:schemeClr val="tx1">
                    <a:lumMod val="75000"/>
                    <a:lumOff val="25000"/>
                  </a:schemeClr>
                </a:solidFill>
              </a:rPr>
              <a:t>，</a:t>
            </a: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表示</a:t>
            </a:r>
            <a:r>
              <a:rPr lang="zh-CN" altLang="zh-CN" sz="2400" dirty="0">
                <a:solidFill>
                  <a:schemeClr val="tx1">
                    <a:lumMod val="75000"/>
                    <a:lumOff val="25000"/>
                  </a:schemeClr>
                </a:solidFill>
              </a:rPr>
              <a:t>第</a:t>
            </a:r>
            <a:r>
              <a:rPr lang="en-US" altLang="zh-CN" sz="2400" dirty="0" err="1">
                <a:solidFill>
                  <a:schemeClr val="tx1">
                    <a:lumMod val="75000"/>
                    <a:lumOff val="25000"/>
                  </a:schemeClr>
                </a:solidFill>
              </a:rPr>
              <a:t>i</a:t>
            </a:r>
            <a:r>
              <a:rPr lang="zh-CN" altLang="zh-CN" sz="2400" dirty="0">
                <a:solidFill>
                  <a:schemeClr val="tx1">
                    <a:lumMod val="75000"/>
                    <a:lumOff val="25000"/>
                  </a:schemeClr>
                </a:solidFill>
              </a:rPr>
              <a:t>题的分值</a:t>
            </a:r>
            <a:r>
              <a:rPr lang="zh-CN" altLang="zh-CN" sz="2400" dirty="0" smtClean="0">
                <a:solidFill>
                  <a:schemeClr val="tx1">
                    <a:lumMod val="75000"/>
                    <a:lumOff val="25000"/>
                  </a:schemeClr>
                </a:solidFill>
              </a:rPr>
              <a:t>，</a:t>
            </a: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表示</a:t>
            </a:r>
            <a:r>
              <a:rPr lang="zh-CN" altLang="zh-CN" sz="2400" dirty="0">
                <a:solidFill>
                  <a:schemeClr val="tx1">
                    <a:lumMod val="75000"/>
                    <a:lumOff val="25000"/>
                  </a:schemeClr>
                </a:solidFill>
              </a:rPr>
              <a:t>第</a:t>
            </a:r>
            <a:r>
              <a:rPr lang="en-US" altLang="zh-CN" sz="2400" dirty="0" err="1">
                <a:solidFill>
                  <a:schemeClr val="tx1">
                    <a:lumMod val="75000"/>
                    <a:lumOff val="25000"/>
                  </a:schemeClr>
                </a:solidFill>
              </a:rPr>
              <a:t>i</a:t>
            </a:r>
            <a:r>
              <a:rPr lang="zh-CN" altLang="zh-CN" sz="2400" dirty="0">
                <a:solidFill>
                  <a:schemeClr val="tx1">
                    <a:lumMod val="75000"/>
                    <a:lumOff val="25000"/>
                  </a:schemeClr>
                </a:solidFill>
              </a:rPr>
              <a:t>道试题的难题，</a:t>
            </a:r>
            <a:r>
              <a:rPr lang="en-US" altLang="zh-CN" sz="2400" dirty="0">
                <a:solidFill>
                  <a:schemeClr val="tx1">
                    <a:lumMod val="75000"/>
                    <a:lumOff val="25000"/>
                  </a:schemeClr>
                </a:solidFill>
              </a:rPr>
              <a:t>m</a:t>
            </a:r>
            <a:r>
              <a:rPr lang="zh-CN" altLang="zh-CN" sz="2400" dirty="0">
                <a:solidFill>
                  <a:schemeClr val="tx1">
                    <a:lumMod val="75000"/>
                    <a:lumOff val="25000"/>
                  </a:schemeClr>
                </a:solidFill>
              </a:rPr>
              <a:t>表示试卷的总题量。</a:t>
            </a:r>
            <a:endParaRPr lang="zh-CN" altLang="en-US" sz="2200" dirty="0">
              <a:solidFill>
                <a:schemeClr val="tx1">
                  <a:lumMod val="75000"/>
                  <a:lumOff val="25000"/>
                </a:schemeClr>
              </a:solidFill>
            </a:endParaRPr>
          </a:p>
        </p:txBody>
      </p:sp>
      <p:sp>
        <p:nvSpPr>
          <p:cNvPr id="24591" name="标题 1"/>
          <p:cNvSpPr txBox="1">
            <a:spLocks/>
          </p:cNvSpPr>
          <p:nvPr/>
        </p:nvSpPr>
        <p:spPr bwMode="auto">
          <a:xfrm>
            <a:off x="895350" y="1522413"/>
            <a:ext cx="8596313"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11. 5.1 	</a:t>
            </a:r>
            <a:r>
              <a:rPr lang="zh-CN" altLang="en-US" sz="2800">
                <a:solidFill>
                  <a:schemeClr val="accent1"/>
                </a:solidFill>
                <a:latin typeface="Trebuchet MS" pitchFamily="34" charset="0"/>
                <a:ea typeface="方正姚体" pitchFamily="2" charset="-122"/>
              </a:rPr>
              <a:t>试卷质量评价的指标体系构建</a:t>
            </a:r>
          </a:p>
        </p:txBody>
      </p:sp>
      <p:sp>
        <p:nvSpPr>
          <p:cNvPr id="24592"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4586" name="Object 10"/>
          <p:cNvGraphicFramePr>
            <a:graphicFrameLocks noChangeAspect="1"/>
          </p:cNvGraphicFramePr>
          <p:nvPr/>
        </p:nvGraphicFramePr>
        <p:xfrm>
          <a:off x="4254500" y="4538663"/>
          <a:ext cx="1841500" cy="960437"/>
        </p:xfrm>
        <a:graphic>
          <a:graphicData uri="http://schemas.openxmlformats.org/presentationml/2006/ole">
            <p:oleObj spid="_x0000_s24586" name="Equation" r:id="rId3" imgW="863225" imgH="609336" progId="Equation.DSMT4">
              <p:embed/>
            </p:oleObj>
          </a:graphicData>
        </a:graphic>
      </p:graphicFrame>
      <p:sp>
        <p:nvSpPr>
          <p:cNvPr id="24593"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4587" name="Object 11"/>
          <p:cNvGraphicFramePr>
            <a:graphicFrameLocks noChangeAspect="1"/>
          </p:cNvGraphicFramePr>
          <p:nvPr/>
        </p:nvGraphicFramePr>
        <p:xfrm>
          <a:off x="1533525" y="5394325"/>
          <a:ext cx="322263" cy="431800"/>
        </p:xfrm>
        <a:graphic>
          <a:graphicData uri="http://schemas.openxmlformats.org/presentationml/2006/ole">
            <p:oleObj spid="_x0000_s24587" name="Equation" r:id="rId4" imgW="139700" imgH="228600" progId="Equation.DSMT4">
              <p:embed/>
            </p:oleObj>
          </a:graphicData>
        </a:graphic>
      </p:graphicFrame>
      <p:graphicFrame>
        <p:nvGraphicFramePr>
          <p:cNvPr id="24588" name="Object 12"/>
          <p:cNvGraphicFramePr>
            <a:graphicFrameLocks noChangeAspect="1"/>
          </p:cNvGraphicFramePr>
          <p:nvPr/>
        </p:nvGraphicFramePr>
        <p:xfrm>
          <a:off x="4254500" y="5464175"/>
          <a:ext cx="327025" cy="361950"/>
        </p:xfrm>
        <a:graphic>
          <a:graphicData uri="http://schemas.openxmlformats.org/presentationml/2006/ole">
            <p:oleObj spid="_x0000_s24588" name="Equation" r:id="rId5" imgW="152334" imgH="228501"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3" name="内容占位符 2"/>
          <p:cNvSpPr>
            <a:spLocks noGrp="1"/>
          </p:cNvSpPr>
          <p:nvPr>
            <p:ph idx="1"/>
          </p:nvPr>
        </p:nvSpPr>
        <p:spPr>
          <a:xfrm>
            <a:off x="582613" y="417513"/>
            <a:ext cx="9444037" cy="6265862"/>
          </a:xfrm>
        </p:spPr>
        <p:txBody>
          <a:bodyPr/>
          <a:lstStyle/>
          <a:p>
            <a:pPr marL="0" indent="0" eaLnBrk="1" hangingPunct="1">
              <a:buFont typeface="Wingdings 3" pitchFamily="18" charset="2"/>
              <a:buNone/>
            </a:pPr>
            <a:r>
              <a:rPr lang="zh-CN" altLang="en-US" sz="2200" smtClean="0"/>
              <a:t>（</a:t>
            </a:r>
            <a:r>
              <a:rPr lang="en-US" altLang="zh-CN" sz="2200" smtClean="0"/>
              <a:t>2</a:t>
            </a:r>
            <a:r>
              <a:rPr lang="zh-CN" altLang="en-US" sz="2200" smtClean="0"/>
              <a:t>）试卷区分度</a:t>
            </a:r>
            <a:endParaRPr lang="en-US" altLang="zh-CN" sz="2200" smtClean="0"/>
          </a:p>
          <a:p>
            <a:pPr marL="0" indent="0" eaLnBrk="1" hangingPunct="1">
              <a:buFont typeface="Wingdings 3" pitchFamily="18" charset="2"/>
              <a:buNone/>
            </a:pPr>
            <a:r>
              <a:rPr lang="zh-CN" altLang="en-US" sz="2200" smtClean="0"/>
              <a:t>试卷分度称之为试卷鉴别力，用来衡量试卷对参加测试的不同能力水平学生的区分程度，用符号 </a:t>
            </a:r>
            <a:r>
              <a:rPr lang="en-US" altLang="zh-CN" sz="2200" smtClean="0"/>
              <a:t>P </a:t>
            </a:r>
            <a:r>
              <a:rPr lang="zh-CN" altLang="en-US" sz="2200" smtClean="0"/>
              <a:t>表示，其计算公式如下：</a:t>
            </a:r>
            <a:endParaRPr lang="en-US" altLang="zh-CN" sz="2200" smtClean="0"/>
          </a:p>
          <a:p>
            <a:pPr marL="0" indent="0" eaLnBrk="1" hangingPunct="1">
              <a:buFont typeface="Wingdings 3" pitchFamily="18" charset="2"/>
              <a:buNone/>
            </a:pPr>
            <a:endParaRPr lang="en-US" altLang="zh-CN" sz="2200" smtClean="0"/>
          </a:p>
          <a:p>
            <a:pPr marL="0" indent="0" eaLnBrk="1" hangingPunct="1">
              <a:buFont typeface="Wingdings 3" pitchFamily="18" charset="2"/>
              <a:buNone/>
            </a:pPr>
            <a:r>
              <a:rPr lang="zh-CN" altLang="zh-CN" sz="2400" smtClean="0"/>
              <a:t>式中，</a:t>
            </a:r>
            <a:r>
              <a:rPr lang="en-US" altLang="zh-CN" sz="2400" smtClean="0"/>
              <a:t> </a:t>
            </a:r>
            <a:r>
              <a:rPr lang="zh-CN" altLang="zh-CN" sz="2400" smtClean="0"/>
              <a:t>表示考生的高分得分率</a:t>
            </a:r>
            <a:r>
              <a:rPr lang="zh-CN" altLang="en-US" sz="2400" smtClean="0"/>
              <a:t>，</a:t>
            </a:r>
            <a:r>
              <a:rPr lang="en-US" altLang="zh-CN" sz="2400" smtClean="0"/>
              <a:t>	 </a:t>
            </a:r>
            <a:r>
              <a:rPr lang="zh-CN" altLang="zh-CN" sz="2400" smtClean="0"/>
              <a:t>表示考生低分得分率，</a:t>
            </a:r>
            <a:r>
              <a:rPr lang="en-US" altLang="zh-CN" sz="2400" smtClean="0"/>
              <a:t>P </a:t>
            </a:r>
            <a:r>
              <a:rPr lang="zh-CN" altLang="zh-CN" sz="2400" smtClean="0"/>
              <a:t>越大表示该试卷区分能力越强。</a:t>
            </a:r>
          </a:p>
          <a:p>
            <a:pPr marL="0" indent="0" eaLnBrk="1" hangingPunct="1">
              <a:buFont typeface="Wingdings 3" pitchFamily="18" charset="2"/>
              <a:buNone/>
            </a:pPr>
            <a:r>
              <a:rPr lang="zh-CN" altLang="en-US" sz="2200" smtClean="0"/>
              <a:t>（</a:t>
            </a:r>
            <a:r>
              <a:rPr lang="en-US" altLang="zh-CN" sz="2200" smtClean="0"/>
              <a:t>3</a:t>
            </a:r>
            <a:r>
              <a:rPr lang="zh-CN" altLang="en-US" sz="2200" smtClean="0"/>
              <a:t>）试卷的信度</a:t>
            </a:r>
            <a:endParaRPr lang="en-US" altLang="zh-CN" sz="2200" smtClean="0"/>
          </a:p>
          <a:p>
            <a:pPr marL="0" indent="0" eaLnBrk="1" hangingPunct="1">
              <a:buFont typeface="Wingdings 3" pitchFamily="18" charset="2"/>
              <a:buNone/>
            </a:pPr>
            <a:r>
              <a:rPr lang="zh-CN" altLang="zh-CN" sz="2400" smtClean="0"/>
              <a:t>试卷信度指测试结论与数据的可靠性程度，是衡量试卷质量稳定性和可靠性的重要指标，采用如下的估计方法：</a:t>
            </a:r>
            <a:endParaRPr lang="en-US" altLang="zh-CN" sz="2400" smtClean="0"/>
          </a:p>
          <a:p>
            <a:pPr marL="0" indent="0" eaLnBrk="1" hangingPunct="1">
              <a:buFont typeface="Wingdings 3" pitchFamily="18" charset="2"/>
              <a:buNone/>
            </a:pPr>
            <a:endParaRPr lang="en-US" altLang="zh-CN" sz="2400" smtClean="0"/>
          </a:p>
          <a:p>
            <a:pPr marL="0" indent="0" eaLnBrk="1" hangingPunct="1">
              <a:buFont typeface="Wingdings 3" pitchFamily="18" charset="2"/>
              <a:buNone/>
            </a:pPr>
            <a:endParaRPr lang="en-US" altLang="zh-CN" sz="2400" smtClean="0"/>
          </a:p>
          <a:p>
            <a:pPr marL="0" indent="0" eaLnBrk="1" hangingPunct="1">
              <a:buFont typeface="Wingdings 3" pitchFamily="18" charset="2"/>
              <a:buNone/>
            </a:pPr>
            <a:endParaRPr lang="en-US" altLang="zh-CN" sz="2400" smtClean="0"/>
          </a:p>
          <a:p>
            <a:pPr marL="0" indent="0" eaLnBrk="1" hangingPunct="1">
              <a:buFont typeface="Wingdings 3" pitchFamily="18" charset="2"/>
              <a:buNone/>
            </a:pPr>
            <a:r>
              <a:rPr lang="zh-CN" altLang="zh-CN" sz="2400" smtClean="0"/>
              <a:t>式中，</a:t>
            </a:r>
            <a:r>
              <a:rPr lang="en-US" altLang="zh-CN" sz="2400" smtClean="0"/>
              <a:t>n</a:t>
            </a:r>
            <a:r>
              <a:rPr lang="zh-CN" altLang="zh-CN" sz="2400" smtClean="0"/>
              <a:t>表示题总数，</a:t>
            </a:r>
            <a:r>
              <a:rPr lang="en-US" altLang="zh-CN" sz="2400" smtClean="0"/>
              <a:t>  </a:t>
            </a:r>
            <a:r>
              <a:rPr lang="zh-CN" altLang="zh-CN" sz="2400" smtClean="0"/>
              <a:t>表示考试总分的方差，</a:t>
            </a:r>
            <a:r>
              <a:rPr lang="en-US" altLang="zh-CN" sz="2400" smtClean="0"/>
              <a:t> </a:t>
            </a:r>
            <a:r>
              <a:rPr lang="zh-CN" altLang="zh-CN" sz="2400" smtClean="0"/>
              <a:t>表示题目</a:t>
            </a:r>
            <a:r>
              <a:rPr lang="en-US" altLang="zh-CN" sz="2400" smtClean="0"/>
              <a:t>i</a:t>
            </a:r>
            <a:r>
              <a:rPr lang="zh-CN" altLang="zh-CN" sz="2400" smtClean="0"/>
              <a:t>的通过率，</a:t>
            </a:r>
            <a:r>
              <a:rPr lang="en-US" altLang="zh-CN" sz="2400" smtClean="0"/>
              <a:t>r</a:t>
            </a:r>
            <a:r>
              <a:rPr lang="zh-CN" altLang="zh-CN" sz="2400" smtClean="0"/>
              <a:t>表示信度系统。</a:t>
            </a:r>
          </a:p>
          <a:p>
            <a:pPr marL="0" indent="0" eaLnBrk="1" hangingPunct="1">
              <a:buFont typeface="Wingdings 3" pitchFamily="18" charset="2"/>
              <a:buNone/>
            </a:pPr>
            <a:endParaRPr lang="zh-CN" altLang="zh-CN" sz="2400" smtClean="0"/>
          </a:p>
        </p:txBody>
      </p:sp>
      <p:sp>
        <p:nvSpPr>
          <p:cNvPr id="25624"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25625"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25626"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5617" name="Object 17"/>
          <p:cNvGraphicFramePr>
            <a:graphicFrameLocks noChangeAspect="1"/>
          </p:cNvGraphicFramePr>
          <p:nvPr/>
        </p:nvGraphicFramePr>
        <p:xfrm>
          <a:off x="3738563" y="1638300"/>
          <a:ext cx="1155700" cy="442913"/>
        </p:xfrm>
        <a:graphic>
          <a:graphicData uri="http://schemas.openxmlformats.org/presentationml/2006/ole">
            <p:oleObj spid="_x0000_s25617" name="Equation" r:id="rId3" imgW="723586" imgH="228501" progId="Equation.DSMT4">
              <p:embed/>
            </p:oleObj>
          </a:graphicData>
        </a:graphic>
      </p:graphicFrame>
      <p:sp>
        <p:nvSpPr>
          <p:cNvPr id="25627"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5618" name="Object 18"/>
          <p:cNvGraphicFramePr>
            <a:graphicFrameLocks noChangeAspect="1"/>
          </p:cNvGraphicFramePr>
          <p:nvPr/>
        </p:nvGraphicFramePr>
        <p:xfrm>
          <a:off x="1371600" y="2157413"/>
          <a:ext cx="349250" cy="400050"/>
        </p:xfrm>
        <a:graphic>
          <a:graphicData uri="http://schemas.openxmlformats.org/presentationml/2006/ole">
            <p:oleObj spid="_x0000_s25618" name="Equation" r:id="rId4" imgW="203112" imgH="228501" progId="Equation.DSMT4">
              <p:embed/>
            </p:oleObj>
          </a:graphicData>
        </a:graphic>
      </p:graphicFrame>
      <p:sp>
        <p:nvSpPr>
          <p:cNvPr id="25628"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5619" name="Object 19"/>
          <p:cNvGraphicFramePr>
            <a:graphicFrameLocks noChangeAspect="1"/>
          </p:cNvGraphicFramePr>
          <p:nvPr/>
        </p:nvGraphicFramePr>
        <p:xfrm>
          <a:off x="4989513" y="2157413"/>
          <a:ext cx="315912" cy="400050"/>
        </p:xfrm>
        <a:graphic>
          <a:graphicData uri="http://schemas.openxmlformats.org/presentationml/2006/ole">
            <p:oleObj spid="_x0000_s25619" name="Equation" r:id="rId5" imgW="177646" imgH="228402" progId="Equation.DSMT4">
              <p:embed/>
            </p:oleObj>
          </a:graphicData>
        </a:graphic>
      </p:graphicFrame>
      <p:sp>
        <p:nvSpPr>
          <p:cNvPr id="25629"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5620" name="Object 20"/>
          <p:cNvGraphicFramePr>
            <a:graphicFrameLocks noChangeAspect="1"/>
          </p:cNvGraphicFramePr>
          <p:nvPr/>
        </p:nvGraphicFramePr>
        <p:xfrm>
          <a:off x="3589338" y="4522788"/>
          <a:ext cx="2665412" cy="1393825"/>
        </p:xfrm>
        <a:graphic>
          <a:graphicData uri="http://schemas.openxmlformats.org/presentationml/2006/ole">
            <p:oleObj spid="_x0000_s25620" name="Equation" r:id="rId6" imgW="1663700" imgH="863600" progId="Equation.DSMT4">
              <p:embed/>
            </p:oleObj>
          </a:graphicData>
        </a:graphic>
      </p:graphicFrame>
      <p:sp>
        <p:nvSpPr>
          <p:cNvPr id="25630" name="Rectangle 10"/>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5621" name="Object 21"/>
          <p:cNvGraphicFramePr>
            <a:graphicFrameLocks noChangeAspect="1"/>
          </p:cNvGraphicFramePr>
          <p:nvPr/>
        </p:nvGraphicFramePr>
        <p:xfrm>
          <a:off x="3514725" y="5810250"/>
          <a:ext cx="338138" cy="373063"/>
        </p:xfrm>
        <a:graphic>
          <a:graphicData uri="http://schemas.openxmlformats.org/presentationml/2006/ole">
            <p:oleObj spid="_x0000_s25621" name="Equation" r:id="rId7" imgW="177569" imgH="202936" progId="Equation.DSMT4">
              <p:embed/>
            </p:oleObj>
          </a:graphicData>
        </a:graphic>
      </p:graphicFrame>
      <p:sp>
        <p:nvSpPr>
          <p:cNvPr id="25631" name="Rectangle 1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5622" name="Object 22"/>
          <p:cNvGraphicFramePr>
            <a:graphicFrameLocks noChangeAspect="1"/>
          </p:cNvGraphicFramePr>
          <p:nvPr/>
        </p:nvGraphicFramePr>
        <p:xfrm>
          <a:off x="6654800" y="5810250"/>
          <a:ext cx="260350" cy="390525"/>
        </p:xfrm>
        <a:graphic>
          <a:graphicData uri="http://schemas.openxmlformats.org/presentationml/2006/ole">
            <p:oleObj spid="_x0000_s25622" name="Equation" r:id="rId8" imgW="152334" imgH="228501"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1627188"/>
            <a:ext cx="9444037" cy="4100512"/>
          </a:xfrm>
        </p:spPr>
        <p:txBody>
          <a:bodyPr rtlCol="0">
            <a:normAutofit/>
          </a:bodyPr>
          <a:lstStyle/>
          <a:p>
            <a:pPr eaLnBrk="1" fontAlgn="auto" hangingPunct="1">
              <a:spcAft>
                <a:spcPts val="0"/>
              </a:spcAft>
              <a:buFont typeface="Wingdings 3" charset="2"/>
              <a:buChar char=""/>
              <a:defRPr/>
            </a:pPr>
            <a:r>
              <a:rPr lang="zh-CN" altLang="en-US" sz="2200" dirty="0">
                <a:solidFill>
                  <a:schemeClr val="tx1">
                    <a:lumMod val="75000"/>
                    <a:lumOff val="25000"/>
                  </a:schemeClr>
                </a:solidFill>
              </a:rPr>
              <a:t>（</a:t>
            </a:r>
            <a:r>
              <a:rPr lang="en-US" altLang="zh-CN" sz="2200" dirty="0">
                <a:solidFill>
                  <a:schemeClr val="tx1">
                    <a:lumMod val="75000"/>
                    <a:lumOff val="25000"/>
                  </a:schemeClr>
                </a:solidFill>
              </a:rPr>
              <a:t>1</a:t>
            </a:r>
            <a:r>
              <a:rPr lang="zh-CN" altLang="en-US" sz="2200" dirty="0" smtClean="0">
                <a:solidFill>
                  <a:schemeClr val="tx1">
                    <a:lumMod val="75000"/>
                    <a:lumOff val="25000"/>
                  </a:schemeClr>
                </a:solidFill>
              </a:rPr>
              <a:t>）自动</a:t>
            </a:r>
            <a:r>
              <a:rPr lang="zh-CN" altLang="en-US" sz="2200" dirty="0">
                <a:solidFill>
                  <a:schemeClr val="tx1">
                    <a:lumMod val="75000"/>
                    <a:lumOff val="25000"/>
                  </a:schemeClr>
                </a:solidFill>
              </a:rPr>
              <a:t>组卷系统的数学模型</a:t>
            </a:r>
            <a:r>
              <a:rPr lang="zh-CN" altLang="en-US" sz="2200" dirty="0" smtClean="0">
                <a:solidFill>
                  <a:schemeClr val="tx1">
                    <a:lumMod val="75000"/>
                    <a:lumOff val="25000"/>
                  </a:schemeClr>
                </a:solidFill>
              </a:rPr>
              <a:t>描述</a:t>
            </a:r>
            <a:endParaRPr lang="en-US" altLang="zh-CN" sz="2200" dirty="0" smtClean="0">
              <a:solidFill>
                <a:schemeClr val="tx1">
                  <a:lumMod val="75000"/>
                  <a:lumOff val="25000"/>
                </a:schemeClr>
              </a:solidFill>
            </a:endParaRPr>
          </a:p>
          <a:p>
            <a:pPr marL="0" indent="0" eaLnBrk="1" fontAlgn="auto" hangingPunct="1">
              <a:spcAft>
                <a:spcPts val="0"/>
              </a:spcAft>
              <a:buFont typeface="Wingdings 3" charset="2"/>
              <a:buNone/>
              <a:defRPr/>
            </a:pPr>
            <a:r>
              <a:rPr lang="zh-CN" altLang="zh-CN" sz="2400" dirty="0">
                <a:solidFill>
                  <a:schemeClr val="tx1">
                    <a:lumMod val="75000"/>
                    <a:lumOff val="25000"/>
                  </a:schemeClr>
                </a:solidFill>
              </a:rPr>
              <a:t>自动组卷是指计算机从题库中选取一定数量的试题组成试卷，使试卷既能满足考查要求又能满足用户要求。</a:t>
            </a:r>
          </a:p>
          <a:p>
            <a:pPr marL="0" indent="0" eaLnBrk="1" fontAlgn="auto" hangingPunct="1">
              <a:spcAft>
                <a:spcPts val="0"/>
              </a:spcAft>
              <a:buFont typeface="Wingdings 3" charset="2"/>
              <a:buNone/>
              <a:defRPr/>
            </a:pPr>
            <a:r>
              <a:rPr lang="zh-CN" altLang="zh-CN" sz="2400" dirty="0">
                <a:solidFill>
                  <a:schemeClr val="tx1">
                    <a:lumMod val="75000"/>
                    <a:lumOff val="25000"/>
                  </a:schemeClr>
                </a:solidFill>
              </a:rPr>
              <a:t>设一份试卷所含的试题数为</a:t>
            </a:r>
            <a:r>
              <a:rPr lang="en-US" altLang="zh-CN" sz="2400" dirty="0">
                <a:solidFill>
                  <a:schemeClr val="tx1">
                    <a:lumMod val="75000"/>
                    <a:lumOff val="25000"/>
                  </a:schemeClr>
                </a:solidFill>
              </a:rPr>
              <a:t>m</a:t>
            </a:r>
            <a:r>
              <a:rPr lang="zh-CN" altLang="zh-CN" sz="2400" dirty="0">
                <a:solidFill>
                  <a:schemeClr val="tx1">
                    <a:lumMod val="75000"/>
                    <a:lumOff val="25000"/>
                  </a:schemeClr>
                </a:solidFill>
              </a:rPr>
              <a:t>，每一道试题有</a:t>
            </a:r>
            <a:r>
              <a:rPr lang="en-US" altLang="zh-CN" sz="2400" dirty="0">
                <a:solidFill>
                  <a:schemeClr val="tx1">
                    <a:lumMod val="75000"/>
                    <a:lumOff val="25000"/>
                  </a:schemeClr>
                </a:solidFill>
              </a:rPr>
              <a:t>n</a:t>
            </a:r>
            <a:r>
              <a:rPr lang="zh-CN" altLang="zh-CN" sz="2400" dirty="0">
                <a:solidFill>
                  <a:schemeClr val="tx1">
                    <a:lumMod val="75000"/>
                    <a:lumOff val="25000"/>
                  </a:schemeClr>
                </a:solidFill>
              </a:rPr>
              <a:t>个属性指标，则一份试卷就是一个</a:t>
            </a:r>
            <a:r>
              <a:rPr lang="en-US" altLang="zh-CN" sz="2400" dirty="0">
                <a:solidFill>
                  <a:schemeClr val="tx1">
                    <a:lumMod val="75000"/>
                    <a:lumOff val="25000"/>
                  </a:schemeClr>
                </a:solidFill>
              </a:rPr>
              <a:t> m× n </a:t>
            </a:r>
            <a:r>
              <a:rPr lang="zh-CN" altLang="zh-CN" sz="2400" dirty="0">
                <a:solidFill>
                  <a:schemeClr val="tx1">
                    <a:lumMod val="75000"/>
                    <a:lumOff val="25000"/>
                  </a:schemeClr>
                </a:solidFill>
              </a:rPr>
              <a:t>矩阵，即：</a:t>
            </a:r>
            <a:endParaRPr lang="zh-CN" altLang="en-US" sz="2200" dirty="0">
              <a:solidFill>
                <a:schemeClr val="tx1">
                  <a:lumMod val="75000"/>
                  <a:lumOff val="25000"/>
                </a:schemeClr>
              </a:solidFill>
            </a:endParaRPr>
          </a:p>
        </p:txBody>
      </p:sp>
      <p:sp>
        <p:nvSpPr>
          <p:cNvPr id="26634" name="标题 1"/>
          <p:cNvSpPr txBox="1">
            <a:spLocks/>
          </p:cNvSpPr>
          <p:nvPr/>
        </p:nvSpPr>
        <p:spPr bwMode="auto">
          <a:xfrm>
            <a:off x="677863" y="582613"/>
            <a:ext cx="8596312" cy="814387"/>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11.5.2 	</a:t>
            </a:r>
            <a:r>
              <a:rPr lang="zh-CN" altLang="en-US" sz="2800">
                <a:solidFill>
                  <a:schemeClr val="accent1"/>
                </a:solidFill>
                <a:latin typeface="Trebuchet MS" pitchFamily="34" charset="0"/>
                <a:ea typeface="方正姚体" pitchFamily="2" charset="-122"/>
              </a:rPr>
              <a:t>自动组卷系统的数学模型</a:t>
            </a:r>
          </a:p>
        </p:txBody>
      </p:sp>
      <p:sp>
        <p:nvSpPr>
          <p:cNvPr id="26635"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26636"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26637"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6632" name="Object 8"/>
          <p:cNvGraphicFramePr>
            <a:graphicFrameLocks noChangeAspect="1"/>
          </p:cNvGraphicFramePr>
          <p:nvPr/>
        </p:nvGraphicFramePr>
        <p:xfrm>
          <a:off x="3403600" y="3913188"/>
          <a:ext cx="2400300" cy="1425575"/>
        </p:xfrm>
        <a:graphic>
          <a:graphicData uri="http://schemas.openxmlformats.org/presentationml/2006/ole">
            <p:oleObj spid="_x0000_s26632" name="Equation" r:id="rId3" imgW="1562100" imgH="93980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2613" y="390525"/>
            <a:ext cx="10510837" cy="6049963"/>
          </a:xfrm>
        </p:spPr>
        <p:txBody>
          <a:bodyPr rtlCol="0">
            <a:normAutofit/>
          </a:bodyPr>
          <a:lstStyle/>
          <a:p>
            <a:pPr eaLnBrk="1" fontAlgn="auto" hangingPunct="1">
              <a:spcAft>
                <a:spcPts val="0"/>
              </a:spcAft>
              <a:buFont typeface="Wingdings 3" charset="2"/>
              <a:buChar char=""/>
              <a:defRPr/>
            </a:pPr>
            <a:r>
              <a:rPr lang="zh-CN" altLang="en-US" sz="2200" dirty="0">
                <a:solidFill>
                  <a:schemeClr val="tx1">
                    <a:lumMod val="75000"/>
                    <a:lumOff val="25000"/>
                  </a:schemeClr>
                </a:solidFill>
              </a:rPr>
              <a:t>（</a:t>
            </a:r>
            <a:r>
              <a:rPr lang="en-US" altLang="zh-CN" sz="2200" dirty="0">
                <a:solidFill>
                  <a:schemeClr val="tx1">
                    <a:lumMod val="75000"/>
                    <a:lumOff val="25000"/>
                  </a:schemeClr>
                </a:solidFill>
              </a:rPr>
              <a:t>2</a:t>
            </a:r>
            <a:r>
              <a:rPr lang="zh-CN" altLang="en-US" sz="2200" dirty="0" smtClean="0">
                <a:solidFill>
                  <a:schemeClr val="tx1">
                    <a:lumMod val="75000"/>
                    <a:lumOff val="25000"/>
                  </a:schemeClr>
                </a:solidFill>
              </a:rPr>
              <a:t>）自动</a:t>
            </a:r>
            <a:r>
              <a:rPr lang="zh-CN" altLang="en-US" sz="2200" dirty="0">
                <a:solidFill>
                  <a:schemeClr val="tx1">
                    <a:lumMod val="75000"/>
                    <a:lumOff val="25000"/>
                  </a:schemeClr>
                </a:solidFill>
              </a:rPr>
              <a:t>组卷问题的</a:t>
            </a:r>
            <a:r>
              <a:rPr lang="zh-CN" altLang="en-US" sz="2200" dirty="0" smtClean="0">
                <a:solidFill>
                  <a:schemeClr val="tx1">
                    <a:lumMod val="75000"/>
                    <a:lumOff val="25000"/>
                  </a:schemeClr>
                </a:solidFill>
              </a:rPr>
              <a:t>目标函数</a:t>
            </a:r>
            <a:endParaRPr lang="en-US" altLang="zh-CN" sz="2200" dirty="0" smtClean="0">
              <a:solidFill>
                <a:schemeClr val="tx1">
                  <a:lumMod val="75000"/>
                  <a:lumOff val="25000"/>
                </a:schemeClr>
              </a:solidFill>
            </a:endParaRPr>
          </a:p>
          <a:p>
            <a:pPr eaLnBrk="1" fontAlgn="auto" hangingPunct="1">
              <a:spcAft>
                <a:spcPts val="0"/>
              </a:spcAft>
              <a:buFont typeface="Wingdings 3" charset="2"/>
              <a:buChar char=""/>
              <a:defRPr/>
            </a:pPr>
            <a:r>
              <a:rPr lang="zh-CN" altLang="en-US" sz="2200" dirty="0">
                <a:solidFill>
                  <a:schemeClr val="tx1">
                    <a:lumMod val="75000"/>
                    <a:lumOff val="25000"/>
                  </a:schemeClr>
                </a:solidFill>
              </a:rPr>
              <a:t>根据计算机组卷的数学模型可知，自动组卷问题是一个典型的多目标优化问题，其通过利用单目标函数的优化方法对其求解。本文采用目标加权法来对自动组卷进行建模，其基本思想是给每一个目标一个权重，将所有的目标分量乘上各自相应的权重系数，然后再加起来构成一个新的目标函数，具体为</a:t>
            </a:r>
            <a:r>
              <a:rPr lang="zh-CN" altLang="en-US" sz="2200" dirty="0" smtClean="0">
                <a:solidFill>
                  <a:schemeClr val="tx1">
                    <a:lumMod val="75000"/>
                    <a:lumOff val="25000"/>
                  </a:schemeClr>
                </a:solidFill>
              </a:rPr>
              <a:t>：</a:t>
            </a:r>
            <a:endParaRPr lang="en-US" altLang="zh-CN" sz="2200" dirty="0" smtClean="0">
              <a:solidFill>
                <a:schemeClr val="tx1">
                  <a:lumMod val="75000"/>
                  <a:lumOff val="25000"/>
                </a:schemeClr>
              </a:solidFill>
            </a:endParaRPr>
          </a:p>
          <a:p>
            <a:pPr eaLnBrk="1" fontAlgn="auto" hangingPunct="1">
              <a:spcAft>
                <a:spcPts val="0"/>
              </a:spcAft>
              <a:buFont typeface="Wingdings 3" charset="2"/>
              <a:buChar char=""/>
              <a:defRPr/>
            </a:pPr>
            <a:endParaRPr lang="en-US" altLang="zh-CN" sz="2200" dirty="0">
              <a:solidFill>
                <a:schemeClr val="tx1">
                  <a:lumMod val="75000"/>
                  <a:lumOff val="25000"/>
                </a:schemeClr>
              </a:solidFill>
            </a:endParaRPr>
          </a:p>
          <a:p>
            <a:pPr eaLnBrk="1" fontAlgn="auto" hangingPunct="1">
              <a:spcAft>
                <a:spcPts val="0"/>
              </a:spcAft>
              <a:buFont typeface="Wingdings 3" charset="2"/>
              <a:buChar char=""/>
              <a:defRPr/>
            </a:pPr>
            <a:endParaRPr lang="en-US" altLang="zh-CN" sz="2200" dirty="0" smtClean="0">
              <a:solidFill>
                <a:schemeClr val="tx1">
                  <a:lumMod val="75000"/>
                  <a:lumOff val="25000"/>
                </a:schemeClr>
              </a:solidFill>
            </a:endParaRPr>
          </a:p>
          <a:p>
            <a:pPr eaLnBrk="1" fontAlgn="auto" hangingPunct="1">
              <a:spcAft>
                <a:spcPts val="0"/>
              </a:spcAft>
              <a:buFont typeface="Wingdings 3" charset="2"/>
              <a:buChar char=""/>
              <a:defRPr/>
            </a:pPr>
            <a:endParaRPr lang="en-US" altLang="zh-CN" sz="2200" dirty="0">
              <a:solidFill>
                <a:schemeClr val="tx1">
                  <a:lumMod val="75000"/>
                  <a:lumOff val="25000"/>
                </a:schemeClr>
              </a:solidFill>
            </a:endParaRPr>
          </a:p>
          <a:p>
            <a:pPr marL="0" indent="0" eaLnBrk="1" fontAlgn="auto" hangingPunct="1">
              <a:spcAft>
                <a:spcPts val="0"/>
              </a:spcAft>
              <a:buFont typeface="Wingdings 3" charset="2"/>
              <a:buNone/>
              <a:defRPr/>
            </a:pPr>
            <a:endParaRPr lang="en-US" altLang="zh-CN" sz="2200" dirty="0">
              <a:solidFill>
                <a:schemeClr val="tx1">
                  <a:lumMod val="75000"/>
                  <a:lumOff val="25000"/>
                </a:schemeClr>
              </a:solidFill>
            </a:endParaRPr>
          </a:p>
          <a:p>
            <a:pPr marL="0" indent="0" eaLnBrk="1" fontAlgn="auto" hangingPunct="1">
              <a:spcAft>
                <a:spcPts val="0"/>
              </a:spcAft>
              <a:buFont typeface="Wingdings 3" charset="2"/>
              <a:buNone/>
              <a:defRPr/>
            </a:pPr>
            <a:endParaRPr lang="en-US" altLang="zh-CN" sz="2200" dirty="0">
              <a:solidFill>
                <a:schemeClr val="tx1">
                  <a:lumMod val="75000"/>
                  <a:lumOff val="25000"/>
                </a:schemeClr>
              </a:solidFill>
            </a:endParaRPr>
          </a:p>
          <a:p>
            <a:pPr eaLnBrk="1" fontAlgn="auto" hangingPunct="1">
              <a:spcAft>
                <a:spcPts val="0"/>
              </a:spcAft>
              <a:buFont typeface="Wingdings 3" charset="2"/>
              <a:buChar char=""/>
              <a:defRPr/>
            </a:pPr>
            <a:r>
              <a:rPr lang="zh-CN" altLang="en-US" sz="2200" dirty="0">
                <a:solidFill>
                  <a:schemeClr val="tx1">
                    <a:lumMod val="75000"/>
                    <a:lumOff val="25000"/>
                  </a:schemeClr>
                </a:solidFill>
              </a:rPr>
              <a:t>式中</a:t>
            </a:r>
            <a:r>
              <a:rPr lang="zh-CN" altLang="en-US" sz="2200" dirty="0" smtClean="0">
                <a:solidFill>
                  <a:schemeClr val="tx1">
                    <a:lumMod val="75000"/>
                    <a:lumOff val="25000"/>
                  </a:schemeClr>
                </a:solidFill>
              </a:rPr>
              <a:t>，</a:t>
            </a:r>
            <a:endParaRPr lang="en-US" altLang="zh-CN" sz="2200" dirty="0" smtClean="0">
              <a:solidFill>
                <a:schemeClr val="tx1">
                  <a:lumMod val="75000"/>
                  <a:lumOff val="25000"/>
                </a:schemeClr>
              </a:solidFill>
            </a:endParaRPr>
          </a:p>
          <a:p>
            <a:pPr eaLnBrk="1" fontAlgn="auto" hangingPunct="1">
              <a:spcAft>
                <a:spcPts val="0"/>
              </a:spcAft>
              <a:buFont typeface="Wingdings 3" charset="2"/>
              <a:buChar char=""/>
              <a:defRPr/>
            </a:pPr>
            <a:endParaRPr lang="en-US" altLang="zh-CN" sz="2200" dirty="0">
              <a:solidFill>
                <a:schemeClr val="tx1">
                  <a:lumMod val="75000"/>
                  <a:lumOff val="25000"/>
                </a:schemeClr>
              </a:solidFill>
            </a:endParaRPr>
          </a:p>
          <a:p>
            <a:pPr eaLnBrk="1" fontAlgn="auto" hangingPunct="1">
              <a:spcAft>
                <a:spcPts val="0"/>
              </a:spcAft>
              <a:buFont typeface="Wingdings 3" charset="2"/>
              <a:buChar char=""/>
              <a:defRPr/>
            </a:pPr>
            <a:r>
              <a:rPr lang="zh-CN" altLang="en-US" sz="2200" dirty="0">
                <a:solidFill>
                  <a:schemeClr val="tx1">
                    <a:lumMod val="75000"/>
                    <a:lumOff val="25000"/>
                  </a:schemeClr>
                </a:solidFill>
              </a:rPr>
              <a:t>最后得到组卷问题的具体目标函数为</a:t>
            </a:r>
            <a:r>
              <a:rPr lang="zh-CN" altLang="en-US" sz="2200" dirty="0" smtClean="0">
                <a:solidFill>
                  <a:schemeClr val="tx1">
                    <a:lumMod val="75000"/>
                    <a:lumOff val="25000"/>
                  </a:schemeClr>
                </a:solidFill>
              </a:rPr>
              <a:t>：</a:t>
            </a:r>
            <a:r>
              <a:rPr lang="zh-CN" altLang="zh-CN" sz="2400" dirty="0">
                <a:solidFill>
                  <a:schemeClr val="tx1">
                    <a:lumMod val="75000"/>
                    <a:lumOff val="25000"/>
                  </a:schemeClr>
                </a:solidFill>
              </a:rPr>
              <a:t>其中</a:t>
            </a:r>
            <a:r>
              <a:rPr lang="zh-CN" altLang="zh-CN" sz="2400" dirty="0" smtClean="0">
                <a:solidFill>
                  <a:schemeClr val="tx1">
                    <a:lumMod val="75000"/>
                    <a:lumOff val="25000"/>
                  </a:schemeClr>
                </a:solidFill>
              </a:rPr>
              <a:t>，</a:t>
            </a: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表示</a:t>
            </a:r>
            <a:r>
              <a:rPr lang="zh-CN" altLang="zh-CN" sz="2400" dirty="0">
                <a:solidFill>
                  <a:schemeClr val="tx1">
                    <a:lumMod val="75000"/>
                    <a:lumOff val="25000"/>
                  </a:schemeClr>
                </a:solidFill>
              </a:rPr>
              <a:t>权重系数。</a:t>
            </a:r>
            <a:endParaRPr lang="zh-CN" altLang="en-US" sz="2200" dirty="0">
              <a:solidFill>
                <a:schemeClr val="tx1">
                  <a:lumMod val="75000"/>
                  <a:lumOff val="25000"/>
                </a:schemeClr>
              </a:solidFill>
            </a:endParaRPr>
          </a:p>
        </p:txBody>
      </p:sp>
      <p:sp>
        <p:nvSpPr>
          <p:cNvPr id="27670"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27671"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27672"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27673"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7664" name="Object 16"/>
          <p:cNvGraphicFramePr>
            <a:graphicFrameLocks noChangeAspect="1"/>
          </p:cNvGraphicFramePr>
          <p:nvPr/>
        </p:nvGraphicFramePr>
        <p:xfrm>
          <a:off x="2097088" y="2890838"/>
          <a:ext cx="1789112" cy="631825"/>
        </p:xfrm>
        <a:graphic>
          <a:graphicData uri="http://schemas.openxmlformats.org/presentationml/2006/ole">
            <p:oleObj spid="_x0000_s27664" name="Equation" r:id="rId3" imgW="1231366" imgH="444307" progId="Equation.DSMT4">
              <p:embed/>
            </p:oleObj>
          </a:graphicData>
        </a:graphic>
      </p:graphicFrame>
      <p:sp>
        <p:nvSpPr>
          <p:cNvPr id="27674" name="Rectangle 4"/>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7665" name="Object 17"/>
          <p:cNvGraphicFramePr>
            <a:graphicFrameLocks noChangeAspect="1"/>
          </p:cNvGraphicFramePr>
          <p:nvPr/>
        </p:nvGraphicFramePr>
        <p:xfrm>
          <a:off x="4878388" y="2211388"/>
          <a:ext cx="3705225" cy="1990725"/>
        </p:xfrm>
        <a:graphic>
          <a:graphicData uri="http://schemas.openxmlformats.org/presentationml/2006/ole">
            <p:oleObj spid="_x0000_s27665" name="Equation" r:id="rId4" imgW="2146300" imgH="1346200" progId="Equation.DSMT4">
              <p:embed/>
            </p:oleObj>
          </a:graphicData>
        </a:graphic>
      </p:graphicFrame>
      <p:sp>
        <p:nvSpPr>
          <p:cNvPr id="27675" name="Rectangle 6"/>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7666" name="Object 18"/>
          <p:cNvGraphicFramePr>
            <a:graphicFrameLocks noChangeAspect="1"/>
          </p:cNvGraphicFramePr>
          <p:nvPr/>
        </p:nvGraphicFramePr>
        <p:xfrm>
          <a:off x="1839913" y="4500563"/>
          <a:ext cx="3673475" cy="773112"/>
        </p:xfrm>
        <a:graphic>
          <a:graphicData uri="http://schemas.openxmlformats.org/presentationml/2006/ole">
            <p:oleObj spid="_x0000_s27666" name="Equation" r:id="rId5" imgW="2298700" imgH="482600" progId="Equation.DSMT4">
              <p:embed/>
            </p:oleObj>
          </a:graphicData>
        </a:graphic>
      </p:graphicFrame>
      <p:sp>
        <p:nvSpPr>
          <p:cNvPr id="27676" name="Rectangle 8"/>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7667" name="Object 19"/>
          <p:cNvGraphicFramePr>
            <a:graphicFrameLocks noChangeAspect="1"/>
          </p:cNvGraphicFramePr>
          <p:nvPr/>
        </p:nvGraphicFramePr>
        <p:xfrm>
          <a:off x="2992438" y="6127750"/>
          <a:ext cx="4443412" cy="354013"/>
        </p:xfrm>
        <a:graphic>
          <a:graphicData uri="http://schemas.openxmlformats.org/presentationml/2006/ole">
            <p:oleObj spid="_x0000_s27667" name="Equation" r:id="rId6" imgW="2959100" imgH="254000" progId="Equation.DSMT4">
              <p:embed/>
            </p:oleObj>
          </a:graphicData>
        </a:graphic>
      </p:graphicFrame>
      <p:sp>
        <p:nvSpPr>
          <p:cNvPr id="27677" name="Rectangle 13"/>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graphicFrame>
        <p:nvGraphicFramePr>
          <p:cNvPr id="27668" name="Object 20"/>
          <p:cNvGraphicFramePr>
            <a:graphicFrameLocks noChangeAspect="1"/>
          </p:cNvGraphicFramePr>
          <p:nvPr/>
        </p:nvGraphicFramePr>
        <p:xfrm>
          <a:off x="6586538" y="5562600"/>
          <a:ext cx="365125" cy="461963"/>
        </p:xfrm>
        <a:graphic>
          <a:graphicData uri="http://schemas.openxmlformats.org/presentationml/2006/ole">
            <p:oleObj spid="_x0000_s27668" name="Equation" r:id="rId7" imgW="177646" imgH="228402"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9913" y="766763"/>
            <a:ext cx="11344275" cy="5970587"/>
          </a:xfrm>
        </p:spPr>
        <p:txBody>
          <a:bodyPr rtlCol="0">
            <a:normAutofit fontScale="85000" lnSpcReduction="20000"/>
          </a:bodyPr>
          <a:lstStyle/>
          <a:p>
            <a:pPr eaLnBrk="1" fontAlgn="auto" hangingPunct="1">
              <a:spcAft>
                <a:spcPts val="0"/>
              </a:spcAft>
              <a:buFont typeface="Wingdings 3" charset="2"/>
              <a:buChar char=""/>
              <a:defRPr/>
            </a:pPr>
            <a:r>
              <a:rPr lang="zh-CN" altLang="en-US" sz="2200" dirty="0">
                <a:solidFill>
                  <a:schemeClr val="tx1">
                    <a:lumMod val="75000"/>
                    <a:lumOff val="25000"/>
                  </a:schemeClr>
                </a:solidFill>
              </a:rPr>
              <a:t>（</a:t>
            </a:r>
            <a:r>
              <a:rPr lang="en-US" altLang="zh-CN" sz="2200" dirty="0">
                <a:solidFill>
                  <a:schemeClr val="tx1">
                    <a:lumMod val="75000"/>
                    <a:lumOff val="25000"/>
                  </a:schemeClr>
                </a:solidFill>
              </a:rPr>
              <a:t>1</a:t>
            </a:r>
            <a:r>
              <a:rPr lang="zh-CN" altLang="en-US" sz="2200" dirty="0" smtClean="0">
                <a:solidFill>
                  <a:schemeClr val="tx1">
                    <a:lumMod val="75000"/>
                    <a:lumOff val="25000"/>
                  </a:schemeClr>
                </a:solidFill>
              </a:rPr>
              <a:t>）自动</a:t>
            </a:r>
            <a:r>
              <a:rPr lang="zh-CN" altLang="en-US" sz="2200" dirty="0">
                <a:solidFill>
                  <a:schemeClr val="tx1">
                    <a:lumMod val="75000"/>
                    <a:lumOff val="25000"/>
                  </a:schemeClr>
                </a:solidFill>
              </a:rPr>
              <a:t>组卷问题的蚁群算法</a:t>
            </a:r>
            <a:r>
              <a:rPr lang="zh-CN" altLang="en-US" sz="2200" dirty="0" smtClean="0">
                <a:solidFill>
                  <a:schemeClr val="tx1">
                    <a:lumMod val="75000"/>
                    <a:lumOff val="25000"/>
                  </a:schemeClr>
                </a:solidFill>
              </a:rPr>
              <a:t>设计</a:t>
            </a:r>
            <a:endParaRPr lang="en-US" altLang="zh-CN" sz="2200" dirty="0" smtClean="0">
              <a:solidFill>
                <a:schemeClr val="tx1">
                  <a:lumMod val="75000"/>
                  <a:lumOff val="25000"/>
                </a:schemeClr>
              </a:solidFill>
            </a:endParaRPr>
          </a:p>
          <a:p>
            <a:pPr marL="0" indent="0" eaLnBrk="1" fontAlgn="auto" hangingPunct="1">
              <a:spcAft>
                <a:spcPts val="0"/>
              </a:spcAft>
              <a:buFont typeface="Wingdings 3" charset="2"/>
              <a:buNone/>
              <a:defRPr/>
            </a:pPr>
            <a:r>
              <a:rPr lang="en-US" altLang="zh-CN" sz="2200" dirty="0">
                <a:solidFill>
                  <a:schemeClr val="tx1">
                    <a:lumMod val="75000"/>
                    <a:lumOff val="25000"/>
                  </a:schemeClr>
                </a:solidFill>
              </a:rPr>
              <a:t>	</a:t>
            </a:r>
            <a:r>
              <a:rPr lang="zh-CN" altLang="en-US" sz="2200" dirty="0">
                <a:solidFill>
                  <a:schemeClr val="tx1">
                    <a:lumMod val="75000"/>
                    <a:lumOff val="25000"/>
                  </a:schemeClr>
                </a:solidFill>
              </a:rPr>
              <a:t>试卷编码方式</a:t>
            </a:r>
            <a:endParaRPr lang="en-US" altLang="zh-CN" sz="2200" dirty="0">
              <a:solidFill>
                <a:schemeClr val="tx1">
                  <a:lumMod val="75000"/>
                  <a:lumOff val="25000"/>
                </a:schemeClr>
              </a:solidFill>
            </a:endParaRPr>
          </a:p>
          <a:p>
            <a:pPr marL="0" indent="0" eaLnBrk="1" fontAlgn="auto" hangingPunct="1">
              <a:spcAft>
                <a:spcPts val="0"/>
              </a:spcAft>
              <a:buFont typeface="Wingdings 3" charset="2"/>
              <a:buNone/>
              <a:defRPr/>
            </a:pPr>
            <a:r>
              <a:rPr lang="en-US" altLang="zh-CN" sz="2200" dirty="0">
                <a:solidFill>
                  <a:schemeClr val="tx1">
                    <a:lumMod val="75000"/>
                    <a:lumOff val="25000"/>
                  </a:schemeClr>
                </a:solidFill>
              </a:rPr>
              <a:t>	</a:t>
            </a:r>
            <a:r>
              <a:rPr lang="zh-CN" altLang="en-US" sz="2200" dirty="0">
                <a:solidFill>
                  <a:schemeClr val="tx1">
                    <a:lumMod val="75000"/>
                    <a:lumOff val="25000"/>
                  </a:schemeClr>
                </a:solidFill>
              </a:rPr>
              <a:t>适应度函数设计</a:t>
            </a:r>
            <a:endParaRPr lang="en-US" altLang="zh-CN" sz="2200" dirty="0">
              <a:solidFill>
                <a:schemeClr val="tx1">
                  <a:lumMod val="75000"/>
                  <a:lumOff val="25000"/>
                </a:schemeClr>
              </a:solidFill>
            </a:endParaRPr>
          </a:p>
          <a:p>
            <a:pPr marL="0" indent="0" eaLnBrk="1" fontAlgn="auto" hangingPunct="1">
              <a:spcAft>
                <a:spcPts val="0"/>
              </a:spcAft>
              <a:buFont typeface="Wingdings 3" charset="2"/>
              <a:buNone/>
              <a:defRPr/>
            </a:pPr>
            <a:r>
              <a:rPr lang="en-US" altLang="zh-CN" sz="2200" dirty="0">
                <a:solidFill>
                  <a:schemeClr val="tx1">
                    <a:lumMod val="75000"/>
                    <a:lumOff val="25000"/>
                  </a:schemeClr>
                </a:solidFill>
              </a:rPr>
              <a:t>	</a:t>
            </a:r>
            <a:r>
              <a:rPr lang="zh-CN" altLang="zh-CN" sz="2200" dirty="0">
                <a:solidFill>
                  <a:schemeClr val="tx1">
                    <a:lumMod val="75000"/>
                    <a:lumOff val="25000"/>
                  </a:schemeClr>
                </a:solidFill>
              </a:rPr>
              <a:t>试卷编码方式</a:t>
            </a:r>
            <a:endParaRPr lang="en-US" altLang="zh-CN" sz="2200" dirty="0">
              <a:solidFill>
                <a:schemeClr val="tx1">
                  <a:lumMod val="75000"/>
                  <a:lumOff val="25000"/>
                </a:schemeClr>
              </a:solidFill>
            </a:endParaRPr>
          </a:p>
          <a:p>
            <a:pPr marL="0" indent="0" eaLnBrk="1" fontAlgn="auto" hangingPunct="1">
              <a:spcAft>
                <a:spcPts val="0"/>
              </a:spcAft>
              <a:buFont typeface="Wingdings 3" charset="2"/>
              <a:buNone/>
              <a:defRPr/>
            </a:pPr>
            <a:r>
              <a:rPr lang="en-US" altLang="zh-CN" sz="2200" dirty="0">
                <a:solidFill>
                  <a:schemeClr val="tx1">
                    <a:lumMod val="75000"/>
                    <a:lumOff val="25000"/>
                  </a:schemeClr>
                </a:solidFill>
              </a:rPr>
              <a:t>	</a:t>
            </a:r>
            <a:r>
              <a:rPr lang="zh-CN" altLang="zh-CN" sz="2200" dirty="0">
                <a:solidFill>
                  <a:schemeClr val="tx1">
                    <a:lumMod val="75000"/>
                    <a:lumOff val="25000"/>
                  </a:schemeClr>
                </a:solidFill>
              </a:rPr>
              <a:t>状态转移概率</a:t>
            </a:r>
          </a:p>
          <a:p>
            <a:pPr eaLnBrk="1" fontAlgn="auto" hangingPunct="1">
              <a:spcAft>
                <a:spcPts val="0"/>
              </a:spcAft>
              <a:buFont typeface="Wingdings 3" charset="2"/>
              <a:buChar char=""/>
              <a:defRPr/>
            </a:pPr>
            <a:r>
              <a:rPr lang="zh-CN" altLang="en-US" sz="2200" dirty="0">
                <a:solidFill>
                  <a:schemeClr val="tx1">
                    <a:lumMod val="75000"/>
                    <a:lumOff val="25000"/>
                  </a:schemeClr>
                </a:solidFill>
              </a:rPr>
              <a:t>（</a:t>
            </a:r>
            <a:r>
              <a:rPr lang="en-US" altLang="zh-CN" sz="2200" dirty="0">
                <a:solidFill>
                  <a:schemeClr val="tx1">
                    <a:lumMod val="75000"/>
                    <a:lumOff val="25000"/>
                  </a:schemeClr>
                </a:solidFill>
              </a:rPr>
              <a:t>2</a:t>
            </a:r>
            <a:r>
              <a:rPr lang="zh-CN" altLang="en-US" sz="2200" dirty="0">
                <a:solidFill>
                  <a:schemeClr val="tx1">
                    <a:lumMod val="75000"/>
                    <a:lumOff val="25000"/>
                  </a:schemeClr>
                </a:solidFill>
              </a:rPr>
              <a:t>）蚁群算法的自动组卷</a:t>
            </a:r>
            <a:r>
              <a:rPr lang="zh-CN" altLang="en-US" sz="2200" dirty="0" smtClean="0">
                <a:solidFill>
                  <a:schemeClr val="tx1">
                    <a:lumMod val="75000"/>
                    <a:lumOff val="25000"/>
                  </a:schemeClr>
                </a:solidFill>
              </a:rPr>
              <a:t>过程</a:t>
            </a:r>
            <a:endParaRPr lang="en-US" altLang="zh-CN" sz="2200" dirty="0" smtClean="0">
              <a:solidFill>
                <a:schemeClr val="tx1">
                  <a:lumMod val="75000"/>
                  <a:lumOff val="25000"/>
                </a:schemeClr>
              </a:solidFill>
            </a:endParaRP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设置试卷的组卷要求。</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蚁群和路径的初始化。所有试题路径上的初始信息素</a:t>
            </a:r>
            <a:r>
              <a:rPr lang="en-US" altLang="zh-CN" sz="2400" dirty="0">
                <a:solidFill>
                  <a:schemeClr val="tx1">
                    <a:lumMod val="75000"/>
                    <a:lumOff val="25000"/>
                  </a:schemeClr>
                </a:solidFill>
              </a:rPr>
              <a:t>0</a:t>
            </a:r>
            <a:r>
              <a:rPr lang="zh-CN" altLang="zh-CN" sz="2400" dirty="0">
                <a:solidFill>
                  <a:schemeClr val="tx1">
                    <a:lumMod val="75000"/>
                    <a:lumOff val="25000"/>
                  </a:schemeClr>
                </a:solidFill>
              </a:rPr>
              <a:t>；初始时间</a:t>
            </a:r>
            <a:r>
              <a:rPr lang="en-US" altLang="zh-CN" sz="2400" i="1" dirty="0">
                <a:solidFill>
                  <a:schemeClr val="tx1">
                    <a:lumMod val="75000"/>
                    <a:lumOff val="25000"/>
                  </a:schemeClr>
                </a:solidFill>
              </a:rPr>
              <a:t>t</a:t>
            </a:r>
            <a:r>
              <a:rPr lang="zh-CN" altLang="zh-CN" sz="2400" dirty="0">
                <a:solidFill>
                  <a:schemeClr val="tx1">
                    <a:lumMod val="75000"/>
                    <a:lumOff val="25000"/>
                  </a:schemeClr>
                </a:solidFill>
              </a:rPr>
              <a:t>＝</a:t>
            </a:r>
            <a:r>
              <a:rPr lang="en-US" altLang="zh-CN" sz="2400" dirty="0">
                <a:solidFill>
                  <a:schemeClr val="tx1">
                    <a:lumMod val="75000"/>
                    <a:lumOff val="25000"/>
                  </a:schemeClr>
                </a:solidFill>
              </a:rPr>
              <a:t>0</a:t>
            </a:r>
            <a:r>
              <a:rPr lang="zh-CN" altLang="zh-CN" sz="2400" dirty="0">
                <a:solidFill>
                  <a:schemeClr val="tx1">
                    <a:lumMod val="75000"/>
                    <a:lumOff val="25000"/>
                  </a:schemeClr>
                </a:solidFill>
              </a:rPr>
              <a:t>。</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将所有蚂蚁从试题库随机选择一个试题编号放入相对应的禁忌列表中，令蚂蚁的禁忌表的索引号为 </a:t>
            </a:r>
            <a:r>
              <a:rPr lang="en-US" altLang="zh-CN" sz="2400" dirty="0">
                <a:solidFill>
                  <a:schemeClr val="tx1">
                    <a:lumMod val="75000"/>
                    <a:lumOff val="25000"/>
                  </a:schemeClr>
                </a:solidFill>
              </a:rPr>
              <a:t>1</a:t>
            </a:r>
            <a:r>
              <a:rPr lang="zh-CN" altLang="zh-CN" sz="2400" dirty="0">
                <a:solidFill>
                  <a:schemeClr val="tx1">
                    <a:lumMod val="75000"/>
                    <a:lumOff val="25000"/>
                  </a:schemeClr>
                </a:solidFill>
              </a:rPr>
              <a:t>。</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循环次数加 </a:t>
            </a:r>
            <a:r>
              <a:rPr lang="en-US" altLang="zh-CN" sz="2400" dirty="0">
                <a:solidFill>
                  <a:schemeClr val="tx1">
                    <a:lumMod val="75000"/>
                    <a:lumOff val="25000"/>
                  </a:schemeClr>
                </a:solidFill>
              </a:rPr>
              <a:t>1</a:t>
            </a:r>
            <a:r>
              <a:rPr lang="zh-CN" altLang="zh-CN" sz="2400" dirty="0">
                <a:solidFill>
                  <a:schemeClr val="tx1">
                    <a:lumMod val="75000"/>
                    <a:lumOff val="25000"/>
                  </a:schemeClr>
                </a:solidFill>
              </a:rPr>
              <a:t>。</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蚂蚁个体根据状态转移概率公式来来选择下一步应该选择的试题编号。</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将选择好之后的蚂蚁移到新试题上，并将该试题编号插入到禁忌表中，并修改禁忌表的索引号。</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将每个蚂蚁所抽出的试题与用户输入的要求进行对比，如果满足要求，得到一套试卷。</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信息素局部和全部更新。</a:t>
            </a: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zh-CN" sz="2400" dirty="0" smtClean="0">
                <a:solidFill>
                  <a:schemeClr val="tx1">
                    <a:lumMod val="75000"/>
                    <a:lumOff val="25000"/>
                  </a:schemeClr>
                </a:solidFill>
              </a:rPr>
              <a:t>▲ </a:t>
            </a:r>
            <a:r>
              <a:rPr lang="zh-CN" altLang="zh-CN" sz="2400" dirty="0">
                <a:solidFill>
                  <a:schemeClr val="tx1">
                    <a:lumMod val="75000"/>
                    <a:lumOff val="25000"/>
                  </a:schemeClr>
                </a:solidFill>
              </a:rPr>
              <a:t>结束条件判断，如果满足结束条件，则输入最优试卷，否则跳转到步骤</a:t>
            </a:r>
            <a:r>
              <a:rPr lang="en-US" altLang="zh-CN" sz="2400" dirty="0">
                <a:solidFill>
                  <a:schemeClr val="tx1">
                    <a:lumMod val="75000"/>
                    <a:lumOff val="25000"/>
                  </a:schemeClr>
                </a:solidFill>
              </a:rPr>
              <a:t>3</a:t>
            </a:r>
            <a:r>
              <a:rPr lang="zh-CN" altLang="zh-CN" sz="2400" dirty="0">
                <a:solidFill>
                  <a:schemeClr val="tx1">
                    <a:lumMod val="75000"/>
                    <a:lumOff val="25000"/>
                  </a:schemeClr>
                </a:solidFill>
              </a:rPr>
              <a:t>，继续组卷。</a:t>
            </a:r>
            <a:endParaRPr lang="en-US" altLang="zh-CN" sz="2200" dirty="0">
              <a:solidFill>
                <a:schemeClr val="tx1">
                  <a:lumMod val="75000"/>
                  <a:lumOff val="25000"/>
                </a:schemeClr>
              </a:solidFill>
            </a:endParaRPr>
          </a:p>
        </p:txBody>
      </p:sp>
      <p:sp>
        <p:nvSpPr>
          <p:cNvPr id="52226"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52227"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52228"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52229" name="标题 1"/>
          <p:cNvSpPr txBox="1">
            <a:spLocks/>
          </p:cNvSpPr>
          <p:nvPr/>
        </p:nvSpPr>
        <p:spPr bwMode="auto">
          <a:xfrm>
            <a:off x="569913" y="196850"/>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11.5.3 	</a:t>
            </a:r>
            <a:r>
              <a:rPr lang="zh-CN" altLang="en-US" sz="2800">
                <a:solidFill>
                  <a:schemeClr val="accent1"/>
                </a:solidFill>
                <a:latin typeface="Trebuchet MS" pitchFamily="34" charset="0"/>
                <a:ea typeface="方正姚体" pitchFamily="2" charset="-122"/>
              </a:rPr>
              <a:t>蚁群算法的自动组卷问题求解</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77863" y="1627188"/>
            <a:ext cx="9444037" cy="4100512"/>
          </a:xfrm>
        </p:spPr>
        <p:txBody>
          <a:bodyPr/>
          <a:lstStyle/>
          <a:p>
            <a:pPr eaLnBrk="1" hangingPunct="1"/>
            <a:r>
              <a:rPr lang="zh-CN" altLang="zh-CN" sz="2400" smtClean="0"/>
              <a:t>本章详细介绍了蚁群算法的算法核心，并对其原理进行了深刻的剖析，讲解了基本蚁群算法的数学模型，通过两个实例问题进行了应用和实践。旅行商问题中通过</a:t>
            </a:r>
            <a:r>
              <a:rPr lang="en-US" altLang="zh-CN" sz="2400" smtClean="0"/>
              <a:t> MATLAB </a:t>
            </a:r>
            <a:r>
              <a:rPr lang="zh-CN" altLang="zh-CN" sz="2400" smtClean="0"/>
              <a:t>的实现给出了算法运行的最优结果、最差结果 、平均结果及运行时间与结果图。为在其他领域中的应用和进一步的改进提供了基础。自动组卷系统问题中充分利用了蚁群算法群体智能特点，提高了组卷效率和成功率，具有很强的实用性，很好满足自动组卷的实时性。在机计算机辅助考试中有着广泛的应用前景。</a:t>
            </a:r>
          </a:p>
          <a:p>
            <a:pPr eaLnBrk="1" hangingPunct="1"/>
            <a:endParaRPr lang="zh-CN" altLang="en-US" sz="2200" smtClean="0"/>
          </a:p>
        </p:txBody>
      </p:sp>
      <p:sp>
        <p:nvSpPr>
          <p:cNvPr id="53250" name="标题 1"/>
          <p:cNvSpPr txBox="1">
            <a:spLocks/>
          </p:cNvSpPr>
          <p:nvPr/>
        </p:nvSpPr>
        <p:spPr bwMode="auto">
          <a:xfrm>
            <a:off x="677863" y="582613"/>
            <a:ext cx="8596312" cy="814387"/>
          </a:xfrm>
          <a:prstGeom prst="rect">
            <a:avLst/>
          </a:prstGeom>
          <a:noFill/>
          <a:ln w="9525">
            <a:noFill/>
            <a:miter lim="800000"/>
            <a:headEnd/>
            <a:tailEnd/>
          </a:ln>
        </p:spPr>
        <p:txBody>
          <a:bodyPr/>
          <a:lstStyle/>
          <a:p>
            <a:pPr defTabSz="457200"/>
            <a:endParaRPr lang="zh-CN" altLang="en-US" sz="2800">
              <a:solidFill>
                <a:schemeClr val="accent1"/>
              </a:solidFill>
              <a:latin typeface="Trebuchet MS" pitchFamily="34" charset="0"/>
              <a:ea typeface="方正姚体" pitchFamily="2" charset="-122"/>
            </a:endParaRPr>
          </a:p>
        </p:txBody>
      </p:sp>
      <p:sp>
        <p:nvSpPr>
          <p:cNvPr id="53251"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53252" name="Rectangle 9"/>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53253" name="Rectangle 2"/>
          <p:cNvSpPr>
            <a:spLocks noChangeArrowheads="1"/>
          </p:cNvSpPr>
          <p:nvPr/>
        </p:nvSpPr>
        <p:spPr bwMode="auto">
          <a:xfrm>
            <a:off x="0" y="0"/>
            <a:ext cx="12192000" cy="0"/>
          </a:xfrm>
          <a:prstGeom prst="rect">
            <a:avLst/>
          </a:prstGeom>
          <a:noFill/>
          <a:ln w="9525">
            <a:noFill/>
            <a:miter lim="800000"/>
            <a:headEnd/>
            <a:tailEnd/>
          </a:ln>
        </p:spPr>
        <p:txBody>
          <a:bodyPr wrap="none" anchor="ctr">
            <a:spAutoFit/>
          </a:bodyPr>
          <a:lstStyle/>
          <a:p>
            <a:pPr eaLnBrk="0" hangingPunct="0"/>
            <a:endParaRPr lang="zh-CN" altLang="en-US"/>
          </a:p>
        </p:txBody>
      </p:sp>
      <p:sp>
        <p:nvSpPr>
          <p:cNvPr id="53254" name="标题 1"/>
          <p:cNvSpPr>
            <a:spLocks noGrp="1"/>
          </p:cNvSpPr>
          <p:nvPr>
            <p:ph type="title"/>
          </p:nvPr>
        </p:nvSpPr>
        <p:spPr>
          <a:xfrm>
            <a:off x="677863" y="609600"/>
            <a:ext cx="8596312" cy="774700"/>
          </a:xfrm>
        </p:spPr>
        <p:txBody>
          <a:bodyPr/>
          <a:lstStyle/>
          <a:p>
            <a:pPr eaLnBrk="1" hangingPunct="1"/>
            <a:r>
              <a:rPr lang="en-US" altLang="zh-CN" smtClean="0"/>
              <a:t>11.6 	</a:t>
            </a:r>
            <a:r>
              <a:rPr lang="zh-CN" altLang="en-US" smtClean="0"/>
              <a:t>本章总结</a:t>
            </a:r>
            <a:endParaRPr lang="zh-CN" altLang="en-US" sz="4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0875" y="1130300"/>
            <a:ext cx="8596313" cy="5018088"/>
          </a:xfrm>
        </p:spPr>
        <p:txBody>
          <a:bodyPr rtlCol="0">
            <a:normAutofit/>
          </a:bodyPr>
          <a:lstStyle/>
          <a:p>
            <a:pPr eaLnBrk="1" fontAlgn="auto" hangingPunct="1">
              <a:spcAft>
                <a:spcPts val="0"/>
              </a:spcAft>
              <a:buFont typeface="Wingdings 3" charset="2"/>
              <a:buChar char=""/>
              <a:defRPr/>
            </a:pPr>
            <a:r>
              <a:rPr lang="zh-CN" altLang="zh-CN" sz="2400" dirty="0">
                <a:solidFill>
                  <a:schemeClr val="tx1">
                    <a:lumMod val="75000"/>
                    <a:lumOff val="25000"/>
                  </a:schemeClr>
                </a:solidFill>
              </a:rPr>
              <a:t>蚁群算法是从自然界中真实蚂蚁觅食的群体行为得到启发而提出的，其很多观点都来源于真实蚁群，因此算法中所定义的人丁蚂蚁与真实蚂蚁存在如下共同点</a:t>
            </a:r>
            <a:r>
              <a:rPr lang="zh-CN" altLang="zh-CN"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1</a:t>
            </a:r>
            <a:r>
              <a:rPr lang="zh-CN" altLang="en-US" sz="2400" dirty="0" smtClean="0">
                <a:solidFill>
                  <a:schemeClr val="tx1">
                    <a:lumMod val="75000"/>
                    <a:lumOff val="25000"/>
                  </a:schemeClr>
                </a:solidFill>
              </a:rPr>
              <a:t>）</a:t>
            </a:r>
            <a:r>
              <a:rPr lang="zh-CN" altLang="zh-CN" sz="2400" dirty="0" smtClean="0">
                <a:solidFill>
                  <a:schemeClr val="tx1">
                    <a:lumMod val="75000"/>
                    <a:lumOff val="25000"/>
                  </a:schemeClr>
                </a:solidFill>
              </a:rPr>
              <a:t>都</a:t>
            </a:r>
            <a:r>
              <a:rPr lang="zh-CN" altLang="zh-CN" sz="2400" dirty="0">
                <a:solidFill>
                  <a:schemeClr val="tx1">
                    <a:lumMod val="75000"/>
                    <a:lumOff val="25000"/>
                  </a:schemeClr>
                </a:solidFill>
              </a:rPr>
              <a:t>存在一个群体中个体相互交流通信的</a:t>
            </a:r>
            <a:r>
              <a:rPr lang="zh-CN" altLang="zh-CN" sz="2400" dirty="0" smtClean="0">
                <a:solidFill>
                  <a:schemeClr val="tx1">
                    <a:lumMod val="75000"/>
                    <a:lumOff val="25000"/>
                  </a:schemeClr>
                </a:solidFill>
              </a:rPr>
              <a:t>机制</a:t>
            </a:r>
            <a:endParaRPr lang="en-US" altLang="zh-CN" sz="2400" dirty="0" smtClean="0">
              <a:solidFill>
                <a:schemeClr val="tx1">
                  <a:lumMod val="75000"/>
                  <a:lumOff val="25000"/>
                </a:schemeClr>
              </a:solidFill>
            </a:endParaRP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2</a:t>
            </a:r>
            <a:r>
              <a:rPr lang="zh-CN" altLang="en-US" sz="2400" dirty="0" smtClean="0">
                <a:solidFill>
                  <a:schemeClr val="tx1">
                    <a:lumMod val="75000"/>
                    <a:lumOff val="25000"/>
                  </a:schemeClr>
                </a:solidFill>
              </a:rPr>
              <a:t>）</a:t>
            </a:r>
            <a:r>
              <a:rPr lang="zh-CN" altLang="zh-CN" sz="2400" dirty="0" smtClean="0">
                <a:solidFill>
                  <a:schemeClr val="tx1">
                    <a:lumMod val="75000"/>
                    <a:lumOff val="25000"/>
                  </a:schemeClr>
                </a:solidFill>
              </a:rPr>
              <a:t>都</a:t>
            </a:r>
            <a:r>
              <a:rPr lang="zh-CN" altLang="zh-CN" sz="2400" dirty="0">
                <a:solidFill>
                  <a:schemeClr val="tx1">
                    <a:lumMod val="75000"/>
                    <a:lumOff val="25000"/>
                  </a:schemeClr>
                </a:solidFill>
              </a:rPr>
              <a:t>要完成一个相同的</a:t>
            </a:r>
            <a:r>
              <a:rPr lang="zh-CN" altLang="zh-CN" sz="2400" dirty="0" smtClean="0">
                <a:solidFill>
                  <a:schemeClr val="tx1">
                    <a:lumMod val="75000"/>
                    <a:lumOff val="25000"/>
                  </a:schemeClr>
                </a:solidFill>
              </a:rPr>
              <a:t>任务</a:t>
            </a:r>
            <a:endParaRPr lang="en-US" altLang="zh-CN" sz="2400" dirty="0" smtClean="0">
              <a:solidFill>
                <a:schemeClr val="tx1">
                  <a:lumMod val="75000"/>
                  <a:lumOff val="25000"/>
                </a:schemeClr>
              </a:solidFill>
            </a:endParaRPr>
          </a:p>
          <a:p>
            <a:pPr marL="0" indent="0" eaLnBrk="1" fontAlgn="auto" hangingPunct="1">
              <a:spcAft>
                <a:spcPts val="0"/>
              </a:spcAft>
              <a:buFont typeface="Wingdings 3" charset="2"/>
              <a:buNone/>
              <a:defRPr/>
            </a:pP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a:t>
            </a:r>
            <a:r>
              <a:rPr lang="en-US" altLang="zh-CN" sz="2400" dirty="0">
                <a:solidFill>
                  <a:schemeClr val="tx1">
                    <a:lumMod val="75000"/>
                    <a:lumOff val="25000"/>
                  </a:schemeClr>
                </a:solidFill>
              </a:rPr>
              <a:t>3</a:t>
            </a:r>
            <a:r>
              <a:rPr lang="zh-CN" altLang="en-US" sz="2400" dirty="0" smtClean="0">
                <a:solidFill>
                  <a:schemeClr val="tx1">
                    <a:lumMod val="75000"/>
                    <a:lumOff val="25000"/>
                  </a:schemeClr>
                </a:solidFill>
              </a:rPr>
              <a:t>）</a:t>
            </a:r>
            <a:r>
              <a:rPr lang="zh-CN" altLang="zh-CN" sz="2400" dirty="0" smtClean="0">
                <a:solidFill>
                  <a:schemeClr val="tx1">
                    <a:lumMod val="75000"/>
                    <a:lumOff val="25000"/>
                  </a:schemeClr>
                </a:solidFill>
              </a:rPr>
              <a:t>利用</a:t>
            </a:r>
            <a:r>
              <a:rPr lang="zh-CN" altLang="zh-CN" sz="2400" dirty="0">
                <a:solidFill>
                  <a:schemeClr val="tx1">
                    <a:lumMod val="75000"/>
                    <a:lumOff val="25000"/>
                  </a:schemeClr>
                </a:solidFill>
              </a:rPr>
              <a:t>当前信息进行路径选择的随机选择策略</a:t>
            </a:r>
          </a:p>
          <a:p>
            <a:pPr eaLnBrk="1" fontAlgn="auto" hangingPunct="1">
              <a:spcAft>
                <a:spcPts val="0"/>
              </a:spcAft>
              <a:buFont typeface="Wingdings 3" charset="2"/>
              <a:buChar char=""/>
              <a:defRPr/>
            </a:pPr>
            <a:endParaRPr lang="zh-CN" altLang="zh-CN" sz="2400" dirty="0">
              <a:solidFill>
                <a:schemeClr val="tx1">
                  <a:lumMod val="75000"/>
                  <a:lumOff val="25000"/>
                </a:schemeClr>
              </a:solidFill>
            </a:endParaRPr>
          </a:p>
          <a:p>
            <a:pPr eaLnBrk="1" fontAlgn="auto" hangingPunct="1">
              <a:spcAft>
                <a:spcPts val="0"/>
              </a:spcAft>
              <a:buFont typeface="Wingdings 3" charset="2"/>
              <a:buChar char=""/>
              <a:defRPr/>
            </a:pPr>
            <a:endParaRPr lang="zh-CN" altLang="zh-CN" sz="2400" dirty="0">
              <a:solidFill>
                <a:schemeClr val="tx1">
                  <a:lumMod val="75000"/>
                  <a:lumOff val="25000"/>
                </a:schemeClr>
              </a:solidFill>
            </a:endParaRPr>
          </a:p>
          <a:p>
            <a:pPr eaLnBrk="1" fontAlgn="auto" hangingPunct="1">
              <a:spcAft>
                <a:spcPts val="0"/>
              </a:spcAft>
              <a:buFont typeface="Wingdings 3" charset="2"/>
              <a:buChar char=""/>
              <a:defRPr/>
            </a:pPr>
            <a:endParaRPr lang="zh-CN" altLang="zh-CN" sz="2400" dirty="0">
              <a:solidFill>
                <a:schemeClr val="tx1">
                  <a:lumMod val="75000"/>
                  <a:lumOff val="25000"/>
                </a:schemeClr>
              </a:solidFill>
            </a:endParaRPr>
          </a:p>
          <a:p>
            <a:pPr eaLnBrk="1" fontAlgn="auto" hangingPunct="1">
              <a:spcAft>
                <a:spcPts val="0"/>
              </a:spcAft>
              <a:buFont typeface="Wingdings 3" charset="2"/>
              <a:buChar char=""/>
              <a:defRPr/>
            </a:pPr>
            <a:endParaRPr lang="zh-CN" altLang="en-US"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863" y="523875"/>
            <a:ext cx="9555162" cy="6186488"/>
          </a:xfrm>
        </p:spPr>
        <p:txBody>
          <a:bodyPr rtlCol="0">
            <a:normAutofit/>
          </a:bodyPr>
          <a:lstStyle/>
          <a:p>
            <a:pPr eaLnBrk="1" fontAlgn="auto" hangingPunct="1">
              <a:spcAft>
                <a:spcPts val="0"/>
              </a:spcAft>
              <a:buFont typeface="Wingdings 3" charset="2"/>
              <a:buChar char=""/>
              <a:defRPr/>
            </a:pPr>
            <a:r>
              <a:rPr lang="zh-CN" altLang="zh-CN" sz="2400" dirty="0">
                <a:solidFill>
                  <a:schemeClr val="tx1">
                    <a:lumMod val="75000"/>
                    <a:lumOff val="25000"/>
                  </a:schemeClr>
                </a:solidFill>
              </a:rPr>
              <a:t>在从真实蚁群行为获得启发而构造蚁群算法的过程中，人工蚂蚁还具备了真实蚂蚁所不具有的一些特性：</a:t>
            </a:r>
          </a:p>
          <a:p>
            <a:pPr marL="0" indent="0" eaLnBrk="1" fontAlgn="auto" hangingPunct="1">
              <a:spcAft>
                <a:spcPts val="0"/>
              </a:spcAft>
              <a:buFont typeface="Wingdings 3" charset="2"/>
              <a:buNone/>
              <a:defRPr/>
            </a:pPr>
            <a:r>
              <a:rPr lang="en-US" altLang="zh-CN" sz="1800" dirty="0" smtClean="0">
                <a:solidFill>
                  <a:schemeClr val="tx1">
                    <a:lumMod val="75000"/>
                    <a:lumOff val="25000"/>
                  </a:schemeClr>
                </a:solidFill>
              </a:rPr>
              <a:t>	</a:t>
            </a:r>
            <a:r>
              <a:rPr lang="en-US" altLang="zh-CN" sz="2200" dirty="0" smtClean="0">
                <a:solidFill>
                  <a:schemeClr val="tx1">
                    <a:lumMod val="75000"/>
                    <a:lumOff val="25000"/>
                  </a:schemeClr>
                </a:solidFill>
              </a:rPr>
              <a:t>(</a:t>
            </a:r>
            <a:r>
              <a:rPr lang="en-US" altLang="zh-CN" sz="2200" dirty="0">
                <a:solidFill>
                  <a:schemeClr val="tx1">
                    <a:lumMod val="75000"/>
                    <a:lumOff val="25000"/>
                  </a:schemeClr>
                </a:solidFill>
              </a:rPr>
              <a:t>1</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人工</a:t>
            </a:r>
            <a:r>
              <a:rPr lang="zh-CN" altLang="en-US" sz="2200" dirty="0">
                <a:solidFill>
                  <a:schemeClr val="tx1">
                    <a:lumMod val="75000"/>
                    <a:lumOff val="25000"/>
                  </a:schemeClr>
                </a:solidFill>
              </a:rPr>
              <a:t>蚂蚁存在于一个离散的空间中，它们的移动是从一个状态到另一个</a:t>
            </a:r>
            <a:r>
              <a:rPr lang="zh-CN" altLang="en-US" sz="2200" dirty="0" smtClean="0">
                <a:solidFill>
                  <a:schemeClr val="tx1">
                    <a:lumMod val="75000"/>
                    <a:lumOff val="25000"/>
                  </a:schemeClr>
                </a:solidFill>
              </a:rPr>
              <a:t>状态</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的</a:t>
            </a:r>
            <a:r>
              <a:rPr lang="zh-CN" altLang="en-US" sz="2200" dirty="0">
                <a:solidFill>
                  <a:schemeClr val="tx1">
                    <a:lumMod val="75000"/>
                    <a:lumOff val="25000"/>
                  </a:schemeClr>
                </a:solidFill>
              </a:rPr>
              <a:t>转换；</a:t>
            </a:r>
          </a:p>
          <a:p>
            <a:pPr marL="0" indent="0" eaLnBrk="1" fontAlgn="auto" hangingPunct="1">
              <a:spcAft>
                <a:spcPts val="0"/>
              </a:spcAft>
              <a:buFont typeface="Wingdings 3" charset="2"/>
              <a:buNone/>
              <a:defRPr/>
            </a:pPr>
            <a:r>
              <a:rPr lang="en-US" altLang="zh-CN" sz="2200" dirty="0" smtClean="0">
                <a:solidFill>
                  <a:schemeClr val="tx1">
                    <a:lumMod val="75000"/>
                    <a:lumOff val="25000"/>
                  </a:schemeClr>
                </a:solidFill>
              </a:rPr>
              <a:t>	(</a:t>
            </a:r>
            <a:r>
              <a:rPr lang="en-US" altLang="zh-CN" sz="2200" dirty="0">
                <a:solidFill>
                  <a:schemeClr val="tx1">
                    <a:lumMod val="75000"/>
                    <a:lumOff val="25000"/>
                  </a:schemeClr>
                </a:solidFill>
              </a:rPr>
              <a:t>2</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人工</a:t>
            </a:r>
            <a:r>
              <a:rPr lang="zh-CN" altLang="en-US" sz="2200" dirty="0">
                <a:solidFill>
                  <a:schemeClr val="tx1">
                    <a:lumMod val="75000"/>
                    <a:lumOff val="25000"/>
                  </a:schemeClr>
                </a:solidFill>
              </a:rPr>
              <a:t>蚂蚁具有一个记忆其本身过去行为的内在状态；</a:t>
            </a:r>
          </a:p>
          <a:p>
            <a:pPr marL="0" indent="0" eaLnBrk="1" fontAlgn="auto" hangingPunct="1">
              <a:spcAft>
                <a:spcPts val="0"/>
              </a:spcAft>
              <a:buFont typeface="Wingdings 3" charset="2"/>
              <a:buNone/>
              <a:defRPr/>
            </a:pPr>
            <a:r>
              <a:rPr lang="en-US" altLang="zh-CN" sz="2200" dirty="0" smtClean="0">
                <a:solidFill>
                  <a:schemeClr val="tx1">
                    <a:lumMod val="75000"/>
                    <a:lumOff val="25000"/>
                  </a:schemeClr>
                </a:solidFill>
              </a:rPr>
              <a:t>	(</a:t>
            </a:r>
            <a:r>
              <a:rPr lang="en-US" altLang="zh-CN" sz="2200" dirty="0">
                <a:solidFill>
                  <a:schemeClr val="tx1">
                    <a:lumMod val="75000"/>
                    <a:lumOff val="25000"/>
                  </a:schemeClr>
                </a:solidFill>
              </a:rPr>
              <a:t>3</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人工</a:t>
            </a:r>
            <a:r>
              <a:rPr lang="zh-CN" altLang="en-US" sz="2200" dirty="0">
                <a:solidFill>
                  <a:schemeClr val="tx1">
                    <a:lumMod val="75000"/>
                    <a:lumOff val="25000"/>
                  </a:schemeClr>
                </a:solidFill>
              </a:rPr>
              <a:t>蚂蚁存在于一个与时间无关联的环境之中；</a:t>
            </a:r>
          </a:p>
          <a:p>
            <a:pPr marL="0" indent="0" eaLnBrk="1" fontAlgn="auto" hangingPunct="1">
              <a:spcAft>
                <a:spcPts val="0"/>
              </a:spcAft>
              <a:buFont typeface="Wingdings 3" charset="2"/>
              <a:buNone/>
              <a:defRPr/>
            </a:pPr>
            <a:r>
              <a:rPr lang="en-US" altLang="zh-CN" sz="2200" dirty="0" smtClean="0">
                <a:solidFill>
                  <a:schemeClr val="tx1">
                    <a:lumMod val="75000"/>
                    <a:lumOff val="25000"/>
                  </a:schemeClr>
                </a:solidFill>
              </a:rPr>
              <a:t>	(</a:t>
            </a:r>
            <a:r>
              <a:rPr lang="en-US" altLang="zh-CN" sz="2200" dirty="0">
                <a:solidFill>
                  <a:schemeClr val="tx1">
                    <a:lumMod val="75000"/>
                    <a:lumOff val="25000"/>
                  </a:schemeClr>
                </a:solidFill>
              </a:rPr>
              <a:t>4</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人工</a:t>
            </a:r>
            <a:r>
              <a:rPr lang="zh-CN" altLang="en-US" sz="2200" dirty="0">
                <a:solidFill>
                  <a:schemeClr val="tx1">
                    <a:lumMod val="75000"/>
                    <a:lumOff val="25000"/>
                  </a:schemeClr>
                </a:solidFill>
              </a:rPr>
              <a:t>蚂蚁不是完全盲从的，它还受到问题空间特征的启发。例如有的问题</a:t>
            </a:r>
            <a:r>
              <a:rPr lang="zh-CN" altLang="en-US" sz="2200" dirty="0" smtClean="0">
                <a:solidFill>
                  <a:schemeClr val="tx1">
                    <a:lumMod val="75000"/>
                    <a:lumOff val="25000"/>
                  </a:schemeClr>
                </a:solidFill>
              </a:rPr>
              <a:t>中</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人工</a:t>
            </a:r>
            <a:r>
              <a:rPr lang="zh-CN" altLang="en-US" sz="2200" dirty="0">
                <a:solidFill>
                  <a:schemeClr val="tx1">
                    <a:lumMod val="75000"/>
                    <a:lumOff val="25000"/>
                  </a:schemeClr>
                </a:solidFill>
              </a:rPr>
              <a:t>蚂蚁在产生一个解后改变信息量，而有的问题中人工蚂蚁每作出一步</a:t>
            </a:r>
            <a:r>
              <a:rPr lang="zh-CN" altLang="en-US" sz="2200" dirty="0" smtClean="0">
                <a:solidFill>
                  <a:schemeClr val="tx1">
                    <a:lumMod val="75000"/>
                    <a:lumOff val="25000"/>
                  </a:schemeClr>
                </a:solidFill>
              </a:rPr>
              <a:t>选择</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就</a:t>
            </a:r>
            <a:r>
              <a:rPr lang="zh-CN" altLang="en-US" sz="2200" dirty="0">
                <a:solidFill>
                  <a:schemeClr val="tx1">
                    <a:lumMod val="75000"/>
                    <a:lumOff val="25000"/>
                  </a:schemeClr>
                </a:solidFill>
              </a:rPr>
              <a:t>更改信息量，但无论哪种方法，信息量的更新井不是随时都可进行的；</a:t>
            </a:r>
          </a:p>
          <a:p>
            <a:pPr marL="0" indent="0" eaLnBrk="1" fontAlgn="auto" hangingPunct="1">
              <a:spcAft>
                <a:spcPts val="0"/>
              </a:spcAft>
              <a:buFont typeface="Wingdings 3" charset="2"/>
              <a:buNone/>
              <a:defRPr/>
            </a:pPr>
            <a:r>
              <a:rPr lang="en-US" altLang="zh-CN" sz="2200" dirty="0" smtClean="0">
                <a:solidFill>
                  <a:schemeClr val="tx1">
                    <a:lumMod val="75000"/>
                    <a:lumOff val="25000"/>
                  </a:schemeClr>
                </a:solidFill>
              </a:rPr>
              <a:t>	(</a:t>
            </a:r>
            <a:r>
              <a:rPr lang="en-US" altLang="zh-CN" sz="2200" dirty="0">
                <a:solidFill>
                  <a:schemeClr val="tx1">
                    <a:lumMod val="75000"/>
                    <a:lumOff val="25000"/>
                  </a:schemeClr>
                </a:solidFill>
              </a:rPr>
              <a:t>5</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为了</a:t>
            </a:r>
            <a:r>
              <a:rPr lang="zh-CN" altLang="en-US" sz="2200" dirty="0">
                <a:solidFill>
                  <a:schemeClr val="tx1">
                    <a:lumMod val="75000"/>
                    <a:lumOff val="25000"/>
                  </a:schemeClr>
                </a:solidFill>
              </a:rPr>
              <a:t>改善算法的优化效率，人工蚂蚁可增加一些性能，如预测未来、局</a:t>
            </a:r>
            <a:r>
              <a:rPr lang="zh-CN" altLang="en-US" sz="2200" dirty="0" smtClean="0">
                <a:solidFill>
                  <a:schemeClr val="tx1">
                    <a:lumMod val="75000"/>
                    <a:lumOff val="25000"/>
                  </a:schemeClr>
                </a:solidFill>
              </a:rPr>
              <a:t>部优</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化</a:t>
            </a:r>
            <a:r>
              <a:rPr lang="zh-CN" altLang="en-US" sz="2200" dirty="0">
                <a:solidFill>
                  <a:schemeClr val="tx1">
                    <a:lumMod val="75000"/>
                    <a:lumOff val="25000"/>
                  </a:schemeClr>
                </a:solidFill>
              </a:rPr>
              <a:t>、回退等，这些行为在真实蚂蚁中是不存在的。在很多具体应用中，人工</a:t>
            </a:r>
            <a:r>
              <a:rPr lang="zh-CN" altLang="en-US" sz="2200" dirty="0" smtClean="0">
                <a:solidFill>
                  <a:schemeClr val="tx1">
                    <a:lumMod val="75000"/>
                    <a:lumOff val="25000"/>
                  </a:schemeClr>
                </a:solidFill>
              </a:rPr>
              <a:t>蚂</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蚁</a:t>
            </a:r>
            <a:r>
              <a:rPr lang="zh-CN" altLang="en-US" sz="2200" dirty="0">
                <a:solidFill>
                  <a:schemeClr val="tx1">
                    <a:lumMod val="75000"/>
                    <a:lumOff val="25000"/>
                  </a:schemeClr>
                </a:solidFill>
              </a:rPr>
              <a:t>可在局部优化过程中相互交换信息，还有一些改进蚁群算法中的人工蚂蚁</a:t>
            </a:r>
            <a:r>
              <a:rPr lang="zh-CN" altLang="en-US" sz="2200" dirty="0" smtClean="0">
                <a:solidFill>
                  <a:schemeClr val="tx1">
                    <a:lumMod val="75000"/>
                    <a:lumOff val="25000"/>
                  </a:schemeClr>
                </a:solidFill>
              </a:rPr>
              <a:t>可</a:t>
            </a:r>
            <a:r>
              <a:rPr lang="en-US" altLang="zh-CN" sz="2200" dirty="0" smtClean="0">
                <a:solidFill>
                  <a:schemeClr val="tx1">
                    <a:lumMod val="75000"/>
                    <a:lumOff val="25000"/>
                  </a:schemeClr>
                </a:solidFill>
              </a:rPr>
              <a:t>	</a:t>
            </a:r>
            <a:r>
              <a:rPr lang="zh-CN" altLang="en-US" sz="2200" dirty="0" smtClean="0">
                <a:solidFill>
                  <a:schemeClr val="tx1">
                    <a:lumMod val="75000"/>
                    <a:lumOff val="25000"/>
                  </a:schemeClr>
                </a:solidFill>
              </a:rPr>
              <a:t>实现</a:t>
            </a:r>
            <a:r>
              <a:rPr lang="zh-CN" altLang="en-US" sz="2200" dirty="0">
                <a:solidFill>
                  <a:schemeClr val="tx1">
                    <a:lumMod val="75000"/>
                    <a:lumOff val="25000"/>
                  </a:schemeClr>
                </a:solidFill>
              </a:rPr>
              <a:t>简单预测。</a:t>
            </a:r>
          </a:p>
          <a:p>
            <a:pPr eaLnBrk="1" fontAlgn="auto" hangingPunct="1">
              <a:spcAft>
                <a:spcPts val="0"/>
              </a:spcAft>
              <a:buFont typeface="Wingdings 3" charset="2"/>
              <a:buChar char=""/>
              <a:defRPr/>
            </a:pPr>
            <a:endParaRPr lang="zh-CN" altLang="en-US" sz="22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677863" y="393700"/>
            <a:ext cx="8596312" cy="815975"/>
          </a:xfrm>
        </p:spPr>
        <p:txBody>
          <a:bodyPr/>
          <a:lstStyle/>
          <a:p>
            <a:pPr eaLnBrk="1" hangingPunct="1"/>
            <a:r>
              <a:rPr lang="en-US" altLang="zh-CN" sz="4000" smtClean="0"/>
              <a:t>11.2 	</a:t>
            </a:r>
            <a:r>
              <a:rPr lang="zh-CN" altLang="en-US" sz="4000" smtClean="0"/>
              <a:t>蚁群算法原理</a:t>
            </a:r>
          </a:p>
        </p:txBody>
      </p:sp>
      <p:sp>
        <p:nvSpPr>
          <p:cNvPr id="40962" name="内容占位符 2"/>
          <p:cNvSpPr>
            <a:spLocks noGrp="1"/>
          </p:cNvSpPr>
          <p:nvPr>
            <p:ph idx="1"/>
          </p:nvPr>
        </p:nvSpPr>
        <p:spPr>
          <a:xfrm>
            <a:off x="860425" y="2017713"/>
            <a:ext cx="9802813" cy="4518025"/>
          </a:xfrm>
        </p:spPr>
        <p:txBody>
          <a:bodyPr/>
          <a:lstStyle/>
          <a:p>
            <a:pPr marL="0" indent="0" eaLnBrk="1" hangingPunct="1">
              <a:buFont typeface="Wingdings 3" pitchFamily="18" charset="2"/>
              <a:buNone/>
            </a:pPr>
            <a:r>
              <a:rPr lang="zh-CN" altLang="zh-CN" sz="2400" smtClean="0"/>
              <a:t>根据仿生学家的长期研究发现：蚂蚁虽没有视觉，但运动时会通过在路径上释放出一种特殊的分泌物——信息素来寻找路径。当它们碰到～个还没有走过的路口时，就随机地挑选一条路径前行，同时释放出与路径长度有关的信息素。蚂蚁走的路径越长，则释放的信息量越小。当后来的蚂蚁再次碰到这个路口的时候，选择信息量较大路径的概率相对较大，这样便形成了一个正反馈机制。最优路径上的信息量越来越大，而其他路径上的信息量却会随着时间的流逝而逐渐消减，最终整个蚁群会找出最优路径。同时蚁群还能够适应环境的变化，当蚁群的运动路径上突然出现障碍物时，蚂蚁也能很快地重新找到最优路径。可见，在整个寻径过程中，虽然单只蚂蚁的选择能力有限，但是通过信息素的作用使整个蚁群行为具有非常高的自组织性，蚂蚁之间交换着路径信息，最终通过蚁群的集体自催化行为找出最优路径。</a:t>
            </a:r>
            <a:endParaRPr lang="zh-CN" altLang="en-US" sz="2400" smtClean="0"/>
          </a:p>
        </p:txBody>
      </p:sp>
      <p:sp>
        <p:nvSpPr>
          <p:cNvPr id="40963" name="标题 1"/>
          <p:cNvSpPr txBox="1">
            <a:spLocks/>
          </p:cNvSpPr>
          <p:nvPr/>
        </p:nvSpPr>
        <p:spPr bwMode="auto">
          <a:xfrm>
            <a:off x="677863" y="1349375"/>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11.2.1 	</a:t>
            </a:r>
            <a:r>
              <a:rPr lang="zh-CN" altLang="en-US" sz="2800">
                <a:solidFill>
                  <a:schemeClr val="accent1"/>
                </a:solidFill>
                <a:latin typeface="Trebuchet MS" pitchFamily="34" charset="0"/>
                <a:ea typeface="方正姚体" pitchFamily="2" charset="-122"/>
              </a:rPr>
              <a:t>蚁群行为描述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p:cNvSpPr>
          <p:nvPr>
            <p:ph idx="1"/>
          </p:nvPr>
        </p:nvSpPr>
        <p:spPr>
          <a:xfrm>
            <a:off x="677863" y="1600200"/>
            <a:ext cx="8596312" cy="4575175"/>
          </a:xfrm>
        </p:spPr>
        <p:txBody>
          <a:bodyPr/>
          <a:lstStyle/>
          <a:p>
            <a:pPr eaLnBrk="1" hangingPunct="1"/>
            <a:r>
              <a:rPr lang="zh-CN" altLang="en-US" sz="2400" smtClean="0"/>
              <a:t>模拟蚂蚁群体觅食行为的蚁群算法是作为一种新的计算智能模式引入的，该算法基于如下基本假设：</a:t>
            </a:r>
          </a:p>
          <a:p>
            <a:pPr eaLnBrk="1" hangingPunct="1"/>
            <a:r>
              <a:rPr lang="zh-CN" altLang="en-US" sz="2400" smtClean="0"/>
              <a:t>（</a:t>
            </a:r>
            <a:r>
              <a:rPr lang="en-US" altLang="zh-CN" sz="2400" smtClean="0"/>
              <a:t>1</a:t>
            </a:r>
            <a:r>
              <a:rPr lang="zh-CN" altLang="en-US" sz="2400" smtClean="0"/>
              <a:t>）蚂蚁之间通过信息素和环境进行通信。每只蚂蚁仅根据其周围的局部环境做出反应，也只对其周围的局部环境产生影响。</a:t>
            </a:r>
          </a:p>
          <a:p>
            <a:pPr eaLnBrk="1" hangingPunct="1"/>
            <a:r>
              <a:rPr lang="zh-CN" altLang="en-US" sz="2400" smtClean="0"/>
              <a:t>（</a:t>
            </a:r>
            <a:r>
              <a:rPr lang="en-US" altLang="zh-CN" sz="2400" smtClean="0"/>
              <a:t>2</a:t>
            </a:r>
            <a:r>
              <a:rPr lang="zh-CN" altLang="en-US" sz="2400" smtClean="0"/>
              <a:t>）蚂蚁对环境的反应由其内部模式决定。因为蚂蚁是基因生物，蚂蚁的行为实际上是其基因的适应性表现，即蚂蚁是反应型适应性主体。</a:t>
            </a:r>
          </a:p>
          <a:p>
            <a:pPr eaLnBrk="1" hangingPunct="1"/>
            <a:r>
              <a:rPr lang="zh-CN" altLang="en-US" sz="2400" smtClean="0"/>
              <a:t>（</a:t>
            </a:r>
            <a:r>
              <a:rPr lang="en-US" altLang="zh-CN" sz="2400" smtClean="0"/>
              <a:t>3</a:t>
            </a:r>
            <a:r>
              <a:rPr lang="zh-CN" altLang="en-US" sz="2400" smtClean="0"/>
              <a:t>）在个体水平上，每只蚂蚁仅根据环境做出独立选择；在群体水平上，单只蚂蚁的行为是随机的，但蚁群可通过自组织过程形成高度有序的群体行为。</a:t>
            </a:r>
          </a:p>
          <a:p>
            <a:pPr eaLnBrk="1" hangingPunct="1"/>
            <a:endParaRPr lang="zh-CN" altLang="en-US" sz="1800" smtClean="0"/>
          </a:p>
        </p:txBody>
      </p:sp>
      <p:sp>
        <p:nvSpPr>
          <p:cNvPr id="43010" name="标题 1"/>
          <p:cNvSpPr txBox="1">
            <a:spLocks/>
          </p:cNvSpPr>
          <p:nvPr/>
        </p:nvSpPr>
        <p:spPr bwMode="auto">
          <a:xfrm>
            <a:off x="677863" y="784225"/>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11.2.2 	</a:t>
            </a:r>
            <a:r>
              <a:rPr lang="zh-CN" altLang="en-US" sz="2800">
                <a:solidFill>
                  <a:schemeClr val="accent1"/>
                </a:solidFill>
                <a:latin typeface="Trebuchet MS" pitchFamily="34" charset="0"/>
                <a:ea typeface="方正姚体" pitchFamily="2" charset="-122"/>
              </a:rPr>
              <a:t>基本蚁群算法的机制原理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p:cNvSpPr>
            <a:spLocks noGrp="1"/>
          </p:cNvSpPr>
          <p:nvPr>
            <p:ph idx="1"/>
          </p:nvPr>
        </p:nvSpPr>
        <p:spPr>
          <a:xfrm>
            <a:off x="677863" y="2030413"/>
            <a:ext cx="8596312" cy="3881437"/>
          </a:xfrm>
        </p:spPr>
        <p:txBody>
          <a:bodyPr/>
          <a:lstStyle/>
          <a:p>
            <a:pPr eaLnBrk="1" hangingPunct="1"/>
            <a:r>
              <a:rPr lang="zh-CN" altLang="zh-CN" sz="2400" smtClean="0"/>
              <a:t>由于蚁群算法是对自然界中真实蚂蚁觅食行为的一种模拟，是一种机理上的应用，因此首先必须对真实蚂蚁进行抽象，而不可能也没必要对蚂蚁个体进行完全再现。抽象的目的就是为了能够更加有效地刻画出真实蚁群中能够为算法所借鉴的机理，同时摒弃与建立算法模型无关的因素。这样抽象出来的人工蚂蚁可以看做是一个简单的智能体，能够完成所求问题简单解的构造过程，也能通过一种通信手段相互影响。</a:t>
            </a:r>
            <a:endParaRPr lang="zh-CN" altLang="en-US" sz="2400" smtClean="0"/>
          </a:p>
        </p:txBody>
      </p:sp>
      <p:sp>
        <p:nvSpPr>
          <p:cNvPr id="45058" name="标题 1"/>
          <p:cNvSpPr txBox="1">
            <a:spLocks/>
          </p:cNvSpPr>
          <p:nvPr/>
        </p:nvSpPr>
        <p:spPr bwMode="auto">
          <a:xfrm>
            <a:off x="677863" y="784225"/>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11.2.3 	</a:t>
            </a:r>
            <a:r>
              <a:rPr lang="zh-CN" altLang="en-US" sz="2800">
                <a:solidFill>
                  <a:schemeClr val="accent1"/>
                </a:solidFill>
                <a:latin typeface="Trebuchet MS" pitchFamily="34" charset="0"/>
                <a:ea typeface="方正姚体" pitchFamily="2" charset="-122"/>
              </a:rPr>
              <a:t>对蚂蚁个体的抽象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677863" y="1600200"/>
            <a:ext cx="9461500" cy="4962525"/>
          </a:xfrm>
        </p:spPr>
        <p:txBody>
          <a:bodyPr/>
          <a:lstStyle/>
          <a:p>
            <a:pPr eaLnBrk="1" hangingPunct="1"/>
            <a:r>
              <a:rPr lang="zh-CN" altLang="zh-CN" sz="2200" smtClean="0"/>
              <a:t>自然界中的真实蚂蚁存在于一个三维的环境中，而问题空间的求解一般是在平面内进行的，因此需要将蚂蚁觅食的三维空间抽象为一个平面。这一点比较容易理解，因为蚂蚁觅食所走的路径本来就存在于一个二维空间（平面或者曲面）上。另外一个问题是真实蚂蚁是在一个连续的二维平面中行走的，而我们无法用计算机直接来完整的描述一个连续的平面，因为计算机处理的是离散事件，因此必须将连续的平面离散化由一组点组成的离散平面，人工蚂蚁可在抽象出来的点上自由运动。这个抽象过程的可行性在于，尽管蚂蚁是在连续平面行动，但其行动经过的总是离散点，因此抽象过程只是提高了平面点离散分布的粒度，与其觅食行为的本身机理没有任何冲突。</a:t>
            </a:r>
          </a:p>
          <a:p>
            <a:pPr eaLnBrk="1" hangingPunct="1"/>
            <a:r>
              <a:rPr lang="zh-CN" altLang="zh-CN" sz="2200" smtClean="0"/>
              <a:t>基于上述分析，很容易得到蚁群算法所求解的问题空间可用一个重要的数学工具——图</a:t>
            </a:r>
            <a:r>
              <a:rPr lang="en-US" altLang="zh-CN" sz="2200" smtClean="0"/>
              <a:t>( graph)</a:t>
            </a:r>
            <a:r>
              <a:rPr lang="zh-CN" altLang="zh-CN" sz="2200" smtClean="0"/>
              <a:t>来描述。在工程实际中的很多问题都可以用图来描述，这便使蚁群算法的广泛应用成为可能。</a:t>
            </a:r>
            <a:endParaRPr lang="zh-CN" altLang="en-US" sz="2200" smtClean="0"/>
          </a:p>
        </p:txBody>
      </p:sp>
      <p:sp>
        <p:nvSpPr>
          <p:cNvPr id="47106" name="标题 1"/>
          <p:cNvSpPr txBox="1">
            <a:spLocks/>
          </p:cNvSpPr>
          <p:nvPr/>
        </p:nvSpPr>
        <p:spPr bwMode="auto">
          <a:xfrm>
            <a:off x="677863" y="784225"/>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11.2.4 	</a:t>
            </a:r>
            <a:r>
              <a:rPr lang="zh-CN" altLang="en-US" sz="2800">
                <a:solidFill>
                  <a:schemeClr val="accent1"/>
                </a:solidFill>
                <a:latin typeface="Trebuchet MS" pitchFamily="34" charset="0"/>
                <a:ea typeface="方正姚体" pitchFamily="2" charset="-122"/>
              </a:rPr>
              <a:t>问题空间的描述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677863" y="1600200"/>
            <a:ext cx="9461500" cy="4962525"/>
          </a:xfrm>
        </p:spPr>
        <p:txBody>
          <a:bodyPr/>
          <a:lstStyle/>
          <a:p>
            <a:pPr eaLnBrk="1" hangingPunct="1"/>
            <a:r>
              <a:rPr lang="zh-CN" altLang="zh-CN" sz="2400" smtClean="0"/>
              <a:t>真实蚂蚁在觅食过程中主要按照所处环境中的信息量来决定其前进的方向，而人工蚂蚁是在平面的节点上运动的，因此可把觅食过程抽象成算法中解的构造过程，将信息素抽象为存在于图的边上的轨迹。在每一节点，人工蚂蚁感知连接该节点与相邻节点边上的信息素轨迹浓度，并根据该浓度大小决定走向下一节点的概率。用任意两个节点分别表示蚂蚁的巢穴（初始节点）和食物源（目标节点），人工蚂蚁从初始节点按照一定状态转移概率选择下一节点，依此类推，最终选择行走到目标节点，这样便得到了所求问题的一个可行解。</a:t>
            </a:r>
            <a:endParaRPr lang="zh-CN" altLang="en-US" sz="2200" smtClean="0"/>
          </a:p>
        </p:txBody>
      </p:sp>
      <p:sp>
        <p:nvSpPr>
          <p:cNvPr id="49154" name="标题 1"/>
          <p:cNvSpPr txBox="1">
            <a:spLocks/>
          </p:cNvSpPr>
          <p:nvPr/>
        </p:nvSpPr>
        <p:spPr bwMode="auto">
          <a:xfrm>
            <a:off x="677863" y="784225"/>
            <a:ext cx="8596312" cy="815975"/>
          </a:xfrm>
          <a:prstGeom prst="rect">
            <a:avLst/>
          </a:prstGeom>
          <a:noFill/>
          <a:ln w="9525">
            <a:noFill/>
            <a:miter lim="800000"/>
            <a:headEnd/>
            <a:tailEnd/>
          </a:ln>
        </p:spPr>
        <p:txBody>
          <a:bodyPr/>
          <a:lstStyle/>
          <a:p>
            <a:pPr defTabSz="457200"/>
            <a:r>
              <a:rPr lang="en-US" altLang="zh-CN" sz="2800">
                <a:solidFill>
                  <a:schemeClr val="accent1"/>
                </a:solidFill>
                <a:latin typeface="Trebuchet MS" pitchFamily="34" charset="0"/>
                <a:ea typeface="方正姚体" pitchFamily="2" charset="-122"/>
              </a:rPr>
              <a:t>11.2.5 	</a:t>
            </a:r>
            <a:r>
              <a:rPr lang="zh-CN" altLang="en-US" sz="2800">
                <a:solidFill>
                  <a:schemeClr val="accent1"/>
                </a:solidFill>
                <a:latin typeface="Trebuchet MS" pitchFamily="34" charset="0"/>
                <a:ea typeface="方正姚体" pitchFamily="2" charset="-122"/>
              </a:rPr>
              <a:t>寻找路径的抽象</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5371</Words>
  <Application>Microsoft Office PowerPoint</Application>
  <PresentationFormat>自定义</PresentationFormat>
  <Paragraphs>127</Paragraphs>
  <Slides>25</Slides>
  <Notes>0</Notes>
  <HiddenSlides>0</HiddenSlides>
  <MMClips>0</MMClips>
  <ScaleCrop>false</ScaleCrop>
  <HeadingPairs>
    <vt:vector size="8" baseType="variant">
      <vt:variant>
        <vt:lpstr>已用的字体</vt:lpstr>
      </vt:variant>
      <vt:variant>
        <vt:i4>9</vt:i4>
      </vt:variant>
      <vt:variant>
        <vt:lpstr>演示文稿设计模板</vt:lpstr>
      </vt:variant>
      <vt:variant>
        <vt:i4>4</vt:i4>
      </vt:variant>
      <vt:variant>
        <vt:lpstr>嵌入 OLE 服务器</vt:lpstr>
      </vt:variant>
      <vt:variant>
        <vt:i4>1</vt:i4>
      </vt:variant>
      <vt:variant>
        <vt:lpstr>幻灯片标题</vt:lpstr>
      </vt:variant>
      <vt:variant>
        <vt:i4>25</vt:i4>
      </vt:variant>
    </vt:vector>
  </HeadingPairs>
  <TitlesOfParts>
    <vt:vector size="39" baseType="lpstr">
      <vt:lpstr>Calibri</vt:lpstr>
      <vt:lpstr>宋体</vt:lpstr>
      <vt:lpstr>Arial</vt:lpstr>
      <vt:lpstr>Trebuchet MS</vt:lpstr>
      <vt:lpstr>方正姚体</vt:lpstr>
      <vt:lpstr>华文新魏</vt:lpstr>
      <vt:lpstr>Wingdings 3</vt:lpstr>
      <vt:lpstr>Times New Roman</vt:lpstr>
      <vt:lpstr>Batang</vt:lpstr>
      <vt:lpstr>平面</vt:lpstr>
      <vt:lpstr>平面</vt:lpstr>
      <vt:lpstr>平面</vt:lpstr>
      <vt:lpstr>平面</vt:lpstr>
      <vt:lpstr>Equation</vt:lpstr>
      <vt:lpstr>第11章  蚁群算法的仿真与实现</vt:lpstr>
      <vt:lpstr>11.1  蚁群算法介绍</vt:lpstr>
      <vt:lpstr>幻灯片 3</vt:lpstr>
      <vt:lpstr>幻灯片 4</vt:lpstr>
      <vt:lpstr>11.2  蚁群算法原理</vt:lpstr>
      <vt:lpstr>幻灯片 6</vt:lpstr>
      <vt:lpstr>幻灯片 7</vt:lpstr>
      <vt:lpstr>幻灯片 8</vt:lpstr>
      <vt:lpstr>幻灯片 9</vt:lpstr>
      <vt:lpstr>幻灯片 10</vt:lpstr>
      <vt:lpstr>幻灯片 11</vt:lpstr>
      <vt:lpstr>幻灯片 12</vt:lpstr>
      <vt:lpstr>11.3  基本蚁群算法的数学模型</vt:lpstr>
      <vt:lpstr>幻灯片 14</vt:lpstr>
      <vt:lpstr>幻灯片 15</vt:lpstr>
      <vt:lpstr>幻灯片 16</vt:lpstr>
      <vt:lpstr>幻灯片 17</vt:lpstr>
      <vt:lpstr>11.4  基本蚁群算法的实现步骤</vt:lpstr>
      <vt:lpstr>幻灯片 19</vt:lpstr>
      <vt:lpstr>11.5 用蚁群算法建模求解智能组卷系统问题</vt:lpstr>
      <vt:lpstr>幻灯片 21</vt:lpstr>
      <vt:lpstr>幻灯片 22</vt:lpstr>
      <vt:lpstr>幻灯片 23</vt:lpstr>
      <vt:lpstr>幻灯片 24</vt:lpstr>
      <vt:lpstr>11.6  本章总结</vt:lpstr>
    </vt:vector>
  </TitlesOfParts>
  <Company>Centaur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蚁群算法及其MATLAB实现</dc:title>
  <dc:creator>田超雄</dc:creator>
  <cp:lastModifiedBy>雨林木风</cp:lastModifiedBy>
  <cp:revision>18</cp:revision>
  <dcterms:created xsi:type="dcterms:W3CDTF">2015-01-11T06:10:35Z</dcterms:created>
  <dcterms:modified xsi:type="dcterms:W3CDTF">2015-01-11T10:33:04Z</dcterms:modified>
</cp:coreProperties>
</file>