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3"/>
    <p:sldId id="258" r:id="rId4"/>
    <p:sldId id="259" r:id="rId5"/>
    <p:sldId id="260" r:id="rId6"/>
    <p:sldId id="292" r:id="rId7"/>
    <p:sldId id="273" r:id="rId8"/>
    <p:sldId id="275" r:id="rId9"/>
    <p:sldId id="276" r:id="rId10"/>
    <p:sldId id="277" r:id="rId11"/>
    <p:sldId id="291" r:id="rId12"/>
    <p:sldId id="270" r:id="rId13"/>
    <p:sldId id="278" r:id="rId14"/>
    <p:sldId id="279" r:id="rId15"/>
    <p:sldId id="280" r:id="rId16"/>
    <p:sldId id="281" r:id="rId17"/>
    <p:sldId id="282" r:id="rId18"/>
    <p:sldId id="293" r:id="rId19"/>
    <p:sldId id="294" r:id="rId20"/>
    <p:sldId id="295" r:id="rId21"/>
    <p:sldId id="296" r:id="rId22"/>
    <p:sldId id="297" r:id="rId23"/>
    <p:sldId id="298" r:id="rId24"/>
    <p:sldId id="299" r:id="rId25"/>
    <p:sldId id="300" r:id="rId27"/>
    <p:sldId id="301" r:id="rId28"/>
    <p:sldId id="302" r:id="rId29"/>
    <p:sldId id="303" r:id="rId30"/>
    <p:sldId id="304" r:id="rId31"/>
    <p:sldId id="305" r:id="rId32"/>
    <p:sldId id="306" r:id="rId33"/>
    <p:sldId id="307" r:id="rId34"/>
    <p:sldId id="308" r:id="rId3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6" d="100"/>
          <a:sy n="106" d="100"/>
        </p:scale>
        <p:origin x="-108" y="-1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43DC5CFC-8B21-4C5F-A164-D495C91939B0}"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atin typeface="Arial" charset="0"/>
                <a:ea typeface="宋体" charset="-122"/>
              </a:defRPr>
            </a:lvl1pPr>
          </a:lstStyle>
          <a:p>
            <a:pPr>
              <a:defRPr/>
            </a:pPr>
            <a:fld id="{424018F1-8843-4CD8-9EFE-A01B5721B0E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TextEdit="1"/>
          </p:cNvSpPr>
          <p:nvPr>
            <p:ph type="sldImg"/>
          </p:nvPr>
        </p:nvSpPr>
        <p:spPr bwMode="auto">
          <a:noFill/>
          <a:ln>
            <a:solidFill>
              <a:srgbClr val="000000"/>
            </a:solidFill>
            <a:miter lim="800000"/>
          </a:ln>
        </p:spPr>
      </p:sp>
      <p:sp>
        <p:nvSpPr>
          <p:cNvPr id="491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49155" name="灯片编号占位符 3"/>
          <p:cNvSpPr>
            <a:spLocks noGrp="1"/>
          </p:cNvSpPr>
          <p:nvPr>
            <p:ph type="sldNum" sz="quarter" idx="5"/>
          </p:nvPr>
        </p:nvSpPr>
        <p:spPr bwMode="auto">
          <a:noFill/>
          <a:ln>
            <a:miter lim="800000"/>
          </a:ln>
        </p:spPr>
        <p:txBody>
          <a:bodyPr wrap="square" numCol="1" anchorCtr="0" compatLnSpc="1"/>
          <a:lstStyle/>
          <a:p>
            <a:fld id="{65910904-6E37-400E-82EE-8A06A316905F}" type="slidenum">
              <a:rPr lang="zh-CN" altLang="en-US"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6"/>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3"/>
          <p:cNvSpPr>
            <a:spLocks noGrp="1"/>
          </p:cNvSpPr>
          <p:nvPr>
            <p:ph type="dt" sz="half" idx="10"/>
          </p:nvPr>
        </p:nvSpPr>
        <p:spPr/>
        <p:txBody>
          <a:bodyPr/>
          <a:lstStyle>
            <a:lvl1pPr>
              <a:defRPr/>
            </a:lvl1pPr>
          </a:lstStyle>
          <a:p>
            <a:pPr>
              <a:defRPr/>
            </a:pPr>
            <a:fld id="{68E23DA8-DC1E-4AFA-ABF2-5091DC77D6C5}" type="datetimeFigureOut">
              <a:rPr lang="zh-CN" altLang="en-US"/>
            </a:fld>
            <a:endParaRPr lang="zh-CN" altLang="en-US"/>
          </a:p>
        </p:txBody>
      </p:sp>
      <p:sp>
        <p:nvSpPr>
          <p:cNvPr id="16" name="Footer Placeholder 4"/>
          <p:cNvSpPr>
            <a:spLocks noGrp="1"/>
          </p:cNvSpPr>
          <p:nvPr>
            <p:ph type="ftr" sz="quarter" idx="11"/>
          </p:nvPr>
        </p:nvSpPr>
        <p:spPr/>
        <p:txBody>
          <a:bodyPr/>
          <a:lstStyle>
            <a:lvl1pPr>
              <a:defRPr/>
            </a:lvl1pPr>
          </a:lstStyle>
          <a:p>
            <a:pPr>
              <a:defRPr/>
            </a:pPr>
            <a:endParaRPr lang="zh-CN" altLang="en-US"/>
          </a:p>
        </p:txBody>
      </p:sp>
      <p:sp>
        <p:nvSpPr>
          <p:cNvPr id="17" name="Slide Number Placeholder 5"/>
          <p:cNvSpPr>
            <a:spLocks noGrp="1"/>
          </p:cNvSpPr>
          <p:nvPr>
            <p:ph type="sldNum" sz="quarter" idx="12"/>
          </p:nvPr>
        </p:nvSpPr>
        <p:spPr/>
        <p:txBody>
          <a:bodyPr/>
          <a:lstStyle>
            <a:lvl1pPr>
              <a:defRPr/>
            </a:lvl1pPr>
          </a:lstStyle>
          <a:p>
            <a:pPr>
              <a:defRPr/>
            </a:pPr>
            <a:fld id="{9EF9FC22-2EB9-47D3-ADD2-BB068A0F5A7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4516CCFE-7759-4F8D-B1A7-46DAD7BD5247}"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4A369BB-6D3C-441A-9362-A4A02EAEB50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9"/>
          <p:cNvSpPr txBox="1">
            <a:spLocks noChangeArrowheads="1"/>
          </p:cNvSpPr>
          <p:nvPr/>
        </p:nvSpPr>
        <p:spPr bwMode="auto">
          <a:xfrm>
            <a:off x="541338" y="790575"/>
            <a:ext cx="609600" cy="584200"/>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8000">
                <a:solidFill>
                  <a:srgbClr val="C0E474"/>
                </a:solidFill>
              </a:rPr>
              <a:t>“</a:t>
            </a:r>
            <a:endParaRPr lang="en-US" altLang="zh-CN" sz="8000">
              <a:solidFill>
                <a:srgbClr val="C0E474"/>
              </a:solidFill>
            </a:endParaRPr>
          </a:p>
        </p:txBody>
      </p:sp>
      <p:sp>
        <p:nvSpPr>
          <p:cNvPr id="6" name="TextBox 21"/>
          <p:cNvSpPr txBox="1">
            <a:spLocks noChangeArrowheads="1"/>
          </p:cNvSpPr>
          <p:nvPr/>
        </p:nvSpPr>
        <p:spPr bwMode="auto">
          <a:xfrm>
            <a:off x="8893175" y="2886075"/>
            <a:ext cx="609600" cy="585788"/>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8000">
                <a:solidFill>
                  <a:srgbClr val="C0E474"/>
                </a:solidFill>
              </a:rPr>
              <a:t>”</a:t>
            </a:r>
            <a:endParaRPr lang="en-US" altLang="zh-CN">
              <a:solidFill>
                <a:srgbClr val="C0E474"/>
              </a:solidFill>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7" name="Date Placeholder 3"/>
          <p:cNvSpPr>
            <a:spLocks noGrp="1"/>
          </p:cNvSpPr>
          <p:nvPr>
            <p:ph type="dt" sz="half" idx="14"/>
          </p:nvPr>
        </p:nvSpPr>
        <p:spPr/>
        <p:txBody>
          <a:bodyPr/>
          <a:lstStyle>
            <a:lvl1pPr>
              <a:defRPr/>
            </a:lvl1pPr>
          </a:lstStyle>
          <a:p>
            <a:pPr>
              <a:defRPr/>
            </a:pPr>
            <a:fld id="{2D894C43-CD87-43C9-9C17-9EF40FEA3CDA}" type="datetimeFigureOut">
              <a:rPr lang="zh-CN" altLang="en-US"/>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E37484A5-EFB4-4AF6-8023-96447B5376FE}"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2E4324C6-B782-4088-BBCD-2BEE98DD337B}"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73D176F-A294-454A-B065-2CEC221FD5FF}"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23"/>
          <p:cNvSpPr txBox="1">
            <a:spLocks noChangeArrowheads="1"/>
          </p:cNvSpPr>
          <p:nvPr/>
        </p:nvSpPr>
        <p:spPr bwMode="auto">
          <a:xfrm>
            <a:off x="541338" y="790575"/>
            <a:ext cx="609600" cy="584200"/>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8000">
                <a:solidFill>
                  <a:srgbClr val="C0E474"/>
                </a:solidFill>
              </a:rPr>
              <a:t>“</a:t>
            </a:r>
            <a:endParaRPr lang="en-US" altLang="zh-CN" sz="8000">
              <a:solidFill>
                <a:srgbClr val="C0E474"/>
              </a:solidFill>
            </a:endParaRPr>
          </a:p>
        </p:txBody>
      </p:sp>
      <p:sp>
        <p:nvSpPr>
          <p:cNvPr id="6" name="TextBox 24"/>
          <p:cNvSpPr txBox="1">
            <a:spLocks noChangeArrowheads="1"/>
          </p:cNvSpPr>
          <p:nvPr/>
        </p:nvSpPr>
        <p:spPr bwMode="auto">
          <a:xfrm>
            <a:off x="8893175" y="2886075"/>
            <a:ext cx="609600" cy="585788"/>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8000">
                <a:solidFill>
                  <a:srgbClr val="C0E474"/>
                </a:solidFill>
              </a:rPr>
              <a:t>”</a:t>
            </a:r>
            <a:endParaRPr lang="en-US" altLang="zh-CN" sz="8000">
              <a:solidFill>
                <a:srgbClr val="C0E474"/>
              </a:solidFill>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7" name="Date Placeholder 3"/>
          <p:cNvSpPr>
            <a:spLocks noGrp="1"/>
          </p:cNvSpPr>
          <p:nvPr>
            <p:ph type="dt" sz="half" idx="14"/>
          </p:nvPr>
        </p:nvSpPr>
        <p:spPr/>
        <p:txBody>
          <a:bodyPr/>
          <a:lstStyle>
            <a:lvl1pPr>
              <a:defRPr/>
            </a:lvl1pPr>
          </a:lstStyle>
          <a:p>
            <a:pPr>
              <a:defRPr/>
            </a:pPr>
            <a:fld id="{1B5F698E-5147-42BE-9FBC-81CAAE7299CA}" type="datetimeFigureOut">
              <a:rPr lang="zh-CN" altLang="en-US"/>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3F69751D-55D4-4C01-A5F0-10DB8D9ABB4E}"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4"/>
          </p:nvPr>
        </p:nvSpPr>
        <p:spPr/>
        <p:txBody>
          <a:bodyPr/>
          <a:lstStyle>
            <a:lvl1pPr>
              <a:defRPr/>
            </a:lvl1pPr>
          </a:lstStyle>
          <a:p>
            <a:pPr>
              <a:defRPr/>
            </a:pPr>
            <a:fld id="{808600E6-EA71-4142-8ED2-513F887B73B5}" type="datetimeFigureOut">
              <a:rPr lang="zh-CN" altLang="en-US"/>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B3ED9239-1AB2-42D3-BFBC-730145FFF760}"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6D776019-EC4F-438F-BA1A-EB822497A6A8}"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73A2D1E-BD57-404D-86C9-5CB4D949F70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E899F51-5FEF-4BA2-A368-504859ED2AF4}"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C4264A69-FDEC-4958-ABAE-2AFF8CB9342D}"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4894C25-299C-422E-A453-28A50F4A4B99}"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4FC2592-C73C-4E75-B637-8501E06DD9BF}"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C03C3A96-A6AA-46C8-BFB5-EABB4652B3CC}"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D0C2A10-1EB6-4E1B-96C2-7381C5F8FD8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5A5DB92F-67DE-473E-9742-065CBFBA9FF9}" type="datetimeFigureOut">
              <a:rPr lang="zh-CN" altLang="en-US"/>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F27D4549-B575-4527-9B98-8D6505430789}"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189FAE45-AD30-4572-97ED-7EB6915D2FE7}" type="datetimeFigureOut">
              <a:rPr lang="zh-CN" altLang="en-US"/>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DF751954-91DC-4B1B-ABF1-07F36C431B79}"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A25245F7-A1A3-4FE2-9D48-0324453D4B02}" type="datetimeFigureOut">
              <a:rPr lang="zh-CN" altLang="en-US"/>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EAA0A807-D818-4B9D-B2BE-961C826C3A8E}"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520B99A-A284-47F0-8458-C088EF714182}" type="datetimeFigureOut">
              <a:rPr lang="zh-CN" altLang="en-US"/>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2D5F4963-C4DF-48B3-B546-CFF5848E3D6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a:lstStyle>
            <a:lvl1pPr>
              <a:defRPr/>
            </a:lvl1pPr>
          </a:lstStyle>
          <a:p>
            <a:pPr>
              <a:defRPr/>
            </a:pPr>
            <a:fld id="{74E9BD52-954B-43F1-8D59-D16D788A59F6}" type="datetimeFigureOut">
              <a:rPr lang="zh-CN" altLang="en-US"/>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22521AEE-F3B8-48A5-AC1C-360333FBE647}"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a:lstStyle>
            <a:lvl1pPr>
              <a:defRPr/>
            </a:lvl1pPr>
          </a:lstStyle>
          <a:p>
            <a:pPr>
              <a:defRPr/>
            </a:pPr>
            <a:fld id="{E03E51EB-8096-429D-A911-72A50DAE6562}" type="datetimeFigureOut">
              <a:rPr lang="zh-CN" altLang="en-US"/>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4CF6E3F-4299-4D47-B2D6-2A9EC6ED2FDE}"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bwMode="auto">
          <a:xfrm>
            <a:off x="677863" y="609600"/>
            <a:ext cx="8596312" cy="1320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en-US" altLang="zh-CN" smtClean="0"/>
          </a:p>
        </p:txBody>
      </p:sp>
      <p:sp>
        <p:nvSpPr>
          <p:cNvPr id="1028" name="Text Placeholder 2"/>
          <p:cNvSpPr>
            <a:spLocks noGrp="1"/>
          </p:cNvSpPr>
          <p:nvPr>
            <p:ph type="body" idx="1"/>
          </p:nvPr>
        </p:nvSpPr>
        <p:spPr bwMode="auto">
          <a:xfrm>
            <a:off x="677863" y="2160588"/>
            <a:ext cx="8596312" cy="388143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eaLnBrk="1" hangingPunct="1">
              <a:spcBef>
                <a:spcPts val="0"/>
              </a:spcBef>
              <a:spcAft>
                <a:spcPts val="0"/>
              </a:spcAft>
              <a:defRPr sz="900">
                <a:solidFill>
                  <a:schemeClr val="tx1">
                    <a:tint val="75000"/>
                  </a:schemeClr>
                </a:solidFill>
                <a:latin typeface="+mn-lt"/>
                <a:ea typeface="+mn-ea"/>
              </a:defRPr>
            </a:lvl1pPr>
          </a:lstStyle>
          <a:p>
            <a:pPr>
              <a:defRPr/>
            </a:pPr>
            <a:fld id="{71ED6BAF-ECB3-4D7D-A3A6-EB034C2EE1E6}" type="datetimeFigureOut">
              <a:rPr lang="zh-CN" altLang="en-US"/>
            </a:fld>
            <a:endParaRPr lang="zh-CN" altLang="en-US"/>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eaLnBrk="1"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eaLnBrk="1" hangingPunct="1">
              <a:spcBef>
                <a:spcPts val="0"/>
              </a:spcBef>
              <a:spcAft>
                <a:spcPts val="0"/>
              </a:spcAft>
              <a:defRPr sz="900">
                <a:solidFill>
                  <a:schemeClr val="accent1"/>
                </a:solidFill>
                <a:latin typeface="+mn-lt"/>
                <a:ea typeface="+mn-ea"/>
              </a:defRPr>
            </a:lvl1pPr>
          </a:lstStyle>
          <a:p>
            <a:pPr>
              <a:defRPr/>
            </a:pPr>
            <a:fld id="{74D7BD4C-D168-431C-9FC9-D7ECFF7C3B3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方正姚体"/>
        </a:defRPr>
      </a:lvl1pPr>
      <a:lvl2pPr algn="l" defTabSz="457200" rtl="0" eaLnBrk="0" fontAlgn="base" hangingPunct="0">
        <a:spcBef>
          <a:spcPct val="0"/>
        </a:spcBef>
        <a:spcAft>
          <a:spcPct val="0"/>
        </a:spcAft>
        <a:defRPr sz="3600">
          <a:solidFill>
            <a:schemeClr val="accent1"/>
          </a:solidFill>
          <a:latin typeface="Trebuchet MS" pitchFamily="34" charset="0"/>
          <a:ea typeface="方正姚体" pitchFamily="2" charset="-122"/>
          <a:cs typeface="方正姚体"/>
        </a:defRPr>
      </a:lvl2pPr>
      <a:lvl3pPr algn="l" defTabSz="457200" rtl="0" eaLnBrk="0" fontAlgn="base" hangingPunct="0">
        <a:spcBef>
          <a:spcPct val="0"/>
        </a:spcBef>
        <a:spcAft>
          <a:spcPct val="0"/>
        </a:spcAft>
        <a:defRPr sz="3600">
          <a:solidFill>
            <a:schemeClr val="accent1"/>
          </a:solidFill>
          <a:latin typeface="Trebuchet MS" pitchFamily="34" charset="0"/>
          <a:ea typeface="方正姚体" pitchFamily="2" charset="-122"/>
          <a:cs typeface="方正姚体"/>
        </a:defRPr>
      </a:lvl3pPr>
      <a:lvl4pPr algn="l" defTabSz="457200" rtl="0" eaLnBrk="0" fontAlgn="base" hangingPunct="0">
        <a:spcBef>
          <a:spcPct val="0"/>
        </a:spcBef>
        <a:spcAft>
          <a:spcPct val="0"/>
        </a:spcAft>
        <a:defRPr sz="3600">
          <a:solidFill>
            <a:schemeClr val="accent1"/>
          </a:solidFill>
          <a:latin typeface="Trebuchet MS" pitchFamily="34" charset="0"/>
          <a:ea typeface="方正姚体" pitchFamily="2" charset="-122"/>
          <a:cs typeface="方正姚体"/>
        </a:defRPr>
      </a:lvl4pPr>
      <a:lvl5pPr algn="l" defTabSz="457200" rtl="0" eaLnBrk="0" fontAlgn="base" hangingPunct="0">
        <a:spcBef>
          <a:spcPct val="0"/>
        </a:spcBef>
        <a:spcAft>
          <a:spcPct val="0"/>
        </a:spcAft>
        <a:defRPr sz="3600">
          <a:solidFill>
            <a:schemeClr val="accent1"/>
          </a:solidFill>
          <a:latin typeface="Trebuchet MS" pitchFamily="34" charset="0"/>
          <a:ea typeface="方正姚体" pitchFamily="2" charset="-122"/>
          <a:cs typeface="方正姚体"/>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华文新魏"/>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华文新魏"/>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华文新魏"/>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华文新魏"/>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华文新魏"/>
        </a:defRPr>
      </a:lvl5pPr>
      <a:lvl6pPr marL="2514600" indent="-228600" algn="l" defTabSz="457200" rtl="0" eaLnBrk="1" latinLnBrk="0" hangingPunct="1">
        <a:spcBef>
          <a:spcPts val="1000"/>
        </a:spcBef>
        <a:spcAft>
          <a:spcPts val="0"/>
        </a:spcAft>
        <a:buClr>
          <a:schemeClr val="accent1"/>
        </a:buClr>
        <a:buSzPct val="80000"/>
        <a:buFont typeface="Wingdings 3"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wmf"/><Relationship Id="rId7" Type="http://schemas.openxmlformats.org/officeDocument/2006/relationships/oleObject" Target="../embeddings/oleObject18.bin"/><Relationship Id="rId6" Type="http://schemas.openxmlformats.org/officeDocument/2006/relationships/image" Target="../media/image16.wmf"/><Relationship Id="rId5" Type="http://schemas.openxmlformats.org/officeDocument/2006/relationships/oleObject" Target="../embeddings/oleObject17.bin"/><Relationship Id="rId4" Type="http://schemas.openxmlformats.org/officeDocument/2006/relationships/image" Target="../media/image15.wmf"/><Relationship Id="rId3" Type="http://schemas.openxmlformats.org/officeDocument/2006/relationships/oleObject" Target="../embeddings/oleObject16.bin"/><Relationship Id="rId2" Type="http://schemas.openxmlformats.org/officeDocument/2006/relationships/image" Target="../media/image14.wmf"/><Relationship Id="rId10" Type="http://schemas.openxmlformats.org/officeDocument/2006/relationships/vmlDrawing" Target="../drawings/vmlDrawing5.vml"/><Relationship Id="rId1"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7.wmf"/><Relationship Id="rId8" Type="http://schemas.openxmlformats.org/officeDocument/2006/relationships/oleObject" Target="../embeddings/oleObject8.bin"/><Relationship Id="rId7" Type="http://schemas.openxmlformats.org/officeDocument/2006/relationships/oleObject" Target="../embeddings/oleObject7.bin"/><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11.wmf"/><Relationship Id="rId7" Type="http://schemas.openxmlformats.org/officeDocument/2006/relationships/oleObject" Target="../embeddings/oleObject12.bin"/><Relationship Id="rId6" Type="http://schemas.openxmlformats.org/officeDocument/2006/relationships/image" Target="../media/image10.wmf"/><Relationship Id="rId5" Type="http://schemas.openxmlformats.org/officeDocument/2006/relationships/oleObject" Target="../embeddings/oleObject11.bin"/><Relationship Id="rId4" Type="http://schemas.openxmlformats.org/officeDocument/2006/relationships/image" Target="../media/image9.wmf"/><Relationship Id="rId3" Type="http://schemas.openxmlformats.org/officeDocument/2006/relationships/oleObject" Target="../embeddings/oleObject10.bin"/><Relationship Id="rId2" Type="http://schemas.openxmlformats.org/officeDocument/2006/relationships/image" Target="../media/image8.wmf"/><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12.wmf"/><Relationship Id="rId1"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2"/>
          <p:cNvSpPr>
            <a:spLocks noGrp="1"/>
          </p:cNvSpPr>
          <p:nvPr>
            <p:ph idx="1"/>
          </p:nvPr>
        </p:nvSpPr>
        <p:spPr>
          <a:xfrm>
            <a:off x="677863" y="2212975"/>
            <a:ext cx="8596312" cy="3325813"/>
          </a:xfrm>
        </p:spPr>
        <p:txBody>
          <a:bodyPr/>
          <a:lstStyle/>
          <a:p>
            <a:pPr eaLnBrk="1" hangingPunct="1"/>
            <a:r>
              <a:rPr lang="zh-CN" altLang="zh-CN" sz="1800" smtClean="0"/>
              <a:t>模拟退火算法（</a:t>
            </a:r>
            <a:r>
              <a:rPr lang="en-US" altLang="zh-CN" sz="1800" smtClean="0"/>
              <a:t>Simulated Annealing algorithm</a:t>
            </a:r>
            <a:r>
              <a:rPr lang="zh-CN" altLang="zh-CN" sz="1800" smtClean="0"/>
              <a:t>，简称</a:t>
            </a:r>
            <a:r>
              <a:rPr lang="en-US" altLang="zh-CN" sz="1800" smtClean="0"/>
              <a:t>SA</a:t>
            </a:r>
            <a:r>
              <a:rPr lang="zh-CN" altLang="zh-CN" sz="1800" smtClean="0"/>
              <a:t>）是柯克啪垂克于</a:t>
            </a:r>
            <a:r>
              <a:rPr lang="en-US" altLang="zh-CN" sz="1800" smtClean="0"/>
              <a:t>1982</a:t>
            </a:r>
            <a:r>
              <a:rPr lang="zh-CN" altLang="zh-CN" sz="1800" smtClean="0"/>
              <a:t>年受热力学中的固体退火过程与组合优化问题求解之间的某种“相似性”所启发而提出的，用于求解大规模组合优化问题的一种具有全局搜索功能的随机性近似算法。与求解线性规划的单纯形法、</a:t>
            </a:r>
            <a:r>
              <a:rPr lang="en-US" altLang="zh-CN" sz="1800" smtClean="0"/>
              <a:t>Karmarkar</a:t>
            </a:r>
            <a:r>
              <a:rPr lang="zh-CN" altLang="zh-CN" sz="1800" smtClean="0"/>
              <a:t>投影尺度法，求解非线性规划的最速下降法、</a:t>
            </a:r>
            <a:r>
              <a:rPr lang="en-US" altLang="zh-CN" sz="1800" smtClean="0"/>
              <a:t>Newton</a:t>
            </a:r>
            <a:r>
              <a:rPr lang="zh-CN" altLang="zh-CN" sz="1800" smtClean="0"/>
              <a:t>法、共轭梯度法，求解整数规划的分支定界法、割平面法等经典的优化算法相比，模拟退火算法在很大程度上不受制于优化问题的具体形式和结构，具有很强的适应性和鲁棒性，因而也具有广泛的应用价值。本章我们将学习模拟退火算法的</a:t>
            </a:r>
            <a:r>
              <a:rPr lang="en-US" altLang="zh-CN" sz="1800" smtClean="0"/>
              <a:t>matlab</a:t>
            </a:r>
            <a:r>
              <a:rPr lang="zh-CN" altLang="zh-CN" sz="1800" smtClean="0"/>
              <a:t>实现；运用模拟退火算法解决相关实际问题</a:t>
            </a:r>
            <a:endParaRPr lang="zh-CN" altLang="en-US" sz="1800" smtClean="0"/>
          </a:p>
        </p:txBody>
      </p:sp>
      <p:sp>
        <p:nvSpPr>
          <p:cNvPr id="6" name="标题 1"/>
          <p:cNvSpPr txBox="1"/>
          <p:nvPr/>
        </p:nvSpPr>
        <p:spPr>
          <a:xfrm>
            <a:off x="677863" y="514350"/>
            <a:ext cx="9029700" cy="1135063"/>
          </a:xfrm>
          <a:prstGeom prst="rect">
            <a:avLst/>
          </a:prstGeom>
        </p:spPr>
        <p:txBody>
          <a:bodyPr>
            <a:normAutofit/>
          </a:bodyPr>
          <a:lstStyle/>
          <a:p>
            <a:pPr defTabSz="457200">
              <a:lnSpc>
                <a:spcPct val="80000"/>
              </a:lnSpc>
            </a:pPr>
            <a:r>
              <a:rPr lang="zh-CN" altLang="zh-CN" sz="3600" b="1">
                <a:solidFill>
                  <a:schemeClr val="accent1"/>
                </a:solidFill>
                <a:latin typeface="Trebuchet MS" pitchFamily="34" charset="0"/>
                <a:ea typeface="方正姚体" pitchFamily="2" charset="-122"/>
              </a:rPr>
              <a:t>第</a:t>
            </a:r>
            <a:r>
              <a:rPr lang="en-US" altLang="zh-CN" sz="3600" b="1">
                <a:solidFill>
                  <a:schemeClr val="accent1"/>
                </a:solidFill>
                <a:latin typeface="Trebuchet MS" pitchFamily="34" charset="0"/>
                <a:ea typeface="方正姚体" pitchFamily="2" charset="-122"/>
              </a:rPr>
              <a:t>12</a:t>
            </a:r>
            <a:r>
              <a:rPr lang="zh-CN" altLang="zh-CN" sz="3600" b="1">
                <a:solidFill>
                  <a:schemeClr val="accent1"/>
                </a:solidFill>
                <a:latin typeface="Trebuchet MS" pitchFamily="34" charset="0"/>
                <a:ea typeface="方正姚体" pitchFamily="2" charset="-122"/>
              </a:rPr>
              <a:t>章</a:t>
            </a:r>
            <a:r>
              <a:rPr lang="en-US" altLang="zh-CN" sz="3600" b="1">
                <a:solidFill>
                  <a:schemeClr val="accent1"/>
                </a:solidFill>
                <a:latin typeface="Trebuchet MS" pitchFamily="34" charset="0"/>
                <a:ea typeface="方正姚体" pitchFamily="2" charset="-122"/>
              </a:rPr>
              <a:t>  </a:t>
            </a:r>
            <a:r>
              <a:rPr lang="zh-CN" altLang="zh-CN" sz="3600" b="1">
                <a:solidFill>
                  <a:schemeClr val="accent1"/>
                </a:solidFill>
                <a:latin typeface="Trebuchet MS" pitchFamily="34" charset="0"/>
                <a:ea typeface="方正姚体" pitchFamily="2" charset="-122"/>
              </a:rPr>
              <a:t>模拟退火算法</a:t>
            </a:r>
            <a:r>
              <a:rPr lang="zh-CN" altLang="en-US" sz="3600" b="1">
                <a:solidFill>
                  <a:schemeClr val="accent1"/>
                </a:solidFill>
                <a:latin typeface="Trebuchet MS" pitchFamily="34" charset="0"/>
                <a:ea typeface="方正姚体" pitchFamily="2" charset="-122"/>
              </a:rPr>
              <a:t>的仿真与实现与实现</a:t>
            </a:r>
            <a:endParaRPr lang="zh-CN" altLang="en-US" sz="3800">
              <a:solidFill>
                <a:schemeClr val="accent1"/>
              </a:solidFill>
              <a:latin typeface="Trebuchet MS" pitchFamily="34" charset="0"/>
              <a:ea typeface="方正姚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15365" name="Object 5"/>
          <p:cNvGraphicFramePr>
            <a:graphicFrameLocks noChangeAspect="1"/>
          </p:cNvGraphicFramePr>
          <p:nvPr/>
        </p:nvGraphicFramePr>
        <p:xfrm>
          <a:off x="1663700" y="276225"/>
          <a:ext cx="5499100" cy="6581775"/>
        </p:xfrm>
        <a:graphic>
          <a:graphicData uri="http://schemas.openxmlformats.org/presentationml/2006/ole">
            <mc:AlternateContent xmlns:mc="http://schemas.openxmlformats.org/markup-compatibility/2006">
              <mc:Choice xmlns:v="urn:schemas-microsoft-com:vml" Requires="v">
                <p:oleObj spid="_x0000_s4097" name="" r:id="rId1" imgW="4273550" imgH="7406005" progId="">
                  <p:embed/>
                </p:oleObj>
              </mc:Choice>
              <mc:Fallback>
                <p:oleObj name="" r:id="rId1" imgW="4273550" imgH="7406005" progId="">
                  <p:embed/>
                  <p:pic>
                    <p:nvPicPr>
                      <p:cNvPr id="0" name="图片 4096"/>
                      <p:cNvPicPr>
                        <a:picLocks noChangeAspect="1"/>
                      </p:cNvPicPr>
                      <p:nvPr/>
                    </p:nvPicPr>
                    <p:blipFill>
                      <a:blip r:embed="rId2"/>
                      <a:stretch>
                        <a:fillRect/>
                      </a:stretch>
                    </p:blipFill>
                    <p:spPr>
                      <a:xfrm>
                        <a:off x="1663700" y="276225"/>
                        <a:ext cx="5499100" cy="6581775"/>
                      </a:xfrm>
                      <a:prstGeom prst="rect">
                        <a:avLst/>
                      </a:prstGeom>
                      <a:noFill/>
                      <a:ln w="9525">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 name="标题 1"/>
          <p:cNvSpPr>
            <a:spLocks noGrp="1"/>
          </p:cNvSpPr>
          <p:nvPr>
            <p:ph type="title"/>
          </p:nvPr>
        </p:nvSpPr>
        <p:spPr>
          <a:xfrm>
            <a:off x="677863" y="495300"/>
            <a:ext cx="8596312" cy="1320800"/>
          </a:xfrm>
        </p:spPr>
        <p:txBody>
          <a:bodyPr/>
          <a:lstStyle/>
          <a:p>
            <a:pPr eaLnBrk="1" hangingPunct="1"/>
            <a:r>
              <a:rPr lang="en-US" altLang="zh-CN" b="1" smtClean="0"/>
              <a:t>12.2.1</a:t>
            </a:r>
            <a:r>
              <a:rPr lang="zh-CN" altLang="zh-CN" b="1" smtClean="0"/>
              <a:t>模拟退火算法基本内容</a:t>
            </a:r>
            <a:endParaRPr lang="zh-CN" altLang="zh-CN" b="1" smtClean="0"/>
          </a:p>
        </p:txBody>
      </p:sp>
      <p:sp>
        <p:nvSpPr>
          <p:cNvPr id="39938" name="内容占位符 2"/>
          <p:cNvSpPr>
            <a:spLocks noGrp="1"/>
          </p:cNvSpPr>
          <p:nvPr>
            <p:ph idx="1"/>
          </p:nvPr>
        </p:nvSpPr>
        <p:spPr>
          <a:xfrm>
            <a:off x="677863" y="1592263"/>
            <a:ext cx="8596312" cy="3879850"/>
          </a:xfrm>
        </p:spPr>
        <p:txBody>
          <a:bodyPr/>
          <a:lstStyle/>
          <a:p>
            <a:pPr eaLnBrk="1" hangingPunct="1">
              <a:defRPr/>
            </a:pPr>
            <a:r>
              <a:rPr lang="zh-CN" altLang="zh-CN" sz="1800" dirty="0">
                <a:cs typeface="+mn-cs"/>
              </a:rPr>
              <a:t>初始化：初始温度</a:t>
            </a:r>
            <a:r>
              <a:rPr lang="en-US" altLang="zh-CN" sz="1800" dirty="0">
                <a:cs typeface="+mn-cs"/>
              </a:rPr>
              <a:t>T(</a:t>
            </a:r>
            <a:r>
              <a:rPr lang="zh-CN" altLang="zh-CN" sz="1800" dirty="0">
                <a:cs typeface="+mn-cs"/>
              </a:rPr>
              <a:t>充分大</a:t>
            </a:r>
            <a:r>
              <a:rPr lang="en-US" altLang="zh-CN" sz="1800" dirty="0">
                <a:cs typeface="+mn-cs"/>
              </a:rPr>
              <a:t>)</a:t>
            </a:r>
            <a:r>
              <a:rPr lang="zh-CN" altLang="zh-CN" sz="1800" dirty="0">
                <a:cs typeface="+mn-cs"/>
              </a:rPr>
              <a:t>，初始解状态</a:t>
            </a:r>
            <a:r>
              <a:rPr lang="en-US" altLang="zh-CN" sz="1800" dirty="0">
                <a:cs typeface="+mn-cs"/>
              </a:rPr>
              <a:t>S(</a:t>
            </a:r>
            <a:r>
              <a:rPr lang="zh-CN" altLang="zh-CN" sz="1800" dirty="0">
                <a:cs typeface="+mn-cs"/>
              </a:rPr>
              <a:t>是算法迭代的起点</a:t>
            </a:r>
            <a:r>
              <a:rPr lang="en-US" altLang="zh-CN" sz="1800" dirty="0">
                <a:cs typeface="+mn-cs"/>
              </a:rPr>
              <a:t>)</a:t>
            </a:r>
            <a:r>
              <a:rPr lang="zh-CN" altLang="zh-CN" sz="1800" dirty="0">
                <a:cs typeface="+mn-cs"/>
              </a:rPr>
              <a:t>， 每个</a:t>
            </a:r>
            <a:r>
              <a:rPr lang="en-US" altLang="zh-CN" sz="1800" dirty="0">
                <a:cs typeface="+mn-cs"/>
              </a:rPr>
              <a:t>T</a:t>
            </a:r>
            <a:r>
              <a:rPr lang="zh-CN" altLang="zh-CN" sz="1800" dirty="0">
                <a:cs typeface="+mn-cs"/>
              </a:rPr>
              <a:t>值的迭代次数</a:t>
            </a:r>
            <a:r>
              <a:rPr lang="en-US" altLang="zh-CN" sz="1800" dirty="0">
                <a:cs typeface="+mn-cs"/>
              </a:rPr>
              <a:t>L </a:t>
            </a:r>
            <a:br>
              <a:rPr lang="en-US" altLang="zh-CN" sz="1800" dirty="0">
                <a:cs typeface="+mn-cs"/>
              </a:rPr>
            </a:br>
            <a:r>
              <a:rPr lang="zh-CN" altLang="zh-CN" sz="1800" dirty="0" smtClean="0">
                <a:cs typeface="+mn-cs"/>
              </a:rPr>
              <a:t>对</a:t>
            </a:r>
            <a:r>
              <a:rPr lang="en-US" altLang="zh-CN" sz="1800" dirty="0">
                <a:cs typeface="+mn-cs"/>
              </a:rPr>
              <a:t>k=1</a:t>
            </a:r>
            <a:r>
              <a:rPr lang="zh-CN" altLang="zh-CN" sz="1800" dirty="0">
                <a:cs typeface="+mn-cs"/>
              </a:rPr>
              <a:t>，</a:t>
            </a:r>
            <a:r>
              <a:rPr lang="en-US" altLang="zh-CN" sz="1800" dirty="0">
                <a:cs typeface="+mn-cs"/>
              </a:rPr>
              <a:t>……</a:t>
            </a:r>
            <a:r>
              <a:rPr lang="zh-CN" altLang="zh-CN" sz="1800" dirty="0">
                <a:cs typeface="+mn-cs"/>
              </a:rPr>
              <a:t>，</a:t>
            </a:r>
            <a:r>
              <a:rPr lang="en-US" altLang="zh-CN" sz="1800" dirty="0">
                <a:cs typeface="+mn-cs"/>
              </a:rPr>
              <a:t>L</a:t>
            </a:r>
            <a:r>
              <a:rPr lang="zh-CN" altLang="zh-CN" sz="1800" dirty="0">
                <a:cs typeface="+mn-cs"/>
              </a:rPr>
              <a:t>做第</a:t>
            </a:r>
            <a:r>
              <a:rPr lang="en-US" altLang="zh-CN" sz="1800" dirty="0">
                <a:cs typeface="+mn-cs"/>
              </a:rPr>
              <a:t>(3)</a:t>
            </a:r>
            <a:r>
              <a:rPr lang="zh-CN" altLang="zh-CN" sz="1800" dirty="0">
                <a:cs typeface="+mn-cs"/>
              </a:rPr>
              <a:t>至第</a:t>
            </a:r>
            <a:r>
              <a:rPr lang="en-US" altLang="zh-CN" sz="1800" dirty="0">
                <a:cs typeface="+mn-cs"/>
              </a:rPr>
              <a:t>6</a:t>
            </a:r>
            <a:r>
              <a:rPr lang="zh-CN" altLang="zh-CN" sz="1800" dirty="0">
                <a:cs typeface="+mn-cs"/>
              </a:rPr>
              <a:t>步：</a:t>
            </a:r>
            <a:r>
              <a:rPr lang="en-US" altLang="zh-CN" sz="1800" dirty="0">
                <a:cs typeface="+mn-cs"/>
              </a:rPr>
              <a:t> </a:t>
            </a:r>
            <a:br>
              <a:rPr lang="en-US" altLang="zh-CN" sz="1800" dirty="0">
                <a:cs typeface="+mn-cs"/>
              </a:rPr>
            </a:br>
            <a:r>
              <a:rPr lang="zh-CN" altLang="zh-CN" sz="1800" dirty="0" smtClean="0">
                <a:cs typeface="+mn-cs"/>
              </a:rPr>
              <a:t>产</a:t>
            </a:r>
            <a:r>
              <a:rPr lang="zh-CN" altLang="zh-CN" sz="1800" dirty="0">
                <a:cs typeface="+mn-cs"/>
              </a:rPr>
              <a:t>生新解</a:t>
            </a:r>
            <a:r>
              <a:rPr lang="en-US" altLang="zh-CN" sz="1800" dirty="0">
                <a:cs typeface="+mn-cs"/>
              </a:rPr>
              <a:t>S1</a:t>
            </a:r>
            <a:br>
              <a:rPr lang="en-US" altLang="zh-CN" sz="1800" dirty="0">
                <a:cs typeface="+mn-cs"/>
              </a:rPr>
            </a:br>
            <a:r>
              <a:rPr lang="zh-CN" altLang="zh-CN" sz="1800" dirty="0" smtClean="0">
                <a:cs typeface="+mn-cs"/>
              </a:rPr>
              <a:t>计</a:t>
            </a:r>
            <a:r>
              <a:rPr lang="zh-CN" altLang="zh-CN" sz="1800" dirty="0">
                <a:cs typeface="+mn-cs"/>
              </a:rPr>
              <a:t>算增</a:t>
            </a:r>
            <a:r>
              <a:rPr lang="zh-CN" altLang="zh-CN" sz="1800" dirty="0" smtClean="0">
                <a:cs typeface="+mn-cs"/>
              </a:rPr>
              <a:t>量</a:t>
            </a:r>
            <a:r>
              <a:rPr lang="en-US" altLang="zh-CN" sz="1800" dirty="0" smtClean="0">
                <a:cs typeface="+mn-cs"/>
              </a:rPr>
              <a:t>                          </a:t>
            </a:r>
            <a:r>
              <a:rPr lang="zh-CN" altLang="en-US" sz="1800" dirty="0" smtClean="0">
                <a:cs typeface="+mn-cs"/>
              </a:rPr>
              <a:t>，其中      为评价函数。</a:t>
            </a:r>
            <a:br>
              <a:rPr lang="en-US" altLang="zh-CN" sz="1800" dirty="0" smtClean="0">
                <a:cs typeface="+mn-cs"/>
              </a:rPr>
            </a:br>
            <a:r>
              <a:rPr lang="zh-CN" altLang="en-US" sz="1800" dirty="0" smtClean="0">
                <a:cs typeface="+mn-cs"/>
              </a:rPr>
              <a:t>若       则接受</a:t>
            </a:r>
            <a:r>
              <a:rPr lang="en-US" altLang="zh-CN" sz="1800" dirty="0" smtClean="0">
                <a:cs typeface="+mn-cs"/>
              </a:rPr>
              <a:t>s1</a:t>
            </a:r>
            <a:r>
              <a:rPr lang="zh-CN" altLang="en-US" sz="1800" dirty="0" smtClean="0">
                <a:cs typeface="+mn-cs"/>
              </a:rPr>
              <a:t>作为新的当前解否则以概率                  ，接受</a:t>
            </a:r>
            <a:r>
              <a:rPr lang="en-US" altLang="zh-CN" sz="1800" dirty="0" smtClean="0">
                <a:cs typeface="+mn-cs"/>
              </a:rPr>
              <a:t>S1</a:t>
            </a:r>
            <a:r>
              <a:rPr lang="zh-CN" altLang="en-US" sz="1800" dirty="0" smtClean="0">
                <a:cs typeface="+mn-cs"/>
              </a:rPr>
              <a:t>作为新的当前</a:t>
            </a:r>
            <a:r>
              <a:rPr lang="en-US" altLang="zh-CN" sz="1800" dirty="0">
                <a:cs typeface="+mn-cs"/>
              </a:rPr>
              <a:t> </a:t>
            </a:r>
            <a:r>
              <a:rPr lang="en-US" altLang="zh-CN" sz="1800" dirty="0" smtClean="0">
                <a:cs typeface="+mn-cs"/>
              </a:rPr>
              <a:t>    </a:t>
            </a:r>
            <a:r>
              <a:rPr lang="zh-CN" altLang="en-US" sz="1800" dirty="0" smtClean="0">
                <a:cs typeface="+mn-cs"/>
              </a:rPr>
              <a:t>解。</a:t>
            </a:r>
            <a:endParaRPr lang="en-US" altLang="zh-CN" sz="1800" dirty="0" smtClean="0">
              <a:cs typeface="+mn-cs"/>
            </a:endParaRPr>
          </a:p>
          <a:p>
            <a:pPr marL="0" indent="0" eaLnBrk="1" hangingPunct="1">
              <a:buFont typeface="Wingdings 3" pitchFamily="18" charset="2"/>
              <a:buNone/>
              <a:defRPr/>
            </a:pPr>
            <a:r>
              <a:rPr lang="en-US" altLang="zh-CN" sz="1800" dirty="0" smtClean="0">
                <a:cs typeface="+mn-cs"/>
              </a:rPr>
              <a:t>     </a:t>
            </a:r>
            <a:r>
              <a:rPr lang="zh-CN" altLang="zh-CN" sz="1800" dirty="0" smtClean="0">
                <a:cs typeface="+mn-cs"/>
              </a:rPr>
              <a:t>如</a:t>
            </a:r>
            <a:r>
              <a:rPr lang="zh-CN" altLang="zh-CN" sz="1800" dirty="0">
                <a:cs typeface="+mn-cs"/>
              </a:rPr>
              <a:t>果满足终止条件则输出当前解作为最优解，结束程序。</a:t>
            </a:r>
            <a:r>
              <a:rPr lang="en-US" altLang="zh-CN" sz="1800" dirty="0">
                <a:cs typeface="+mn-cs"/>
              </a:rPr>
              <a:t> </a:t>
            </a:r>
            <a:br>
              <a:rPr lang="en-US" altLang="zh-CN" sz="1800" dirty="0">
                <a:cs typeface="+mn-cs"/>
              </a:rPr>
            </a:br>
            <a:r>
              <a:rPr lang="en-US" altLang="zh-CN" sz="1800" dirty="0">
                <a:cs typeface="+mn-cs"/>
              </a:rPr>
              <a:t> </a:t>
            </a:r>
            <a:r>
              <a:rPr lang="en-US" altLang="zh-CN" sz="1800" dirty="0" smtClean="0">
                <a:cs typeface="+mn-cs"/>
              </a:rPr>
              <a:t>    </a:t>
            </a:r>
            <a:r>
              <a:rPr lang="zh-CN" altLang="zh-CN" sz="1800" dirty="0" smtClean="0">
                <a:cs typeface="+mn-cs"/>
              </a:rPr>
              <a:t>终</a:t>
            </a:r>
            <a:r>
              <a:rPr lang="zh-CN" altLang="zh-CN" sz="1800" dirty="0">
                <a:cs typeface="+mn-cs"/>
              </a:rPr>
              <a:t>止条件通常取为连续若干个新解都没有被接受时终止算法。</a:t>
            </a:r>
            <a:r>
              <a:rPr lang="en-US" altLang="zh-CN" sz="1800" dirty="0">
                <a:cs typeface="+mn-cs"/>
              </a:rPr>
              <a:t> </a:t>
            </a:r>
            <a:endParaRPr lang="en-US" altLang="zh-CN" sz="1800" dirty="0" smtClean="0">
              <a:cs typeface="+mn-cs"/>
            </a:endParaRPr>
          </a:p>
          <a:p>
            <a:pPr marL="0" indent="0" eaLnBrk="1" hangingPunct="1">
              <a:buFont typeface="Wingdings 3" pitchFamily="18" charset="2"/>
              <a:buNone/>
              <a:defRPr/>
            </a:pPr>
            <a:r>
              <a:rPr lang="en-US" altLang="zh-CN" sz="1800" dirty="0">
                <a:cs typeface="+mn-cs"/>
              </a:rPr>
              <a:t> </a:t>
            </a:r>
            <a:r>
              <a:rPr lang="en-US" altLang="zh-CN" sz="1800" dirty="0" smtClean="0">
                <a:cs typeface="+mn-cs"/>
              </a:rPr>
              <a:t>    </a:t>
            </a:r>
            <a:r>
              <a:rPr lang="en-US" altLang="zh-CN" sz="1800" dirty="0">
                <a:cs typeface="+mn-cs"/>
              </a:rPr>
              <a:t>T</a:t>
            </a:r>
            <a:r>
              <a:rPr lang="zh-CN" altLang="zh-CN" sz="1800" dirty="0">
                <a:cs typeface="+mn-cs"/>
              </a:rPr>
              <a:t>逐渐减少，且</a:t>
            </a:r>
            <a:r>
              <a:rPr lang="en-US" altLang="zh-CN" sz="1800" dirty="0">
                <a:cs typeface="+mn-cs"/>
              </a:rPr>
              <a:t>T-&gt;0</a:t>
            </a:r>
            <a:r>
              <a:rPr lang="zh-CN" altLang="zh-CN" sz="1800" dirty="0">
                <a:cs typeface="+mn-cs"/>
              </a:rPr>
              <a:t>，然后转第</a:t>
            </a:r>
            <a:r>
              <a:rPr lang="en-US" altLang="zh-CN" sz="1800" dirty="0">
                <a:cs typeface="+mn-cs"/>
              </a:rPr>
              <a:t>2</a:t>
            </a:r>
            <a:r>
              <a:rPr lang="zh-CN" altLang="zh-CN" sz="1800" dirty="0" smtClean="0">
                <a:cs typeface="+mn-cs"/>
              </a:rPr>
              <a:t>步</a:t>
            </a:r>
            <a:r>
              <a:rPr lang="zh-CN" altLang="en-US" sz="1800" dirty="0" smtClean="0">
                <a:cs typeface="+mn-cs"/>
              </a:rPr>
              <a:t>。</a:t>
            </a:r>
            <a:br>
              <a:rPr lang="en-US" altLang="zh-CN" sz="1800" dirty="0">
                <a:cs typeface="+mn-cs"/>
              </a:rPr>
            </a:br>
            <a:endParaRPr lang="en-US" altLang="zh-CN" sz="1800" dirty="0" smtClean="0">
              <a:cs typeface="+mn-cs"/>
            </a:endParaRPr>
          </a:p>
          <a:p>
            <a:pPr eaLnBrk="1" hangingPunct="1">
              <a:defRPr/>
            </a:pPr>
            <a:endParaRPr lang="en-US" altLang="zh-CN" sz="1800" dirty="0" smtClean="0">
              <a:cs typeface="+mn-cs"/>
            </a:endParaRPr>
          </a:p>
          <a:p>
            <a:pPr eaLnBrk="1" hangingPunct="1">
              <a:defRPr/>
            </a:pPr>
            <a:endParaRPr lang="zh-CN" altLang="en-US" sz="1800" dirty="0" smtClean="0">
              <a:cs typeface="+mn-cs"/>
            </a:endParaRPr>
          </a:p>
        </p:txBody>
      </p:sp>
      <p:sp>
        <p:nvSpPr>
          <p:cNvPr id="16406" name="Rectangle 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16400" name="Object 16"/>
          <p:cNvGraphicFramePr>
            <a:graphicFrameLocks noChangeAspect="1"/>
          </p:cNvGraphicFramePr>
          <p:nvPr/>
        </p:nvGraphicFramePr>
        <p:xfrm>
          <a:off x="2514600" y="2813050"/>
          <a:ext cx="1549400" cy="200025"/>
        </p:xfrm>
        <a:graphic>
          <a:graphicData uri="http://schemas.openxmlformats.org/presentationml/2006/ole">
            <mc:AlternateContent xmlns:mc="http://schemas.openxmlformats.org/markup-compatibility/2006">
              <mc:Choice xmlns:v="urn:schemas-microsoft-com:vml" Requires="v">
                <p:oleObj spid="_x0000_s5121" name="" r:id="rId1" imgW="29260800" imgH="4876800" progId="Equation.DSMT4">
                  <p:embed/>
                </p:oleObj>
              </mc:Choice>
              <mc:Fallback>
                <p:oleObj name="" r:id="rId1" imgW="29260800" imgH="4876800" progId="Equation.DSMT4">
                  <p:embed/>
                  <p:pic>
                    <p:nvPicPr>
                      <p:cNvPr id="0" name="图片 5120"/>
                      <p:cNvPicPr>
                        <a:picLocks noChangeAspect="1"/>
                      </p:cNvPicPr>
                      <p:nvPr/>
                    </p:nvPicPr>
                    <p:blipFill>
                      <a:blip r:embed="rId2"/>
                      <a:stretch>
                        <a:fillRect/>
                      </a:stretch>
                    </p:blipFill>
                    <p:spPr>
                      <a:xfrm>
                        <a:off x="2514600" y="2813050"/>
                        <a:ext cx="1549400" cy="200025"/>
                      </a:xfrm>
                      <a:prstGeom prst="rect">
                        <a:avLst/>
                      </a:prstGeom>
                      <a:noFill/>
                      <a:ln w="9525">
                        <a:noFill/>
                        <a:miter/>
                      </a:ln>
                    </p:spPr>
                  </p:pic>
                </p:oleObj>
              </mc:Fallback>
            </mc:AlternateContent>
          </a:graphicData>
        </a:graphic>
      </p:graphicFrame>
      <p:sp>
        <p:nvSpPr>
          <p:cNvPr id="16407" name="Rectangle 4"/>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16401" name="Object 17"/>
          <p:cNvGraphicFramePr>
            <a:graphicFrameLocks noChangeAspect="1"/>
          </p:cNvGraphicFramePr>
          <p:nvPr/>
        </p:nvGraphicFramePr>
        <p:xfrm>
          <a:off x="4570413" y="2813050"/>
          <a:ext cx="333375" cy="200025"/>
        </p:xfrm>
        <a:graphic>
          <a:graphicData uri="http://schemas.openxmlformats.org/presentationml/2006/ole">
            <mc:AlternateContent xmlns:mc="http://schemas.openxmlformats.org/markup-compatibility/2006">
              <mc:Choice xmlns:v="urn:schemas-microsoft-com:vml" Requires="v">
                <p:oleObj spid="_x0000_s5122" name="" r:id="rId3" imgW="7924800" imgH="4876800" progId="Equation.DSMT4">
                  <p:embed/>
                </p:oleObj>
              </mc:Choice>
              <mc:Fallback>
                <p:oleObj name="" r:id="rId3" imgW="7924800" imgH="4876800" progId="Equation.DSMT4">
                  <p:embed/>
                  <p:pic>
                    <p:nvPicPr>
                      <p:cNvPr id="0" name="图片 5121"/>
                      <p:cNvPicPr>
                        <a:picLocks noChangeAspect="1"/>
                      </p:cNvPicPr>
                      <p:nvPr/>
                    </p:nvPicPr>
                    <p:blipFill>
                      <a:blip r:embed="rId4"/>
                      <a:stretch>
                        <a:fillRect/>
                      </a:stretch>
                    </p:blipFill>
                    <p:spPr>
                      <a:xfrm>
                        <a:off x="4570413" y="2813050"/>
                        <a:ext cx="333375" cy="200025"/>
                      </a:xfrm>
                      <a:prstGeom prst="rect">
                        <a:avLst/>
                      </a:prstGeom>
                      <a:noFill/>
                      <a:ln w="9525">
                        <a:noFill/>
                        <a:miter/>
                      </a:ln>
                    </p:spPr>
                  </p:pic>
                </p:oleObj>
              </mc:Fallback>
            </mc:AlternateContent>
          </a:graphicData>
        </a:graphic>
      </p:graphicFrame>
      <p:sp>
        <p:nvSpPr>
          <p:cNvPr id="16408" name="Rectangle 6"/>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16402" name="Object 18"/>
          <p:cNvGraphicFramePr>
            <a:graphicFrameLocks noChangeAspect="1"/>
          </p:cNvGraphicFramePr>
          <p:nvPr/>
        </p:nvGraphicFramePr>
        <p:xfrm>
          <a:off x="1384300" y="3081338"/>
          <a:ext cx="428625" cy="180975"/>
        </p:xfrm>
        <a:graphic>
          <a:graphicData uri="http://schemas.openxmlformats.org/presentationml/2006/ole">
            <mc:AlternateContent xmlns:mc="http://schemas.openxmlformats.org/markup-compatibility/2006">
              <mc:Choice xmlns:v="urn:schemas-microsoft-com:vml" Requires="v">
                <p:oleObj spid="_x0000_s5123" name="" r:id="rId5" imgW="10363200" imgH="4267200" progId="Equation.DSMT4">
                  <p:embed/>
                </p:oleObj>
              </mc:Choice>
              <mc:Fallback>
                <p:oleObj name="" r:id="rId5" imgW="10363200" imgH="4267200" progId="Equation.DSMT4">
                  <p:embed/>
                  <p:pic>
                    <p:nvPicPr>
                      <p:cNvPr id="0" name="图片 5122"/>
                      <p:cNvPicPr>
                        <a:picLocks noChangeAspect="1"/>
                      </p:cNvPicPr>
                      <p:nvPr/>
                    </p:nvPicPr>
                    <p:blipFill>
                      <a:blip r:embed="rId6"/>
                      <a:stretch>
                        <a:fillRect/>
                      </a:stretch>
                    </p:blipFill>
                    <p:spPr>
                      <a:xfrm>
                        <a:off x="1384300" y="3081338"/>
                        <a:ext cx="428625" cy="180975"/>
                      </a:xfrm>
                      <a:prstGeom prst="rect">
                        <a:avLst/>
                      </a:prstGeom>
                      <a:noFill/>
                      <a:ln w="9525">
                        <a:noFill/>
                        <a:miter/>
                      </a:ln>
                    </p:spPr>
                  </p:pic>
                </p:oleObj>
              </mc:Fallback>
            </mc:AlternateContent>
          </a:graphicData>
        </a:graphic>
      </p:graphicFrame>
      <p:sp>
        <p:nvSpPr>
          <p:cNvPr id="16409" name="Rectangle 8"/>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16403" name="Object 19"/>
          <p:cNvGraphicFramePr>
            <a:graphicFrameLocks noChangeAspect="1"/>
          </p:cNvGraphicFramePr>
          <p:nvPr/>
        </p:nvGraphicFramePr>
        <p:xfrm>
          <a:off x="5672138" y="3082925"/>
          <a:ext cx="1046162" cy="200025"/>
        </p:xfrm>
        <a:graphic>
          <a:graphicData uri="http://schemas.openxmlformats.org/presentationml/2006/ole">
            <mc:AlternateContent xmlns:mc="http://schemas.openxmlformats.org/markup-compatibility/2006">
              <mc:Choice xmlns:v="urn:schemas-microsoft-com:vml" Requires="v">
                <p:oleObj spid="_x0000_s5124" name="" r:id="rId7" imgW="20421600" imgH="4876800" progId="Equation.DSMT4">
                  <p:embed/>
                </p:oleObj>
              </mc:Choice>
              <mc:Fallback>
                <p:oleObj name="" r:id="rId7" imgW="20421600" imgH="4876800" progId="Equation.DSMT4">
                  <p:embed/>
                  <p:pic>
                    <p:nvPicPr>
                      <p:cNvPr id="0" name="图片 5123"/>
                      <p:cNvPicPr>
                        <a:picLocks noChangeAspect="1"/>
                      </p:cNvPicPr>
                      <p:nvPr/>
                    </p:nvPicPr>
                    <p:blipFill>
                      <a:blip r:embed="rId8"/>
                      <a:stretch>
                        <a:fillRect/>
                      </a:stretch>
                    </p:blipFill>
                    <p:spPr>
                      <a:xfrm>
                        <a:off x="5672138" y="3082925"/>
                        <a:ext cx="1046162" cy="200025"/>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内容占位符 2"/>
          <p:cNvSpPr>
            <a:spLocks noGrp="1"/>
          </p:cNvSpPr>
          <p:nvPr>
            <p:ph idx="1"/>
          </p:nvPr>
        </p:nvSpPr>
        <p:spPr>
          <a:xfrm>
            <a:off x="411163" y="419100"/>
            <a:ext cx="8596312" cy="6019800"/>
          </a:xfrm>
        </p:spPr>
        <p:txBody>
          <a:bodyPr/>
          <a:lstStyle/>
          <a:p>
            <a:pPr eaLnBrk="1" hangingPunct="1"/>
            <a:r>
              <a:rPr lang="en-US" altLang="zh-CN" sz="1800" smtClean="0"/>
              <a:t>#include "stdafx.h"</a:t>
            </a:r>
            <a:br>
              <a:rPr lang="en-US" altLang="zh-CN" sz="1800" smtClean="0"/>
            </a:br>
            <a:r>
              <a:rPr lang="en-US" altLang="zh-CN" sz="1800" smtClean="0"/>
              <a:t>/* MIN[f(x,y)=5sin(xy)+x^2+y^2]*/</a:t>
            </a:r>
            <a:br>
              <a:rPr lang="en-US" altLang="zh-CN" sz="1800" smtClean="0"/>
            </a:br>
            <a:r>
              <a:rPr lang="en-US" altLang="zh-CN" sz="1800" smtClean="0"/>
              <a:t>#include &lt;math.h&gt;</a:t>
            </a:r>
            <a:br>
              <a:rPr lang="en-US" altLang="zh-CN" sz="1800" smtClean="0"/>
            </a:br>
            <a:r>
              <a:rPr lang="en-US" altLang="zh-CN" sz="1800" smtClean="0"/>
              <a:t>#include &lt;stdio.h&gt;</a:t>
            </a:r>
            <a:br>
              <a:rPr lang="en-US" altLang="zh-CN" sz="1800" smtClean="0"/>
            </a:br>
            <a:r>
              <a:rPr lang="en-US" altLang="zh-CN" sz="1800" smtClean="0"/>
              <a:t>#include &lt;string.h&gt;</a:t>
            </a:r>
            <a:br>
              <a:rPr lang="en-US" altLang="zh-CN" sz="1800" smtClean="0"/>
            </a:br>
            <a:r>
              <a:rPr lang="en-US" altLang="zh-CN" sz="1800" smtClean="0"/>
              <a:t>#include &lt;stdlib.h&gt;</a:t>
            </a:r>
            <a:br>
              <a:rPr lang="en-US" altLang="zh-CN" sz="1800" smtClean="0"/>
            </a:br>
            <a:r>
              <a:rPr lang="en-US" altLang="zh-CN" sz="1800" smtClean="0"/>
              <a:t>#include &lt;time.h&gt;</a:t>
            </a:r>
            <a:br>
              <a:rPr lang="en-US" altLang="zh-CN" sz="1800" smtClean="0"/>
            </a:br>
            <a:r>
              <a:rPr lang="en-US" altLang="zh-CN" sz="1800" smtClean="0"/>
              <a:t>/* Objective Function */</a:t>
            </a:r>
            <a:br>
              <a:rPr lang="en-US" altLang="zh-CN" sz="1800" smtClean="0"/>
            </a:br>
            <a:r>
              <a:rPr lang="en-US" altLang="zh-CN" sz="1800" smtClean="0"/>
              <a:t>double objectfunction(double x,double y)</a:t>
            </a:r>
            <a:br>
              <a:rPr lang="en-US" altLang="zh-CN" sz="1800" smtClean="0"/>
            </a:br>
            <a:r>
              <a:rPr lang="en-US" altLang="zh-CN" sz="1800" smtClean="0"/>
              <a:t>{</a:t>
            </a:r>
            <a:br>
              <a:rPr lang="en-US" altLang="zh-CN" sz="1800" smtClean="0"/>
            </a:br>
            <a:r>
              <a:rPr lang="en-US" altLang="zh-CN" sz="1800" smtClean="0"/>
              <a:t>double z=0.0;</a:t>
            </a:r>
            <a:br>
              <a:rPr lang="en-US" altLang="zh-CN" sz="1800" smtClean="0"/>
            </a:br>
            <a:r>
              <a:rPr lang="en-US" altLang="zh-CN" sz="1800" smtClean="0"/>
              <a:t>z=5.0*sin(x*y)+x*x+y*y;</a:t>
            </a:r>
            <a:br>
              <a:rPr lang="en-US" altLang="zh-CN" sz="1800" smtClean="0"/>
            </a:br>
            <a:r>
              <a:rPr lang="en-US" altLang="zh-CN" sz="1800" smtClean="0"/>
              <a:t>return z;</a:t>
            </a:r>
            <a:br>
              <a:rPr lang="en-US" altLang="zh-CN" sz="1800" smtClean="0"/>
            </a:br>
            <a:r>
              <a:rPr lang="en-US" altLang="zh-CN" sz="1800" smtClean="0"/>
              <a:t>}</a:t>
            </a:r>
            <a:br>
              <a:rPr lang="en-US" altLang="zh-CN" sz="1800" smtClean="0"/>
            </a:br>
            <a:r>
              <a:rPr lang="en-US" altLang="zh-CN" sz="1800" smtClean="0"/>
              <a:t>/* Random Number from 0 to 1 */</a:t>
            </a:r>
            <a:br>
              <a:rPr lang="en-US" altLang="zh-CN" sz="1800" smtClean="0"/>
            </a:br>
            <a:r>
              <a:rPr lang="en-US" altLang="zh-CN" sz="1800" smtClean="0"/>
              <a:t>double rnd()</a:t>
            </a:r>
            <a:br>
              <a:rPr lang="en-US" altLang="zh-CN" sz="1800" smtClean="0"/>
            </a:br>
            <a:r>
              <a:rPr lang="en-US" altLang="zh-CN" sz="1800" smtClean="0"/>
              <a:t>{</a:t>
            </a:r>
            <a:br>
              <a:rPr lang="en-US" altLang="zh-CN" sz="1800" smtClean="0"/>
            </a:br>
            <a:r>
              <a:rPr lang="en-US" altLang="zh-CN" sz="1800" smtClean="0"/>
              <a:t>double r;</a:t>
            </a:r>
            <a:br>
              <a:rPr lang="en-US" altLang="zh-CN" sz="1800" smtClean="0"/>
            </a:br>
            <a:r>
              <a:rPr lang="en-US" altLang="zh-CN" sz="1800" smtClean="0"/>
              <a:t>r=(double) rand()/RAND_MAX;</a:t>
            </a:r>
            <a:br>
              <a:rPr lang="en-US" altLang="zh-CN" sz="1800" smtClean="0"/>
            </a:br>
            <a:r>
              <a:rPr lang="en-US" altLang="zh-CN" sz="1800" smtClean="0"/>
              <a:t>return r;</a:t>
            </a:r>
            <a:br>
              <a:rPr lang="en-US" altLang="zh-CN" sz="1800" smtClean="0"/>
            </a:br>
            <a:r>
              <a:rPr lang="en-US" altLang="zh-CN" sz="1800" smtClean="0"/>
              <a:t>}</a:t>
            </a:r>
            <a:br>
              <a:rPr lang="en-US" altLang="zh-CN" sz="1800" smtClean="0"/>
            </a:br>
            <a:endParaRPr lang="zh-CN" altLang="en-US" sz="1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内容占位符 2"/>
          <p:cNvSpPr>
            <a:spLocks noGrp="1"/>
          </p:cNvSpPr>
          <p:nvPr>
            <p:ph idx="1"/>
          </p:nvPr>
        </p:nvSpPr>
        <p:spPr>
          <a:xfrm>
            <a:off x="360363" y="0"/>
            <a:ext cx="8596312" cy="6883400"/>
          </a:xfrm>
        </p:spPr>
        <p:txBody>
          <a:bodyPr/>
          <a:lstStyle/>
          <a:p>
            <a:pPr eaLnBrk="1" hangingPunct="1"/>
            <a:r>
              <a:rPr lang="en-US" altLang="zh-CN" sz="1800" smtClean="0"/>
              <a:t>int main()</a:t>
            </a:r>
            <a:br>
              <a:rPr lang="en-US" altLang="zh-CN" sz="1800" smtClean="0"/>
            </a:br>
            <a:r>
              <a:rPr lang="en-US" altLang="zh-CN" sz="1800" smtClean="0"/>
              <a:t>{</a:t>
            </a:r>
            <a:br>
              <a:rPr lang="en-US" altLang="zh-CN" sz="1800" smtClean="0"/>
            </a:br>
            <a:r>
              <a:rPr lang="en-US" altLang="zh-CN" sz="1800" smtClean="0"/>
              <a:t>int i;</a:t>
            </a:r>
            <a:br>
              <a:rPr lang="en-US" altLang="zh-CN" sz="1800" smtClean="0"/>
            </a:br>
            <a:r>
              <a:rPr lang="en-US" altLang="zh-CN" sz="1800" smtClean="0"/>
              <a:t>int markovlength=10000;//</a:t>
            </a:r>
            <a:r>
              <a:rPr lang="zh-CN" altLang="zh-CN" sz="1800" smtClean="0"/>
              <a:t>马可夫链</a:t>
            </a:r>
            <a:br>
              <a:rPr lang="en-US" altLang="zh-CN" sz="1800" smtClean="0"/>
            </a:br>
            <a:r>
              <a:rPr lang="en-US" altLang="zh-CN" sz="1800" smtClean="0"/>
              <a:t>double decayscale=0.95;//</a:t>
            </a:r>
            <a:r>
              <a:rPr lang="zh-CN" altLang="zh-CN" sz="1800" smtClean="0"/>
              <a:t>衰减参数</a:t>
            </a:r>
            <a:br>
              <a:rPr lang="en-US" altLang="zh-CN" sz="1800" smtClean="0"/>
            </a:br>
            <a:r>
              <a:rPr lang="en-US" altLang="zh-CN" sz="1800" smtClean="0"/>
              <a:t>double stepfactor=0.02;//Metropolis</a:t>
            </a:r>
            <a:r>
              <a:rPr lang="zh-CN" altLang="zh-CN" sz="1800" smtClean="0"/>
              <a:t>的步长</a:t>
            </a:r>
            <a:br>
              <a:rPr lang="en-US" altLang="zh-CN" sz="1800" smtClean="0"/>
            </a:br>
            <a:r>
              <a:rPr lang="en-US" altLang="zh-CN" sz="1800" smtClean="0"/>
              <a:t>double temperature=100;//</a:t>
            </a:r>
            <a:r>
              <a:rPr lang="zh-CN" altLang="zh-CN" sz="1800" smtClean="0"/>
              <a:t>初始温度</a:t>
            </a:r>
            <a:br>
              <a:rPr lang="en-US" altLang="zh-CN" sz="1800" smtClean="0"/>
            </a:br>
            <a:r>
              <a:rPr lang="en-US" altLang="zh-CN" sz="1800" smtClean="0"/>
              <a:t>double tolerance=1e-8;//</a:t>
            </a:r>
            <a:r>
              <a:rPr lang="zh-CN" altLang="zh-CN" sz="1800" smtClean="0"/>
              <a:t>容差</a:t>
            </a:r>
            <a:br>
              <a:rPr lang="en-US" altLang="zh-CN" sz="1800" smtClean="0"/>
            </a:br>
            <a:r>
              <a:rPr lang="en-US" altLang="zh-CN" sz="1800" smtClean="0"/>
              <a:t>double prex,nextx;</a:t>
            </a:r>
            <a:br>
              <a:rPr lang="en-US" altLang="zh-CN" sz="1800" smtClean="0"/>
            </a:br>
            <a:r>
              <a:rPr lang="en-US" altLang="zh-CN" sz="1800" smtClean="0"/>
              <a:t>double prey,nexty;</a:t>
            </a:r>
            <a:br>
              <a:rPr lang="en-US" altLang="zh-CN" sz="1800" smtClean="0"/>
            </a:br>
            <a:r>
              <a:rPr lang="en-US" altLang="zh-CN" sz="1800" smtClean="0"/>
              <a:t>double prebestx,prebesty;</a:t>
            </a:r>
            <a:br>
              <a:rPr lang="en-US" altLang="zh-CN" sz="1800" smtClean="0"/>
            </a:br>
            <a:r>
              <a:rPr lang="en-US" altLang="zh-CN" sz="1800" smtClean="0"/>
              <a:t>double bestx,besty;</a:t>
            </a:r>
            <a:br>
              <a:rPr lang="en-US" altLang="zh-CN" sz="1800" smtClean="0"/>
            </a:br>
            <a:r>
              <a:rPr lang="en-US" altLang="zh-CN" sz="1800" smtClean="0"/>
              <a:t>double acceptpoints=0.0;// Metropolis</a:t>
            </a:r>
            <a:r>
              <a:rPr lang="zh-CN" altLang="zh-CN" sz="1800" smtClean="0"/>
              <a:t>过程中总接受点</a:t>
            </a:r>
            <a:br>
              <a:rPr lang="en-US" altLang="zh-CN" sz="1800" smtClean="0"/>
            </a:br>
            <a:r>
              <a:rPr lang="en-US" altLang="zh-CN" sz="1800" smtClean="0"/>
              <a:t>double xmax,ymax; time_t t;</a:t>
            </a:r>
            <a:br>
              <a:rPr lang="en-US" altLang="zh-CN" sz="1800" smtClean="0"/>
            </a:br>
            <a:r>
              <a:rPr lang="en-US" altLang="zh-CN" sz="1800" smtClean="0"/>
              <a:t>srand((unsigned) time(&amp;t));</a:t>
            </a:r>
            <a:br>
              <a:rPr lang="en-US" altLang="zh-CN" sz="1800" smtClean="0"/>
            </a:br>
            <a:r>
              <a:rPr lang="en-US" altLang="zh-CN" sz="1800" smtClean="0"/>
              <a:t>printf("The Max Number X is:\n");</a:t>
            </a:r>
            <a:br>
              <a:rPr lang="en-US" altLang="zh-CN" sz="1800" smtClean="0"/>
            </a:br>
            <a:r>
              <a:rPr lang="en-US" altLang="zh-CN" sz="1800" smtClean="0"/>
              <a:t>scanf("%lf", &amp;xmax);</a:t>
            </a:r>
            <a:br>
              <a:rPr lang="en-US" altLang="zh-CN" sz="1800" smtClean="0"/>
            </a:br>
            <a:r>
              <a:rPr lang="en-US" altLang="zh-CN" sz="1800" smtClean="0"/>
              <a:t>printf("The Max Number Y is:\n");</a:t>
            </a:r>
            <a:br>
              <a:rPr lang="en-US" altLang="zh-CN" sz="1800" smtClean="0"/>
            </a:br>
            <a:r>
              <a:rPr lang="en-US" altLang="zh-CN" sz="1800" smtClean="0"/>
              <a:t>scanf("%lf", &amp;ymax);</a:t>
            </a:r>
            <a:br>
              <a:rPr lang="en-US" altLang="zh-CN" sz="1800" smtClean="0"/>
            </a:br>
            <a:r>
              <a:rPr lang="en-US" altLang="zh-CN" sz="1800" smtClean="0"/>
              <a:t>printf("xmax=%f,ymax=%f\n",xmax,ymax);</a:t>
            </a:r>
            <a:br>
              <a:rPr lang="en-US" altLang="zh-CN" sz="1800" smtClean="0"/>
            </a:br>
            <a:r>
              <a:rPr lang="en-US" altLang="zh-CN" sz="1800" smtClean="0"/>
              <a:t>prex=-xmax*rnd();</a:t>
            </a:r>
            <a:br>
              <a:rPr lang="en-US" altLang="zh-CN" sz="1800" smtClean="0"/>
            </a:br>
            <a:r>
              <a:rPr lang="en-US" altLang="zh-CN" sz="1800" smtClean="0"/>
              <a:t>prey=-ymax*rnd();</a:t>
            </a:r>
            <a:br>
              <a:rPr lang="en-US" altLang="zh-CN" sz="1800" smtClean="0"/>
            </a:br>
            <a:r>
              <a:rPr lang="en-US" altLang="zh-CN" sz="1800" smtClean="0"/>
              <a:t>prebestx=bestx=prex;</a:t>
            </a:r>
            <a:br>
              <a:rPr lang="en-US" altLang="zh-CN" sz="1800" smtClean="0"/>
            </a:br>
            <a:r>
              <a:rPr lang="en-US" altLang="zh-CN" sz="1800" smtClean="0"/>
              <a:t>prebesty=besty=prey;</a:t>
            </a:r>
            <a:br>
              <a:rPr lang="en-US" altLang="zh-CN" sz="1800" smtClean="0"/>
            </a:br>
            <a:endParaRPr lang="zh-CN" altLang="en-US" sz="1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p:cNvSpPr>
            <a:spLocks noGrp="1"/>
          </p:cNvSpPr>
          <p:nvPr>
            <p:ph idx="1"/>
          </p:nvPr>
        </p:nvSpPr>
        <p:spPr>
          <a:xfrm>
            <a:off x="677863" y="152400"/>
            <a:ext cx="8596312" cy="6599238"/>
          </a:xfrm>
        </p:spPr>
        <p:txBody>
          <a:bodyPr/>
          <a:lstStyle/>
          <a:p>
            <a:pPr eaLnBrk="1" hangingPunct="1"/>
            <a:r>
              <a:rPr lang="en-US" altLang="zh-CN" sz="1800" smtClean="0"/>
              <a:t>do</a:t>
            </a:r>
            <a:br>
              <a:rPr lang="en-US" altLang="zh-CN" sz="1800" smtClean="0"/>
            </a:br>
            <a:r>
              <a:rPr lang="en-US" altLang="zh-CN" sz="1800" smtClean="0"/>
              <a:t>{</a:t>
            </a:r>
            <a:br>
              <a:rPr lang="en-US" altLang="zh-CN" sz="1800" smtClean="0"/>
            </a:br>
            <a:r>
              <a:rPr lang="en-US" altLang="zh-CN" sz="1800" smtClean="0"/>
              <a:t>temperature*=decayscale;</a:t>
            </a:r>
            <a:br>
              <a:rPr lang="en-US" altLang="zh-CN" sz="1800" smtClean="0"/>
            </a:br>
            <a:r>
              <a:rPr lang="en-US" altLang="zh-CN" sz="1800" smtClean="0"/>
              <a:t>acceptpoints=0.0;</a:t>
            </a:r>
            <a:br>
              <a:rPr lang="en-US" altLang="zh-CN" sz="1800" smtClean="0"/>
            </a:br>
            <a:r>
              <a:rPr lang="en-US" altLang="zh-CN" sz="1800" smtClean="0"/>
              <a:t>for(i=0;i&lt;markovlength;i++)</a:t>
            </a:r>
            <a:br>
              <a:rPr lang="en-US" altLang="zh-CN" sz="1800" smtClean="0"/>
            </a:br>
            <a:r>
              <a:rPr lang="en-US" altLang="zh-CN" sz="1800" smtClean="0"/>
              <a:t>{</a:t>
            </a:r>
            <a:br>
              <a:rPr lang="en-US" altLang="zh-CN" sz="1800" smtClean="0"/>
            </a:br>
            <a:r>
              <a:rPr lang="en-US" altLang="zh-CN" sz="1800" smtClean="0"/>
              <a:t>do</a:t>
            </a:r>
            <a:br>
              <a:rPr lang="en-US" altLang="zh-CN" sz="1800" smtClean="0"/>
            </a:br>
            <a:r>
              <a:rPr lang="en-US" altLang="zh-CN" sz="1800" smtClean="0"/>
              <a:t>{// </a:t>
            </a:r>
            <a:r>
              <a:rPr lang="zh-CN" altLang="zh-CN" sz="1800" smtClean="0"/>
              <a:t>在此点附近随机选下一点</a:t>
            </a:r>
            <a:br>
              <a:rPr lang="en-US" altLang="zh-CN" sz="1800" smtClean="0"/>
            </a:br>
            <a:r>
              <a:rPr lang="en-US" altLang="zh-CN" sz="1800" smtClean="0"/>
              <a:t>nextx=prex+stepfactor*xmax*(rnd()-0.5);//</a:t>
            </a:r>
            <a:r>
              <a:rPr lang="zh-CN" altLang="zh-CN" sz="1800" smtClean="0"/>
              <a:t>随机数在正负</a:t>
            </a:r>
            <a:r>
              <a:rPr lang="en-US" altLang="zh-CN" sz="1800" smtClean="0"/>
              <a:t>0.5</a:t>
            </a:r>
            <a:r>
              <a:rPr lang="zh-CN" altLang="zh-CN" sz="1800" smtClean="0"/>
              <a:t>之间</a:t>
            </a:r>
            <a:br>
              <a:rPr lang="en-US" altLang="zh-CN" sz="1800" smtClean="0"/>
            </a:br>
            <a:r>
              <a:rPr lang="en-US" altLang="zh-CN" sz="1800" smtClean="0"/>
              <a:t>nexty=prey+stepfactor*ymax*(rnd()-0.5);</a:t>
            </a:r>
            <a:br>
              <a:rPr lang="en-US" altLang="zh-CN" sz="1800" smtClean="0"/>
            </a:br>
            <a:r>
              <a:rPr lang="en-US" altLang="zh-CN" sz="1800" smtClean="0"/>
              <a:t>}</a:t>
            </a:r>
            <a:br>
              <a:rPr lang="en-US" altLang="zh-CN" sz="1800" smtClean="0"/>
            </a:br>
            <a:r>
              <a:rPr lang="en-US" altLang="zh-CN" sz="1800" smtClean="0"/>
              <a:t>while(!(nextx&gt;=-xmax &amp;&amp; nextx&lt;=xmax &amp;&amp; nexty&gt;=-ymax &amp;&amp; nexty&lt;=ymax));</a:t>
            </a:r>
            <a:br>
              <a:rPr lang="en-US" altLang="zh-CN" sz="1800" smtClean="0"/>
            </a:br>
            <a:r>
              <a:rPr lang="en-US" altLang="zh-CN" sz="1800" smtClean="0"/>
              <a:t>if (objectfunction(bestx,besty)&gt;objectfunction(nextx,nexty))// </a:t>
            </a:r>
            <a:r>
              <a:rPr lang="zh-CN" altLang="zh-CN" sz="1800" smtClean="0"/>
              <a:t>是否全局最优解</a:t>
            </a:r>
            <a:br>
              <a:rPr lang="en-US" altLang="zh-CN" sz="1800" smtClean="0"/>
            </a:br>
            <a:r>
              <a:rPr lang="en-US" altLang="zh-CN" sz="1800" smtClean="0"/>
              <a:t>{</a:t>
            </a:r>
            <a:br>
              <a:rPr lang="en-US" altLang="zh-CN" sz="1800" smtClean="0"/>
            </a:br>
            <a:r>
              <a:rPr lang="en-US" altLang="zh-CN" sz="1800" smtClean="0"/>
              <a:t>// </a:t>
            </a:r>
            <a:r>
              <a:rPr lang="zh-CN" altLang="zh-CN" sz="1800" smtClean="0"/>
              <a:t>保留上一个最优解</a:t>
            </a:r>
            <a:br>
              <a:rPr lang="en-US" altLang="zh-CN" sz="1800" smtClean="0"/>
            </a:br>
            <a:r>
              <a:rPr lang="en-US" altLang="zh-CN" sz="1800" smtClean="0"/>
              <a:t>prebestx=bestx;</a:t>
            </a:r>
            <a:br>
              <a:rPr lang="en-US" altLang="zh-CN" sz="1800" smtClean="0"/>
            </a:br>
            <a:r>
              <a:rPr lang="en-US" altLang="zh-CN" sz="1800" smtClean="0"/>
              <a:t>prebesty=besty;</a:t>
            </a:r>
            <a:br>
              <a:rPr lang="en-US" altLang="zh-CN" sz="1800" smtClean="0"/>
            </a:br>
            <a:r>
              <a:rPr lang="en-US" altLang="zh-CN" sz="1800" smtClean="0"/>
              <a:t>// </a:t>
            </a:r>
            <a:r>
              <a:rPr lang="zh-CN" altLang="zh-CN" sz="1800" smtClean="0"/>
              <a:t>此为新的最优解</a:t>
            </a:r>
            <a:br>
              <a:rPr lang="en-US" altLang="zh-CN" sz="1800" smtClean="0"/>
            </a:br>
            <a:r>
              <a:rPr lang="en-US" altLang="zh-CN" sz="1800" smtClean="0"/>
              <a:t>bestx=nextx;</a:t>
            </a:r>
            <a:br>
              <a:rPr lang="en-US" altLang="zh-CN" sz="1800" smtClean="0"/>
            </a:br>
            <a:r>
              <a:rPr lang="en-US" altLang="zh-CN" sz="1800" smtClean="0"/>
              <a:t>besty=nexty;</a:t>
            </a:r>
            <a:br>
              <a:rPr lang="en-US" altLang="zh-CN" sz="1800" smtClean="0"/>
            </a:br>
            <a:r>
              <a:rPr lang="en-US" altLang="zh-CN" sz="1800" smtClean="0"/>
              <a:t>}</a:t>
            </a:r>
            <a:br>
              <a:rPr lang="en-US" altLang="zh-CN" sz="1800" smtClean="0"/>
            </a:br>
            <a:br>
              <a:rPr lang="en-US" altLang="zh-CN" sz="1800" smtClean="0"/>
            </a:br>
            <a:endParaRPr lang="zh-CN" altLang="en-US" sz="18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677863" y="469900"/>
            <a:ext cx="8596312" cy="6197600"/>
          </a:xfrm>
        </p:spPr>
        <p:txBody>
          <a:bodyPr/>
          <a:lstStyle/>
          <a:p>
            <a:pPr eaLnBrk="1" hangingPunct="1"/>
            <a:r>
              <a:rPr lang="en-US" altLang="zh-CN" sz="1800" smtClean="0"/>
              <a:t>// Metropolis</a:t>
            </a:r>
            <a:r>
              <a:rPr lang="zh-CN" altLang="zh-CN" sz="1800" smtClean="0"/>
              <a:t>过程</a:t>
            </a:r>
            <a:br>
              <a:rPr lang="en-US" altLang="zh-CN" sz="1800" smtClean="0"/>
            </a:br>
            <a:r>
              <a:rPr lang="en-US" altLang="zh-CN" sz="1800" smtClean="0"/>
              <a:t>if (objectfunction(prex,prey)&gt;objectfunction(nextx,nexty))</a:t>
            </a:r>
            <a:br>
              <a:rPr lang="en-US" altLang="zh-CN" sz="1800" smtClean="0"/>
            </a:br>
            <a:r>
              <a:rPr lang="en-US" altLang="zh-CN" sz="1800" smtClean="0"/>
              <a:t>{</a:t>
            </a:r>
            <a:br>
              <a:rPr lang="en-US" altLang="zh-CN" sz="1800" smtClean="0"/>
            </a:br>
            <a:r>
              <a:rPr lang="en-US" altLang="zh-CN" sz="1800" smtClean="0"/>
              <a:t>// </a:t>
            </a:r>
            <a:r>
              <a:rPr lang="zh-CN" altLang="zh-CN" sz="1800" smtClean="0"/>
              <a:t>接受</a:t>
            </a:r>
            <a:r>
              <a:rPr lang="en-US" altLang="zh-CN" sz="1800" smtClean="0"/>
              <a:t>, </a:t>
            </a:r>
            <a:r>
              <a:rPr lang="zh-CN" altLang="zh-CN" sz="1800" smtClean="0"/>
              <a:t>此处</a:t>
            </a:r>
            <a:r>
              <a:rPr lang="en-US" altLang="zh-CN" sz="1800" smtClean="0"/>
              <a:t>lastPoint</a:t>
            </a:r>
            <a:r>
              <a:rPr lang="zh-CN" altLang="zh-CN" sz="1800" smtClean="0"/>
              <a:t>即下一个迭代的点以新接受的点开始</a:t>
            </a:r>
            <a:br>
              <a:rPr lang="en-US" altLang="zh-CN" sz="1800" smtClean="0"/>
            </a:br>
            <a:r>
              <a:rPr lang="en-US" altLang="zh-CN" sz="1800" smtClean="0"/>
              <a:t>prex=nextx;</a:t>
            </a:r>
            <a:br>
              <a:rPr lang="en-US" altLang="zh-CN" sz="1800" smtClean="0"/>
            </a:br>
            <a:r>
              <a:rPr lang="en-US" altLang="zh-CN" sz="1800" smtClean="0"/>
              <a:t>prey=nexty;</a:t>
            </a:r>
            <a:br>
              <a:rPr lang="en-US" altLang="zh-CN" sz="1800" smtClean="0"/>
            </a:br>
            <a:r>
              <a:rPr lang="en-US" altLang="zh-CN" sz="1800" smtClean="0"/>
              <a:t>acceptpoints++;</a:t>
            </a:r>
            <a:br>
              <a:rPr lang="en-US" altLang="zh-CN" sz="1800" smtClean="0"/>
            </a:br>
            <a:r>
              <a:rPr lang="en-US" altLang="zh-CN" sz="1800" smtClean="0"/>
              <a:t>}</a:t>
            </a:r>
            <a:br>
              <a:rPr lang="en-US" altLang="zh-CN" sz="1800" smtClean="0"/>
            </a:br>
            <a:r>
              <a:rPr lang="en-US" altLang="zh-CN" sz="1800" smtClean="0"/>
              <a:t>else</a:t>
            </a:r>
            <a:br>
              <a:rPr lang="en-US" altLang="zh-CN" sz="1800" smtClean="0"/>
            </a:br>
            <a:r>
              <a:rPr lang="en-US" altLang="zh-CN" sz="1800" smtClean="0"/>
              <a:t>{</a:t>
            </a:r>
            <a:br>
              <a:rPr lang="en-US" altLang="zh-CN" sz="1800" smtClean="0"/>
            </a:br>
            <a:r>
              <a:rPr lang="en-US" altLang="zh-CN" sz="1800" smtClean="0"/>
              <a:t>double change=(objectfunction(prex,prey)-objectfunction(nextx,nexty))/temperature;</a:t>
            </a:r>
            <a:br>
              <a:rPr lang="en-US" altLang="zh-CN" sz="1800" smtClean="0"/>
            </a:br>
            <a:r>
              <a:rPr lang="en-US" altLang="zh-CN" sz="1800" smtClean="0"/>
              <a:t>if(exp(change)&gt;rnd())</a:t>
            </a:r>
            <a:br>
              <a:rPr lang="en-US" altLang="zh-CN" sz="1800" smtClean="0"/>
            </a:br>
            <a:r>
              <a:rPr lang="en-US" altLang="zh-CN" sz="1800" smtClean="0"/>
              <a:t>{</a:t>
            </a:r>
            <a:br>
              <a:rPr lang="en-US" altLang="zh-CN" sz="1800" smtClean="0"/>
            </a:br>
            <a:r>
              <a:rPr lang="en-US" altLang="zh-CN" sz="1800" smtClean="0"/>
              <a:t>prex=nextx;</a:t>
            </a:r>
            <a:br>
              <a:rPr lang="en-US" altLang="zh-CN" sz="1800" smtClean="0"/>
            </a:br>
            <a:r>
              <a:rPr lang="en-US" altLang="zh-CN" sz="1800" smtClean="0"/>
              <a:t>prey=nexty;</a:t>
            </a:r>
            <a:br>
              <a:rPr lang="en-US" altLang="zh-CN" sz="1800" smtClean="0"/>
            </a:br>
            <a:r>
              <a:rPr lang="en-US" altLang="zh-CN" sz="1800" smtClean="0"/>
              <a:t>acceptpoints++;</a:t>
            </a:r>
            <a:br>
              <a:rPr lang="en-US" altLang="zh-CN" sz="1800" smtClean="0"/>
            </a:br>
            <a:r>
              <a:rPr lang="en-US" altLang="zh-CN" sz="1800" smtClean="0"/>
              <a:t>}</a:t>
            </a:r>
            <a:br>
              <a:rPr lang="en-US" altLang="zh-CN" sz="1800" smtClean="0"/>
            </a:br>
            <a:r>
              <a:rPr lang="en-US" altLang="zh-CN" sz="1800" smtClean="0"/>
              <a:t>// </a:t>
            </a:r>
            <a:r>
              <a:rPr lang="zh-CN" altLang="zh-CN" sz="1800" smtClean="0"/>
              <a:t>不接受</a:t>
            </a:r>
            <a:r>
              <a:rPr lang="en-US" altLang="zh-CN" sz="1800" smtClean="0"/>
              <a:t>, </a:t>
            </a:r>
            <a:r>
              <a:rPr lang="zh-CN" altLang="zh-CN" sz="1800" smtClean="0"/>
              <a:t>保存原解</a:t>
            </a:r>
            <a:br>
              <a:rPr lang="en-US" altLang="zh-CN" sz="1800" smtClean="0"/>
            </a:br>
            <a:r>
              <a:rPr lang="en-US" altLang="zh-CN" sz="1800" smtClean="0"/>
              <a:t>}</a:t>
            </a:r>
            <a:br>
              <a:rPr lang="en-US" altLang="zh-CN" sz="1800" smtClean="0"/>
            </a:br>
            <a:r>
              <a:rPr lang="en-US" altLang="zh-CN" sz="1800" smtClean="0"/>
              <a:t>}</a:t>
            </a:r>
            <a:br>
              <a:rPr lang="en-US" altLang="zh-CN" sz="1800" smtClean="0"/>
            </a:br>
            <a:r>
              <a:rPr lang="en-US" altLang="zh-CN" sz="1800" smtClean="0"/>
              <a:t>}</a:t>
            </a:r>
            <a:br>
              <a:rPr lang="en-US" altLang="zh-CN" sz="1800" smtClean="0"/>
            </a:br>
            <a:endParaRPr lang="zh-CN" altLang="en-US" sz="18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内容占位符 2"/>
          <p:cNvSpPr>
            <a:spLocks noGrp="1"/>
          </p:cNvSpPr>
          <p:nvPr>
            <p:ph idx="1"/>
          </p:nvPr>
        </p:nvSpPr>
        <p:spPr>
          <a:xfrm>
            <a:off x="677863" y="1079500"/>
            <a:ext cx="8596312" cy="4076700"/>
          </a:xfrm>
        </p:spPr>
        <p:txBody>
          <a:bodyPr/>
          <a:lstStyle/>
          <a:p>
            <a:pPr eaLnBrk="1" hangingPunct="1"/>
            <a:r>
              <a:rPr lang="en-US" altLang="zh-CN" sz="1800" smtClean="0"/>
              <a:t>while(fabs(objectfunction(bestx,besty)-objectfunction(prebestx,prebesty))&gt;tolerance);</a:t>
            </a:r>
            <a:br>
              <a:rPr lang="en-US" altLang="zh-CN" sz="1800" smtClean="0"/>
            </a:br>
            <a:r>
              <a:rPr lang="en-US" altLang="zh-CN" sz="1800" smtClean="0"/>
              <a:t>printf("abs=%g\n",fabs(objectfunction(bestx,besty)-objectfunction(prebestx,prebesty)));</a:t>
            </a:r>
            <a:br>
              <a:rPr lang="en-US" altLang="zh-CN" sz="1800" smtClean="0"/>
            </a:br>
            <a:r>
              <a:rPr lang="en-US" altLang="zh-CN" sz="1800" smtClean="0"/>
              <a:t>printf("%f,%f,%f,%f\n",prex,prey,objectfunction(prex,prey),temperature);</a:t>
            </a:r>
            <a:br>
              <a:rPr lang="en-US" altLang="zh-CN" sz="1800" smtClean="0"/>
            </a:br>
            <a:r>
              <a:rPr lang="en-US" altLang="zh-CN" sz="1800" smtClean="0"/>
              <a:t>printf("The Min points is:%lf,%lf\n",bestx,besty);</a:t>
            </a:r>
            <a:br>
              <a:rPr lang="en-US" altLang="zh-CN" sz="1800" smtClean="0"/>
            </a:br>
            <a:r>
              <a:rPr lang="en-US" altLang="zh-CN" sz="1800" smtClean="0"/>
              <a:t>printf("The Min data is:%lf\n",objectfunction(bestx,besty));</a:t>
            </a:r>
            <a:br>
              <a:rPr lang="en-US" altLang="zh-CN" sz="1800" smtClean="0"/>
            </a:br>
            <a:r>
              <a:rPr lang="en-US" altLang="zh-CN" sz="1800" smtClean="0"/>
              <a:t>getchar();</a:t>
            </a:r>
            <a:br>
              <a:rPr lang="en-US" altLang="zh-CN" sz="1800" smtClean="0"/>
            </a:br>
            <a:r>
              <a:rPr lang="en-US" altLang="zh-CN" sz="1800" smtClean="0"/>
              <a:t>getchar();</a:t>
            </a:r>
            <a:br>
              <a:rPr lang="en-US" altLang="zh-CN" sz="1800" smtClean="0"/>
            </a:br>
            <a:r>
              <a:rPr lang="en-US" altLang="zh-CN" sz="1800" smtClean="0"/>
              <a:t>}</a:t>
            </a:r>
            <a:endParaRPr lang="zh-CN" altLang="zh-CN" sz="1800" smtClean="0"/>
          </a:p>
          <a:p>
            <a:pPr eaLnBrk="1" hangingPunct="1"/>
            <a:endParaRPr lang="zh-CN" altLang="en-US" sz="18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449263" y="306388"/>
            <a:ext cx="8596312" cy="1320800"/>
          </a:xfrm>
        </p:spPr>
        <p:txBody>
          <a:bodyPr/>
          <a:lstStyle/>
          <a:p>
            <a:pPr eaLnBrk="1" hangingPunct="1"/>
            <a:r>
              <a:rPr lang="en-US" altLang="zh-CN" b="1" smtClean="0"/>
              <a:t>12.2.2 </a:t>
            </a:r>
            <a:r>
              <a:rPr lang="zh-CN" altLang="zh-CN" b="1" smtClean="0"/>
              <a:t>模拟退火的算法描述</a:t>
            </a:r>
            <a:br>
              <a:rPr lang="zh-CN" altLang="zh-CN" b="1" smtClean="0"/>
            </a:br>
            <a:endParaRPr lang="zh-CN" altLang="en-US" smtClean="0"/>
          </a:p>
        </p:txBody>
      </p:sp>
      <p:sp>
        <p:nvSpPr>
          <p:cNvPr id="40962" name="内容占位符 2"/>
          <p:cNvSpPr>
            <a:spLocks noGrp="1"/>
          </p:cNvSpPr>
          <p:nvPr>
            <p:ph idx="1"/>
          </p:nvPr>
        </p:nvSpPr>
        <p:spPr>
          <a:xfrm>
            <a:off x="449263" y="1303338"/>
            <a:ext cx="8596312" cy="2068512"/>
          </a:xfrm>
        </p:spPr>
        <p:txBody>
          <a:bodyPr/>
          <a:lstStyle/>
          <a:p>
            <a:pPr eaLnBrk="1" hangingPunct="1"/>
            <a:r>
              <a:rPr lang="zh-CN" altLang="zh-CN" sz="1800" smtClean="0"/>
              <a:t>模拟退火其实也是一种贪心算法，但是它的搜索过程引入了随机因素。模拟退火算法以一定的概率来接受一个比当前解要差的解，因此有可能会跳出这个局部的最优解，达到全局的最优解。以图</a:t>
            </a:r>
            <a:r>
              <a:rPr lang="en-US" altLang="zh-CN" sz="1800" smtClean="0"/>
              <a:t>1</a:t>
            </a:r>
            <a:r>
              <a:rPr lang="zh-CN" altLang="zh-CN" sz="1800" smtClean="0"/>
              <a:t>为例，模拟退火算法在搜索到局部最优解</a:t>
            </a:r>
            <a:r>
              <a:rPr lang="en-US" altLang="zh-CN" sz="1800" smtClean="0"/>
              <a:t>A</a:t>
            </a:r>
            <a:r>
              <a:rPr lang="zh-CN" altLang="zh-CN" sz="1800" smtClean="0"/>
              <a:t>后，会以一定的概率接受到</a:t>
            </a:r>
            <a:r>
              <a:rPr lang="en-US" altLang="zh-CN" sz="1800" smtClean="0"/>
              <a:t>E</a:t>
            </a:r>
            <a:r>
              <a:rPr lang="zh-CN" altLang="zh-CN" sz="1800" smtClean="0"/>
              <a:t>的移动。也许经过几次这样的不是局部最优的移动后会到达</a:t>
            </a:r>
            <a:r>
              <a:rPr lang="en-US" altLang="zh-CN" sz="1800" smtClean="0"/>
              <a:t>D</a:t>
            </a:r>
            <a:r>
              <a:rPr lang="zh-CN" altLang="zh-CN" sz="1800" smtClean="0"/>
              <a:t>点，于是就跳出了局部最大值</a:t>
            </a:r>
            <a:r>
              <a:rPr lang="en-US" altLang="zh-CN" sz="1800" smtClean="0"/>
              <a:t>A</a:t>
            </a:r>
            <a:r>
              <a:rPr lang="zh-CN" altLang="zh-CN" sz="1800" smtClean="0"/>
              <a:t>。</a:t>
            </a:r>
            <a:r>
              <a:rPr lang="en-US" altLang="zh-CN" sz="1800" smtClean="0"/>
              <a:t> </a:t>
            </a:r>
            <a:endParaRPr lang="zh-CN" altLang="en-US" sz="1800" smtClean="0"/>
          </a:p>
        </p:txBody>
      </p:sp>
      <p:pic>
        <p:nvPicPr>
          <p:cNvPr id="40963" name="图片 1"/>
          <p:cNvPicPr>
            <a:picLocks noChangeAspect="1"/>
          </p:cNvPicPr>
          <p:nvPr/>
        </p:nvPicPr>
        <p:blipFill>
          <a:blip r:embed="rId1"/>
          <a:srcRect/>
          <a:stretch>
            <a:fillRect/>
          </a:stretch>
        </p:blipFill>
        <p:spPr bwMode="auto">
          <a:xfrm>
            <a:off x="1885950" y="2890838"/>
            <a:ext cx="5722938" cy="3814762"/>
          </a:xfrm>
          <a:prstGeom prst="rect">
            <a:avLst/>
          </a:prstGeom>
          <a:noFill/>
          <a:ln w="9525">
            <a:noFill/>
            <a:miter lim="800000"/>
            <a:headEnd/>
            <a:tailEnd/>
          </a:ln>
        </p:spPr>
      </p:pic>
      <p:sp>
        <p:nvSpPr>
          <p:cNvPr id="40964" name="文本框 2"/>
          <p:cNvSpPr txBox="1">
            <a:spLocks noChangeArrowheads="1"/>
          </p:cNvSpPr>
          <p:nvPr/>
        </p:nvSpPr>
        <p:spPr bwMode="auto">
          <a:xfrm>
            <a:off x="660400" y="3149600"/>
            <a:ext cx="939800" cy="369888"/>
          </a:xfrm>
          <a:prstGeom prst="rect">
            <a:avLst/>
          </a:prstGeom>
          <a:noFill/>
          <a:ln w="9525">
            <a:noFill/>
            <a:miter lim="800000"/>
          </a:ln>
        </p:spPr>
        <p:txBody>
          <a:bodyPr>
            <a:spAutoFit/>
          </a:bodyPr>
          <a:lstStyle/>
          <a:p>
            <a:pPr eaLnBrk="0" hangingPunct="0"/>
            <a:r>
              <a:rPr lang="zh-CN" altLang="en-US"/>
              <a:t>图</a:t>
            </a:r>
            <a:r>
              <a:rPr lang="en-US" altLang="zh-CN"/>
              <a:t>1</a:t>
            </a:r>
            <a:r>
              <a:rPr lang="zh-CN" altLang="en-US"/>
              <a: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495300"/>
            <a:ext cx="8596312" cy="6134100"/>
          </a:xfrm>
        </p:spPr>
        <p:txBody>
          <a:bodyPr/>
          <a:lstStyle/>
          <a:p>
            <a:pPr eaLnBrk="1" hangingPunct="1">
              <a:defRPr/>
            </a:pPr>
            <a:r>
              <a:rPr lang="zh-CN" altLang="zh-CN" sz="1800" dirty="0">
                <a:cs typeface="+mn-cs"/>
              </a:rPr>
              <a:t>关于爬山算法与模拟退火，有一个有趣的比喻</a:t>
            </a:r>
            <a:r>
              <a:rPr lang="zh-CN" altLang="zh-CN" sz="1800" dirty="0" smtClean="0">
                <a:cs typeface="+mn-cs"/>
              </a:rPr>
              <a:t>：</a:t>
            </a:r>
            <a:endParaRPr lang="en-US" altLang="zh-CN" sz="1800" dirty="0" smtClean="0">
              <a:cs typeface="+mn-cs"/>
            </a:endParaRPr>
          </a:p>
          <a:p>
            <a:pPr marL="0" indent="0" eaLnBrk="1" hangingPunct="1">
              <a:buFont typeface="Wingdings 3" pitchFamily="18" charset="2"/>
              <a:buNone/>
              <a:defRPr/>
            </a:pPr>
            <a:r>
              <a:rPr lang="en-US" altLang="zh-CN" sz="1800" dirty="0">
                <a:cs typeface="+mn-cs"/>
              </a:rPr>
              <a:t> </a:t>
            </a:r>
            <a:r>
              <a:rPr lang="en-US" altLang="zh-CN" sz="1800" dirty="0" smtClean="0">
                <a:cs typeface="+mn-cs"/>
              </a:rPr>
              <a:t>    </a:t>
            </a:r>
            <a:r>
              <a:rPr lang="zh-CN" altLang="zh-CN" sz="1800" dirty="0" smtClean="0">
                <a:cs typeface="+mn-cs"/>
              </a:rPr>
              <a:t>爬</a:t>
            </a:r>
            <a:r>
              <a:rPr lang="zh-CN" altLang="zh-CN" sz="1800" dirty="0">
                <a:cs typeface="+mn-cs"/>
              </a:rPr>
              <a:t>山算法：兔子朝着比现在高的地方跳去。它找到了不远处的最高山峰。但是这座山不一定是珠穆朗玛峰。这就是爬山算法，它不能保证局部最优值就是全局最优值。</a:t>
            </a:r>
            <a:endParaRPr lang="zh-CN" altLang="zh-CN" sz="1800" dirty="0">
              <a:cs typeface="+mn-cs"/>
            </a:endParaRPr>
          </a:p>
          <a:p>
            <a:pPr eaLnBrk="1" hangingPunct="1">
              <a:defRPr/>
            </a:pPr>
            <a:r>
              <a:rPr lang="zh-CN" altLang="zh-CN" sz="1800" dirty="0">
                <a:cs typeface="+mn-cs"/>
              </a:rPr>
              <a:t>模拟退火：兔子喝醉了。它随机地跳了很长时间。这期间，它可能走向高处，也可能踏入平地。但是，它渐渐清醒了并朝最高方向跳去。这就是模拟退火</a:t>
            </a:r>
            <a:r>
              <a:rPr lang="zh-CN" altLang="zh-CN" sz="1800" dirty="0" smtClean="0">
                <a:cs typeface="+mn-cs"/>
              </a:rPr>
              <a:t>。</a:t>
            </a:r>
            <a:endParaRPr lang="en-US" altLang="zh-CN" sz="1800" dirty="0" smtClean="0">
              <a:cs typeface="+mn-cs"/>
            </a:endParaRPr>
          </a:p>
          <a:p>
            <a:pPr marL="0" indent="0" eaLnBrk="1" hangingPunct="1">
              <a:buFont typeface="Wingdings 3" pitchFamily="18" charset="2"/>
              <a:buNone/>
              <a:defRPr/>
            </a:pPr>
            <a:endParaRPr lang="zh-CN" altLang="zh-CN" sz="1800" dirty="0">
              <a:cs typeface="+mn-cs"/>
            </a:endParaRPr>
          </a:p>
          <a:p>
            <a:pPr eaLnBrk="1" hangingPunct="1">
              <a:defRPr/>
            </a:pPr>
            <a:r>
              <a:rPr lang="zh-CN" altLang="zh-CN" sz="1800" dirty="0">
                <a:cs typeface="+mn-cs"/>
              </a:rPr>
              <a:t>在模拟退火算法中应注意以下问题</a:t>
            </a:r>
            <a:r>
              <a:rPr lang="zh-CN" altLang="zh-CN" sz="1800" dirty="0" smtClean="0">
                <a:cs typeface="+mn-cs"/>
              </a:rPr>
              <a:t>：</a:t>
            </a:r>
            <a:endParaRPr lang="en-US" altLang="zh-CN" sz="1800" dirty="0" smtClean="0">
              <a:cs typeface="+mn-cs"/>
            </a:endParaRPr>
          </a:p>
          <a:p>
            <a:pPr eaLnBrk="1" hangingPunct="1">
              <a:defRPr/>
            </a:pPr>
            <a:r>
              <a:rPr lang="zh-CN" altLang="zh-CN" sz="1800" dirty="0" smtClean="0">
                <a:cs typeface="+mn-cs"/>
              </a:rPr>
              <a:t>（</a:t>
            </a:r>
            <a:r>
              <a:rPr lang="en-US" altLang="zh-CN" sz="1800" dirty="0">
                <a:cs typeface="+mn-cs"/>
              </a:rPr>
              <a:t>1</a:t>
            </a:r>
            <a:r>
              <a:rPr lang="zh-CN" altLang="zh-CN" sz="1800" dirty="0">
                <a:cs typeface="+mn-cs"/>
              </a:rPr>
              <a:t>）理论上，降温过程要足够缓慢，要使得在每一温度下达到热平衡。但在计算机实现中，如果降温速度过缓，所得到的解的性能会较为令人满意，但是算法会太慢</a:t>
            </a:r>
            <a:r>
              <a:rPr lang="zh-CN" altLang="zh-CN" sz="1800" dirty="0" smtClean="0">
                <a:cs typeface="+mn-cs"/>
              </a:rPr>
              <a:t>，相</a:t>
            </a:r>
            <a:r>
              <a:rPr lang="zh-CN" altLang="zh-CN" sz="1800" dirty="0">
                <a:cs typeface="+mn-cs"/>
              </a:rPr>
              <a:t>对于简单的搜索算法不具有明显优势。如果降温速度过快，很可能最终得不到全局最优解。因此使用时要综合考虑解的性能和算法速度，在两者之间采取一种折衷。</a:t>
            </a:r>
            <a:endParaRPr lang="zh-CN" altLang="zh-CN" sz="1800" dirty="0">
              <a:cs typeface="+mn-cs"/>
            </a:endParaRPr>
          </a:p>
          <a:p>
            <a:pPr eaLnBrk="1" hangingPunct="1">
              <a:defRPr/>
            </a:pPr>
            <a:r>
              <a:rPr lang="zh-CN" altLang="zh-CN" sz="1800" dirty="0">
                <a:cs typeface="+mn-cs"/>
              </a:rPr>
              <a:t>（</a:t>
            </a:r>
            <a:r>
              <a:rPr lang="en-US" altLang="zh-CN" sz="1800" dirty="0">
                <a:cs typeface="+mn-cs"/>
              </a:rPr>
              <a:t>2</a:t>
            </a:r>
            <a:r>
              <a:rPr lang="zh-CN" altLang="zh-CN" sz="1800" dirty="0">
                <a:cs typeface="+mn-cs"/>
              </a:rPr>
              <a:t>）要确定在每一温度下状态转换的结束准则。实际操作可以考虑当连续</a:t>
            </a:r>
            <a:r>
              <a:rPr lang="en-US" altLang="zh-CN" sz="1800" dirty="0">
                <a:cs typeface="+mn-cs"/>
              </a:rPr>
              <a:t>m</a:t>
            </a:r>
            <a:r>
              <a:rPr lang="zh-CN" altLang="zh-CN" sz="1800" dirty="0">
                <a:cs typeface="+mn-cs"/>
              </a:rPr>
              <a:t>次的转换过程没有使状态发生变化时结束该温度下的状态转换。最终温度的确定可以提前</a:t>
            </a:r>
            <a:r>
              <a:rPr lang="zh-CN" altLang="zh-CN" sz="1800" dirty="0" smtClean="0">
                <a:cs typeface="+mn-cs"/>
              </a:rPr>
              <a:t>定为</a:t>
            </a:r>
            <a:r>
              <a:rPr lang="zh-CN" altLang="zh-CN" sz="1800" dirty="0">
                <a:cs typeface="+mn-cs"/>
              </a:rPr>
              <a:t>一个较小的值</a:t>
            </a:r>
            <a:r>
              <a:rPr lang="en-US" altLang="zh-CN" sz="1800" dirty="0">
                <a:cs typeface="+mn-cs"/>
              </a:rPr>
              <a:t>eT</a:t>
            </a:r>
            <a:r>
              <a:rPr lang="zh-CN" altLang="zh-CN" sz="1800" dirty="0">
                <a:cs typeface="+mn-cs"/>
              </a:rPr>
              <a:t>，或连续几个温度下转换过程没有使状态发生变化算法就结束。</a:t>
            </a:r>
            <a:endParaRPr lang="zh-CN" altLang="zh-CN" sz="1800" dirty="0">
              <a:cs typeface="+mn-cs"/>
            </a:endParaRPr>
          </a:p>
          <a:p>
            <a:pPr marL="0" indent="0" eaLnBrk="1" hangingPunct="1">
              <a:buFont typeface="Wingdings 3" pitchFamily="18" charset="2"/>
              <a:buNone/>
              <a:defRPr/>
            </a:pPr>
            <a:endParaRPr lang="zh-CN" altLang="en-US" sz="1800" dirty="0">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5963" y="342900"/>
            <a:ext cx="8596312" cy="5711825"/>
          </a:xfrm>
        </p:spPr>
        <p:txBody>
          <a:bodyPr/>
          <a:lstStyle/>
          <a:p>
            <a:pPr marL="0" indent="0" eaLnBrk="1" hangingPunct="1">
              <a:buFont typeface="Wingdings 3" pitchFamily="18" charset="2"/>
              <a:buNone/>
              <a:defRPr/>
            </a:pPr>
            <a:r>
              <a:rPr lang="en-US" altLang="zh-CN" sz="1800" dirty="0" smtClean="0">
                <a:cs typeface="+mn-cs"/>
              </a:rPr>
              <a:t>  </a:t>
            </a:r>
            <a:r>
              <a:rPr lang="zh-CN" altLang="zh-CN" sz="1800" dirty="0" smtClean="0">
                <a:cs typeface="+mn-cs"/>
              </a:rPr>
              <a:t>（</a:t>
            </a:r>
            <a:r>
              <a:rPr lang="en-US" altLang="zh-CN" sz="1800" dirty="0">
                <a:cs typeface="+mn-cs"/>
              </a:rPr>
              <a:t>3</a:t>
            </a:r>
            <a:r>
              <a:rPr lang="zh-CN" altLang="zh-CN" sz="1800" dirty="0">
                <a:cs typeface="+mn-cs"/>
              </a:rPr>
              <a:t>）选择初始温度和确定某个可行解的邻域的方法也要恰当。</a:t>
            </a:r>
            <a:endParaRPr lang="zh-CN" altLang="zh-CN" sz="1800" dirty="0">
              <a:cs typeface="+mn-cs"/>
            </a:endParaRPr>
          </a:p>
          <a:p>
            <a:pPr marL="0" indent="0" eaLnBrk="1" hangingPunct="1">
              <a:buFont typeface="Wingdings 3" pitchFamily="18" charset="2"/>
              <a:buNone/>
              <a:defRPr/>
            </a:pPr>
            <a:r>
              <a:rPr lang="en-US" altLang="zh-CN" sz="1800" dirty="0" smtClean="0">
                <a:cs typeface="+mn-cs"/>
              </a:rPr>
              <a:t>  </a:t>
            </a:r>
            <a:r>
              <a:rPr lang="zh-CN" altLang="zh-CN" sz="1800" dirty="0" smtClean="0">
                <a:cs typeface="+mn-cs"/>
              </a:rPr>
              <a:t>模</a:t>
            </a:r>
            <a:r>
              <a:rPr lang="zh-CN" altLang="zh-CN" sz="1800" dirty="0">
                <a:cs typeface="+mn-cs"/>
              </a:rPr>
              <a:t>拟退火算法的参数控制问题：模拟退火算法的应用很广泛，可以求解</a:t>
            </a:r>
            <a:r>
              <a:rPr lang="en-US" altLang="zh-CN" sz="1800" dirty="0">
                <a:cs typeface="+mn-cs"/>
              </a:rPr>
              <a:t>NP</a:t>
            </a:r>
            <a:r>
              <a:rPr lang="zh-CN" altLang="zh-CN" sz="1800" dirty="0">
                <a:cs typeface="+mn-cs"/>
              </a:rPr>
              <a:t>完全问题，但其参数难以控制，其主要问题有以下三点：</a:t>
            </a:r>
            <a:endParaRPr lang="zh-CN" altLang="zh-CN" sz="1800" dirty="0">
              <a:cs typeface="+mn-cs"/>
            </a:endParaRPr>
          </a:p>
          <a:p>
            <a:pPr marL="0" indent="0" eaLnBrk="1" hangingPunct="1">
              <a:buFont typeface="Wingdings 3" pitchFamily="18" charset="2"/>
              <a:buNone/>
              <a:defRPr/>
            </a:pPr>
            <a:r>
              <a:rPr lang="en-US" altLang="zh-CN" sz="1800" dirty="0" smtClean="0">
                <a:cs typeface="+mn-cs"/>
              </a:rPr>
              <a:t>    (</a:t>
            </a:r>
            <a:r>
              <a:rPr lang="en-US" altLang="zh-CN" sz="1800" dirty="0">
                <a:cs typeface="+mn-cs"/>
              </a:rPr>
              <a:t>1) </a:t>
            </a:r>
            <a:r>
              <a:rPr lang="zh-CN" altLang="zh-CN" sz="1800" dirty="0">
                <a:cs typeface="+mn-cs"/>
              </a:rPr>
              <a:t>温度</a:t>
            </a:r>
            <a:r>
              <a:rPr lang="en-US" altLang="zh-CN" sz="1800" dirty="0">
                <a:cs typeface="+mn-cs"/>
              </a:rPr>
              <a:t>T</a:t>
            </a:r>
            <a:r>
              <a:rPr lang="zh-CN" altLang="zh-CN" sz="1800" dirty="0">
                <a:cs typeface="+mn-cs"/>
              </a:rPr>
              <a:t>的初始值设置问题。温度</a:t>
            </a:r>
            <a:r>
              <a:rPr lang="en-US" altLang="zh-CN" sz="1800" dirty="0">
                <a:cs typeface="+mn-cs"/>
              </a:rPr>
              <a:t>T</a:t>
            </a:r>
            <a:r>
              <a:rPr lang="zh-CN" altLang="zh-CN" sz="1800" dirty="0">
                <a:cs typeface="+mn-cs"/>
              </a:rPr>
              <a:t>的初始值设置是影响模拟退火算法全局搜索性能的重要因素之一、初始温度高，则搜索到全局最优解的可能性大，但因此要花费大量的计算时间；反之，则可节约计算时间，但全局搜索性能可能受到影响。实际应用过程中，初始温度一般需要依据实验结果进行若干次调整。</a:t>
            </a:r>
            <a:endParaRPr lang="zh-CN" altLang="zh-CN" sz="1800" dirty="0">
              <a:cs typeface="+mn-cs"/>
            </a:endParaRPr>
          </a:p>
          <a:p>
            <a:pPr marL="0" indent="0" eaLnBrk="1" hangingPunct="1">
              <a:buFont typeface="Wingdings 3" pitchFamily="18" charset="2"/>
              <a:buNone/>
              <a:defRPr/>
            </a:pPr>
            <a:r>
              <a:rPr lang="en-US" altLang="zh-CN" sz="1800" dirty="0" smtClean="0">
                <a:cs typeface="+mn-cs"/>
              </a:rPr>
              <a:t>    (</a:t>
            </a:r>
            <a:r>
              <a:rPr lang="en-US" altLang="zh-CN" sz="1800" dirty="0">
                <a:cs typeface="+mn-cs"/>
              </a:rPr>
              <a:t>2) </a:t>
            </a:r>
            <a:r>
              <a:rPr lang="zh-CN" altLang="zh-CN" sz="1800" dirty="0">
                <a:cs typeface="+mn-cs"/>
              </a:rPr>
              <a:t>退火速度问题</a:t>
            </a:r>
            <a:r>
              <a:rPr lang="en-US" altLang="zh-CN" sz="1800" dirty="0">
                <a:cs typeface="+mn-cs"/>
              </a:rPr>
              <a:t>:</a:t>
            </a:r>
            <a:r>
              <a:rPr lang="zh-CN" altLang="zh-CN" sz="1800" dirty="0">
                <a:cs typeface="+mn-cs"/>
              </a:rPr>
              <a:t>模拟退火算法的全局搜索性能也与退火速度密切相关。一般来说，同一温度下的“充分”搜索</a:t>
            </a:r>
            <a:r>
              <a:rPr lang="en-US" altLang="zh-CN" sz="1800" dirty="0">
                <a:cs typeface="+mn-cs"/>
              </a:rPr>
              <a:t>(</a:t>
            </a:r>
            <a:r>
              <a:rPr lang="zh-CN" altLang="zh-CN" sz="1800" dirty="0">
                <a:cs typeface="+mn-cs"/>
              </a:rPr>
              <a:t>退火</a:t>
            </a:r>
            <a:r>
              <a:rPr lang="en-US" altLang="zh-CN" sz="1800" dirty="0">
                <a:cs typeface="+mn-cs"/>
              </a:rPr>
              <a:t>)</a:t>
            </a:r>
            <a:r>
              <a:rPr lang="zh-CN" altLang="zh-CN" sz="1800" dirty="0">
                <a:cs typeface="+mn-cs"/>
              </a:rPr>
              <a:t>是相当必要的，但这需要计算时间。实际应用中，要针对具体问题的性质和特征设置合理的退火平衡条件。</a:t>
            </a:r>
            <a:endParaRPr lang="zh-CN" altLang="zh-CN" sz="1800" dirty="0">
              <a:cs typeface="+mn-cs"/>
            </a:endParaRPr>
          </a:p>
          <a:p>
            <a:pPr marL="0" indent="0" eaLnBrk="1" hangingPunct="1">
              <a:buFont typeface="Wingdings 3" pitchFamily="18" charset="2"/>
              <a:buNone/>
              <a:defRPr/>
            </a:pPr>
            <a:r>
              <a:rPr lang="en-US" altLang="zh-CN" sz="1800" dirty="0" smtClean="0">
                <a:cs typeface="+mn-cs"/>
              </a:rPr>
              <a:t>    </a:t>
            </a:r>
            <a:endParaRPr lang="en-US" altLang="zh-CN" sz="1800" dirty="0" smtClean="0">
              <a:cs typeface="+mn-cs"/>
            </a:endParaRPr>
          </a:p>
          <a:p>
            <a:pPr marL="0" indent="0" eaLnBrk="1" hangingPunct="1">
              <a:buFont typeface="Wingdings 3" pitchFamily="18" charset="2"/>
              <a:buNone/>
              <a:defRPr/>
            </a:pPr>
            <a:r>
              <a:rPr lang="en-US" altLang="zh-CN" sz="1800" dirty="0">
                <a:cs typeface="+mn-cs"/>
              </a:rPr>
              <a:t> </a:t>
            </a:r>
            <a:r>
              <a:rPr lang="en-US" altLang="zh-CN" sz="1800" dirty="0" smtClean="0">
                <a:cs typeface="+mn-cs"/>
              </a:rPr>
              <a:t>   (</a:t>
            </a:r>
            <a:r>
              <a:rPr lang="en-US" altLang="zh-CN" sz="1800" dirty="0">
                <a:cs typeface="+mn-cs"/>
              </a:rPr>
              <a:t>3) </a:t>
            </a:r>
            <a:r>
              <a:rPr lang="zh-CN" altLang="zh-CN" sz="1800" dirty="0">
                <a:cs typeface="+mn-cs"/>
              </a:rPr>
              <a:t>温度管理问题</a:t>
            </a:r>
            <a:r>
              <a:rPr lang="en-US" altLang="zh-CN" sz="1800" dirty="0">
                <a:cs typeface="+mn-cs"/>
              </a:rPr>
              <a:t>:</a:t>
            </a:r>
            <a:r>
              <a:rPr lang="zh-CN" altLang="zh-CN" sz="1800" dirty="0">
                <a:cs typeface="+mn-cs"/>
              </a:rPr>
              <a:t>温度管理问题也是模拟退火算法难以处理的问题之一。实际应用中，由于必须考虑计算复杂度的切实可行性等问题，常采用如下所示的降温方式</a:t>
            </a:r>
            <a:r>
              <a:rPr lang="zh-CN" altLang="zh-CN" sz="1800" dirty="0" smtClean="0">
                <a:cs typeface="+mn-cs"/>
              </a:rPr>
              <a:t>：</a:t>
            </a:r>
            <a:endParaRPr lang="en-US" altLang="zh-CN" sz="1800" dirty="0" smtClean="0">
              <a:cs typeface="+mn-cs"/>
            </a:endParaRPr>
          </a:p>
          <a:p>
            <a:pPr marL="0" indent="0" eaLnBrk="1" hangingPunct="1">
              <a:buFont typeface="Wingdings 3" pitchFamily="18" charset="2"/>
              <a:buNone/>
              <a:defRPr/>
            </a:pPr>
            <a:r>
              <a:rPr lang="en-US" altLang="zh-CN" sz="1800" dirty="0" smtClean="0">
                <a:cs typeface="+mn-cs"/>
              </a:rPr>
              <a:t>                             </a:t>
            </a:r>
            <a:r>
              <a:rPr lang="zh-CN" altLang="zh-CN" sz="1800" dirty="0" smtClean="0">
                <a:cs typeface="+mn-cs"/>
              </a:rPr>
              <a:t>式</a:t>
            </a:r>
            <a:r>
              <a:rPr lang="zh-CN" altLang="zh-CN" sz="1800" dirty="0">
                <a:cs typeface="+mn-cs"/>
              </a:rPr>
              <a:t>中</a:t>
            </a:r>
            <a:r>
              <a:rPr lang="en-US" altLang="zh-CN" sz="1800" dirty="0">
                <a:cs typeface="+mn-cs"/>
              </a:rPr>
              <a:t>k</a:t>
            </a:r>
            <a:r>
              <a:rPr lang="zh-CN" altLang="zh-CN" sz="1800" dirty="0">
                <a:cs typeface="+mn-cs"/>
              </a:rPr>
              <a:t>为正的略小于</a:t>
            </a:r>
            <a:r>
              <a:rPr lang="en-US" altLang="zh-CN" sz="1800" dirty="0">
                <a:cs typeface="+mn-cs"/>
              </a:rPr>
              <a:t>1.00</a:t>
            </a:r>
            <a:r>
              <a:rPr lang="zh-CN" altLang="zh-CN" sz="1800" dirty="0">
                <a:cs typeface="+mn-cs"/>
              </a:rPr>
              <a:t>的常数，</a:t>
            </a:r>
            <a:r>
              <a:rPr lang="en-US" altLang="zh-CN" sz="1800" dirty="0">
                <a:cs typeface="+mn-cs"/>
              </a:rPr>
              <a:t>t</a:t>
            </a:r>
            <a:r>
              <a:rPr lang="zh-CN" altLang="zh-CN" sz="1800" dirty="0">
                <a:cs typeface="+mn-cs"/>
              </a:rPr>
              <a:t>为降温的次数。</a:t>
            </a:r>
            <a:r>
              <a:rPr lang="en-US" altLang="zh-CN" sz="1800" dirty="0" smtClean="0">
                <a:cs typeface="+mn-cs"/>
              </a:rPr>
              <a:t>                                              </a:t>
            </a:r>
            <a:endParaRPr lang="en-US" altLang="zh-CN" sz="1800" dirty="0">
              <a:cs typeface="+mn-cs"/>
            </a:endParaRPr>
          </a:p>
          <a:p>
            <a:pPr marL="0" indent="0" eaLnBrk="1" hangingPunct="1">
              <a:buFont typeface="Wingdings 3" pitchFamily="18" charset="2"/>
              <a:buNone/>
              <a:defRPr/>
            </a:pPr>
            <a:r>
              <a:rPr lang="en-US" altLang="zh-CN" sz="1800" dirty="0" smtClean="0">
                <a:cs typeface="+mn-cs"/>
              </a:rPr>
              <a:t>      </a:t>
            </a:r>
            <a:endParaRPr lang="zh-CN" altLang="zh-CN" sz="1800" dirty="0">
              <a:cs typeface="+mn-cs"/>
            </a:endParaRPr>
          </a:p>
          <a:p>
            <a:pPr eaLnBrk="1" hangingPunct="1">
              <a:defRPr/>
            </a:pPr>
            <a:endParaRPr lang="zh-CN" altLang="en-US" sz="1800" dirty="0">
              <a:cs typeface="+mn-cs"/>
            </a:endParaRPr>
          </a:p>
        </p:txBody>
      </p:sp>
      <p:sp>
        <p:nvSpPr>
          <p:cNvPr id="24584" name="Rectangle 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24582" name="Object 6"/>
          <p:cNvGraphicFramePr>
            <a:graphicFrameLocks noChangeAspect="1"/>
          </p:cNvGraphicFramePr>
          <p:nvPr/>
        </p:nvGraphicFramePr>
        <p:xfrm>
          <a:off x="1282700" y="4686300"/>
          <a:ext cx="1320800" cy="393700"/>
        </p:xfrm>
        <a:graphic>
          <a:graphicData uri="http://schemas.openxmlformats.org/presentationml/2006/ole">
            <mc:AlternateContent xmlns:mc="http://schemas.openxmlformats.org/markup-compatibility/2006">
              <mc:Choice xmlns:v="urn:schemas-microsoft-com:vml" Requires="v">
                <p:oleObj spid="_x0000_s6145" name="" r:id="rId1" imgW="27127200" imgH="4876800" progId="Equation.DSMT4">
                  <p:embed/>
                </p:oleObj>
              </mc:Choice>
              <mc:Fallback>
                <p:oleObj name="" r:id="rId1" imgW="27127200" imgH="4876800" progId="Equation.DSMT4">
                  <p:embed/>
                  <p:pic>
                    <p:nvPicPr>
                      <p:cNvPr id="0" name="图片 6144"/>
                      <p:cNvPicPr>
                        <a:picLocks noChangeAspect="1"/>
                      </p:cNvPicPr>
                      <p:nvPr/>
                    </p:nvPicPr>
                    <p:blipFill>
                      <a:blip r:embed="rId2"/>
                      <a:stretch>
                        <a:fillRect/>
                      </a:stretch>
                    </p:blipFill>
                    <p:spPr>
                      <a:xfrm>
                        <a:off x="1282700" y="4686300"/>
                        <a:ext cx="1320800" cy="393700"/>
                      </a:xfrm>
                      <a:prstGeom prst="rect">
                        <a:avLst/>
                      </a:prstGeom>
                      <a:noFill/>
                      <a:ln w="9525">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normAutofit fontScale="90000"/>
          </a:bodyPr>
          <a:lstStyle/>
          <a:p>
            <a:pPr eaLnBrk="1" hangingPunct="1">
              <a:defRPr/>
            </a:pPr>
            <a:r>
              <a:rPr lang="en-US" altLang="zh-CN" b="1" dirty="0">
                <a:cs typeface="+mj-cs"/>
              </a:rPr>
              <a:t>12.1.1 </a:t>
            </a:r>
            <a:r>
              <a:rPr lang="zh-CN" altLang="zh-CN" b="1" dirty="0">
                <a:cs typeface="+mj-cs"/>
              </a:rPr>
              <a:t>物理退火过程</a:t>
            </a:r>
            <a:br>
              <a:rPr lang="zh-CN" altLang="zh-CN" b="1" dirty="0">
                <a:cs typeface="+mj-cs"/>
              </a:rPr>
            </a:br>
            <a:br>
              <a:rPr lang="zh-CN" altLang="zh-CN" b="1" dirty="0">
                <a:cs typeface="+mj-cs"/>
              </a:rPr>
            </a:br>
            <a:br>
              <a:rPr lang="zh-CN" altLang="en-US" dirty="0" smtClean="0">
                <a:cs typeface="+mj-cs"/>
              </a:rPr>
            </a:br>
            <a:endParaRPr lang="zh-CN" altLang="en-US" dirty="0" smtClean="0">
              <a:cs typeface="+mj-cs"/>
            </a:endParaRPr>
          </a:p>
        </p:txBody>
      </p:sp>
      <p:sp>
        <p:nvSpPr>
          <p:cNvPr id="7185" name="内容占位符 2"/>
          <p:cNvSpPr>
            <a:spLocks noGrp="1"/>
          </p:cNvSpPr>
          <p:nvPr>
            <p:ph idx="1"/>
          </p:nvPr>
        </p:nvSpPr>
        <p:spPr>
          <a:xfrm>
            <a:off x="677863" y="2160588"/>
            <a:ext cx="9569450" cy="4468812"/>
          </a:xfrm>
        </p:spPr>
        <p:txBody>
          <a:bodyPr/>
          <a:lstStyle/>
          <a:p>
            <a:pPr eaLnBrk="1" hangingPunct="1"/>
            <a:r>
              <a:rPr lang="zh-CN" altLang="zh-CN" sz="1800" smtClean="0"/>
              <a:t>固体退火是先将固体加热至熔化，再徐徐冷却使之凝固成规整晶体的热力学过程。退火过程是系统在每一温度下达到平衡的过程可以用封闭系统的等温过程来描述。由</a:t>
            </a:r>
            <a:r>
              <a:rPr lang="en-US" altLang="zh-CN" sz="1800" smtClean="0"/>
              <a:t>Boltzmann </a:t>
            </a:r>
            <a:endParaRPr lang="zh-CN" altLang="zh-CN" sz="1800" smtClean="0"/>
          </a:p>
          <a:p>
            <a:pPr eaLnBrk="1" hangingPunct="1"/>
            <a:r>
              <a:rPr lang="zh-CN" altLang="zh-CN" sz="1800" smtClean="0"/>
              <a:t>有序性原理，退火过程遵循热平衡封闭系统的热力学定律——自由能减少定律：对于与周围环境交换能量而温度保持不变的封闭系统，系统状态的自发变化总是朝着自由能减少的方向进行当自由能达到最小值时，系统达到平衡态。</a:t>
            </a:r>
            <a:r>
              <a:rPr lang="en-US" altLang="zh-CN" sz="1800" smtClean="0"/>
              <a:t> </a:t>
            </a:r>
            <a:endParaRPr lang="zh-CN" altLang="zh-CN" sz="1800" smtClean="0"/>
          </a:p>
          <a:p>
            <a:pPr eaLnBrk="1" hangingPunct="1"/>
            <a:r>
              <a:rPr lang="zh-CN" altLang="zh-CN" sz="1800" smtClean="0"/>
              <a:t>设</a:t>
            </a:r>
            <a:r>
              <a:rPr lang="en-US" altLang="zh-CN" sz="1800" smtClean="0"/>
              <a:t>E</a:t>
            </a:r>
            <a:r>
              <a:rPr lang="zh-CN" altLang="zh-CN" sz="1800" smtClean="0"/>
              <a:t>为系统的微观状态的能量，则系统处在状态</a:t>
            </a:r>
            <a:r>
              <a:rPr lang="en-US" altLang="zh-CN" sz="1800" smtClean="0"/>
              <a:t>i</a:t>
            </a:r>
            <a:r>
              <a:rPr lang="zh-CN" altLang="zh-CN" sz="1800" smtClean="0"/>
              <a:t>的概率为：</a:t>
            </a:r>
            <a:endParaRPr lang="en-US" altLang="zh-CN" sz="1800" smtClean="0"/>
          </a:p>
          <a:p>
            <a:pPr eaLnBrk="1" hangingPunct="1"/>
            <a:endParaRPr lang="en-US" altLang="zh-CN" sz="1800" smtClean="0"/>
          </a:p>
          <a:p>
            <a:pPr eaLnBrk="1" hangingPunct="1"/>
            <a:r>
              <a:rPr lang="zh-CN" altLang="zh-CN" sz="1800" smtClean="0"/>
              <a:t>其 中</a:t>
            </a:r>
            <a:r>
              <a:rPr lang="en-US" altLang="zh-CN" sz="1800" smtClean="0"/>
              <a:t>A </a:t>
            </a:r>
            <a:r>
              <a:rPr lang="zh-CN" altLang="zh-CN" sz="1800" smtClean="0"/>
              <a:t>是</a:t>
            </a:r>
            <a:r>
              <a:rPr lang="en-US" altLang="zh-CN" sz="1800" smtClean="0"/>
              <a:t>      </a:t>
            </a:r>
            <a:r>
              <a:rPr lang="zh-CN" altLang="en-US" sz="1800" smtClean="0"/>
              <a:t>无关的常数。</a:t>
            </a:r>
            <a:endParaRPr lang="en-US" altLang="zh-CN" sz="1800" smtClean="0"/>
          </a:p>
          <a:p>
            <a:pPr eaLnBrk="1" hangingPunct="1"/>
            <a:r>
              <a:rPr lang="en-US" altLang="zh-CN" sz="1800" smtClean="0"/>
              <a:t>(2)</a:t>
            </a:r>
            <a:r>
              <a:rPr lang="zh-CN" altLang="zh-CN" sz="1800" smtClean="0"/>
              <a:t>式</a:t>
            </a:r>
            <a:r>
              <a:rPr lang="en-US" altLang="zh-CN" sz="1800" smtClean="0"/>
              <a:t>Gibbs</a:t>
            </a:r>
            <a:r>
              <a:rPr lang="zh-CN" altLang="zh-CN" sz="1800" smtClean="0"/>
              <a:t>正则分布</a:t>
            </a:r>
            <a:r>
              <a:rPr lang="en-US" altLang="zh-CN" sz="1800" smtClean="0"/>
              <a:t>.</a:t>
            </a:r>
            <a:r>
              <a:rPr lang="zh-CN" altLang="zh-CN" sz="1800" smtClean="0"/>
              <a:t>。该分布给出温度</a:t>
            </a:r>
            <a:r>
              <a:rPr lang="en-US" altLang="zh-CN" sz="1800" smtClean="0"/>
              <a:t>T</a:t>
            </a:r>
            <a:r>
              <a:rPr lang="zh-CN" altLang="zh-CN" sz="1800" smtClean="0"/>
              <a:t>时固体处于能量</a:t>
            </a:r>
            <a:r>
              <a:rPr lang="en-US" altLang="zh-CN" sz="1800" smtClean="0"/>
              <a:t>      </a:t>
            </a:r>
            <a:r>
              <a:rPr lang="zh-CN" altLang="zh-CN" sz="1800" smtClean="0"/>
              <a:t>的微观态</a:t>
            </a:r>
            <a:r>
              <a:rPr lang="en-US" altLang="zh-CN" sz="1800" smtClean="0"/>
              <a:t>i</a:t>
            </a:r>
            <a:r>
              <a:rPr lang="zh-CN" altLang="zh-CN" sz="1800" smtClean="0"/>
              <a:t>的概率。显然 ，固体处于能量较低的微观态概率大，在温度降低时，那些能量相对较低的微观态最有可能出现。当温度趋于零时，固体基本上只能处于能量为最小值的基态。</a:t>
            </a:r>
            <a:r>
              <a:rPr lang="en-US" altLang="zh-CN" sz="1800" smtClean="0"/>
              <a:t>    </a:t>
            </a:r>
            <a:endParaRPr lang="zh-CN" altLang="zh-CN" sz="1800" smtClean="0"/>
          </a:p>
        </p:txBody>
      </p:sp>
      <p:sp>
        <p:nvSpPr>
          <p:cNvPr id="7186" name="Rectangle 21"/>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7181" name="Object 13"/>
          <p:cNvGraphicFramePr>
            <a:graphicFrameLocks noChangeAspect="1"/>
          </p:cNvGraphicFramePr>
          <p:nvPr/>
        </p:nvGraphicFramePr>
        <p:xfrm>
          <a:off x="3060700" y="4151313"/>
          <a:ext cx="1244600" cy="487362"/>
        </p:xfrm>
        <a:graphic>
          <a:graphicData uri="http://schemas.openxmlformats.org/presentationml/2006/ole">
            <mc:AlternateContent xmlns:mc="http://schemas.openxmlformats.org/markup-compatibility/2006">
              <mc:Choice xmlns:v="urn:schemas-microsoft-com:vml" Requires="v">
                <p:oleObj spid="_x0000_s1025" name="" r:id="rId1" imgW="23469600" imgH="9448800" progId="Equation.DSMT4">
                  <p:embed/>
                </p:oleObj>
              </mc:Choice>
              <mc:Fallback>
                <p:oleObj name="" r:id="rId1" imgW="23469600" imgH="9448800" progId="Equation.DSMT4">
                  <p:embed/>
                  <p:pic>
                    <p:nvPicPr>
                      <p:cNvPr id="0" name="图片 1024"/>
                      <p:cNvPicPr>
                        <a:picLocks noChangeAspect="1"/>
                      </p:cNvPicPr>
                      <p:nvPr/>
                    </p:nvPicPr>
                    <p:blipFill>
                      <a:blip r:embed="rId2"/>
                      <a:stretch>
                        <a:fillRect/>
                      </a:stretch>
                    </p:blipFill>
                    <p:spPr>
                      <a:xfrm>
                        <a:off x="3060700" y="4151313"/>
                        <a:ext cx="1244600" cy="487362"/>
                      </a:xfrm>
                      <a:prstGeom prst="rect">
                        <a:avLst/>
                      </a:prstGeom>
                      <a:noFill/>
                      <a:ln w="9525">
                        <a:noFill/>
                        <a:miter/>
                      </a:ln>
                    </p:spPr>
                  </p:pic>
                </p:oleObj>
              </mc:Fallback>
            </mc:AlternateContent>
          </a:graphicData>
        </a:graphic>
      </p:graphicFrame>
      <p:sp>
        <p:nvSpPr>
          <p:cNvPr id="7187" name="Rectangle 26"/>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7182" name="Object 14"/>
          <p:cNvGraphicFramePr>
            <a:graphicFrameLocks noChangeAspect="1"/>
          </p:cNvGraphicFramePr>
          <p:nvPr/>
        </p:nvGraphicFramePr>
        <p:xfrm>
          <a:off x="2146300" y="4638675"/>
          <a:ext cx="180975" cy="339725"/>
        </p:xfrm>
        <a:graphic>
          <a:graphicData uri="http://schemas.openxmlformats.org/presentationml/2006/ole">
            <mc:AlternateContent xmlns:mc="http://schemas.openxmlformats.org/markup-compatibility/2006">
              <mc:Choice xmlns:v="urn:schemas-microsoft-com:vml" Requires="v">
                <p:oleObj spid="_x0000_s1026" name="" r:id="rId3" imgW="4267200" imgH="5486400" progId="Equation.DSMT4">
                  <p:embed/>
                </p:oleObj>
              </mc:Choice>
              <mc:Fallback>
                <p:oleObj name="" r:id="rId3" imgW="4267200" imgH="5486400" progId="Equation.DSMT4">
                  <p:embed/>
                  <p:pic>
                    <p:nvPicPr>
                      <p:cNvPr id="0" name="图片 1025"/>
                      <p:cNvPicPr>
                        <a:picLocks noChangeAspect="1"/>
                      </p:cNvPicPr>
                      <p:nvPr/>
                    </p:nvPicPr>
                    <p:blipFill>
                      <a:blip r:embed="rId4"/>
                      <a:stretch>
                        <a:fillRect/>
                      </a:stretch>
                    </p:blipFill>
                    <p:spPr>
                      <a:xfrm>
                        <a:off x="2146300" y="4638675"/>
                        <a:ext cx="180975" cy="339725"/>
                      </a:xfrm>
                      <a:prstGeom prst="rect">
                        <a:avLst/>
                      </a:prstGeom>
                      <a:noFill/>
                      <a:ln w="9525">
                        <a:noFill/>
                        <a:miter/>
                      </a:ln>
                    </p:spPr>
                  </p:pic>
                </p:oleObj>
              </mc:Fallback>
            </mc:AlternateContent>
          </a:graphicData>
        </a:graphic>
      </p:graphicFrame>
      <p:sp>
        <p:nvSpPr>
          <p:cNvPr id="7188" name="Rectangle 28"/>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7183" name="Object 15"/>
          <p:cNvGraphicFramePr>
            <a:graphicFrameLocks noChangeAspect="1"/>
          </p:cNvGraphicFramePr>
          <p:nvPr/>
        </p:nvGraphicFramePr>
        <p:xfrm>
          <a:off x="6832600" y="4978400"/>
          <a:ext cx="292100" cy="368300"/>
        </p:xfrm>
        <a:graphic>
          <a:graphicData uri="http://schemas.openxmlformats.org/presentationml/2006/ole">
            <mc:AlternateContent xmlns:mc="http://schemas.openxmlformats.org/markup-compatibility/2006">
              <mc:Choice xmlns:v="urn:schemas-microsoft-com:vml" Requires="v">
                <p:oleObj spid="_x0000_s1027" name="" r:id="rId5" imgW="4267200" imgH="5486400" progId="Equation.DSMT4">
                  <p:embed/>
                </p:oleObj>
              </mc:Choice>
              <mc:Fallback>
                <p:oleObj name="" r:id="rId5" imgW="4267200" imgH="5486400" progId="Equation.DSMT4">
                  <p:embed/>
                  <p:pic>
                    <p:nvPicPr>
                      <p:cNvPr id="0" name="图片 1026"/>
                      <p:cNvPicPr>
                        <a:picLocks noChangeAspect="1"/>
                      </p:cNvPicPr>
                      <p:nvPr/>
                    </p:nvPicPr>
                    <p:blipFill>
                      <a:blip r:embed="rId6"/>
                      <a:stretch>
                        <a:fillRect/>
                      </a:stretch>
                    </p:blipFill>
                    <p:spPr>
                      <a:xfrm>
                        <a:off x="6832600" y="4978400"/>
                        <a:ext cx="292100" cy="368300"/>
                      </a:xfrm>
                      <a:prstGeom prst="rect">
                        <a:avLst/>
                      </a:prstGeom>
                      <a:noFill/>
                      <a:ln w="9525">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469900"/>
            <a:ext cx="8596312" cy="6388100"/>
          </a:xfrm>
        </p:spPr>
        <p:txBody>
          <a:bodyPr/>
          <a:lstStyle/>
          <a:p>
            <a:pPr eaLnBrk="1" hangingPunct="1">
              <a:defRPr/>
            </a:pPr>
            <a:r>
              <a:rPr lang="en-US" altLang="zh-CN" sz="1200" dirty="0">
                <a:cs typeface="+mn-cs"/>
              </a:rPr>
              <a:t>main.m</a:t>
            </a:r>
            <a:endParaRPr lang="zh-CN" altLang="zh-CN" sz="1200" dirty="0">
              <a:cs typeface="+mn-cs"/>
            </a:endParaRPr>
          </a:p>
          <a:p>
            <a:pPr marL="0" indent="0" eaLnBrk="1" hangingPunct="1">
              <a:buFont typeface="Wingdings 3" pitchFamily="18" charset="2"/>
              <a:buNone/>
              <a:defRPr/>
            </a:pPr>
            <a:r>
              <a:rPr lang="en-US" altLang="zh-CN" sz="1200" dirty="0">
                <a:cs typeface="+mn-cs"/>
              </a:rPr>
              <a:t> </a:t>
            </a:r>
            <a:r>
              <a:rPr lang="en-US" altLang="zh-CN" sz="1200" dirty="0" smtClean="0">
                <a:cs typeface="+mn-cs"/>
              </a:rPr>
              <a:t>    zuobiao</a:t>
            </a:r>
            <a:r>
              <a:rPr lang="en-US" altLang="zh-CN" sz="1200" dirty="0">
                <a:cs typeface="+mn-cs"/>
              </a:rPr>
              <a:t>=[0.37 0.75 0.45 0.76 0.71 0.07 0.42 0.59 0.32 0.6 0.3 0.67 0.62 0.67 0.20 </a:t>
            </a:r>
            <a:r>
              <a:rPr lang="en-US" altLang="zh-CN" sz="1200" dirty="0" smtClean="0">
                <a:cs typeface="+mn-cs"/>
              </a:rPr>
              <a:t>...</a:t>
            </a:r>
            <a:endParaRPr lang="en-US" altLang="zh-CN" sz="1200" dirty="0">
              <a:cs typeface="+mn-cs"/>
            </a:endParaRPr>
          </a:p>
          <a:p>
            <a:pPr marL="0" indent="0" eaLnBrk="1" hangingPunct="1">
              <a:buFont typeface="Wingdings 3" pitchFamily="18" charset="2"/>
              <a:buNone/>
              <a:defRPr/>
            </a:pPr>
            <a:r>
              <a:rPr lang="en-US" altLang="zh-CN" sz="1200" dirty="0">
                <a:cs typeface="+mn-cs"/>
              </a:rPr>
              <a:t> </a:t>
            </a:r>
            <a:r>
              <a:rPr lang="en-US" altLang="zh-CN" sz="1200" dirty="0" smtClean="0">
                <a:cs typeface="+mn-cs"/>
              </a:rPr>
              <a:t>     </a:t>
            </a:r>
            <a:r>
              <a:rPr lang="en-US" altLang="zh-CN" sz="1200" dirty="0">
                <a:cs typeface="+mn-cs"/>
              </a:rPr>
              <a:t>0.35 0.27 0.94 0.82 0.37 0.61 0.42 0.6 0.39 0.53 0.4 0.63 0.5 0.98 0.68;</a:t>
            </a:r>
            <a:endParaRPr lang="zh-CN" altLang="zh-CN" sz="1200" dirty="0">
              <a:cs typeface="+mn-cs"/>
            </a:endParaRPr>
          </a:p>
          <a:p>
            <a:pPr marL="0" indent="0" eaLnBrk="1" hangingPunct="1">
              <a:buFont typeface="Wingdings 3" pitchFamily="18" charset="2"/>
              <a:buNone/>
              <a:defRPr/>
            </a:pPr>
            <a:r>
              <a:rPr lang="en-US" altLang="zh-CN" sz="1200" dirty="0">
                <a:cs typeface="+mn-cs"/>
              </a:rPr>
              <a:t> </a:t>
            </a:r>
            <a:r>
              <a:rPr lang="en-US" altLang="zh-CN" sz="1200" dirty="0" smtClean="0">
                <a:cs typeface="+mn-cs"/>
              </a:rPr>
              <a:t>     </a:t>
            </a:r>
            <a:r>
              <a:rPr lang="en-US" altLang="zh-CN" sz="1200" dirty="0">
                <a:cs typeface="+mn-cs"/>
              </a:rPr>
              <a:t>0.91 0.87 0.85 0.75 0.72 0.74 0.71 0.69 0.64 0.64 0.59 0.59 0.55 0.55 0.5...</a:t>
            </a:r>
            <a:endParaRPr lang="zh-CN" altLang="zh-CN" sz="1200" dirty="0">
              <a:cs typeface="+mn-cs"/>
            </a:endParaRPr>
          </a:p>
          <a:p>
            <a:pPr marL="0" indent="0" eaLnBrk="1" hangingPunct="1">
              <a:buFont typeface="Wingdings 3" pitchFamily="18" charset="2"/>
              <a:buNone/>
              <a:defRPr/>
            </a:pPr>
            <a:r>
              <a:rPr lang="en-US" altLang="zh-CN" sz="1200" dirty="0">
                <a:cs typeface="+mn-cs"/>
              </a:rPr>
              <a:t> </a:t>
            </a:r>
            <a:r>
              <a:rPr lang="en-US" altLang="zh-CN" sz="1200" dirty="0" smtClean="0">
                <a:cs typeface="+mn-cs"/>
              </a:rPr>
              <a:t>      0.45 </a:t>
            </a:r>
            <a:r>
              <a:rPr lang="en-US" altLang="zh-CN" sz="1200" dirty="0">
                <a:cs typeface="+mn-cs"/>
              </a:rPr>
              <a:t>0.43 0.42 0.38 0.27 0.26 0.25 0.23 0.19 0.19 0.13 0.08 0.04 0.02 0.85]</a:t>
            </a:r>
            <a:endParaRPr lang="zh-CN" altLang="zh-CN" sz="1200" dirty="0">
              <a:cs typeface="+mn-cs"/>
            </a:endParaRPr>
          </a:p>
          <a:p>
            <a:pPr eaLnBrk="1" hangingPunct="1">
              <a:defRPr/>
            </a:pPr>
            <a:r>
              <a:rPr lang="en-US" altLang="zh-CN" sz="1200" dirty="0">
                <a:cs typeface="+mn-cs"/>
              </a:rPr>
              <a:t>plot(zuobiao(1,),zuobiao(2,),'g'),hold on</a:t>
            </a:r>
            <a:endParaRPr lang="zh-CN" altLang="zh-CN" sz="1200" dirty="0">
              <a:cs typeface="+mn-cs"/>
            </a:endParaRPr>
          </a:p>
          <a:p>
            <a:pPr eaLnBrk="1" hangingPunct="1">
              <a:defRPr/>
            </a:pPr>
            <a:r>
              <a:rPr lang="en-US" altLang="zh-CN" sz="1200" dirty="0">
                <a:cs typeface="+mn-cs"/>
              </a:rPr>
              <a:t>plot(zuobiao(1,),zuobiao(2,))</a:t>
            </a:r>
            <a:endParaRPr lang="zh-CN" altLang="zh-CN" sz="1200" dirty="0">
              <a:cs typeface="+mn-cs"/>
            </a:endParaRPr>
          </a:p>
          <a:p>
            <a:pPr eaLnBrk="1" hangingPunct="1">
              <a:defRPr/>
            </a:pPr>
            <a:r>
              <a:rPr lang="en-US" altLang="zh-CN" sz="1200" dirty="0">
                <a:cs typeface="+mn-cs"/>
              </a:rPr>
              <a:t>length=max(size(zuobiao));</a:t>
            </a:r>
            <a:endParaRPr lang="zh-CN" altLang="zh-CN" sz="1200" dirty="0">
              <a:cs typeface="+mn-cs"/>
            </a:endParaRPr>
          </a:p>
          <a:p>
            <a:pPr eaLnBrk="1" hangingPunct="1">
              <a:defRPr/>
            </a:pPr>
            <a:r>
              <a:rPr lang="en-US" altLang="zh-CN" sz="1200" dirty="0">
                <a:cs typeface="+mn-cs"/>
              </a:rPr>
              <a:t>%</a:t>
            </a:r>
            <a:r>
              <a:rPr lang="zh-CN" altLang="zh-CN" sz="1200" dirty="0">
                <a:cs typeface="+mn-cs"/>
              </a:rPr>
              <a:t>求初始距离</a:t>
            </a:r>
            <a:r>
              <a:rPr lang="en-US" altLang="zh-CN" sz="1200" dirty="0">
                <a:cs typeface="+mn-cs"/>
              </a:rPr>
              <a:t>..</a:t>
            </a:r>
            <a:endParaRPr lang="zh-CN" altLang="zh-CN" sz="1200" dirty="0">
              <a:cs typeface="+mn-cs"/>
            </a:endParaRPr>
          </a:p>
          <a:p>
            <a:pPr eaLnBrk="1" hangingPunct="1">
              <a:defRPr/>
            </a:pPr>
            <a:r>
              <a:rPr lang="en-US" altLang="zh-CN" sz="1200" dirty="0" smtClean="0">
                <a:cs typeface="+mn-cs"/>
              </a:rPr>
              <a:t>zhixu=randperm(length</a:t>
            </a:r>
            <a:r>
              <a:rPr lang="en-US" altLang="zh-CN" sz="1200" dirty="0">
                <a:cs typeface="+mn-cs"/>
              </a:rPr>
              <a:t>)      %</a:t>
            </a:r>
            <a:r>
              <a:rPr lang="zh-CN" altLang="zh-CN" sz="1200" dirty="0">
                <a:cs typeface="+mn-cs"/>
              </a:rPr>
              <a:t>随机生成一个路线经过点的顺</a:t>
            </a:r>
            <a:r>
              <a:rPr lang="zh-CN" altLang="zh-CN" sz="1200" dirty="0" smtClean="0">
                <a:cs typeface="+mn-cs"/>
              </a:rPr>
              <a:t>序</a:t>
            </a:r>
            <a:r>
              <a:rPr lang="en-US" altLang="zh-CN" sz="1200" dirty="0" smtClean="0">
                <a:cs typeface="+mn-cs"/>
              </a:rPr>
              <a:t>  temp=zuobiao(1</a:t>
            </a:r>
            <a:r>
              <a:rPr lang="en-US" altLang="zh-CN" sz="1200" dirty="0">
                <a:cs typeface="+mn-cs"/>
              </a:rPr>
              <a:t>,);</a:t>
            </a:r>
            <a:endParaRPr lang="zh-CN" altLang="zh-CN" sz="1200" dirty="0">
              <a:cs typeface="+mn-cs"/>
            </a:endParaRPr>
          </a:p>
          <a:p>
            <a:pPr eaLnBrk="1" hangingPunct="1">
              <a:defRPr/>
            </a:pPr>
            <a:r>
              <a:rPr lang="en-US" altLang="zh-CN" sz="1200" dirty="0">
                <a:cs typeface="+mn-cs"/>
              </a:rPr>
              <a:t>newzuobiao(1,)=temp(zhixu);</a:t>
            </a:r>
            <a:endParaRPr lang="zh-CN" altLang="zh-CN" sz="1200" dirty="0">
              <a:cs typeface="+mn-cs"/>
            </a:endParaRPr>
          </a:p>
          <a:p>
            <a:pPr eaLnBrk="1" hangingPunct="1">
              <a:defRPr/>
            </a:pPr>
            <a:r>
              <a:rPr lang="en-US" altLang="zh-CN" sz="1200" dirty="0">
                <a:cs typeface="+mn-cs"/>
              </a:rPr>
              <a:t>temp=zuobiao(2,);</a:t>
            </a:r>
            <a:endParaRPr lang="zh-CN" altLang="zh-CN" sz="1200" dirty="0">
              <a:cs typeface="+mn-cs"/>
            </a:endParaRPr>
          </a:p>
          <a:p>
            <a:pPr eaLnBrk="1" hangingPunct="1">
              <a:defRPr/>
            </a:pPr>
            <a:r>
              <a:rPr lang="en-US" altLang="zh-CN" sz="1200" dirty="0">
                <a:cs typeface="+mn-cs"/>
              </a:rPr>
              <a:t>newzuobiao(2,)=temp(zhixu);</a:t>
            </a:r>
            <a:endParaRPr lang="zh-CN" altLang="zh-CN" sz="1200" dirty="0">
              <a:cs typeface="+mn-cs"/>
            </a:endParaRPr>
          </a:p>
          <a:p>
            <a:pPr eaLnBrk="1" hangingPunct="1">
              <a:defRPr/>
            </a:pPr>
            <a:r>
              <a:rPr lang="en-US" altLang="zh-CN" sz="1200" dirty="0">
                <a:cs typeface="+mn-cs"/>
              </a:rPr>
              <a:t>newzuobiao</a:t>
            </a:r>
            <a:endParaRPr lang="zh-CN" altLang="zh-CN" sz="1200" dirty="0">
              <a:cs typeface="+mn-cs"/>
            </a:endParaRPr>
          </a:p>
          <a:p>
            <a:pPr eaLnBrk="1" hangingPunct="1">
              <a:defRPr/>
            </a:pPr>
            <a:r>
              <a:rPr lang="en-US" altLang="zh-CN" sz="1200" dirty="0">
                <a:cs typeface="+mn-cs"/>
              </a:rPr>
              <a:t>f=juli(newzuobiao</a:t>
            </a:r>
            <a:r>
              <a:rPr lang="en-US" altLang="zh-CN" sz="1200" dirty="0" smtClean="0">
                <a:cs typeface="+mn-cs"/>
              </a:rPr>
              <a:t>)</a:t>
            </a:r>
            <a:endParaRPr lang="en-US" altLang="zh-CN" sz="1200" dirty="0">
              <a:cs typeface="+mn-cs"/>
            </a:endParaRPr>
          </a:p>
          <a:p>
            <a:pPr eaLnBrk="1" hangingPunct="1">
              <a:defRPr/>
            </a:pPr>
            <a:r>
              <a:rPr lang="en-US" altLang="zh-CN" sz="1200" dirty="0" smtClean="0">
                <a:cs typeface="+mn-cs"/>
              </a:rPr>
              <a:t>%</a:t>
            </a:r>
            <a:r>
              <a:rPr lang="zh-CN" altLang="zh-CN" sz="1200" dirty="0">
                <a:cs typeface="+mn-cs"/>
              </a:rPr>
              <a:t>参数定义区</a:t>
            </a:r>
            <a:r>
              <a:rPr lang="en-US" altLang="zh-CN" sz="1200" dirty="0">
                <a:cs typeface="+mn-cs"/>
              </a:rPr>
              <a:t>--------------------------------------</a:t>
            </a:r>
            <a:endParaRPr lang="zh-CN" altLang="zh-CN" sz="1200" dirty="0">
              <a:cs typeface="+mn-cs"/>
            </a:endParaRPr>
          </a:p>
          <a:p>
            <a:pPr eaLnBrk="1" hangingPunct="1">
              <a:defRPr/>
            </a:pPr>
            <a:r>
              <a:rPr lang="en-US" altLang="zh-CN" sz="1200" dirty="0">
                <a:cs typeface="+mn-cs"/>
              </a:rPr>
              <a:t>%</a:t>
            </a:r>
            <a:r>
              <a:rPr lang="zh-CN" altLang="zh-CN" sz="1200" dirty="0">
                <a:cs typeface="+mn-cs"/>
              </a:rPr>
              <a:t>初始温度为</a:t>
            </a:r>
            <a:r>
              <a:rPr lang="en-US" altLang="zh-CN" sz="1200" dirty="0">
                <a:cs typeface="+mn-cs"/>
              </a:rPr>
              <a:t>10000</a:t>
            </a:r>
            <a:endParaRPr lang="zh-CN" altLang="zh-CN" sz="1200" dirty="0">
              <a:cs typeface="+mn-cs"/>
            </a:endParaRPr>
          </a:p>
          <a:p>
            <a:pPr eaLnBrk="1" hangingPunct="1">
              <a:defRPr/>
            </a:pPr>
            <a:r>
              <a:rPr lang="en-US" altLang="zh-CN" sz="1200" dirty="0">
                <a:cs typeface="+mn-cs"/>
              </a:rPr>
              <a:t>tmax=100;</a:t>
            </a:r>
            <a:endParaRPr lang="zh-CN" altLang="zh-CN" sz="1200" dirty="0">
              <a:cs typeface="+mn-cs"/>
            </a:endParaRPr>
          </a:p>
          <a:p>
            <a:pPr eaLnBrk="1" hangingPunct="1">
              <a:defRPr/>
            </a:pPr>
            <a:r>
              <a:rPr lang="en-US" altLang="zh-CN" sz="1200" dirty="0">
                <a:cs typeface="+mn-cs"/>
              </a:rPr>
              <a:t>tmin=0.001;</a:t>
            </a:r>
            <a:endParaRPr lang="zh-CN" altLang="zh-CN" sz="1200" dirty="0">
              <a:cs typeface="+mn-cs"/>
            </a:endParaRPr>
          </a:p>
          <a:p>
            <a:pPr eaLnBrk="1" hangingPunct="1">
              <a:defRPr/>
            </a:pPr>
            <a:r>
              <a:rPr lang="en-US" altLang="zh-CN" sz="1200" dirty="0" smtClean="0">
                <a:cs typeface="+mn-cs"/>
              </a:rPr>
              <a:t>down=0.95</a:t>
            </a:r>
            <a:r>
              <a:rPr lang="en-US" altLang="zh-CN" sz="1200" dirty="0">
                <a:cs typeface="+mn-cs"/>
              </a:rPr>
              <a:t>;</a:t>
            </a:r>
            <a:endParaRPr lang="zh-CN" altLang="zh-CN" sz="1200" dirty="0">
              <a:cs typeface="+mn-cs"/>
            </a:endParaRPr>
          </a:p>
          <a:p>
            <a:pPr eaLnBrk="1" hangingPunct="1">
              <a:defRPr/>
            </a:pPr>
            <a:endParaRPr lang="zh-CN" altLang="en-US" sz="1200" dirty="0">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2"/>
          <p:cNvSpPr>
            <a:spLocks noGrp="1"/>
          </p:cNvSpPr>
          <p:nvPr>
            <p:ph idx="1"/>
          </p:nvPr>
        </p:nvSpPr>
        <p:spPr>
          <a:xfrm>
            <a:off x="677863" y="304800"/>
            <a:ext cx="8596312" cy="6362700"/>
          </a:xfrm>
        </p:spPr>
        <p:txBody>
          <a:bodyPr/>
          <a:lstStyle/>
          <a:p>
            <a:pPr eaLnBrk="1" hangingPunct="1"/>
            <a:r>
              <a:rPr lang="en-US" altLang="zh-CN" sz="1200" smtClean="0"/>
              <a:t>%</a:t>
            </a:r>
            <a:r>
              <a:rPr lang="zh-CN" altLang="zh-CN" sz="1200" smtClean="0"/>
              <a:t>退火算法的函数</a:t>
            </a:r>
            <a:r>
              <a:rPr lang="en-US" altLang="zh-CN" sz="1200" smtClean="0"/>
              <a:t>..</a:t>
            </a:r>
            <a:endParaRPr lang="zh-CN" altLang="zh-CN" sz="1200" smtClean="0"/>
          </a:p>
          <a:p>
            <a:pPr eaLnBrk="1" hangingPunct="1"/>
            <a:r>
              <a:rPr lang="en-US" altLang="zh-CN" sz="1200" smtClean="0"/>
              <a:t>figure</a:t>
            </a:r>
            <a:endParaRPr lang="zh-CN" altLang="zh-CN" sz="1200" smtClean="0"/>
          </a:p>
          <a:p>
            <a:pPr eaLnBrk="1" hangingPunct="1"/>
            <a:r>
              <a:rPr lang="en-US" altLang="zh-CN" sz="1200" smtClean="0"/>
              <a:t>t=tmax;</a:t>
            </a:r>
            <a:endParaRPr lang="zh-CN" altLang="zh-CN" sz="1200" smtClean="0"/>
          </a:p>
          <a:p>
            <a:pPr eaLnBrk="1" hangingPunct="1"/>
            <a:r>
              <a:rPr lang="en-US" altLang="zh-CN" sz="1200" smtClean="0"/>
              <a:t>while ttmin</a:t>
            </a:r>
            <a:endParaRPr lang="zh-CN" altLang="zh-CN" sz="1200" smtClean="0"/>
          </a:p>
          <a:p>
            <a:pPr eaLnBrk="1" hangingPunct="1"/>
            <a:r>
              <a:rPr lang="en-US" altLang="zh-CN" sz="1200" smtClean="0"/>
              <a:t>    </a:t>
            </a:r>
            <a:endParaRPr lang="zh-CN" altLang="zh-CN" sz="1200" smtClean="0"/>
          </a:p>
          <a:p>
            <a:pPr eaLnBrk="1" hangingPunct="1"/>
            <a:r>
              <a:rPr lang="en-US" altLang="zh-CN" sz="1200" smtClean="0"/>
              <a:t>    for n=1500</a:t>
            </a:r>
            <a:endParaRPr lang="zh-CN" altLang="zh-CN" sz="1200" smtClean="0"/>
          </a:p>
          <a:p>
            <a:pPr eaLnBrk="1" hangingPunct="1"/>
            <a:r>
              <a:rPr lang="en-US" altLang="zh-CN" sz="1200" smtClean="0"/>
              <a:t>        newzuobiao=newpath(zuobiao,length);</a:t>
            </a:r>
            <a:endParaRPr lang="zh-CN" altLang="zh-CN" sz="1200" smtClean="0"/>
          </a:p>
          <a:p>
            <a:pPr eaLnBrk="1" hangingPunct="1"/>
            <a:r>
              <a:rPr lang="en-US" altLang="zh-CN" sz="1200" smtClean="0"/>
              <a:t>        newf=juli(newzuobiao);</a:t>
            </a:r>
            <a:endParaRPr lang="zh-CN" altLang="zh-CN" sz="1200" smtClean="0"/>
          </a:p>
          <a:p>
            <a:pPr eaLnBrk="1" hangingPunct="1"/>
            <a:r>
              <a:rPr lang="en-US" altLang="zh-CN" sz="1200" smtClean="0"/>
              <a:t>        if newff</a:t>
            </a:r>
            <a:endParaRPr lang="zh-CN" altLang="zh-CN" sz="1200" smtClean="0"/>
          </a:p>
          <a:p>
            <a:pPr eaLnBrk="1" hangingPunct="1"/>
            <a:r>
              <a:rPr lang="en-US" altLang="zh-CN" sz="1200" smtClean="0"/>
              <a:t>           zuobiao=newzuobiao; </a:t>
            </a:r>
            <a:endParaRPr lang="zh-CN" altLang="zh-CN" sz="1200" smtClean="0"/>
          </a:p>
          <a:p>
            <a:pPr eaLnBrk="1" hangingPunct="1"/>
            <a:r>
              <a:rPr lang="en-US" altLang="zh-CN" sz="1200" smtClean="0"/>
              <a:t> f=newf;</a:t>
            </a:r>
            <a:endParaRPr lang="zh-CN" altLang="zh-CN" sz="1200" smtClean="0"/>
          </a:p>
          <a:p>
            <a:pPr eaLnBrk="1" hangingPunct="1"/>
            <a:r>
              <a:rPr lang="en-US" altLang="zh-CN" sz="1200" smtClean="0"/>
              <a:t>        end</a:t>
            </a:r>
            <a:endParaRPr lang="zh-CN" altLang="zh-CN" sz="1200" smtClean="0"/>
          </a:p>
          <a:p>
            <a:pPr eaLnBrk="1" hangingPunct="1"/>
            <a:r>
              <a:rPr lang="en-US" altLang="zh-CN" sz="1200" smtClean="0"/>
              <a:t>    end</a:t>
            </a:r>
            <a:endParaRPr lang="zh-CN" altLang="zh-CN" sz="1200" smtClean="0"/>
          </a:p>
          <a:p>
            <a:pPr eaLnBrk="1" hangingPunct="1"/>
            <a:r>
              <a:rPr lang="en-US" altLang="zh-CN" sz="1200" smtClean="0"/>
              <a:t>    huatu=[zuobiao,zuobiao(,1)];</a:t>
            </a:r>
            <a:endParaRPr lang="zh-CN" altLang="zh-CN" sz="1200" smtClean="0"/>
          </a:p>
          <a:p>
            <a:pPr eaLnBrk="1" hangingPunct="1"/>
            <a:r>
              <a:rPr lang="en-US" altLang="zh-CN" sz="1200" smtClean="0"/>
              <a:t>    plot(huatu(1,),huatu(2,)),hold on</a:t>
            </a:r>
            <a:endParaRPr lang="zh-CN" altLang="zh-CN" sz="1200" smtClean="0"/>
          </a:p>
          <a:p>
            <a:pPr eaLnBrk="1" hangingPunct="1"/>
            <a:r>
              <a:rPr lang="en-US" altLang="zh-CN" sz="1200" smtClean="0"/>
              <a:t>    plot(huatu(1,),huatu(2,),'ro'),hold off</a:t>
            </a:r>
            <a:endParaRPr lang="zh-CN" altLang="zh-CN" sz="1200" smtClean="0"/>
          </a:p>
          <a:p>
            <a:pPr eaLnBrk="1" hangingPunct="1"/>
            <a:r>
              <a:rPr lang="en-US" altLang="zh-CN" sz="1200" smtClean="0"/>
              <a:t>    pause(0.00001)</a:t>
            </a:r>
            <a:endParaRPr lang="zh-CN" altLang="zh-CN" sz="1200" smtClean="0"/>
          </a:p>
          <a:p>
            <a:pPr eaLnBrk="1" hangingPunct="1"/>
            <a:r>
              <a:rPr lang="en-US" altLang="zh-CN" sz="1200" smtClean="0"/>
              <a:t>    t=tdown</a:t>
            </a:r>
            <a:endParaRPr lang="zh-CN" altLang="zh-CN" sz="1200" smtClean="0"/>
          </a:p>
          <a:p>
            <a:pPr eaLnBrk="1" hangingPunct="1"/>
            <a:r>
              <a:rPr lang="en-US" altLang="zh-CN" sz="1200" smtClean="0"/>
              <a:t>    </a:t>
            </a:r>
            <a:endParaRPr lang="zh-CN" altLang="zh-CN" sz="1200" smtClean="0"/>
          </a:p>
          <a:p>
            <a:pPr eaLnBrk="1" hangingPunct="1"/>
            <a:r>
              <a:rPr lang="en-US" altLang="zh-CN" sz="1200" smtClean="0"/>
              <a:t>end</a:t>
            </a:r>
            <a:endParaRPr lang="zh-CN" altLang="zh-CN" sz="1200" smtClean="0"/>
          </a:p>
          <a:p>
            <a:pPr eaLnBrk="1" hangingPunct="1"/>
            <a:endParaRPr lang="zh-CN" altLang="en-US" sz="12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p:cNvSpPr>
            <a:spLocks noGrp="1"/>
          </p:cNvSpPr>
          <p:nvPr>
            <p:ph idx="1"/>
          </p:nvPr>
        </p:nvSpPr>
        <p:spPr>
          <a:xfrm>
            <a:off x="576263" y="139700"/>
            <a:ext cx="8596312" cy="6502400"/>
          </a:xfrm>
        </p:spPr>
        <p:txBody>
          <a:bodyPr/>
          <a:lstStyle/>
          <a:p>
            <a:pPr eaLnBrk="1" hangingPunct="1"/>
            <a:r>
              <a:rPr lang="en-US" altLang="zh-CN" sz="1200" smtClean="0"/>
              <a:t>newpath.m</a:t>
            </a:r>
            <a:endParaRPr lang="zh-CN" altLang="zh-CN" sz="1200" smtClean="0"/>
          </a:p>
          <a:p>
            <a:pPr eaLnBrk="1" hangingPunct="1"/>
            <a:r>
              <a:rPr lang="en-US" altLang="zh-CN" sz="1200" smtClean="0"/>
              <a:t>function zuobiao=newpath(zuobiao,length)</a:t>
            </a:r>
            <a:endParaRPr lang="zh-CN" altLang="zh-CN" sz="1200" smtClean="0"/>
          </a:p>
          <a:p>
            <a:pPr eaLnBrk="1" hangingPunct="1"/>
            <a:r>
              <a:rPr lang="en-US" altLang="zh-CN" sz="1200" smtClean="0"/>
              <a:t>%</a:t>
            </a:r>
            <a:r>
              <a:rPr lang="zh-CN" altLang="zh-CN" sz="1200" smtClean="0"/>
              <a:t>随机交换两个点的坐标</a:t>
            </a:r>
            <a:r>
              <a:rPr lang="en-US" altLang="zh-CN" sz="1200" smtClean="0"/>
              <a:t>..</a:t>
            </a:r>
            <a:endParaRPr lang="zh-CN" altLang="zh-CN" sz="1200" smtClean="0"/>
          </a:p>
          <a:p>
            <a:pPr eaLnBrk="1" hangingPunct="1"/>
            <a:r>
              <a:rPr lang="en-US" altLang="zh-CN" sz="1200" smtClean="0"/>
              <a:t>a=ceil(rand(1,2)length);</a:t>
            </a:r>
            <a:endParaRPr lang="zh-CN" altLang="zh-CN" sz="1200" smtClean="0"/>
          </a:p>
          <a:p>
            <a:pPr eaLnBrk="1" hangingPunct="1"/>
            <a:r>
              <a:rPr lang="en-US" altLang="zh-CN" sz="1200" smtClean="0"/>
              <a:t>qian=a(1);</a:t>
            </a:r>
            <a:endParaRPr lang="zh-CN" altLang="zh-CN" sz="1200" smtClean="0"/>
          </a:p>
          <a:p>
            <a:pPr eaLnBrk="1" hangingPunct="1"/>
            <a:r>
              <a:rPr lang="en-US" altLang="zh-CN" sz="1200" smtClean="0"/>
              <a:t>hou=a(2);</a:t>
            </a:r>
            <a:endParaRPr lang="zh-CN" altLang="zh-CN" sz="1200" smtClean="0"/>
          </a:p>
          <a:p>
            <a:pPr eaLnBrk="1" hangingPunct="1"/>
            <a:r>
              <a:rPr lang="en-US" altLang="zh-CN" sz="1200" smtClean="0"/>
              <a:t>temp=zuobiao(,qian);</a:t>
            </a:r>
            <a:endParaRPr lang="zh-CN" altLang="zh-CN" sz="1200" smtClean="0"/>
          </a:p>
          <a:p>
            <a:pPr eaLnBrk="1" hangingPunct="1"/>
            <a:r>
              <a:rPr lang="en-US" altLang="zh-CN" sz="1200" smtClean="0"/>
              <a:t>zuobiao(,qian)=zuobiao(,hou);</a:t>
            </a:r>
            <a:endParaRPr lang="zh-CN" altLang="zh-CN" sz="1200" smtClean="0"/>
          </a:p>
          <a:p>
            <a:pPr eaLnBrk="1" hangingPunct="1"/>
            <a:r>
              <a:rPr lang="en-US" altLang="zh-CN" sz="1200" smtClean="0"/>
              <a:t>zuobiao(,hou)=temp;</a:t>
            </a:r>
            <a:endParaRPr lang="zh-CN" altLang="zh-CN" sz="1200" smtClean="0"/>
          </a:p>
          <a:p>
            <a:pPr eaLnBrk="1" hangingPunct="1"/>
            <a:r>
              <a:rPr lang="en-US" altLang="zh-CN" sz="1200" smtClean="0"/>
              <a:t> </a:t>
            </a:r>
            <a:endParaRPr lang="zh-CN" altLang="zh-CN" sz="1200" smtClean="0"/>
          </a:p>
          <a:p>
            <a:pPr eaLnBrk="1" hangingPunct="1"/>
            <a:r>
              <a:rPr lang="en-US" altLang="zh-CN" sz="1200" smtClean="0"/>
              <a:t>juli.m</a:t>
            </a:r>
            <a:endParaRPr lang="zh-CN" altLang="zh-CN" sz="1200" smtClean="0"/>
          </a:p>
          <a:p>
            <a:pPr eaLnBrk="1" hangingPunct="1"/>
            <a:r>
              <a:rPr lang="en-US" altLang="zh-CN" sz="1200" smtClean="0"/>
              <a:t>function lucheng=juli(zuobiao)</a:t>
            </a:r>
            <a:endParaRPr lang="zh-CN" altLang="zh-CN" sz="1200" smtClean="0"/>
          </a:p>
          <a:p>
            <a:pPr eaLnBrk="1" hangingPunct="1"/>
            <a:r>
              <a:rPr lang="en-US" altLang="zh-CN" sz="1200" smtClean="0"/>
              <a:t>length=max(size(zuobiao));</a:t>
            </a:r>
            <a:endParaRPr lang="zh-CN" altLang="zh-CN" sz="1200" smtClean="0"/>
          </a:p>
          <a:p>
            <a:pPr eaLnBrk="1" hangingPunct="1"/>
            <a:r>
              <a:rPr lang="en-US" altLang="zh-CN" sz="1200" smtClean="0"/>
              <a:t>s=0;</a:t>
            </a:r>
            <a:endParaRPr lang="zh-CN" altLang="zh-CN" sz="1200" smtClean="0"/>
          </a:p>
          <a:p>
            <a:pPr eaLnBrk="1" hangingPunct="1"/>
            <a:r>
              <a:rPr lang="en-US" altLang="zh-CN" sz="1200" smtClean="0"/>
              <a:t>for i=2length</a:t>
            </a:r>
            <a:endParaRPr lang="zh-CN" altLang="zh-CN" sz="1200" smtClean="0"/>
          </a:p>
          <a:p>
            <a:pPr eaLnBrk="1" hangingPunct="1"/>
            <a:r>
              <a:rPr lang="en-US" altLang="zh-CN" sz="1200" smtClean="0"/>
              <a:t>    s=s+sqrt(sum((zuobiao(,i)-zuobiao(,i-1)).^2));</a:t>
            </a:r>
            <a:endParaRPr lang="zh-CN" altLang="zh-CN" sz="1200" smtClean="0"/>
          </a:p>
          <a:p>
            <a:pPr eaLnBrk="1" hangingPunct="1"/>
            <a:r>
              <a:rPr lang="en-US" altLang="zh-CN" sz="1200" smtClean="0"/>
              <a:t>end</a:t>
            </a:r>
            <a:endParaRPr lang="zh-CN" altLang="zh-CN" sz="1200" smtClean="0"/>
          </a:p>
          <a:p>
            <a:pPr eaLnBrk="1" hangingPunct="1"/>
            <a:r>
              <a:rPr lang="en-US" altLang="zh-CN" sz="1200" smtClean="0"/>
              <a:t>if length~=2</a:t>
            </a:r>
            <a:endParaRPr lang="zh-CN" altLang="zh-CN" sz="1200" smtClean="0"/>
          </a:p>
          <a:p>
            <a:pPr eaLnBrk="1" hangingPunct="1"/>
            <a:r>
              <a:rPr lang="en-US" altLang="zh-CN" sz="1200" smtClean="0"/>
              <a:t>    s=s+sqrt(sum((zuobiao(,1)-zuobiao(,length)).^2));</a:t>
            </a:r>
            <a:endParaRPr lang="zh-CN" altLang="zh-CN" sz="1200" smtClean="0"/>
          </a:p>
          <a:p>
            <a:pPr eaLnBrk="1" hangingPunct="1"/>
            <a:r>
              <a:rPr lang="en-US" altLang="zh-CN" sz="1200" smtClean="0"/>
              <a:t>end</a:t>
            </a:r>
            <a:endParaRPr lang="zh-CN" altLang="zh-CN" sz="1200" smtClean="0"/>
          </a:p>
          <a:p>
            <a:pPr eaLnBrk="1" hangingPunct="1"/>
            <a:r>
              <a:rPr lang="en-US" altLang="zh-CN" sz="1200" smtClean="0"/>
              <a:t>    lucheng=s;</a:t>
            </a:r>
            <a:endParaRPr lang="zh-CN" altLang="zh-CN" sz="1200" smtClean="0"/>
          </a:p>
          <a:p>
            <a:pPr eaLnBrk="1" hangingPunct="1"/>
            <a:endParaRPr lang="zh-CN" altLang="en-US" sz="12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385763" y="203200"/>
            <a:ext cx="8596312" cy="1320800"/>
          </a:xfrm>
        </p:spPr>
        <p:txBody>
          <a:bodyPr/>
          <a:lstStyle/>
          <a:p>
            <a:pPr eaLnBrk="1" hangingPunct="1"/>
            <a:r>
              <a:rPr lang="en-US" altLang="zh-CN" b="1" smtClean="0"/>
              <a:t>12.2.3 </a:t>
            </a:r>
            <a:r>
              <a:rPr lang="zh-CN" altLang="zh-CN" b="1" smtClean="0"/>
              <a:t>模拟退火算法的伪代码实现</a:t>
            </a:r>
            <a:br>
              <a:rPr lang="zh-CN" altLang="zh-CN" b="1" smtClean="0"/>
            </a:br>
            <a:endParaRPr lang="zh-CN" altLang="en-US" smtClean="0"/>
          </a:p>
        </p:txBody>
      </p:sp>
      <p:sp>
        <p:nvSpPr>
          <p:cNvPr id="48130" name="内容占位符 2"/>
          <p:cNvSpPr>
            <a:spLocks noGrp="1"/>
          </p:cNvSpPr>
          <p:nvPr>
            <p:ph idx="1"/>
          </p:nvPr>
        </p:nvSpPr>
        <p:spPr>
          <a:xfrm>
            <a:off x="525463" y="1181100"/>
            <a:ext cx="8596312" cy="5334000"/>
          </a:xfrm>
        </p:spPr>
        <p:txBody>
          <a:bodyPr/>
          <a:lstStyle/>
          <a:p>
            <a:pPr eaLnBrk="1" hangingPunct="1"/>
            <a:r>
              <a:rPr lang="en-US" altLang="zh-CN" sz="1200" smtClean="0"/>
              <a:t>while( T &gt; T_min )</a:t>
            </a:r>
            <a:endParaRPr lang="zh-CN" altLang="zh-CN" sz="1200" smtClean="0"/>
          </a:p>
          <a:p>
            <a:pPr eaLnBrk="1" hangingPunct="1"/>
            <a:r>
              <a:rPr lang="en-US" altLang="zh-CN" sz="1200" smtClean="0"/>
              <a:t>{</a:t>
            </a:r>
            <a:endParaRPr lang="zh-CN" altLang="zh-CN" sz="1200" smtClean="0"/>
          </a:p>
          <a:p>
            <a:pPr eaLnBrk="1" hangingPunct="1"/>
            <a:r>
              <a:rPr lang="zh-CN" altLang="zh-CN" sz="1200" smtClean="0"/>
              <a:t>　　</a:t>
            </a:r>
            <a:r>
              <a:rPr lang="en-US" altLang="zh-CN" sz="1200" smtClean="0"/>
              <a:t>dE = J( Y(i+1) ) - J( Y(i) ) ; </a:t>
            </a:r>
            <a:endParaRPr lang="zh-CN" altLang="zh-CN" sz="1200" smtClean="0"/>
          </a:p>
          <a:p>
            <a:pPr eaLnBrk="1" hangingPunct="1"/>
            <a:r>
              <a:rPr lang="en-US" altLang="zh-CN" sz="1200" smtClean="0"/>
              <a:t>       if ( dE &gt;=0 ) //</a:t>
            </a:r>
            <a:r>
              <a:rPr lang="zh-CN" altLang="zh-CN" sz="1200" smtClean="0"/>
              <a:t>表达移动后得到更优解，则总是接受移动</a:t>
            </a:r>
            <a:endParaRPr lang="zh-CN" altLang="zh-CN" sz="1200" smtClean="0"/>
          </a:p>
          <a:p>
            <a:pPr eaLnBrk="1" hangingPunct="1"/>
            <a:r>
              <a:rPr lang="en-US" altLang="zh-CN" sz="1200" smtClean="0"/>
              <a:t>Y(i+1) = Y(i) ; //</a:t>
            </a:r>
            <a:r>
              <a:rPr lang="zh-CN" altLang="zh-CN" sz="1200" smtClean="0"/>
              <a:t>接受从</a:t>
            </a:r>
            <a:r>
              <a:rPr lang="en-US" altLang="zh-CN" sz="1200" smtClean="0"/>
              <a:t>Y(i)</a:t>
            </a:r>
            <a:r>
              <a:rPr lang="zh-CN" altLang="zh-CN" sz="1200" smtClean="0"/>
              <a:t>到</a:t>
            </a:r>
            <a:r>
              <a:rPr lang="en-US" altLang="zh-CN" sz="1200" smtClean="0"/>
              <a:t>Y(i+1)</a:t>
            </a:r>
            <a:r>
              <a:rPr lang="zh-CN" altLang="zh-CN" sz="1200" smtClean="0"/>
              <a:t>的移动</a:t>
            </a:r>
            <a:endParaRPr lang="zh-CN" altLang="zh-CN" sz="1200" smtClean="0"/>
          </a:p>
          <a:p>
            <a:pPr eaLnBrk="1" hangingPunct="1"/>
            <a:r>
              <a:rPr lang="zh-CN" altLang="zh-CN" sz="1200" smtClean="0"/>
              <a:t>　　</a:t>
            </a:r>
            <a:r>
              <a:rPr lang="en-US" altLang="zh-CN" sz="1200" smtClean="0"/>
              <a:t>else</a:t>
            </a:r>
            <a:endParaRPr lang="zh-CN" altLang="zh-CN" sz="1200" smtClean="0"/>
          </a:p>
          <a:p>
            <a:pPr eaLnBrk="1" hangingPunct="1"/>
            <a:r>
              <a:rPr lang="zh-CN" altLang="zh-CN" sz="1200" smtClean="0"/>
              <a:t>　　</a:t>
            </a:r>
            <a:r>
              <a:rPr lang="en-US" altLang="zh-CN" sz="1200" smtClean="0"/>
              <a:t>{</a:t>
            </a:r>
            <a:endParaRPr lang="zh-CN" altLang="zh-CN" sz="1200" smtClean="0"/>
          </a:p>
          <a:p>
            <a:pPr eaLnBrk="1" hangingPunct="1"/>
            <a:r>
              <a:rPr lang="en-US" altLang="zh-CN" sz="1200" smtClean="0"/>
              <a:t>// </a:t>
            </a:r>
            <a:r>
              <a:rPr lang="zh-CN" altLang="zh-CN" sz="1200" smtClean="0"/>
              <a:t>函数</a:t>
            </a:r>
            <a:r>
              <a:rPr lang="en-US" altLang="zh-CN" sz="1200" smtClean="0"/>
              <a:t>exp( dE/T )</a:t>
            </a:r>
            <a:r>
              <a:rPr lang="zh-CN" altLang="zh-CN" sz="1200" smtClean="0"/>
              <a:t>的取值范围是</a:t>
            </a:r>
            <a:r>
              <a:rPr lang="en-US" altLang="zh-CN" sz="1200" smtClean="0"/>
              <a:t>(0,1) </a:t>
            </a:r>
            <a:r>
              <a:rPr lang="zh-CN" altLang="zh-CN" sz="1200" smtClean="0"/>
              <a:t>，</a:t>
            </a:r>
            <a:r>
              <a:rPr lang="en-US" altLang="zh-CN" sz="1200" smtClean="0"/>
              <a:t>dE/T</a:t>
            </a:r>
            <a:r>
              <a:rPr lang="zh-CN" altLang="zh-CN" sz="1200" smtClean="0"/>
              <a:t>越大，则</a:t>
            </a:r>
            <a:r>
              <a:rPr lang="en-US" altLang="zh-CN" sz="1200" smtClean="0"/>
              <a:t>exp( dE/T )</a:t>
            </a:r>
            <a:r>
              <a:rPr lang="zh-CN" altLang="zh-CN" sz="1200" smtClean="0"/>
              <a:t>也</a:t>
            </a:r>
            <a:endParaRPr lang="zh-CN" altLang="zh-CN" sz="1200" smtClean="0"/>
          </a:p>
          <a:p>
            <a:pPr eaLnBrk="1" hangingPunct="1"/>
            <a:r>
              <a:rPr lang="en-US" altLang="zh-CN" sz="1200" smtClean="0"/>
              <a:t>if ( exp( dE/T ) &gt; random( 0 , 1 ) )</a:t>
            </a:r>
            <a:endParaRPr lang="zh-CN" altLang="zh-CN" sz="1200" smtClean="0"/>
          </a:p>
          <a:p>
            <a:pPr eaLnBrk="1" hangingPunct="1"/>
            <a:r>
              <a:rPr lang="en-US" altLang="zh-CN" sz="1200" smtClean="0"/>
              <a:t>Y(i+1) = Y(i) ; //</a:t>
            </a:r>
            <a:r>
              <a:rPr lang="zh-CN" altLang="zh-CN" sz="1200" smtClean="0"/>
              <a:t>接受从</a:t>
            </a:r>
            <a:r>
              <a:rPr lang="en-US" altLang="zh-CN" sz="1200" smtClean="0"/>
              <a:t>Y(i)</a:t>
            </a:r>
            <a:r>
              <a:rPr lang="zh-CN" altLang="zh-CN" sz="1200" smtClean="0"/>
              <a:t>到</a:t>
            </a:r>
            <a:r>
              <a:rPr lang="en-US" altLang="zh-CN" sz="1200" smtClean="0"/>
              <a:t>Y(i+1)</a:t>
            </a:r>
            <a:r>
              <a:rPr lang="zh-CN" altLang="zh-CN" sz="1200" smtClean="0"/>
              <a:t>的移动</a:t>
            </a:r>
            <a:endParaRPr lang="zh-CN" altLang="zh-CN" sz="1200" smtClean="0"/>
          </a:p>
          <a:p>
            <a:pPr eaLnBrk="1" hangingPunct="1"/>
            <a:r>
              <a:rPr lang="zh-CN" altLang="zh-CN" sz="1200" smtClean="0"/>
              <a:t>　　</a:t>
            </a:r>
            <a:r>
              <a:rPr lang="en-US" altLang="zh-CN" sz="1200" smtClean="0"/>
              <a:t>}</a:t>
            </a:r>
            <a:endParaRPr lang="zh-CN" altLang="zh-CN" sz="1200" smtClean="0"/>
          </a:p>
          <a:p>
            <a:pPr eaLnBrk="1" hangingPunct="1"/>
            <a:r>
              <a:rPr lang="zh-CN" altLang="zh-CN" sz="1200" smtClean="0"/>
              <a:t>　　</a:t>
            </a:r>
            <a:r>
              <a:rPr lang="en-US" altLang="zh-CN" sz="1200" smtClean="0"/>
              <a:t>T = r * T ; //</a:t>
            </a:r>
            <a:r>
              <a:rPr lang="zh-CN" altLang="zh-CN" sz="1200" smtClean="0"/>
              <a:t>降温退火 ，</a:t>
            </a:r>
            <a:r>
              <a:rPr lang="en-US" altLang="zh-CN" sz="1200" smtClean="0"/>
              <a:t>0&lt;r&lt;1 </a:t>
            </a:r>
            <a:r>
              <a:rPr lang="zh-CN" altLang="zh-CN" sz="1200" smtClean="0"/>
              <a:t>。</a:t>
            </a:r>
            <a:r>
              <a:rPr lang="en-US" altLang="zh-CN" sz="1200" smtClean="0"/>
              <a:t>r</a:t>
            </a:r>
            <a:r>
              <a:rPr lang="zh-CN" altLang="zh-CN" sz="1200" smtClean="0"/>
              <a:t>越大，降温越慢；</a:t>
            </a:r>
            <a:r>
              <a:rPr lang="en-US" altLang="zh-CN" sz="1200" smtClean="0"/>
              <a:t>r</a:t>
            </a:r>
            <a:r>
              <a:rPr lang="zh-CN" altLang="zh-CN" sz="1200" smtClean="0"/>
              <a:t>越小，降温越快</a:t>
            </a:r>
            <a:endParaRPr lang="zh-CN" altLang="zh-CN" sz="1200" smtClean="0"/>
          </a:p>
          <a:p>
            <a:pPr eaLnBrk="1" hangingPunct="1"/>
            <a:r>
              <a:rPr lang="zh-CN" altLang="zh-CN" sz="1200" smtClean="0"/>
              <a:t>　　</a:t>
            </a:r>
            <a:r>
              <a:rPr lang="en-US" altLang="zh-CN" sz="1200" smtClean="0"/>
              <a:t>/*</a:t>
            </a:r>
            <a:endParaRPr lang="zh-CN" altLang="zh-CN" sz="1200" smtClean="0"/>
          </a:p>
          <a:p>
            <a:pPr eaLnBrk="1" hangingPunct="1"/>
            <a:r>
              <a:rPr lang="zh-CN" altLang="zh-CN" sz="1200" smtClean="0"/>
              <a:t>　　</a:t>
            </a:r>
            <a:r>
              <a:rPr lang="en-US" altLang="zh-CN" sz="1200" smtClean="0"/>
              <a:t>* </a:t>
            </a:r>
            <a:r>
              <a:rPr lang="zh-CN" altLang="zh-CN" sz="1200" smtClean="0"/>
              <a:t>若</a:t>
            </a:r>
            <a:r>
              <a:rPr lang="en-US" altLang="zh-CN" sz="1200" smtClean="0"/>
              <a:t>r</a:t>
            </a:r>
            <a:r>
              <a:rPr lang="zh-CN" altLang="zh-CN" sz="1200" smtClean="0"/>
              <a:t>过大，则搜索到全局最优解的可能会较高，但搜索的过程也就较长。若</a:t>
            </a:r>
            <a:r>
              <a:rPr lang="en-US" altLang="zh-CN" sz="1200" smtClean="0"/>
              <a:t>r</a:t>
            </a:r>
            <a:r>
              <a:rPr lang="zh-CN" altLang="zh-CN" sz="1200" smtClean="0"/>
              <a:t>过小，则搜索的过程会很快，但最终可能会达到一个局部最优值</a:t>
            </a:r>
            <a:endParaRPr lang="zh-CN" altLang="zh-CN" sz="1200" smtClean="0"/>
          </a:p>
          <a:p>
            <a:pPr eaLnBrk="1" hangingPunct="1"/>
            <a:r>
              <a:rPr lang="zh-CN" altLang="zh-CN" sz="1200" smtClean="0"/>
              <a:t>　　</a:t>
            </a:r>
            <a:r>
              <a:rPr lang="en-US" altLang="zh-CN" sz="1200" smtClean="0"/>
              <a:t>*/</a:t>
            </a:r>
            <a:endParaRPr lang="zh-CN" altLang="zh-CN" sz="1200" smtClean="0"/>
          </a:p>
          <a:p>
            <a:pPr eaLnBrk="1" hangingPunct="1"/>
            <a:r>
              <a:rPr lang="zh-CN" altLang="zh-CN" sz="1200" smtClean="0"/>
              <a:t>　　</a:t>
            </a:r>
            <a:r>
              <a:rPr lang="en-US" altLang="zh-CN" sz="1200" smtClean="0"/>
              <a:t>i ++ ;</a:t>
            </a:r>
            <a:endParaRPr lang="zh-CN" altLang="zh-CN" sz="1200" smtClean="0"/>
          </a:p>
          <a:p>
            <a:pPr eaLnBrk="1" hangingPunct="1"/>
            <a:r>
              <a:rPr lang="en-US" altLang="zh-CN" sz="1200" smtClean="0"/>
              <a:t>}</a:t>
            </a:r>
            <a:endParaRPr lang="zh-CN" altLang="zh-CN" sz="1200" smtClean="0"/>
          </a:p>
          <a:p>
            <a:pPr eaLnBrk="1" hangingPunct="1"/>
            <a:endParaRPr lang="zh-CN" altLang="en-US" sz="12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eaLnBrk="1" hangingPunct="1">
              <a:defRPr/>
            </a:pPr>
            <a:r>
              <a:rPr lang="en-US" altLang="zh-CN" b="1" dirty="0">
                <a:cs typeface="+mj-cs"/>
              </a:rPr>
              <a:t>12.2.4 </a:t>
            </a:r>
            <a:r>
              <a:rPr lang="zh-CN" altLang="zh-CN" b="1" dirty="0">
                <a:cs typeface="+mj-cs"/>
              </a:rPr>
              <a:t>使用模拟退火算法解决旅行社问题</a:t>
            </a:r>
            <a:br>
              <a:rPr lang="zh-CN" altLang="zh-CN" b="1" dirty="0">
                <a:cs typeface="+mj-cs"/>
              </a:rPr>
            </a:br>
            <a:endParaRPr lang="zh-CN" altLang="en-US" dirty="0">
              <a:cs typeface="+mj-cs"/>
            </a:endParaRPr>
          </a:p>
        </p:txBody>
      </p:sp>
      <p:sp>
        <p:nvSpPr>
          <p:cNvPr id="50178" name="内容占位符 2"/>
          <p:cNvSpPr>
            <a:spLocks noGrp="1"/>
          </p:cNvSpPr>
          <p:nvPr>
            <p:ph idx="1"/>
          </p:nvPr>
        </p:nvSpPr>
        <p:spPr>
          <a:xfrm>
            <a:off x="677863" y="1371600"/>
            <a:ext cx="8596312" cy="5270500"/>
          </a:xfrm>
        </p:spPr>
        <p:txBody>
          <a:bodyPr/>
          <a:lstStyle/>
          <a:p>
            <a:pPr eaLnBrk="1" hangingPunct="1"/>
            <a:r>
              <a:rPr lang="zh-CN" altLang="zh-CN" sz="1800" smtClean="0"/>
              <a:t>旅行商问题</a:t>
            </a:r>
            <a:r>
              <a:rPr lang="en-US" altLang="zh-CN" sz="1800" smtClean="0"/>
              <a:t> ( TSP , Traveling Salesman Problem ) </a:t>
            </a:r>
            <a:r>
              <a:rPr lang="zh-CN" altLang="zh-CN" sz="1800" smtClean="0"/>
              <a:t>：有</a:t>
            </a:r>
            <a:r>
              <a:rPr lang="en-US" altLang="zh-CN" sz="1800" smtClean="0"/>
              <a:t>N</a:t>
            </a:r>
            <a:r>
              <a:rPr lang="zh-CN" altLang="zh-CN" sz="1800" smtClean="0"/>
              <a:t>个城市，要求从其中某个问题出发，唯一遍历所有城市，再回到出发的城市，求最短的路线。</a:t>
            </a:r>
            <a:endParaRPr lang="zh-CN" altLang="zh-CN" sz="1800" smtClean="0"/>
          </a:p>
          <a:p>
            <a:pPr eaLnBrk="1" hangingPunct="1"/>
            <a:r>
              <a:rPr lang="zh-CN" altLang="zh-CN" sz="1800" smtClean="0"/>
              <a:t>旅行商问题属于所谓的</a:t>
            </a:r>
            <a:r>
              <a:rPr lang="en-US" altLang="zh-CN" sz="1800" smtClean="0"/>
              <a:t>NP</a:t>
            </a:r>
            <a:r>
              <a:rPr lang="zh-CN" altLang="zh-CN" sz="1800" smtClean="0"/>
              <a:t>完全问题，精确的解决</a:t>
            </a:r>
            <a:r>
              <a:rPr lang="en-US" altLang="zh-CN" sz="1800" smtClean="0"/>
              <a:t>TSP</a:t>
            </a:r>
            <a:r>
              <a:rPr lang="zh-CN" altLang="zh-CN" sz="1800" smtClean="0"/>
              <a:t>只能通过穷举所有的路径组合，其时间复杂度是</a:t>
            </a:r>
            <a:r>
              <a:rPr lang="en-US" altLang="zh-CN" sz="1800" smtClean="0"/>
              <a:t>O(N!) </a:t>
            </a:r>
            <a:r>
              <a:rPr lang="zh-CN" altLang="zh-CN" sz="1800" smtClean="0"/>
              <a:t>。使用模拟退火算法可以比较快的求出</a:t>
            </a:r>
            <a:r>
              <a:rPr lang="en-US" altLang="zh-CN" sz="1800" smtClean="0"/>
              <a:t>TSP</a:t>
            </a:r>
            <a:r>
              <a:rPr lang="zh-CN" altLang="zh-CN" sz="1800" smtClean="0"/>
              <a:t>的一条近似最优路径。（使用遗传算法也是可以的）模拟退火解决</a:t>
            </a:r>
            <a:r>
              <a:rPr lang="en-US" altLang="zh-CN" sz="1800" smtClean="0"/>
              <a:t>TSP</a:t>
            </a:r>
            <a:r>
              <a:rPr lang="zh-CN" altLang="zh-CN" sz="1800" smtClean="0"/>
              <a:t>的思路：</a:t>
            </a:r>
            <a:endParaRPr lang="zh-CN" altLang="zh-CN" sz="1800" smtClean="0"/>
          </a:p>
          <a:p>
            <a:pPr eaLnBrk="1" hangingPunct="1"/>
            <a:r>
              <a:rPr lang="en-US" altLang="zh-CN" sz="1800" smtClean="0"/>
              <a:t>1. </a:t>
            </a:r>
            <a:r>
              <a:rPr lang="zh-CN" altLang="zh-CN" sz="1800" smtClean="0"/>
              <a:t>产生一条新的遍历路径</a:t>
            </a:r>
            <a:r>
              <a:rPr lang="en-US" altLang="zh-CN" sz="1800" smtClean="0"/>
              <a:t>P(i+1)</a:t>
            </a:r>
            <a:r>
              <a:rPr lang="zh-CN" altLang="zh-CN" sz="1800" smtClean="0"/>
              <a:t>，计算路径</a:t>
            </a:r>
            <a:r>
              <a:rPr lang="en-US" altLang="zh-CN" sz="1800" smtClean="0"/>
              <a:t>P(i+1)</a:t>
            </a:r>
            <a:r>
              <a:rPr lang="zh-CN" altLang="zh-CN" sz="1800" smtClean="0"/>
              <a:t>的长度</a:t>
            </a:r>
            <a:r>
              <a:rPr lang="en-US" altLang="zh-CN" sz="1800" smtClean="0"/>
              <a:t>L( P(i+1) )</a:t>
            </a:r>
            <a:endParaRPr lang="zh-CN" altLang="zh-CN" sz="1800" smtClean="0"/>
          </a:p>
          <a:p>
            <a:pPr eaLnBrk="1" hangingPunct="1"/>
            <a:r>
              <a:rPr lang="en-US" altLang="zh-CN" sz="1800" smtClean="0"/>
              <a:t>2. </a:t>
            </a:r>
            <a:r>
              <a:rPr lang="zh-CN" altLang="zh-CN" sz="1800" smtClean="0"/>
              <a:t>若</a:t>
            </a:r>
            <a:r>
              <a:rPr lang="en-US" altLang="zh-CN" sz="1800" smtClean="0"/>
              <a:t>L(P(i+1)) &lt; L(P(i))</a:t>
            </a:r>
            <a:r>
              <a:rPr lang="zh-CN" altLang="zh-CN" sz="1800" smtClean="0"/>
              <a:t>，则接受</a:t>
            </a:r>
            <a:r>
              <a:rPr lang="en-US" altLang="zh-CN" sz="1800" smtClean="0"/>
              <a:t>P(i+1)</a:t>
            </a:r>
            <a:r>
              <a:rPr lang="zh-CN" altLang="zh-CN" sz="1800" smtClean="0"/>
              <a:t>为新的路径，否则以模拟退火的那个概率接受</a:t>
            </a:r>
            <a:r>
              <a:rPr lang="en-US" altLang="zh-CN" sz="1800" smtClean="0"/>
              <a:t>P(i+1) </a:t>
            </a:r>
            <a:r>
              <a:rPr lang="zh-CN" altLang="zh-CN" sz="1800" smtClean="0"/>
              <a:t>，然后降温</a:t>
            </a:r>
            <a:endParaRPr lang="zh-CN" altLang="zh-CN" sz="1800" smtClean="0"/>
          </a:p>
          <a:p>
            <a:pPr eaLnBrk="1" hangingPunct="1"/>
            <a:r>
              <a:rPr lang="en-US" altLang="zh-CN" sz="1800" smtClean="0"/>
              <a:t>3. </a:t>
            </a:r>
            <a:r>
              <a:rPr lang="zh-CN" altLang="zh-CN" sz="1800" smtClean="0"/>
              <a:t>重复步骤</a:t>
            </a:r>
            <a:r>
              <a:rPr lang="en-US" altLang="zh-CN" sz="1800" smtClean="0"/>
              <a:t>1</a:t>
            </a:r>
            <a:r>
              <a:rPr lang="zh-CN" altLang="zh-CN" sz="1800" smtClean="0"/>
              <a:t>，</a:t>
            </a:r>
            <a:r>
              <a:rPr lang="en-US" altLang="zh-CN" sz="1800" smtClean="0"/>
              <a:t>2</a:t>
            </a:r>
            <a:r>
              <a:rPr lang="zh-CN" altLang="zh-CN" sz="1800" smtClean="0"/>
              <a:t>直到满足退出条件</a:t>
            </a:r>
            <a:endParaRPr lang="zh-CN" altLang="zh-CN" sz="1800" smtClean="0"/>
          </a:p>
          <a:p>
            <a:pPr eaLnBrk="1" hangingPunct="1"/>
            <a:r>
              <a:rPr lang="zh-CN" altLang="zh-CN" sz="1800" smtClean="0"/>
              <a:t>　　产生新的遍历路径的方法有很多，下面列举其中</a:t>
            </a:r>
            <a:r>
              <a:rPr lang="en-US" altLang="zh-CN" sz="1800" smtClean="0"/>
              <a:t>3</a:t>
            </a:r>
            <a:r>
              <a:rPr lang="zh-CN" altLang="zh-CN" sz="1800" smtClean="0"/>
              <a:t>种：</a:t>
            </a:r>
            <a:endParaRPr lang="zh-CN" altLang="zh-CN" sz="1800" smtClean="0"/>
          </a:p>
          <a:p>
            <a:pPr eaLnBrk="1" hangingPunct="1"/>
            <a:r>
              <a:rPr lang="en-US" altLang="zh-CN" sz="1800" smtClean="0"/>
              <a:t>1. </a:t>
            </a:r>
            <a:r>
              <a:rPr lang="zh-CN" altLang="zh-CN" sz="1800" smtClean="0"/>
              <a:t>随机选择</a:t>
            </a:r>
            <a:r>
              <a:rPr lang="en-US" altLang="zh-CN" sz="1800" smtClean="0"/>
              <a:t>2</a:t>
            </a:r>
            <a:r>
              <a:rPr lang="zh-CN" altLang="zh-CN" sz="1800" smtClean="0"/>
              <a:t>个节点，交换路径中的这</a:t>
            </a:r>
            <a:r>
              <a:rPr lang="en-US" altLang="zh-CN" sz="1800" smtClean="0"/>
              <a:t>2</a:t>
            </a:r>
            <a:r>
              <a:rPr lang="zh-CN" altLang="zh-CN" sz="1800" smtClean="0"/>
              <a:t>个节点的顺序。</a:t>
            </a:r>
            <a:endParaRPr lang="zh-CN" altLang="zh-CN" sz="1800" smtClean="0"/>
          </a:p>
          <a:p>
            <a:pPr eaLnBrk="1" hangingPunct="1"/>
            <a:r>
              <a:rPr lang="en-US" altLang="zh-CN" sz="1800" smtClean="0"/>
              <a:t>2. </a:t>
            </a:r>
            <a:r>
              <a:rPr lang="zh-CN" altLang="zh-CN" sz="1800" smtClean="0"/>
              <a:t>随机选择</a:t>
            </a:r>
            <a:r>
              <a:rPr lang="en-US" altLang="zh-CN" sz="1800" smtClean="0"/>
              <a:t>2</a:t>
            </a:r>
            <a:r>
              <a:rPr lang="zh-CN" altLang="zh-CN" sz="1800" smtClean="0"/>
              <a:t>个节点，将路径中这</a:t>
            </a:r>
            <a:r>
              <a:rPr lang="en-US" altLang="zh-CN" sz="1800" smtClean="0"/>
              <a:t>2</a:t>
            </a:r>
            <a:r>
              <a:rPr lang="zh-CN" altLang="zh-CN" sz="1800" smtClean="0"/>
              <a:t>个节点间的节点顺序逆转。</a:t>
            </a:r>
            <a:endParaRPr lang="zh-CN" altLang="zh-CN" sz="1800" smtClean="0"/>
          </a:p>
          <a:p>
            <a:pPr eaLnBrk="1" hangingPunct="1"/>
            <a:r>
              <a:rPr lang="en-US" altLang="zh-CN" sz="1800" smtClean="0"/>
              <a:t>3. </a:t>
            </a:r>
            <a:r>
              <a:rPr lang="zh-CN" altLang="zh-CN" sz="1800" smtClean="0"/>
              <a:t>随机选择</a:t>
            </a:r>
            <a:r>
              <a:rPr lang="en-US" altLang="zh-CN" sz="1800" smtClean="0"/>
              <a:t>3</a:t>
            </a:r>
            <a:r>
              <a:rPr lang="zh-CN" altLang="zh-CN" sz="1800" smtClean="0"/>
              <a:t>个节点</a:t>
            </a:r>
            <a:r>
              <a:rPr lang="en-US" altLang="zh-CN" sz="1800" smtClean="0"/>
              <a:t>m</a:t>
            </a:r>
            <a:r>
              <a:rPr lang="zh-CN" altLang="zh-CN" sz="1800" smtClean="0"/>
              <a:t>，</a:t>
            </a:r>
            <a:r>
              <a:rPr lang="en-US" altLang="zh-CN" sz="1800" smtClean="0"/>
              <a:t>n</a:t>
            </a:r>
            <a:r>
              <a:rPr lang="zh-CN" altLang="zh-CN" sz="1800" smtClean="0"/>
              <a:t>，</a:t>
            </a:r>
            <a:r>
              <a:rPr lang="en-US" altLang="zh-CN" sz="1800" smtClean="0"/>
              <a:t>k</a:t>
            </a:r>
            <a:r>
              <a:rPr lang="zh-CN" altLang="zh-CN" sz="1800" smtClean="0"/>
              <a:t>，然后将节点</a:t>
            </a:r>
            <a:r>
              <a:rPr lang="en-US" altLang="zh-CN" sz="1800" smtClean="0"/>
              <a:t>m</a:t>
            </a:r>
            <a:r>
              <a:rPr lang="zh-CN" altLang="zh-CN" sz="1800" smtClean="0"/>
              <a:t>与</a:t>
            </a:r>
            <a:r>
              <a:rPr lang="en-US" altLang="zh-CN" sz="1800" smtClean="0"/>
              <a:t>n</a:t>
            </a:r>
            <a:r>
              <a:rPr lang="zh-CN" altLang="zh-CN" sz="1800" smtClean="0"/>
              <a:t>间的节点移位到节点</a:t>
            </a:r>
            <a:r>
              <a:rPr lang="en-US" altLang="zh-CN" sz="1800" smtClean="0"/>
              <a:t>k</a:t>
            </a:r>
            <a:r>
              <a:rPr lang="zh-CN" altLang="zh-CN" sz="1800" smtClean="0"/>
              <a:t>后面。</a:t>
            </a:r>
            <a:endParaRPr lang="zh-CN" altLang="zh-CN" sz="1800" smtClean="0"/>
          </a:p>
          <a:p>
            <a:pPr eaLnBrk="1" hangingPunct="1"/>
            <a:endParaRPr lang="zh-CN" altLang="en-US" sz="18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内容占位符 2"/>
          <p:cNvSpPr>
            <a:spLocks noGrp="1"/>
          </p:cNvSpPr>
          <p:nvPr>
            <p:ph idx="1"/>
          </p:nvPr>
        </p:nvSpPr>
        <p:spPr>
          <a:xfrm>
            <a:off x="677863" y="215900"/>
            <a:ext cx="8596312" cy="6426200"/>
          </a:xfrm>
        </p:spPr>
        <p:txBody>
          <a:bodyPr/>
          <a:lstStyle/>
          <a:p>
            <a:pPr eaLnBrk="1" hangingPunct="1"/>
            <a:r>
              <a:rPr lang="en-US" altLang="zh-CN" sz="1800" smtClean="0"/>
              <a:t>Main.m</a:t>
            </a:r>
            <a:endParaRPr lang="zh-CN" altLang="zh-CN" sz="1800" smtClean="0"/>
          </a:p>
          <a:p>
            <a:pPr eaLnBrk="1" hangingPunct="1"/>
            <a:r>
              <a:rPr lang="en-US" altLang="zh-CN" sz="1800" smtClean="0"/>
              <a:t>clear all;close all;clc</a:t>
            </a:r>
            <a:endParaRPr lang="zh-CN" altLang="zh-CN" sz="1800" smtClean="0"/>
          </a:p>
          <a:p>
            <a:pPr eaLnBrk="1" hangingPunct="1"/>
            <a:r>
              <a:rPr lang="en-US" altLang="zh-CN" sz="1800" smtClean="0"/>
              <a:t> </a:t>
            </a:r>
            <a:endParaRPr lang="zh-CN" altLang="zh-CN" sz="1800" smtClean="0"/>
          </a:p>
          <a:p>
            <a:pPr eaLnBrk="1" hangingPunct="1"/>
            <a:r>
              <a:rPr lang="en-US" altLang="zh-CN" sz="1800" smtClean="0"/>
              <a:t>n=20;                   %</a:t>
            </a:r>
            <a:r>
              <a:rPr lang="zh-CN" altLang="zh-CN" sz="1800" smtClean="0"/>
              <a:t>城市个数</a:t>
            </a:r>
            <a:endParaRPr lang="zh-CN" altLang="zh-CN" sz="1800" smtClean="0"/>
          </a:p>
          <a:p>
            <a:pPr eaLnBrk="1" hangingPunct="1"/>
            <a:r>
              <a:rPr lang="en-US" altLang="zh-CN" sz="1800" smtClean="0"/>
              <a:t>temperature=100*n;      %</a:t>
            </a:r>
            <a:r>
              <a:rPr lang="zh-CN" altLang="zh-CN" sz="1800" smtClean="0"/>
              <a:t>初始温度</a:t>
            </a:r>
            <a:endParaRPr lang="zh-CN" altLang="zh-CN" sz="1800" smtClean="0"/>
          </a:p>
          <a:p>
            <a:pPr eaLnBrk="1" hangingPunct="1"/>
            <a:r>
              <a:rPr lang="en-US" altLang="zh-CN" sz="1800" smtClean="0"/>
              <a:t>iter=100;               %</a:t>
            </a:r>
            <a:r>
              <a:rPr lang="zh-CN" altLang="zh-CN" sz="1800" smtClean="0"/>
              <a:t>内部蒙特卡洛循环迭代次数</a:t>
            </a:r>
            <a:endParaRPr lang="zh-CN" altLang="zh-CN" sz="1800" smtClean="0"/>
          </a:p>
          <a:p>
            <a:pPr eaLnBrk="1" hangingPunct="1"/>
            <a:r>
              <a:rPr lang="en-US" altLang="zh-CN" sz="1800" smtClean="0"/>
              <a:t> </a:t>
            </a:r>
            <a:endParaRPr lang="zh-CN" altLang="zh-CN" sz="1800" smtClean="0"/>
          </a:p>
          <a:p>
            <a:pPr eaLnBrk="1" hangingPunct="1"/>
            <a:r>
              <a:rPr lang="en-US" altLang="zh-CN" sz="1800" smtClean="0"/>
              <a:t>%</a:t>
            </a:r>
            <a:r>
              <a:rPr lang="zh-CN" altLang="zh-CN" sz="1800" smtClean="0"/>
              <a:t>随机初始化城市坐标</a:t>
            </a:r>
            <a:endParaRPr lang="zh-CN" altLang="zh-CN" sz="1800" smtClean="0"/>
          </a:p>
          <a:p>
            <a:pPr eaLnBrk="1" hangingPunct="1"/>
            <a:r>
              <a:rPr lang="en-US" altLang="zh-CN" sz="1800" smtClean="0"/>
              <a:t>city=struct([]);</a:t>
            </a:r>
            <a:endParaRPr lang="zh-CN" altLang="zh-CN" sz="1800" smtClean="0"/>
          </a:p>
          <a:p>
            <a:pPr eaLnBrk="1" hangingPunct="1"/>
            <a:r>
              <a:rPr lang="en-US" altLang="zh-CN" sz="1800" smtClean="0"/>
              <a:t>for i=1:n</a:t>
            </a:r>
            <a:endParaRPr lang="zh-CN" altLang="zh-CN" sz="1800" smtClean="0"/>
          </a:p>
          <a:p>
            <a:pPr eaLnBrk="1" hangingPunct="1"/>
            <a:r>
              <a:rPr lang="en-US" altLang="zh-CN" sz="1800" smtClean="0"/>
              <a:t>    city(i).x=floor(1+100*rand()); </a:t>
            </a:r>
            <a:endParaRPr lang="zh-CN" altLang="zh-CN" sz="1800" smtClean="0"/>
          </a:p>
          <a:p>
            <a:pPr eaLnBrk="1" hangingPunct="1"/>
            <a:r>
              <a:rPr lang="en-US" altLang="zh-CN" sz="1800" smtClean="0"/>
              <a:t>    city(i).y=floor(1+100*rand());</a:t>
            </a:r>
            <a:endParaRPr lang="zh-CN" altLang="zh-CN" sz="1800" smtClean="0"/>
          </a:p>
          <a:p>
            <a:pPr eaLnBrk="1" hangingPunct="1"/>
            <a:r>
              <a:rPr lang="en-US" altLang="zh-CN" sz="1800" smtClean="0"/>
              <a:t>end</a:t>
            </a:r>
            <a:endParaRPr lang="zh-CN" altLang="zh-CN" sz="1800" smtClean="0"/>
          </a:p>
          <a:p>
            <a:pPr eaLnBrk="1" hangingPunct="1"/>
            <a:r>
              <a:rPr lang="en-US" altLang="zh-CN" sz="1800" smtClean="0"/>
              <a:t> </a:t>
            </a:r>
            <a:endParaRPr lang="zh-CN" altLang="zh-CN" sz="1800" smtClean="0"/>
          </a:p>
          <a:p>
            <a:pPr eaLnBrk="1" hangingPunct="1"/>
            <a:endParaRPr lang="zh-CN" altLang="en-US" sz="18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677863" y="381000"/>
            <a:ext cx="8596312" cy="6273800"/>
          </a:xfrm>
        </p:spPr>
        <p:txBody>
          <a:bodyPr/>
          <a:lstStyle/>
          <a:p>
            <a:pPr eaLnBrk="1" hangingPunct="1"/>
            <a:r>
              <a:rPr lang="en-US" altLang="zh-CN" sz="1200" smtClean="0"/>
              <a:t>l=1;                            %</a:t>
            </a:r>
            <a:r>
              <a:rPr lang="zh-CN" altLang="zh-CN" sz="1200" smtClean="0"/>
              <a:t>统计迭代次数</a:t>
            </a:r>
            <a:endParaRPr lang="zh-CN" altLang="zh-CN" sz="1200" smtClean="0"/>
          </a:p>
          <a:p>
            <a:pPr eaLnBrk="1" hangingPunct="1"/>
            <a:r>
              <a:rPr lang="en-US" altLang="zh-CN" sz="1200" smtClean="0"/>
              <a:t>len(l)=computer_tour(city,n);   %</a:t>
            </a:r>
            <a:r>
              <a:rPr lang="zh-CN" altLang="zh-CN" sz="1200" smtClean="0"/>
              <a:t>每次迭代后的路线长度</a:t>
            </a:r>
            <a:r>
              <a:rPr lang="en-US" altLang="zh-CN" sz="1200" smtClean="0"/>
              <a:t>  </a:t>
            </a:r>
            <a:endParaRPr lang="zh-CN" altLang="zh-CN" sz="1200" smtClean="0"/>
          </a:p>
          <a:p>
            <a:pPr eaLnBrk="1" hangingPunct="1"/>
            <a:r>
              <a:rPr lang="en-US" altLang="zh-CN" sz="1200" smtClean="0"/>
              <a:t>netplot(city,n);                %</a:t>
            </a:r>
            <a:r>
              <a:rPr lang="zh-CN" altLang="zh-CN" sz="1200" smtClean="0"/>
              <a:t>初始旅行路线</a:t>
            </a:r>
            <a:endParaRPr lang="zh-CN" altLang="zh-CN" sz="1200" smtClean="0"/>
          </a:p>
          <a:p>
            <a:pPr eaLnBrk="1" hangingPunct="1"/>
            <a:r>
              <a:rPr lang="en-US" altLang="zh-CN" sz="1200" smtClean="0"/>
              <a:t> </a:t>
            </a:r>
            <a:endParaRPr lang="zh-CN" altLang="zh-CN" sz="1200" smtClean="0"/>
          </a:p>
          <a:p>
            <a:pPr eaLnBrk="1" hangingPunct="1"/>
            <a:r>
              <a:rPr lang="en-US" altLang="zh-CN" sz="1200" smtClean="0"/>
              <a:t>while temperature&gt;0.001     %</a:t>
            </a:r>
            <a:r>
              <a:rPr lang="zh-CN" altLang="zh-CN" sz="1200" smtClean="0"/>
              <a:t>停止迭代温度</a:t>
            </a:r>
            <a:endParaRPr lang="zh-CN" altLang="zh-CN" sz="1200" smtClean="0"/>
          </a:p>
          <a:p>
            <a:pPr eaLnBrk="1" hangingPunct="1"/>
            <a:r>
              <a:rPr lang="en-US" altLang="zh-CN" sz="1200" smtClean="0"/>
              <a:t>    </a:t>
            </a:r>
            <a:endParaRPr lang="zh-CN" altLang="zh-CN" sz="1200" smtClean="0"/>
          </a:p>
          <a:p>
            <a:pPr eaLnBrk="1" hangingPunct="1"/>
            <a:r>
              <a:rPr lang="en-US" altLang="zh-CN" sz="1200" smtClean="0"/>
              <a:t>    for i=1:iter     %</a:t>
            </a:r>
            <a:r>
              <a:rPr lang="zh-CN" altLang="zh-CN" sz="1200" smtClean="0"/>
              <a:t>多次迭代扰动，一种蒙特卡洛方法，温度降低之前多次实验</a:t>
            </a:r>
            <a:endParaRPr lang="zh-CN" altLang="zh-CN" sz="1200" smtClean="0"/>
          </a:p>
          <a:p>
            <a:pPr eaLnBrk="1" hangingPunct="1"/>
            <a:r>
              <a:rPr lang="en-US" altLang="zh-CN" sz="1200" smtClean="0"/>
              <a:t>        len1=computer_tour(city,n);         %</a:t>
            </a:r>
            <a:r>
              <a:rPr lang="zh-CN" altLang="zh-CN" sz="1200" smtClean="0"/>
              <a:t>计算原路线总距离</a:t>
            </a:r>
            <a:endParaRPr lang="zh-CN" altLang="zh-CN" sz="1200" smtClean="0"/>
          </a:p>
          <a:p>
            <a:pPr eaLnBrk="1" hangingPunct="1"/>
            <a:r>
              <a:rPr lang="en-US" altLang="zh-CN" sz="1200" smtClean="0"/>
              <a:t>        tmp_city=perturb_tour(city,n);      %</a:t>
            </a:r>
            <a:r>
              <a:rPr lang="zh-CN" altLang="zh-CN" sz="1200" smtClean="0"/>
              <a:t>产生随机扰动</a:t>
            </a:r>
            <a:endParaRPr lang="zh-CN" altLang="zh-CN" sz="1200" smtClean="0"/>
          </a:p>
          <a:p>
            <a:pPr eaLnBrk="1" hangingPunct="1"/>
            <a:r>
              <a:rPr lang="en-US" altLang="zh-CN" sz="1200" smtClean="0"/>
              <a:t>        len2=computer_tour(tmp_city,n);     %</a:t>
            </a:r>
            <a:r>
              <a:rPr lang="zh-CN" altLang="zh-CN" sz="1200" smtClean="0"/>
              <a:t>计算新路线总距离</a:t>
            </a:r>
            <a:endParaRPr lang="zh-CN" altLang="zh-CN" sz="1200" smtClean="0"/>
          </a:p>
          <a:p>
            <a:pPr eaLnBrk="1" hangingPunct="1"/>
            <a:r>
              <a:rPr lang="en-US" altLang="zh-CN" sz="1200" smtClean="0"/>
              <a:t>        </a:t>
            </a:r>
            <a:endParaRPr lang="zh-CN" altLang="zh-CN" sz="1200" smtClean="0"/>
          </a:p>
          <a:p>
            <a:pPr eaLnBrk="1" hangingPunct="1"/>
            <a:r>
              <a:rPr lang="en-US" altLang="zh-CN" sz="1200" smtClean="0"/>
              <a:t>        delta_e=len2-len1;  %</a:t>
            </a:r>
            <a:r>
              <a:rPr lang="zh-CN" altLang="zh-CN" sz="1200" smtClean="0"/>
              <a:t>新老距离的差值，相当于能量</a:t>
            </a:r>
            <a:endParaRPr lang="zh-CN" altLang="zh-CN" sz="1200" smtClean="0"/>
          </a:p>
          <a:p>
            <a:pPr eaLnBrk="1" hangingPunct="1"/>
            <a:r>
              <a:rPr lang="en-US" altLang="zh-CN" sz="1200" smtClean="0"/>
              <a:t>        if delta_e&lt;0        %</a:t>
            </a:r>
            <a:r>
              <a:rPr lang="zh-CN" altLang="zh-CN" sz="1200" smtClean="0"/>
              <a:t>新路线好于旧路线，用新路线代替旧路线</a:t>
            </a:r>
            <a:endParaRPr lang="zh-CN" altLang="zh-CN" sz="1200" smtClean="0"/>
          </a:p>
          <a:p>
            <a:pPr eaLnBrk="1" hangingPunct="1"/>
            <a:r>
              <a:rPr lang="en-US" altLang="zh-CN" sz="1200" smtClean="0"/>
              <a:t>            city=tmp_city;</a:t>
            </a:r>
            <a:endParaRPr lang="zh-CN" altLang="zh-CN" sz="1200" smtClean="0"/>
          </a:p>
          <a:p>
            <a:pPr eaLnBrk="1" hangingPunct="1"/>
            <a:r>
              <a:rPr lang="en-US" altLang="zh-CN" sz="1200" smtClean="0"/>
              <a:t>        else                        %</a:t>
            </a:r>
            <a:r>
              <a:rPr lang="zh-CN" altLang="zh-CN" sz="1200" smtClean="0"/>
              <a:t>温度越低，越不太可能接受新解；新老距离差值越大，越不太可能接受新解</a:t>
            </a:r>
            <a:endParaRPr lang="zh-CN" altLang="zh-CN" sz="1200" smtClean="0"/>
          </a:p>
          <a:p>
            <a:pPr eaLnBrk="1" hangingPunct="1"/>
            <a:r>
              <a:rPr lang="en-US" altLang="zh-CN" sz="1200" smtClean="0"/>
              <a:t>            if exp(-delta_e/temperature)&gt;rand() %</a:t>
            </a:r>
            <a:r>
              <a:rPr lang="zh-CN" altLang="zh-CN" sz="1200" smtClean="0"/>
              <a:t>以概率选择是否接受新解</a:t>
            </a:r>
            <a:endParaRPr lang="zh-CN" altLang="zh-CN" sz="1200" smtClean="0"/>
          </a:p>
          <a:p>
            <a:pPr eaLnBrk="1" hangingPunct="1"/>
            <a:r>
              <a:rPr lang="en-US" altLang="zh-CN" sz="1200" smtClean="0"/>
              <a:t>                city=tmp_city;      %</a:t>
            </a:r>
            <a:r>
              <a:rPr lang="zh-CN" altLang="zh-CN" sz="1200" smtClean="0"/>
              <a:t>可能得到较差的解</a:t>
            </a:r>
            <a:endParaRPr lang="zh-CN" altLang="zh-CN" sz="1200" smtClean="0"/>
          </a:p>
          <a:p>
            <a:pPr eaLnBrk="1" hangingPunct="1"/>
            <a:r>
              <a:rPr lang="en-US" altLang="zh-CN" sz="1200" smtClean="0"/>
              <a:t>            end</a:t>
            </a:r>
            <a:endParaRPr lang="zh-CN" altLang="zh-CN" sz="1200" smtClean="0"/>
          </a:p>
          <a:p>
            <a:pPr eaLnBrk="1" hangingPunct="1"/>
            <a:r>
              <a:rPr lang="en-US" altLang="zh-CN" sz="1200" smtClean="0"/>
              <a:t>        end        </a:t>
            </a:r>
            <a:endParaRPr lang="zh-CN" altLang="zh-CN" sz="1200" smtClean="0"/>
          </a:p>
          <a:p>
            <a:pPr eaLnBrk="1" hangingPunct="1"/>
            <a:r>
              <a:rPr lang="en-US" altLang="zh-CN" sz="1200" smtClean="0"/>
              <a:t>    end</a:t>
            </a:r>
            <a:endParaRPr lang="zh-CN" altLang="zh-CN" sz="1200" smtClean="0"/>
          </a:p>
          <a:p>
            <a:pPr eaLnBrk="1" hangingPunct="1"/>
            <a:endParaRPr lang="zh-CN" altLang="en-US" sz="12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77863" y="304800"/>
            <a:ext cx="8596312" cy="6235700"/>
          </a:xfrm>
        </p:spPr>
        <p:txBody>
          <a:bodyPr/>
          <a:lstStyle/>
          <a:p>
            <a:pPr eaLnBrk="1" hangingPunct="1"/>
            <a:r>
              <a:rPr lang="en-US" altLang="zh-CN" sz="1200" smtClean="0"/>
              <a:t>l=l+1;</a:t>
            </a:r>
            <a:endParaRPr lang="zh-CN" altLang="zh-CN" sz="1200" smtClean="0"/>
          </a:p>
          <a:p>
            <a:pPr eaLnBrk="1" hangingPunct="1"/>
            <a:r>
              <a:rPr lang="en-US" altLang="zh-CN" sz="1200" smtClean="0"/>
              <a:t>    len(l)=computer_tour(city,n);   %</a:t>
            </a:r>
            <a:r>
              <a:rPr lang="zh-CN" altLang="zh-CN" sz="1200" smtClean="0"/>
              <a:t>计算新路线距离</a:t>
            </a:r>
            <a:endParaRPr lang="zh-CN" altLang="zh-CN" sz="1200" smtClean="0"/>
          </a:p>
          <a:p>
            <a:pPr eaLnBrk="1" hangingPunct="1"/>
            <a:r>
              <a:rPr lang="en-US" altLang="zh-CN" sz="1200" smtClean="0"/>
              <a:t>    temperature=temperature*0.99;   %</a:t>
            </a:r>
            <a:r>
              <a:rPr lang="zh-CN" altLang="zh-CN" sz="1200" smtClean="0"/>
              <a:t>温度不断下降</a:t>
            </a:r>
            <a:endParaRPr lang="zh-CN" altLang="zh-CN" sz="1200" smtClean="0"/>
          </a:p>
          <a:p>
            <a:pPr eaLnBrk="1" hangingPunct="1"/>
            <a:r>
              <a:rPr lang="en-US" altLang="zh-CN" sz="1200" smtClean="0"/>
              <a:t>  </a:t>
            </a:r>
            <a:endParaRPr lang="zh-CN" altLang="zh-CN" sz="1200" smtClean="0"/>
          </a:p>
          <a:p>
            <a:pPr eaLnBrk="1" hangingPunct="1"/>
            <a:r>
              <a:rPr lang="en-US" altLang="zh-CN" sz="1200" smtClean="0"/>
              <a:t>end  </a:t>
            </a:r>
            <a:endParaRPr lang="zh-CN" altLang="zh-CN" sz="1200" smtClean="0"/>
          </a:p>
          <a:p>
            <a:pPr eaLnBrk="1" hangingPunct="1"/>
            <a:r>
              <a:rPr lang="en-US" altLang="zh-CN" sz="1200" smtClean="0"/>
              <a:t>figure;</a:t>
            </a:r>
            <a:endParaRPr lang="zh-CN" altLang="zh-CN" sz="1200" smtClean="0"/>
          </a:p>
          <a:p>
            <a:pPr eaLnBrk="1" hangingPunct="1"/>
            <a:r>
              <a:rPr lang="en-US" altLang="zh-CN" sz="1200" smtClean="0"/>
              <a:t>netplot(city,n);    %</a:t>
            </a:r>
            <a:r>
              <a:rPr lang="zh-CN" altLang="zh-CN" sz="1200" smtClean="0"/>
              <a:t>最终旅行路线</a:t>
            </a:r>
            <a:endParaRPr lang="zh-CN" altLang="zh-CN" sz="1200" smtClean="0"/>
          </a:p>
          <a:p>
            <a:pPr eaLnBrk="1" hangingPunct="1"/>
            <a:r>
              <a:rPr lang="en-US" altLang="zh-CN" sz="1200" smtClean="0"/>
              <a:t> </a:t>
            </a:r>
            <a:endParaRPr lang="zh-CN" altLang="zh-CN" sz="1200" smtClean="0"/>
          </a:p>
          <a:p>
            <a:pPr eaLnBrk="1" hangingPunct="1"/>
            <a:r>
              <a:rPr lang="en-US" altLang="zh-CN" sz="1200" smtClean="0"/>
              <a:t>figure;</a:t>
            </a:r>
            <a:endParaRPr lang="zh-CN" altLang="zh-CN" sz="1200" smtClean="0"/>
          </a:p>
          <a:p>
            <a:pPr eaLnBrk="1" hangingPunct="1"/>
            <a:r>
              <a:rPr lang="en-US" altLang="zh-CN" sz="1200" smtClean="0"/>
              <a:t>plot(len)</a:t>
            </a:r>
            <a:endParaRPr lang="zh-CN" altLang="zh-CN" sz="1200" smtClean="0"/>
          </a:p>
          <a:p>
            <a:pPr eaLnBrk="1" hangingPunct="1"/>
            <a:r>
              <a:rPr lang="en-US" altLang="zh-CN" sz="1200" smtClean="0"/>
              <a:t> </a:t>
            </a:r>
            <a:endParaRPr lang="zh-CN" altLang="zh-CN" sz="1200" smtClean="0"/>
          </a:p>
          <a:p>
            <a:pPr eaLnBrk="1" hangingPunct="1"/>
            <a:r>
              <a:rPr lang="en-US" altLang="zh-CN" sz="1200" smtClean="0"/>
              <a:t>computor_tour.m</a:t>
            </a:r>
            <a:endParaRPr lang="zh-CN" altLang="zh-CN" sz="1200" smtClean="0"/>
          </a:p>
          <a:p>
            <a:pPr eaLnBrk="1" hangingPunct="1"/>
            <a:r>
              <a:rPr lang="en-US" altLang="zh-CN" sz="1200" smtClean="0"/>
              <a:t> </a:t>
            </a:r>
            <a:endParaRPr lang="zh-CN" altLang="zh-CN" sz="1200" smtClean="0"/>
          </a:p>
          <a:p>
            <a:pPr eaLnBrk="1" hangingPunct="1"/>
            <a:r>
              <a:rPr lang="en-US" altLang="zh-CN" sz="1200" smtClean="0"/>
              <a:t>function len=computer_tour(city,n)   %</a:t>
            </a:r>
            <a:r>
              <a:rPr lang="zh-CN" altLang="zh-CN" sz="1200" smtClean="0"/>
              <a:t>计算路线总长度，每个城市只计算和下家城市之间的距离。</a:t>
            </a:r>
            <a:endParaRPr lang="zh-CN" altLang="zh-CN" sz="1200" smtClean="0"/>
          </a:p>
          <a:p>
            <a:pPr eaLnBrk="1" hangingPunct="1"/>
            <a:r>
              <a:rPr lang="en-US" altLang="zh-CN" sz="1200" smtClean="0"/>
              <a:t>    len=0;</a:t>
            </a:r>
            <a:endParaRPr lang="zh-CN" altLang="zh-CN" sz="1200" smtClean="0"/>
          </a:p>
          <a:p>
            <a:pPr eaLnBrk="1" hangingPunct="1"/>
            <a:r>
              <a:rPr lang="en-US" altLang="zh-CN" sz="1200" smtClean="0"/>
              <a:t>    for i=1:n-1</a:t>
            </a:r>
            <a:endParaRPr lang="zh-CN" altLang="zh-CN" sz="1200" smtClean="0"/>
          </a:p>
          <a:p>
            <a:pPr eaLnBrk="1" hangingPunct="1"/>
            <a:r>
              <a:rPr lang="en-US" altLang="zh-CN" sz="1200" smtClean="0"/>
              <a:t>        len=len+sqrt((city(i).x-city(i+1).x)^2+(city(i).y-city(i+1).y)^2);        </a:t>
            </a:r>
            <a:endParaRPr lang="zh-CN" altLang="zh-CN" sz="1200" smtClean="0"/>
          </a:p>
          <a:p>
            <a:pPr eaLnBrk="1" hangingPunct="1"/>
            <a:r>
              <a:rPr lang="en-US" altLang="zh-CN" sz="1200" smtClean="0"/>
              <a:t>    end</a:t>
            </a:r>
            <a:endParaRPr lang="zh-CN" altLang="zh-CN" sz="1200" smtClean="0"/>
          </a:p>
          <a:p>
            <a:pPr eaLnBrk="1" hangingPunct="1"/>
            <a:r>
              <a:rPr lang="en-US" altLang="zh-CN" sz="1200" smtClean="0"/>
              <a:t>    len=len+sqrt((city(n).x-city(1).x)^2+(city(n).y-city(1).y)^2);</a:t>
            </a:r>
            <a:endParaRPr lang="zh-CN" altLang="zh-CN" sz="1200" smtClean="0"/>
          </a:p>
          <a:p>
            <a:pPr eaLnBrk="1" hangingPunct="1"/>
            <a:r>
              <a:rPr lang="en-US" altLang="zh-CN" sz="1200" smtClean="0"/>
              <a:t>end</a:t>
            </a:r>
            <a:endParaRPr lang="zh-CN" altLang="zh-CN" sz="1200" smtClean="0"/>
          </a:p>
          <a:p>
            <a:pPr eaLnBrk="1" hangingPunct="1"/>
            <a:endParaRPr lang="zh-CN" altLang="en-US" sz="12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677863" y="393700"/>
            <a:ext cx="8596312" cy="6083300"/>
          </a:xfrm>
        </p:spPr>
        <p:txBody>
          <a:bodyPr/>
          <a:lstStyle/>
          <a:p>
            <a:pPr eaLnBrk="1" hangingPunct="1"/>
            <a:r>
              <a:rPr lang="en-US" altLang="zh-CN" sz="1200" smtClean="0"/>
              <a:t>perturb_tour.m</a:t>
            </a:r>
            <a:endParaRPr lang="zh-CN" altLang="zh-CN" sz="1200" smtClean="0"/>
          </a:p>
          <a:p>
            <a:pPr eaLnBrk="1" hangingPunct="1"/>
            <a:r>
              <a:rPr lang="en-US" altLang="zh-CN" sz="1200" smtClean="0"/>
              <a:t> </a:t>
            </a:r>
            <a:endParaRPr lang="zh-CN" altLang="zh-CN" sz="1200" smtClean="0"/>
          </a:p>
          <a:p>
            <a:pPr eaLnBrk="1" hangingPunct="1"/>
            <a:r>
              <a:rPr lang="en-US" altLang="zh-CN" sz="1200" smtClean="0"/>
              <a:t>function city=perturb_tour(city,n)  </a:t>
            </a:r>
            <a:endParaRPr lang="zh-CN" altLang="zh-CN" sz="1200" smtClean="0"/>
          </a:p>
          <a:p>
            <a:pPr eaLnBrk="1" hangingPunct="1"/>
            <a:r>
              <a:rPr lang="en-US" altLang="zh-CN" sz="1200" smtClean="0"/>
              <a:t>    </a:t>
            </a:r>
            <a:endParaRPr lang="zh-CN" altLang="zh-CN" sz="1200" smtClean="0"/>
          </a:p>
          <a:p>
            <a:pPr eaLnBrk="1" hangingPunct="1"/>
            <a:r>
              <a:rPr lang="en-US" altLang="zh-CN" sz="1200" smtClean="0"/>
              <a:t>    %</a:t>
            </a:r>
            <a:r>
              <a:rPr lang="zh-CN" altLang="zh-CN" sz="1200" smtClean="0"/>
              <a:t>随机置换两个不同的城市的坐标</a:t>
            </a:r>
            <a:endParaRPr lang="zh-CN" altLang="zh-CN" sz="1200" smtClean="0"/>
          </a:p>
          <a:p>
            <a:pPr eaLnBrk="1" hangingPunct="1"/>
            <a:r>
              <a:rPr lang="en-US" altLang="zh-CN" sz="1200" smtClean="0"/>
              <a:t>    %</a:t>
            </a:r>
            <a:r>
              <a:rPr lang="zh-CN" altLang="zh-CN" sz="1200" smtClean="0"/>
              <a:t>产生随机扰动</a:t>
            </a:r>
            <a:endParaRPr lang="zh-CN" altLang="zh-CN" sz="1200" smtClean="0"/>
          </a:p>
          <a:p>
            <a:pPr eaLnBrk="1" hangingPunct="1"/>
            <a:r>
              <a:rPr lang="en-US" altLang="zh-CN" sz="1200" smtClean="0"/>
              <a:t>    p1=floor(1+n*rand());</a:t>
            </a:r>
            <a:endParaRPr lang="zh-CN" altLang="zh-CN" sz="1200" smtClean="0"/>
          </a:p>
          <a:p>
            <a:pPr eaLnBrk="1" hangingPunct="1"/>
            <a:r>
              <a:rPr lang="en-US" altLang="zh-CN" sz="1200" smtClean="0"/>
              <a:t>    p2=floor(1+n*rand());</a:t>
            </a:r>
            <a:endParaRPr lang="zh-CN" altLang="zh-CN" sz="1200" smtClean="0"/>
          </a:p>
          <a:p>
            <a:pPr eaLnBrk="1" hangingPunct="1"/>
            <a:r>
              <a:rPr lang="en-US" altLang="zh-CN" sz="1200" smtClean="0"/>
              <a:t> </a:t>
            </a:r>
            <a:endParaRPr lang="zh-CN" altLang="zh-CN" sz="1200" smtClean="0"/>
          </a:p>
          <a:p>
            <a:pPr eaLnBrk="1" hangingPunct="1"/>
            <a:r>
              <a:rPr lang="en-US" altLang="zh-CN" sz="1200" smtClean="0"/>
              <a:t>    while p1==p2</a:t>
            </a:r>
            <a:endParaRPr lang="zh-CN" altLang="zh-CN" sz="1200" smtClean="0"/>
          </a:p>
          <a:p>
            <a:pPr eaLnBrk="1" hangingPunct="1"/>
            <a:r>
              <a:rPr lang="en-US" altLang="zh-CN" sz="1200" smtClean="0"/>
              <a:t>        p1=floor(1+n*rand());</a:t>
            </a:r>
            <a:endParaRPr lang="zh-CN" altLang="zh-CN" sz="1200" smtClean="0"/>
          </a:p>
          <a:p>
            <a:pPr eaLnBrk="1" hangingPunct="1"/>
            <a:r>
              <a:rPr lang="en-US" altLang="zh-CN" sz="1200" smtClean="0"/>
              <a:t>        p2=floor(1+n*rand());    </a:t>
            </a:r>
            <a:endParaRPr lang="zh-CN" altLang="zh-CN" sz="1200" smtClean="0"/>
          </a:p>
          <a:p>
            <a:pPr eaLnBrk="1" hangingPunct="1"/>
            <a:r>
              <a:rPr lang="en-US" altLang="zh-CN" sz="1200" smtClean="0"/>
              <a:t>    end</a:t>
            </a:r>
            <a:endParaRPr lang="zh-CN" altLang="zh-CN" sz="1200" smtClean="0"/>
          </a:p>
          <a:p>
            <a:pPr eaLnBrk="1" hangingPunct="1"/>
            <a:r>
              <a:rPr lang="en-US" altLang="zh-CN" sz="1200" smtClean="0"/>
              <a:t>    </a:t>
            </a:r>
            <a:endParaRPr lang="zh-CN" altLang="zh-CN" sz="1200" smtClean="0"/>
          </a:p>
          <a:p>
            <a:pPr eaLnBrk="1" hangingPunct="1"/>
            <a:r>
              <a:rPr lang="en-US" altLang="zh-CN" sz="1200" smtClean="0"/>
              <a:t>    tmp=city(p1);</a:t>
            </a:r>
            <a:endParaRPr lang="zh-CN" altLang="zh-CN" sz="1200" smtClean="0"/>
          </a:p>
          <a:p>
            <a:pPr eaLnBrk="1" hangingPunct="1"/>
            <a:r>
              <a:rPr lang="en-US" altLang="zh-CN" sz="1200" smtClean="0"/>
              <a:t>    city(p1)=city(p2);</a:t>
            </a:r>
            <a:endParaRPr lang="zh-CN" altLang="zh-CN" sz="1200" smtClean="0"/>
          </a:p>
          <a:p>
            <a:pPr eaLnBrk="1" hangingPunct="1"/>
            <a:r>
              <a:rPr lang="en-US" altLang="zh-CN" sz="1200" smtClean="0"/>
              <a:t>    city(p2)=tmp;</a:t>
            </a:r>
            <a:endParaRPr lang="zh-CN" altLang="zh-CN" sz="1200" smtClean="0"/>
          </a:p>
          <a:p>
            <a:pPr eaLnBrk="1" hangingPunct="1"/>
            <a:r>
              <a:rPr lang="en-US" altLang="zh-CN" sz="1200" smtClean="0"/>
              <a:t> </a:t>
            </a:r>
            <a:endParaRPr lang="zh-CN" altLang="zh-CN" sz="1200" smtClean="0"/>
          </a:p>
          <a:p>
            <a:pPr eaLnBrk="1" hangingPunct="1"/>
            <a:r>
              <a:rPr lang="en-US" altLang="zh-CN" sz="1200" smtClean="0"/>
              <a:t>end</a:t>
            </a:r>
            <a:endParaRPr lang="zh-CN" altLang="zh-CN" sz="1200" smtClean="0"/>
          </a:p>
          <a:p>
            <a:pPr eaLnBrk="1" hangingPunct="1"/>
            <a:endParaRPr lang="zh-CN" altLang="en-US" sz="12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215900"/>
            <a:ext cx="8596312" cy="6413500"/>
          </a:xfrm>
        </p:spPr>
        <p:txBody>
          <a:bodyPr/>
          <a:lstStyle/>
          <a:p>
            <a:pPr eaLnBrk="1" hangingPunct="1">
              <a:defRPr/>
            </a:pPr>
            <a:r>
              <a:rPr lang="en-US" altLang="zh-CN" sz="1800" dirty="0">
                <a:cs typeface="+mn-cs"/>
              </a:rPr>
              <a:t>netplot.m</a:t>
            </a:r>
            <a:endParaRPr lang="zh-CN" altLang="zh-CN" sz="1800" dirty="0">
              <a:cs typeface="+mn-cs"/>
            </a:endParaRPr>
          </a:p>
          <a:p>
            <a:pPr marL="0" indent="0" eaLnBrk="1" hangingPunct="1">
              <a:buFont typeface="Wingdings 3" pitchFamily="18" charset="2"/>
              <a:buNone/>
              <a:defRPr/>
            </a:pPr>
            <a:endParaRPr lang="zh-CN" altLang="zh-CN" sz="1800" dirty="0">
              <a:cs typeface="+mn-cs"/>
            </a:endParaRPr>
          </a:p>
          <a:p>
            <a:pPr eaLnBrk="1" hangingPunct="1">
              <a:defRPr/>
            </a:pPr>
            <a:r>
              <a:rPr lang="en-US" altLang="zh-CN" sz="1800" dirty="0">
                <a:cs typeface="+mn-cs"/>
              </a:rPr>
              <a:t>function netplot(city,n)        %</a:t>
            </a:r>
            <a:r>
              <a:rPr lang="zh-CN" altLang="zh-CN" sz="1800" dirty="0">
                <a:cs typeface="+mn-cs"/>
              </a:rPr>
              <a:t>连线各城市，将路线画出来</a:t>
            </a:r>
            <a:endParaRPr lang="zh-CN" altLang="zh-CN" sz="1800" dirty="0">
              <a:cs typeface="+mn-cs"/>
            </a:endParaRPr>
          </a:p>
          <a:p>
            <a:pPr eaLnBrk="1" hangingPunct="1">
              <a:defRPr/>
            </a:pPr>
            <a:r>
              <a:rPr lang="en-US" altLang="zh-CN" sz="1800" dirty="0">
                <a:cs typeface="+mn-cs"/>
              </a:rPr>
              <a:t>    hold on;</a:t>
            </a:r>
            <a:endParaRPr lang="zh-CN" altLang="zh-CN" sz="1800" dirty="0">
              <a:cs typeface="+mn-cs"/>
            </a:endParaRPr>
          </a:p>
          <a:p>
            <a:pPr eaLnBrk="1" hangingPunct="1">
              <a:defRPr/>
            </a:pPr>
            <a:r>
              <a:rPr lang="en-US" altLang="zh-CN" sz="1800" dirty="0">
                <a:cs typeface="+mn-cs"/>
              </a:rPr>
              <a:t>    for i=1:n-1</a:t>
            </a:r>
            <a:endParaRPr lang="zh-CN" altLang="zh-CN" sz="1800" dirty="0">
              <a:cs typeface="+mn-cs"/>
            </a:endParaRPr>
          </a:p>
          <a:p>
            <a:pPr eaLnBrk="1" hangingPunct="1">
              <a:defRPr/>
            </a:pPr>
            <a:r>
              <a:rPr lang="en-US" altLang="zh-CN" sz="1800" dirty="0">
                <a:cs typeface="+mn-cs"/>
              </a:rPr>
              <a:t>        plot(city(i).x,city(i).y,'r*');  </a:t>
            </a:r>
            <a:endParaRPr lang="zh-CN" altLang="zh-CN" sz="1800" dirty="0">
              <a:cs typeface="+mn-cs"/>
            </a:endParaRPr>
          </a:p>
          <a:p>
            <a:pPr eaLnBrk="1" hangingPunct="1">
              <a:defRPr/>
            </a:pPr>
            <a:r>
              <a:rPr lang="en-US" altLang="zh-CN" sz="1800" dirty="0">
                <a:cs typeface="+mn-cs"/>
              </a:rPr>
              <a:t>        line([city(i).x city(i+1).x],[city(i).y city(i+1).y]);  %</a:t>
            </a:r>
            <a:r>
              <a:rPr lang="zh-CN" altLang="zh-CN" sz="1800" dirty="0">
                <a:cs typeface="+mn-cs"/>
              </a:rPr>
              <a:t>只连线当前城市和下家城市</a:t>
            </a:r>
            <a:r>
              <a:rPr lang="en-US" altLang="zh-CN" sz="1800" dirty="0">
                <a:cs typeface="+mn-cs"/>
              </a:rPr>
              <a:t>     </a:t>
            </a:r>
            <a:endParaRPr lang="zh-CN" altLang="zh-CN" sz="1800" dirty="0">
              <a:cs typeface="+mn-cs"/>
            </a:endParaRPr>
          </a:p>
          <a:p>
            <a:pPr eaLnBrk="1" hangingPunct="1">
              <a:defRPr/>
            </a:pPr>
            <a:r>
              <a:rPr lang="en-US" altLang="zh-CN" sz="1800" dirty="0">
                <a:cs typeface="+mn-cs"/>
              </a:rPr>
              <a:t>    end</a:t>
            </a:r>
            <a:endParaRPr lang="zh-CN" altLang="zh-CN" sz="1800" dirty="0">
              <a:cs typeface="+mn-cs"/>
            </a:endParaRPr>
          </a:p>
          <a:p>
            <a:pPr eaLnBrk="1" hangingPunct="1">
              <a:defRPr/>
            </a:pPr>
            <a:r>
              <a:rPr lang="en-US" altLang="zh-CN" sz="1800" dirty="0">
                <a:cs typeface="+mn-cs"/>
              </a:rPr>
              <a:t> </a:t>
            </a:r>
            <a:endParaRPr lang="zh-CN" altLang="zh-CN" sz="1800" dirty="0">
              <a:cs typeface="+mn-cs"/>
            </a:endParaRPr>
          </a:p>
          <a:p>
            <a:pPr eaLnBrk="1" hangingPunct="1">
              <a:defRPr/>
            </a:pPr>
            <a:r>
              <a:rPr lang="en-US" altLang="zh-CN" sz="1800" dirty="0">
                <a:cs typeface="+mn-cs"/>
              </a:rPr>
              <a:t>    plot(city(n).x,city(n).y,'r*');  </a:t>
            </a:r>
            <a:endParaRPr lang="zh-CN" altLang="zh-CN" sz="1800" dirty="0">
              <a:cs typeface="+mn-cs"/>
            </a:endParaRPr>
          </a:p>
          <a:p>
            <a:pPr eaLnBrk="1" hangingPunct="1">
              <a:defRPr/>
            </a:pPr>
            <a:r>
              <a:rPr lang="en-US" altLang="zh-CN" sz="1800" dirty="0">
                <a:cs typeface="+mn-cs"/>
              </a:rPr>
              <a:t>    line([city(n).x city(1).x],[city(n).y city(1).y]);     %</a:t>
            </a:r>
            <a:r>
              <a:rPr lang="zh-CN" altLang="zh-CN" sz="1800" dirty="0">
                <a:cs typeface="+mn-cs"/>
              </a:rPr>
              <a:t>最后一家城市连线第一家城市</a:t>
            </a:r>
            <a:endParaRPr lang="zh-CN" altLang="zh-CN" sz="1800" dirty="0">
              <a:cs typeface="+mn-cs"/>
            </a:endParaRPr>
          </a:p>
          <a:p>
            <a:pPr eaLnBrk="1" hangingPunct="1">
              <a:defRPr/>
            </a:pPr>
            <a:r>
              <a:rPr lang="en-US" altLang="zh-CN" sz="1800" dirty="0">
                <a:cs typeface="+mn-cs"/>
              </a:rPr>
              <a:t>    hold off;</a:t>
            </a:r>
            <a:endParaRPr lang="zh-CN" altLang="zh-CN" sz="1800" dirty="0">
              <a:cs typeface="+mn-cs"/>
            </a:endParaRPr>
          </a:p>
          <a:p>
            <a:pPr eaLnBrk="1" hangingPunct="1">
              <a:defRPr/>
            </a:pPr>
            <a:r>
              <a:rPr lang="en-US" altLang="zh-CN" sz="1800" dirty="0">
                <a:cs typeface="+mn-cs"/>
              </a:rPr>
              <a:t>end</a:t>
            </a:r>
            <a:endParaRPr lang="zh-CN" altLang="zh-CN" sz="1800" dirty="0">
              <a:cs typeface="+mn-cs"/>
            </a:endParaRPr>
          </a:p>
          <a:p>
            <a:pPr eaLnBrk="1" hangingPunct="1">
              <a:defRPr/>
            </a:pPr>
            <a:endParaRPr lang="zh-CN" altLang="en-US" sz="1800" dirty="0">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normAutofit fontScale="90000"/>
          </a:bodyPr>
          <a:lstStyle/>
          <a:p>
            <a:pPr eaLnBrk="1" hangingPunct="1">
              <a:defRPr/>
            </a:pPr>
            <a:r>
              <a:rPr lang="en-US" altLang="zh-CN" b="1" dirty="0">
                <a:cs typeface="+mj-cs"/>
              </a:rPr>
              <a:t>12.1.2  Metropolis</a:t>
            </a:r>
            <a:r>
              <a:rPr lang="zh-CN" altLang="zh-CN" b="1" dirty="0">
                <a:cs typeface="+mj-cs"/>
              </a:rPr>
              <a:t>准则</a:t>
            </a:r>
            <a:br>
              <a:rPr lang="zh-CN" altLang="zh-CN" b="1" dirty="0">
                <a:cs typeface="+mj-cs"/>
              </a:rPr>
            </a:br>
            <a:br>
              <a:rPr lang="zh-CN" altLang="zh-CN" b="1" dirty="0" smtClean="0">
                <a:cs typeface="+mj-cs"/>
              </a:rPr>
            </a:br>
            <a:endParaRPr lang="zh-CN" altLang="en-US" dirty="0" smtClean="0">
              <a:cs typeface="+mj-cs"/>
            </a:endParaRPr>
          </a:p>
        </p:txBody>
      </p:sp>
      <p:sp>
        <p:nvSpPr>
          <p:cNvPr id="20482" name="内容占位符 2"/>
          <p:cNvSpPr>
            <a:spLocks noGrp="1"/>
          </p:cNvSpPr>
          <p:nvPr>
            <p:ph idx="1"/>
          </p:nvPr>
        </p:nvSpPr>
        <p:spPr/>
        <p:txBody>
          <a:bodyPr/>
          <a:lstStyle/>
          <a:p>
            <a:pPr eaLnBrk="1" hangingPunct="1">
              <a:defRPr/>
            </a:pPr>
            <a:r>
              <a:rPr lang="zh-CN" altLang="zh-CN" sz="1800" dirty="0">
                <a:cs typeface="+mn-cs"/>
              </a:rPr>
              <a:t>固体在恒定温度下达到平衡的过程可以用</a:t>
            </a:r>
            <a:r>
              <a:rPr lang="en-US" altLang="zh-CN" sz="1800" dirty="0">
                <a:cs typeface="+mn-cs"/>
              </a:rPr>
              <a:t>MonteCarl</a:t>
            </a:r>
            <a:r>
              <a:rPr lang="zh-CN" altLang="zh-CN" sz="1800" dirty="0">
                <a:cs typeface="+mn-cs"/>
              </a:rPr>
              <a:t>方法加 以模拟，该方法虽然简单，但必须大量采样才能得到比较精确的结果，因而计算量很大。</a:t>
            </a:r>
            <a:endParaRPr lang="zh-CN" altLang="zh-CN" sz="1800" dirty="0">
              <a:cs typeface="+mn-cs"/>
            </a:endParaRPr>
          </a:p>
          <a:p>
            <a:pPr eaLnBrk="1" hangingPunct="1">
              <a:defRPr/>
            </a:pPr>
            <a:r>
              <a:rPr lang="en-US" altLang="zh-CN" sz="1800" dirty="0">
                <a:cs typeface="+mn-cs"/>
              </a:rPr>
              <a:t>1953</a:t>
            </a:r>
            <a:r>
              <a:rPr lang="zh-CN" altLang="zh-CN" sz="1800" dirty="0">
                <a:cs typeface="+mn-cs"/>
              </a:rPr>
              <a:t>年，</a:t>
            </a:r>
            <a:r>
              <a:rPr lang="en-US" altLang="zh-CN" sz="1800" dirty="0">
                <a:cs typeface="+mn-cs"/>
              </a:rPr>
              <a:t>Metropolis</a:t>
            </a:r>
            <a:r>
              <a:rPr lang="zh-CN" altLang="zh-CN" sz="1800" dirty="0">
                <a:cs typeface="+mn-cs"/>
              </a:rPr>
              <a:t>等提出了重要性采样法，即以概率接受新状态。具体而言</a:t>
            </a:r>
            <a:r>
              <a:rPr lang="zh-CN" altLang="zh-CN" sz="1800" dirty="0" smtClean="0">
                <a:cs typeface="+mn-cs"/>
              </a:rPr>
              <a:t>：</a:t>
            </a:r>
            <a:r>
              <a:rPr lang="en-US" altLang="zh-CN" sz="1800" dirty="0">
                <a:cs typeface="+mn-cs"/>
              </a:rPr>
              <a:t> </a:t>
            </a:r>
            <a:endParaRPr lang="zh-CN" altLang="zh-CN" sz="1800" dirty="0">
              <a:cs typeface="+mn-cs"/>
            </a:endParaRPr>
          </a:p>
          <a:p>
            <a:pPr eaLnBrk="1" hangingPunct="1">
              <a:defRPr/>
            </a:pPr>
            <a:r>
              <a:rPr lang="zh-CN" altLang="zh-CN" sz="1800" dirty="0">
                <a:cs typeface="+mn-cs"/>
              </a:rPr>
              <a:t>在温度为</a:t>
            </a:r>
            <a:r>
              <a:rPr lang="en-US" altLang="zh-CN" sz="1800" dirty="0">
                <a:cs typeface="+mn-cs"/>
              </a:rPr>
              <a:t>T</a:t>
            </a:r>
            <a:r>
              <a:rPr lang="zh-CN" altLang="zh-CN" sz="1800" dirty="0">
                <a:cs typeface="+mn-cs"/>
              </a:rPr>
              <a:t>，由当前状态</a:t>
            </a:r>
            <a:r>
              <a:rPr lang="en-US" altLang="zh-CN" sz="1800" dirty="0">
                <a:cs typeface="+mn-cs"/>
              </a:rPr>
              <a:t>i</a:t>
            </a:r>
            <a:r>
              <a:rPr lang="zh-CN" altLang="zh-CN" sz="1800" dirty="0">
                <a:cs typeface="+mn-cs"/>
              </a:rPr>
              <a:t>产生新状态 </a:t>
            </a:r>
            <a:r>
              <a:rPr lang="en-US" altLang="zh-CN" sz="1800" dirty="0">
                <a:cs typeface="+mn-cs"/>
              </a:rPr>
              <a:t>j</a:t>
            </a:r>
            <a:r>
              <a:rPr lang="zh-CN" altLang="zh-CN" sz="1800" dirty="0">
                <a:cs typeface="+mn-cs"/>
              </a:rPr>
              <a:t>，两者的能量分别</a:t>
            </a:r>
            <a:r>
              <a:rPr lang="zh-CN" altLang="zh-CN" sz="1800" dirty="0" smtClean="0">
                <a:cs typeface="+mn-cs"/>
              </a:rPr>
              <a:t>为</a:t>
            </a:r>
            <a:r>
              <a:rPr lang="en-US" altLang="zh-CN" sz="1800" dirty="0" smtClean="0">
                <a:cs typeface="+mn-cs"/>
              </a:rPr>
              <a:t>     </a:t>
            </a:r>
            <a:r>
              <a:rPr lang="zh-CN" altLang="en-US" sz="1800" dirty="0" smtClean="0">
                <a:cs typeface="+mn-cs"/>
              </a:rPr>
              <a:t>和     ，</a:t>
            </a:r>
            <a:r>
              <a:rPr lang="zh-CN" altLang="zh-CN" sz="1800" dirty="0" smtClean="0">
                <a:cs typeface="+mn-cs"/>
              </a:rPr>
              <a:t>若</a:t>
            </a:r>
            <a:r>
              <a:rPr lang="en-US" altLang="zh-CN" sz="1800" dirty="0" smtClean="0">
                <a:cs typeface="+mn-cs"/>
              </a:rPr>
              <a:t>     &lt;    </a:t>
            </a:r>
            <a:endParaRPr lang="en-US" altLang="zh-CN" sz="1800" dirty="0" smtClean="0">
              <a:cs typeface="+mn-cs"/>
            </a:endParaRPr>
          </a:p>
          <a:p>
            <a:pPr eaLnBrk="1" hangingPunct="1">
              <a:defRPr/>
            </a:pPr>
            <a:r>
              <a:rPr lang="zh-CN" altLang="zh-CN" sz="1800" dirty="0">
                <a:cs typeface="+mn-cs"/>
              </a:rPr>
              <a:t>则接受新产状态</a:t>
            </a:r>
            <a:r>
              <a:rPr lang="en-US" altLang="zh-CN" sz="1800" dirty="0">
                <a:cs typeface="+mn-cs"/>
              </a:rPr>
              <a:t>j</a:t>
            </a:r>
            <a:r>
              <a:rPr lang="zh-CN" altLang="zh-CN" sz="1800" dirty="0">
                <a:cs typeface="+mn-cs"/>
              </a:rPr>
              <a:t>为当前状态；否则，若概</a:t>
            </a:r>
            <a:r>
              <a:rPr lang="zh-CN" altLang="zh-CN" sz="1800" dirty="0" smtClean="0">
                <a:cs typeface="+mn-cs"/>
              </a:rPr>
              <a:t>率</a:t>
            </a:r>
            <a:r>
              <a:rPr lang="en-US" altLang="zh-CN" sz="1800" dirty="0" smtClean="0">
                <a:cs typeface="+mn-cs"/>
              </a:rPr>
              <a:t>                     </a:t>
            </a:r>
            <a:r>
              <a:rPr lang="zh-CN" altLang="zh-CN" sz="1800" dirty="0" smtClean="0">
                <a:cs typeface="+mn-cs"/>
              </a:rPr>
              <a:t>大 </a:t>
            </a:r>
            <a:r>
              <a:rPr lang="zh-CN" altLang="zh-CN" sz="1800" dirty="0">
                <a:cs typeface="+mn-cs"/>
              </a:rPr>
              <a:t>于</a:t>
            </a:r>
            <a:r>
              <a:rPr lang="en-US" altLang="zh-CN" sz="1800" dirty="0">
                <a:cs typeface="+mn-cs"/>
              </a:rPr>
              <a:t>[0,1]</a:t>
            </a:r>
            <a:r>
              <a:rPr lang="zh-CN" altLang="zh-CN" sz="1800" dirty="0">
                <a:cs typeface="+mn-cs"/>
              </a:rPr>
              <a:t>区间内的</a:t>
            </a:r>
            <a:r>
              <a:rPr lang="zh-CN" altLang="zh-CN" sz="1800" dirty="0" smtClean="0">
                <a:cs typeface="+mn-cs"/>
              </a:rPr>
              <a:t>随</a:t>
            </a:r>
            <a:endParaRPr lang="en-US" altLang="zh-CN" sz="1800" dirty="0" smtClean="0">
              <a:cs typeface="+mn-cs"/>
            </a:endParaRPr>
          </a:p>
          <a:p>
            <a:pPr eaLnBrk="1" hangingPunct="1">
              <a:defRPr/>
            </a:pPr>
            <a:r>
              <a:rPr lang="zh-CN" altLang="zh-CN" sz="1800" dirty="0" smtClean="0">
                <a:cs typeface="+mn-cs"/>
              </a:rPr>
              <a:t>机</a:t>
            </a:r>
            <a:r>
              <a:rPr lang="zh-CN" altLang="zh-CN" sz="1800" dirty="0">
                <a:cs typeface="+mn-cs"/>
              </a:rPr>
              <a:t>数接受新状态</a:t>
            </a:r>
            <a:r>
              <a:rPr lang="en-US" altLang="zh-CN" sz="1800" dirty="0">
                <a:cs typeface="+mn-cs"/>
              </a:rPr>
              <a:t>J</a:t>
            </a:r>
            <a:r>
              <a:rPr lang="zh-CN" altLang="zh-CN" sz="1800" dirty="0">
                <a:cs typeface="+mn-cs"/>
              </a:rPr>
              <a:t>为当前状态，若不成立则保留状态</a:t>
            </a:r>
            <a:r>
              <a:rPr lang="en-US" altLang="zh-CN" sz="1800" dirty="0">
                <a:cs typeface="+mn-cs"/>
              </a:rPr>
              <a:t>i</a:t>
            </a:r>
            <a:r>
              <a:rPr lang="zh-CN" altLang="zh-CN" sz="1800" dirty="0">
                <a:cs typeface="+mn-cs"/>
              </a:rPr>
              <a:t>为当前状态。当这种过程多次重复，即经过大量迁移后系统趋于能量较低的平衡态，固体状态的概率分布趋于</a:t>
            </a:r>
            <a:r>
              <a:rPr lang="en-US" altLang="zh-CN" sz="1800" dirty="0">
                <a:cs typeface="+mn-cs"/>
              </a:rPr>
              <a:t>(2)</a:t>
            </a:r>
            <a:r>
              <a:rPr lang="zh-CN" altLang="zh-CN" sz="1800" dirty="0">
                <a:cs typeface="+mn-cs"/>
              </a:rPr>
              <a:t>式的</a:t>
            </a:r>
            <a:r>
              <a:rPr lang="en-US" altLang="zh-CN" sz="1800" dirty="0">
                <a:cs typeface="+mn-cs"/>
              </a:rPr>
              <a:t>Gibbs</a:t>
            </a:r>
            <a:r>
              <a:rPr lang="zh-CN" altLang="zh-CN" sz="1800" dirty="0">
                <a:cs typeface="+mn-cs"/>
              </a:rPr>
              <a:t>分布。上述接受新状态的准则称为</a:t>
            </a:r>
            <a:r>
              <a:rPr lang="en-US" altLang="zh-CN" sz="1800" dirty="0">
                <a:cs typeface="+mn-cs"/>
              </a:rPr>
              <a:t>Metropolis</a:t>
            </a:r>
            <a:r>
              <a:rPr lang="zh-CN" altLang="zh-CN" sz="1800" dirty="0">
                <a:cs typeface="+mn-cs"/>
              </a:rPr>
              <a:t>准则，相应 的算法称为</a:t>
            </a:r>
            <a:r>
              <a:rPr lang="en-US" altLang="zh-CN" sz="1800" dirty="0">
                <a:cs typeface="+mn-cs"/>
              </a:rPr>
              <a:t>Metropolis</a:t>
            </a:r>
            <a:r>
              <a:rPr lang="zh-CN" altLang="zh-CN" sz="1800" dirty="0">
                <a:cs typeface="+mn-cs"/>
              </a:rPr>
              <a:t>算法，这种算法的计算显著减少。</a:t>
            </a:r>
            <a:endParaRPr lang="zh-CN" altLang="zh-CN" sz="1800" dirty="0">
              <a:cs typeface="+mn-cs"/>
            </a:endParaRPr>
          </a:p>
          <a:p>
            <a:pPr marL="0" indent="0" eaLnBrk="1" hangingPunct="1">
              <a:buFont typeface="Wingdings 3" pitchFamily="18" charset="2"/>
              <a:buNone/>
              <a:defRPr/>
            </a:pPr>
            <a:endParaRPr lang="zh-CN" altLang="zh-CN" sz="1100" dirty="0">
              <a:cs typeface="+mn-cs"/>
            </a:endParaRPr>
          </a:p>
        </p:txBody>
      </p:sp>
      <p:sp>
        <p:nvSpPr>
          <p:cNvPr id="8218" name="Rectangle 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8211" name="Object 19"/>
          <p:cNvGraphicFramePr>
            <a:graphicFrameLocks noChangeAspect="1"/>
          </p:cNvGraphicFramePr>
          <p:nvPr/>
        </p:nvGraphicFramePr>
        <p:xfrm>
          <a:off x="6997700" y="3302000"/>
          <a:ext cx="266700" cy="292100"/>
        </p:xfrm>
        <a:graphic>
          <a:graphicData uri="http://schemas.openxmlformats.org/presentationml/2006/ole">
            <mc:AlternateContent xmlns:mc="http://schemas.openxmlformats.org/markup-compatibility/2006">
              <mc:Choice xmlns:v="urn:schemas-microsoft-com:vml" Requires="v">
                <p:oleObj spid="_x0000_s2049" name="" r:id="rId1" imgW="4267200" imgH="5486400" progId="Equation.DSMT4">
                  <p:embed/>
                </p:oleObj>
              </mc:Choice>
              <mc:Fallback>
                <p:oleObj name="" r:id="rId1" imgW="4267200" imgH="5486400" progId="Equation.DSMT4">
                  <p:embed/>
                  <p:pic>
                    <p:nvPicPr>
                      <p:cNvPr id="0" name="图片 2048"/>
                      <p:cNvPicPr>
                        <a:picLocks noChangeAspect="1"/>
                      </p:cNvPicPr>
                      <p:nvPr/>
                    </p:nvPicPr>
                    <p:blipFill>
                      <a:blip r:embed="rId2"/>
                      <a:stretch>
                        <a:fillRect/>
                      </a:stretch>
                    </p:blipFill>
                    <p:spPr>
                      <a:xfrm>
                        <a:off x="6997700" y="3302000"/>
                        <a:ext cx="266700" cy="292100"/>
                      </a:xfrm>
                      <a:prstGeom prst="rect">
                        <a:avLst/>
                      </a:prstGeom>
                      <a:noFill/>
                      <a:ln w="9525">
                        <a:noFill/>
                        <a:miter/>
                      </a:ln>
                    </p:spPr>
                  </p:pic>
                </p:oleObj>
              </mc:Fallback>
            </mc:AlternateContent>
          </a:graphicData>
        </a:graphic>
      </p:graphicFrame>
      <p:sp>
        <p:nvSpPr>
          <p:cNvPr id="8219" name="Rectangle 4"/>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8212" name="Object 20"/>
          <p:cNvGraphicFramePr>
            <a:graphicFrameLocks noChangeAspect="1"/>
          </p:cNvGraphicFramePr>
          <p:nvPr/>
        </p:nvGraphicFramePr>
        <p:xfrm>
          <a:off x="7581900" y="3302000"/>
          <a:ext cx="215900" cy="265113"/>
        </p:xfrm>
        <a:graphic>
          <a:graphicData uri="http://schemas.openxmlformats.org/presentationml/2006/ole">
            <mc:AlternateContent xmlns:mc="http://schemas.openxmlformats.org/markup-compatibility/2006">
              <mc:Choice xmlns:v="urn:schemas-microsoft-com:vml" Requires="v">
                <p:oleObj spid="_x0000_s2050" name="" r:id="rId3" imgW="4572000" imgH="5791200" progId="Equation.DSMT4">
                  <p:embed/>
                </p:oleObj>
              </mc:Choice>
              <mc:Fallback>
                <p:oleObj name="" r:id="rId3" imgW="4572000" imgH="5791200" progId="Equation.DSMT4">
                  <p:embed/>
                  <p:pic>
                    <p:nvPicPr>
                      <p:cNvPr id="0" name="图片 2049"/>
                      <p:cNvPicPr>
                        <a:picLocks noChangeAspect="1"/>
                      </p:cNvPicPr>
                      <p:nvPr/>
                    </p:nvPicPr>
                    <p:blipFill>
                      <a:blip r:embed="rId4"/>
                      <a:stretch>
                        <a:fillRect/>
                      </a:stretch>
                    </p:blipFill>
                    <p:spPr>
                      <a:xfrm>
                        <a:off x="7581900" y="3302000"/>
                        <a:ext cx="215900" cy="265113"/>
                      </a:xfrm>
                      <a:prstGeom prst="rect">
                        <a:avLst/>
                      </a:prstGeom>
                      <a:noFill/>
                      <a:ln w="9525">
                        <a:noFill/>
                        <a:miter/>
                      </a:ln>
                    </p:spPr>
                  </p:pic>
                </p:oleObj>
              </mc:Fallback>
            </mc:AlternateContent>
          </a:graphicData>
        </a:graphic>
      </p:graphicFrame>
      <p:graphicFrame>
        <p:nvGraphicFramePr>
          <p:cNvPr id="8213" name="Object 21"/>
          <p:cNvGraphicFramePr>
            <a:graphicFrameLocks noChangeAspect="1"/>
          </p:cNvGraphicFramePr>
          <p:nvPr/>
        </p:nvGraphicFramePr>
        <p:xfrm>
          <a:off x="8382000" y="3302000"/>
          <a:ext cx="180975" cy="260350"/>
        </p:xfrm>
        <a:graphic>
          <a:graphicData uri="http://schemas.openxmlformats.org/presentationml/2006/ole">
            <mc:AlternateContent xmlns:mc="http://schemas.openxmlformats.org/markup-compatibility/2006">
              <mc:Choice xmlns:v="urn:schemas-microsoft-com:vml" Requires="v">
                <p:oleObj spid="_x0000_s2051" name="" r:id="rId5" imgW="4267200" imgH="5486400" progId="Equation.DSMT4">
                  <p:embed/>
                </p:oleObj>
              </mc:Choice>
              <mc:Fallback>
                <p:oleObj name="" r:id="rId5" imgW="4267200" imgH="5486400" progId="Equation.DSMT4">
                  <p:embed/>
                  <p:pic>
                    <p:nvPicPr>
                      <p:cNvPr id="0" name="图片 2050"/>
                      <p:cNvPicPr>
                        <a:picLocks noChangeAspect="1"/>
                      </p:cNvPicPr>
                      <p:nvPr/>
                    </p:nvPicPr>
                    <p:blipFill>
                      <a:blip r:embed="rId6"/>
                      <a:stretch>
                        <a:fillRect/>
                      </a:stretch>
                    </p:blipFill>
                    <p:spPr>
                      <a:xfrm>
                        <a:off x="8382000" y="3302000"/>
                        <a:ext cx="180975" cy="260350"/>
                      </a:xfrm>
                      <a:prstGeom prst="rect">
                        <a:avLst/>
                      </a:prstGeom>
                      <a:noFill/>
                      <a:ln w="9525">
                        <a:noFill/>
                        <a:miter/>
                      </a:ln>
                    </p:spPr>
                  </p:pic>
                </p:oleObj>
              </mc:Fallback>
            </mc:AlternateContent>
          </a:graphicData>
        </a:graphic>
      </p:graphicFrame>
      <p:graphicFrame>
        <p:nvGraphicFramePr>
          <p:cNvPr id="8214" name="Object 22"/>
          <p:cNvGraphicFramePr>
            <a:graphicFrameLocks noChangeAspect="1"/>
          </p:cNvGraphicFramePr>
          <p:nvPr/>
        </p:nvGraphicFramePr>
        <p:xfrm>
          <a:off x="8823325" y="3276600"/>
          <a:ext cx="190500" cy="292100"/>
        </p:xfrm>
        <a:graphic>
          <a:graphicData uri="http://schemas.openxmlformats.org/presentationml/2006/ole">
            <mc:AlternateContent xmlns:mc="http://schemas.openxmlformats.org/markup-compatibility/2006">
              <mc:Choice xmlns:v="urn:schemas-microsoft-com:vml" Requires="v">
                <p:oleObj spid="_x0000_s2052" name="" r:id="rId7" imgW="4572000" imgH="5791200" progId="Equation.DSMT4">
                  <p:embed/>
                </p:oleObj>
              </mc:Choice>
              <mc:Fallback>
                <p:oleObj name="" r:id="rId7" imgW="4572000" imgH="5791200" progId="Equation.DSMT4">
                  <p:embed/>
                  <p:pic>
                    <p:nvPicPr>
                      <p:cNvPr id="0" name="图片 2051"/>
                      <p:cNvPicPr>
                        <a:picLocks noChangeAspect="1"/>
                      </p:cNvPicPr>
                      <p:nvPr/>
                    </p:nvPicPr>
                    <p:blipFill>
                      <a:blip r:embed="rId4"/>
                      <a:stretch>
                        <a:fillRect/>
                      </a:stretch>
                    </p:blipFill>
                    <p:spPr>
                      <a:xfrm>
                        <a:off x="8823325" y="3276600"/>
                        <a:ext cx="190500" cy="292100"/>
                      </a:xfrm>
                      <a:prstGeom prst="rect">
                        <a:avLst/>
                      </a:prstGeom>
                      <a:noFill/>
                      <a:ln w="9525">
                        <a:noFill/>
                        <a:miter/>
                      </a:ln>
                    </p:spPr>
                  </p:pic>
                </p:oleObj>
              </mc:Fallback>
            </mc:AlternateContent>
          </a:graphicData>
        </a:graphic>
      </p:graphicFrame>
      <p:sp>
        <p:nvSpPr>
          <p:cNvPr id="8220" name="Rectangle 7"/>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sp>
        <p:nvSpPr>
          <p:cNvPr id="8221" name="Rectangle 9"/>
          <p:cNvSpPr>
            <a:spLocks noChangeArrowheads="1"/>
          </p:cNvSpPr>
          <p:nvPr/>
        </p:nvSpPr>
        <p:spPr bwMode="auto">
          <a:xfrm>
            <a:off x="0" y="466725"/>
            <a:ext cx="12192000" cy="0"/>
          </a:xfrm>
          <a:prstGeom prst="rect">
            <a:avLst/>
          </a:prstGeom>
          <a:noFill/>
          <a:ln w="9525">
            <a:noFill/>
            <a:miter lim="800000"/>
          </a:ln>
        </p:spPr>
        <p:txBody>
          <a:bodyPr wrap="none" anchor="ctr">
            <a:spAutoFit/>
          </a:bodyPr>
          <a:lstStyle/>
          <a:p>
            <a:pPr eaLnBrk="0" hangingPunct="0"/>
            <a:r>
              <a:rPr lang="zh-CN" altLang="zh-CN" sz="1100"/>
              <a:t> </a:t>
            </a:r>
            <a:endParaRPr lang="zh-CN" altLang="zh-CN"/>
          </a:p>
        </p:txBody>
      </p:sp>
      <p:sp>
        <p:nvSpPr>
          <p:cNvPr id="8222" name="Rectangle 15"/>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8215" name="Object 23"/>
          <p:cNvGraphicFramePr>
            <a:graphicFrameLocks noChangeAspect="1"/>
          </p:cNvGraphicFramePr>
          <p:nvPr/>
        </p:nvGraphicFramePr>
        <p:xfrm>
          <a:off x="5626100" y="3562350"/>
          <a:ext cx="1333500" cy="538163"/>
        </p:xfrm>
        <a:graphic>
          <a:graphicData uri="http://schemas.openxmlformats.org/presentationml/2006/ole">
            <mc:AlternateContent xmlns:mc="http://schemas.openxmlformats.org/markup-compatibility/2006">
              <mc:Choice xmlns:v="urn:schemas-microsoft-com:vml" Requires="v">
                <p:oleObj spid="_x0000_s2053" name="" r:id="rId8" imgW="28956000" imgH="10058400" progId="Equation.DSMT4">
                  <p:embed/>
                </p:oleObj>
              </mc:Choice>
              <mc:Fallback>
                <p:oleObj name="" r:id="rId8" imgW="28956000" imgH="10058400" progId="Equation.DSMT4">
                  <p:embed/>
                  <p:pic>
                    <p:nvPicPr>
                      <p:cNvPr id="0" name="图片 2052"/>
                      <p:cNvPicPr>
                        <a:picLocks noChangeAspect="1"/>
                      </p:cNvPicPr>
                      <p:nvPr/>
                    </p:nvPicPr>
                    <p:blipFill>
                      <a:blip r:embed="rId9"/>
                      <a:stretch>
                        <a:fillRect/>
                      </a:stretch>
                    </p:blipFill>
                    <p:spPr>
                      <a:xfrm>
                        <a:off x="5626100" y="3562350"/>
                        <a:ext cx="1333500" cy="538163"/>
                      </a:xfrm>
                      <a:prstGeom prst="rect">
                        <a:avLst/>
                      </a:prstGeom>
                      <a:noFill/>
                      <a:ln w="9525">
                        <a:noFill/>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863" y="609600"/>
            <a:ext cx="8596312" cy="876300"/>
          </a:xfrm>
        </p:spPr>
        <p:txBody>
          <a:bodyPr>
            <a:normAutofit fontScale="90000"/>
          </a:bodyPr>
          <a:lstStyle/>
          <a:p>
            <a:pPr eaLnBrk="1" hangingPunct="1">
              <a:defRPr/>
            </a:pPr>
            <a:r>
              <a:rPr lang="en-US" altLang="zh-CN" b="1" dirty="0" smtClean="0">
                <a:cs typeface="+mj-cs"/>
              </a:rPr>
              <a:t>12.3 </a:t>
            </a:r>
            <a:r>
              <a:rPr lang="zh-CN" altLang="zh-CN" b="1" dirty="0">
                <a:cs typeface="+mj-cs"/>
              </a:rPr>
              <a:t>模拟退火算法总结以及改进</a:t>
            </a:r>
            <a:br>
              <a:rPr lang="zh-CN" altLang="zh-CN" b="1" dirty="0">
                <a:cs typeface="+mj-cs"/>
              </a:rPr>
            </a:br>
            <a:endParaRPr lang="zh-CN" altLang="en-US" dirty="0">
              <a:cs typeface="+mj-cs"/>
            </a:endParaRPr>
          </a:p>
        </p:txBody>
      </p:sp>
      <p:sp>
        <p:nvSpPr>
          <p:cNvPr id="56322" name="内容占位符 2"/>
          <p:cNvSpPr>
            <a:spLocks noGrp="1"/>
          </p:cNvSpPr>
          <p:nvPr>
            <p:ph idx="1"/>
          </p:nvPr>
        </p:nvSpPr>
        <p:spPr>
          <a:xfrm>
            <a:off x="677863" y="1625600"/>
            <a:ext cx="8596312" cy="4416425"/>
          </a:xfrm>
        </p:spPr>
        <p:txBody>
          <a:bodyPr/>
          <a:lstStyle/>
          <a:p>
            <a:pPr eaLnBrk="1" hangingPunct="1"/>
            <a:r>
              <a:rPr lang="zh-CN" altLang="zh-CN" sz="1800" b="1" smtClean="0"/>
              <a:t>总结：</a:t>
            </a:r>
            <a:endParaRPr lang="zh-CN" altLang="zh-CN" sz="1800" smtClean="0"/>
          </a:p>
          <a:p>
            <a:pPr eaLnBrk="1" hangingPunct="1"/>
            <a:r>
              <a:rPr lang="zh-CN" altLang="zh-CN" sz="1800" smtClean="0"/>
              <a:t>模拟退火算法</a:t>
            </a:r>
            <a:r>
              <a:rPr lang="en-US" altLang="zh-CN" sz="1800" smtClean="0"/>
              <a:t>(Simulated Annealing</a:t>
            </a:r>
            <a:r>
              <a:rPr lang="zh-CN" altLang="zh-CN" sz="1800" smtClean="0"/>
              <a:t>，</a:t>
            </a:r>
            <a:r>
              <a:rPr lang="en-US" altLang="zh-CN" sz="1800" smtClean="0"/>
              <a:t>SA)</a:t>
            </a:r>
            <a:r>
              <a:rPr lang="zh-CN" altLang="zh-CN" sz="1800" smtClean="0"/>
              <a:t>最早的思想是由</a:t>
            </a:r>
            <a:r>
              <a:rPr lang="en-US" altLang="zh-CN" sz="1800" smtClean="0"/>
              <a:t>N. Metropolis</a:t>
            </a:r>
            <a:r>
              <a:rPr lang="en-US" altLang="zh-CN" sz="1800" baseline="30000" smtClean="0"/>
              <a:t>[1]</a:t>
            </a:r>
            <a:r>
              <a:rPr lang="en-US" altLang="zh-CN" sz="1800" smtClean="0"/>
              <a:t> </a:t>
            </a:r>
            <a:r>
              <a:rPr lang="zh-CN" altLang="zh-CN" sz="1800" smtClean="0"/>
              <a:t>等人于</a:t>
            </a:r>
            <a:r>
              <a:rPr lang="en-US" altLang="zh-CN" sz="1800" smtClean="0"/>
              <a:t>1953</a:t>
            </a:r>
            <a:r>
              <a:rPr lang="zh-CN" altLang="zh-CN" sz="1800" smtClean="0"/>
              <a:t>年提出。</a:t>
            </a:r>
            <a:r>
              <a:rPr lang="en-US" altLang="zh-CN" sz="1800" smtClean="0"/>
              <a:t>1983 </a:t>
            </a:r>
            <a:r>
              <a:rPr lang="zh-CN" altLang="zh-CN" sz="1800" smtClean="0"/>
              <a:t>年</a:t>
            </a:r>
            <a:r>
              <a:rPr lang="en-US" altLang="zh-CN" sz="1800" smtClean="0"/>
              <a:t>,S. Kirkpatrick </a:t>
            </a:r>
            <a:r>
              <a:rPr lang="zh-CN" altLang="zh-CN" sz="1800" smtClean="0"/>
              <a:t>等成功地将退火思想引入到组合优化领域。它是基于</a:t>
            </a:r>
            <a:r>
              <a:rPr lang="en-US" altLang="zh-CN" sz="1800" smtClean="0"/>
              <a:t>Monte-Carlo</a:t>
            </a:r>
            <a:r>
              <a:rPr lang="zh-CN" altLang="zh-CN" sz="1800" smtClean="0"/>
              <a:t>迭代求解策略的一种随机寻优算法，其出发点是基于物理中固体物质的退火过程与一般组合优化问题之间的相似性。模拟退火算法从某一较高初温出发，伴随温度参数的不断下降</a:t>
            </a:r>
            <a:r>
              <a:rPr lang="en-US" altLang="zh-CN" sz="1800" smtClean="0"/>
              <a:t>,</a:t>
            </a:r>
            <a:r>
              <a:rPr lang="zh-CN" altLang="zh-CN" sz="1800" smtClean="0"/>
              <a:t>结合概率突跳特性在解空间中随机寻找目标函数的全局最优解，即在局部最优解能概率性地跳出并最终趋于全局最优。模拟退火算法是一种通用的优化算法，理论上算法具有概率的全局优化性能</a:t>
            </a:r>
            <a:r>
              <a:rPr lang="en-US" altLang="zh-CN" sz="1800" smtClean="0"/>
              <a:t>,</a:t>
            </a:r>
            <a:r>
              <a:rPr lang="zh-CN" altLang="zh-CN" sz="1800" smtClean="0"/>
              <a:t>目前已在工程中得到了广泛应用，诸如</a:t>
            </a:r>
            <a:r>
              <a:rPr lang="en-US" altLang="zh-CN" sz="1800" smtClean="0"/>
              <a:t>VLSI</a:t>
            </a:r>
            <a:r>
              <a:rPr lang="zh-CN" altLang="zh-CN" sz="1800" smtClean="0"/>
              <a:t>、生产调度、控制工程、机器学习、神经网络、信号处理等领域。</a:t>
            </a:r>
            <a:endParaRPr lang="zh-CN" altLang="zh-CN" sz="1800" smtClean="0"/>
          </a:p>
          <a:p>
            <a:pPr eaLnBrk="1" hangingPunct="1"/>
            <a:r>
              <a:rPr lang="zh-CN" altLang="zh-CN" sz="1800" smtClean="0"/>
              <a:t>模拟退火算法是通过赋予搜索过程一种时变且最终趋于零的概率突跳性，从而可有效避免陷入局部极小并最终趋于全局最优的串行结构的优化算法。</a:t>
            </a:r>
            <a:endParaRPr lang="zh-CN" altLang="zh-CN" sz="1800" smtClean="0"/>
          </a:p>
          <a:p>
            <a:pPr eaLnBrk="1" hangingPunct="1"/>
            <a:endParaRPr lang="zh-CN" altLang="en-US" sz="18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内容占位符 2"/>
          <p:cNvSpPr>
            <a:spLocks noGrp="1"/>
          </p:cNvSpPr>
          <p:nvPr>
            <p:ph idx="1"/>
          </p:nvPr>
        </p:nvSpPr>
        <p:spPr>
          <a:xfrm>
            <a:off x="677863" y="342900"/>
            <a:ext cx="8596312" cy="5699125"/>
          </a:xfrm>
        </p:spPr>
        <p:txBody>
          <a:bodyPr/>
          <a:lstStyle/>
          <a:p>
            <a:pPr eaLnBrk="1" hangingPunct="1"/>
            <a:r>
              <a:rPr lang="zh-CN" altLang="zh-CN" sz="1800" b="1" smtClean="0"/>
              <a:t>模拟退火算法的改进：</a:t>
            </a:r>
            <a:endParaRPr lang="en-US" altLang="zh-CN" sz="1800" b="1" smtClean="0"/>
          </a:p>
          <a:p>
            <a:pPr eaLnBrk="1" hangingPunct="1"/>
            <a:endParaRPr lang="en-US" altLang="zh-CN" sz="1800" b="1" smtClean="0"/>
          </a:p>
          <a:p>
            <a:pPr eaLnBrk="1" hangingPunct="1"/>
            <a:endParaRPr lang="zh-CN" altLang="zh-CN" sz="1800" smtClean="0"/>
          </a:p>
          <a:p>
            <a:pPr eaLnBrk="1" hangingPunct="1"/>
            <a:r>
              <a:rPr lang="zh-CN" altLang="zh-CN" sz="1800" smtClean="0"/>
              <a:t>设计合适的状态产生函数，使其根据搜索进程的需要表现出状态的全空间分散性或局部区域性</a:t>
            </a:r>
            <a:endParaRPr lang="zh-CN" altLang="zh-CN" sz="1800" smtClean="0"/>
          </a:p>
          <a:p>
            <a:pPr eaLnBrk="1" hangingPunct="1"/>
            <a:r>
              <a:rPr lang="zh-CN" altLang="zh-CN" sz="1800" smtClean="0"/>
              <a:t>设计高效的退火策略</a:t>
            </a:r>
            <a:endParaRPr lang="zh-CN" altLang="zh-CN" sz="1800" smtClean="0"/>
          </a:p>
          <a:p>
            <a:pPr eaLnBrk="1" hangingPunct="1"/>
            <a:r>
              <a:rPr lang="zh-CN" altLang="zh-CN" sz="1800" smtClean="0"/>
              <a:t>避免状态的迂回搜索</a:t>
            </a:r>
            <a:endParaRPr lang="zh-CN" altLang="zh-CN" sz="1800" smtClean="0"/>
          </a:p>
          <a:p>
            <a:pPr eaLnBrk="1" hangingPunct="1"/>
            <a:r>
              <a:rPr lang="zh-CN" altLang="zh-CN" sz="1800" smtClean="0"/>
              <a:t>采用并行搜索结构</a:t>
            </a:r>
            <a:endParaRPr lang="zh-CN" altLang="zh-CN" sz="1800" smtClean="0"/>
          </a:p>
          <a:p>
            <a:pPr eaLnBrk="1" hangingPunct="1"/>
            <a:r>
              <a:rPr lang="zh-CN" altLang="zh-CN" sz="1800" smtClean="0"/>
              <a:t>为避免陷入局部极小，改进对温度的控制方式</a:t>
            </a:r>
            <a:endParaRPr lang="zh-CN" altLang="zh-CN" sz="1800" smtClean="0"/>
          </a:p>
          <a:p>
            <a:pPr eaLnBrk="1" hangingPunct="1"/>
            <a:r>
              <a:rPr lang="zh-CN" altLang="zh-CN" sz="1800" smtClean="0"/>
              <a:t>选择合适的初始状态</a:t>
            </a:r>
            <a:endParaRPr lang="zh-CN" altLang="zh-CN" sz="1800" smtClean="0"/>
          </a:p>
          <a:p>
            <a:pPr eaLnBrk="1" hangingPunct="1"/>
            <a:r>
              <a:rPr lang="zh-CN" altLang="zh-CN" sz="1800" smtClean="0"/>
              <a:t>设计合适的算法终止准则</a:t>
            </a:r>
            <a:endParaRPr lang="zh-CN" altLang="zh-CN" sz="1800" smtClean="0"/>
          </a:p>
          <a:p>
            <a:pPr eaLnBrk="1" hangingPunct="1"/>
            <a:endParaRPr lang="zh-CN" altLang="en-US" sz="18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a:lstStyle/>
          <a:p>
            <a:r>
              <a:rPr lang="en-US" altLang="zh-CN" b="1" smtClean="0"/>
              <a:t>12.4 </a:t>
            </a:r>
            <a:r>
              <a:rPr lang="zh-CN" altLang="zh-CN" b="1" smtClean="0"/>
              <a:t>本章小结</a:t>
            </a:r>
            <a:br>
              <a:rPr lang="zh-CN" altLang="zh-CN" b="1" smtClean="0"/>
            </a:br>
            <a:endParaRPr lang="zh-CN" altLang="en-US" smtClean="0"/>
          </a:p>
        </p:txBody>
      </p:sp>
      <p:sp>
        <p:nvSpPr>
          <p:cNvPr id="58370" name="内容占位符 2"/>
          <p:cNvSpPr>
            <a:spLocks noGrp="1"/>
          </p:cNvSpPr>
          <p:nvPr>
            <p:ph idx="1"/>
          </p:nvPr>
        </p:nvSpPr>
        <p:spPr/>
        <p:txBody>
          <a:bodyPr/>
          <a:lstStyle/>
          <a:p>
            <a:r>
              <a:rPr lang="zh-CN" altLang="zh-CN" sz="1800" smtClean="0"/>
              <a:t>模拟退火算法是近几年提出的一种适合解大规模组合优化问题，特别是解</a:t>
            </a:r>
            <a:r>
              <a:rPr lang="en-US" altLang="zh-CN" sz="1800" smtClean="0"/>
              <a:t>NP</a:t>
            </a:r>
            <a:r>
              <a:rPr lang="zh-CN" altLang="zh-CN" sz="1800" smtClean="0"/>
              <a:t>完全问题的通用有效近似算法，它与以往的近似算法相比，具有描述简单，使用灵活，运用广泛，运行效率高和较少受初始条件限制等优点，而且特别适合并行计算。本章中详细介绍了模拟退火算法的物理过程，原理，算法的</a:t>
            </a:r>
            <a:r>
              <a:rPr lang="en-US" altLang="zh-CN" sz="1800" smtClean="0"/>
              <a:t>matlab</a:t>
            </a:r>
            <a:r>
              <a:rPr lang="zh-CN" altLang="zh-CN" sz="1800" smtClean="0"/>
              <a:t>实现。在已有的基础上运用</a:t>
            </a:r>
            <a:r>
              <a:rPr lang="en-US" altLang="zh-CN" sz="1800" smtClean="0"/>
              <a:t>matlab</a:t>
            </a:r>
            <a:r>
              <a:rPr lang="zh-CN" altLang="zh-CN" sz="1800" smtClean="0"/>
              <a:t>实现模拟退火算法解决诸如旅行商，动态调度问题。希望通过本章的学习，使大家更好的掌握</a:t>
            </a:r>
            <a:r>
              <a:rPr lang="en-US" altLang="zh-CN" sz="1800" smtClean="0"/>
              <a:t>matlab</a:t>
            </a:r>
            <a:r>
              <a:rPr lang="zh-CN" altLang="zh-CN" sz="1800" smtClean="0"/>
              <a:t>在模拟退火算法中的应用。</a:t>
            </a:r>
            <a:endParaRPr lang="zh-CN" altLang="zh-CN" sz="1800" smtClean="0"/>
          </a:p>
          <a:p>
            <a:endParaRPr lang="zh-CN" altLang="en-US" sz="18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normAutofit fontScale="90000"/>
          </a:bodyPr>
          <a:lstStyle/>
          <a:p>
            <a:pPr eaLnBrk="1" hangingPunct="1">
              <a:defRPr/>
            </a:pPr>
            <a:r>
              <a:rPr lang="en-US" altLang="zh-CN" b="1" dirty="0">
                <a:cs typeface="+mj-cs"/>
              </a:rPr>
              <a:t>12.1.3  </a:t>
            </a:r>
            <a:r>
              <a:rPr lang="zh-CN" altLang="zh-CN" b="1" dirty="0">
                <a:cs typeface="+mj-cs"/>
              </a:rPr>
              <a:t>模拟退火算法介绍</a:t>
            </a:r>
            <a:br>
              <a:rPr lang="zh-CN" altLang="zh-CN" b="1" dirty="0">
                <a:cs typeface="+mj-cs"/>
              </a:rPr>
            </a:br>
            <a:br>
              <a:rPr lang="zh-CN" altLang="zh-CN" b="1" dirty="0" smtClean="0">
                <a:cs typeface="+mj-cs"/>
              </a:rPr>
            </a:br>
            <a:endParaRPr lang="zh-CN" altLang="en-US" dirty="0" smtClean="0">
              <a:cs typeface="+mj-cs"/>
            </a:endParaRPr>
          </a:p>
        </p:txBody>
      </p:sp>
      <p:sp>
        <p:nvSpPr>
          <p:cNvPr id="21506" name="内容占位符 2"/>
          <p:cNvSpPr>
            <a:spLocks noGrp="1"/>
          </p:cNvSpPr>
          <p:nvPr>
            <p:ph idx="1"/>
          </p:nvPr>
        </p:nvSpPr>
        <p:spPr>
          <a:xfrm>
            <a:off x="677863" y="1655763"/>
            <a:ext cx="8596312" cy="4059237"/>
          </a:xfrm>
        </p:spPr>
        <p:txBody>
          <a:bodyPr/>
          <a:lstStyle/>
          <a:p>
            <a:pPr eaLnBrk="1" hangingPunct="1">
              <a:defRPr/>
            </a:pPr>
            <a:r>
              <a:rPr lang="zh-CN" altLang="zh-CN" sz="1800" dirty="0">
                <a:cs typeface="+mn-cs"/>
              </a:rPr>
              <a:t>模拟退火算法</a:t>
            </a:r>
            <a:r>
              <a:rPr lang="en-US" altLang="zh-CN" sz="1800" dirty="0">
                <a:cs typeface="+mn-cs"/>
              </a:rPr>
              <a:t>(Simulated Annealing</a:t>
            </a:r>
            <a:r>
              <a:rPr lang="zh-CN" altLang="zh-CN" sz="1800" dirty="0">
                <a:cs typeface="+mn-cs"/>
              </a:rPr>
              <a:t>，</a:t>
            </a:r>
            <a:r>
              <a:rPr lang="en-US" altLang="zh-CN" sz="1800" dirty="0">
                <a:cs typeface="+mn-cs"/>
              </a:rPr>
              <a:t>SA)</a:t>
            </a:r>
            <a:r>
              <a:rPr lang="zh-CN" altLang="zh-CN" sz="1800" dirty="0">
                <a:cs typeface="+mn-cs"/>
              </a:rPr>
              <a:t>最早由</a:t>
            </a:r>
            <a:r>
              <a:rPr lang="en-US" altLang="zh-CN" sz="1800" dirty="0">
                <a:cs typeface="+mn-cs"/>
              </a:rPr>
              <a:t>Kirkpatrick</a:t>
            </a:r>
            <a:r>
              <a:rPr lang="zh-CN" altLang="zh-CN" sz="1800" dirty="0">
                <a:cs typeface="+mn-cs"/>
              </a:rPr>
              <a:t>等应用于组合优化领域，它是基于</a:t>
            </a:r>
            <a:r>
              <a:rPr lang="en-US" altLang="zh-CN" sz="1800" dirty="0">
                <a:cs typeface="+mn-cs"/>
              </a:rPr>
              <a:t>Monte-Carlo</a:t>
            </a:r>
            <a:r>
              <a:rPr lang="zh-CN" altLang="zh-CN" sz="1800" dirty="0">
                <a:cs typeface="+mn-cs"/>
              </a:rPr>
              <a:t>迭代求解策略的一种随机寻优算法，其出发点是基于物理中固体物质的退火过程与一般组合优化问题之间的相似性。模拟退火算法从某一较高初温出发，伴随温度参数的不断下降</a:t>
            </a:r>
            <a:r>
              <a:rPr lang="en-US" altLang="zh-CN" sz="1800" dirty="0">
                <a:cs typeface="+mn-cs"/>
              </a:rPr>
              <a:t>,</a:t>
            </a:r>
            <a:r>
              <a:rPr lang="zh-CN" altLang="zh-CN" sz="1800" dirty="0">
                <a:cs typeface="+mn-cs"/>
              </a:rPr>
              <a:t>结合概率突跳特性在解空间中随机寻找目标函数的全局最优解，即在局部最优解能概率性地跳出并最终趋于全局最优。模拟退火算法是一种通用的优化算法，理论上算法具有概率的全局优化性能</a:t>
            </a:r>
            <a:r>
              <a:rPr lang="en-US" altLang="zh-CN" sz="1800" dirty="0">
                <a:cs typeface="+mn-cs"/>
              </a:rPr>
              <a:t>,</a:t>
            </a:r>
            <a:r>
              <a:rPr lang="zh-CN" altLang="zh-CN" sz="1800" dirty="0">
                <a:cs typeface="+mn-cs"/>
              </a:rPr>
              <a:t>目前已在工程中得到了广泛应用，诸如</a:t>
            </a:r>
            <a:r>
              <a:rPr lang="en-US" altLang="zh-CN" sz="1800" dirty="0">
                <a:cs typeface="+mn-cs"/>
              </a:rPr>
              <a:t>VLSI</a:t>
            </a:r>
            <a:r>
              <a:rPr lang="zh-CN" altLang="zh-CN" sz="1800" dirty="0">
                <a:cs typeface="+mn-cs"/>
              </a:rPr>
              <a:t>、生产调度、控制工程、机器学习、神经网络、信号处理等领域</a:t>
            </a:r>
            <a:r>
              <a:rPr lang="zh-CN" altLang="zh-CN" sz="1800" dirty="0" smtClean="0">
                <a:cs typeface="+mn-cs"/>
              </a:rPr>
              <a:t>。</a:t>
            </a:r>
            <a:endParaRPr lang="en-US" altLang="zh-CN" sz="1800" dirty="0" smtClean="0">
              <a:cs typeface="+mn-cs"/>
            </a:endParaRPr>
          </a:p>
          <a:p>
            <a:pPr marL="0" indent="0" eaLnBrk="1" hangingPunct="1">
              <a:buFont typeface="Wingdings 3" pitchFamily="18" charset="2"/>
              <a:buNone/>
              <a:defRPr/>
            </a:pPr>
            <a:endParaRPr lang="zh-CN" altLang="zh-CN" sz="1800" dirty="0">
              <a:cs typeface="+mn-cs"/>
            </a:endParaRPr>
          </a:p>
          <a:p>
            <a:pPr eaLnBrk="1" hangingPunct="1">
              <a:defRPr/>
            </a:pPr>
            <a:r>
              <a:rPr lang="zh-CN" altLang="zh-CN" sz="1800" dirty="0">
                <a:cs typeface="+mn-cs"/>
              </a:rPr>
              <a:t>模拟退火算法是通过赋予搜索过程一种时变且最终趋于零的概率突跳性，从而可有效避免陷入局部极小并最终趋于全局最优的串行结构的优化算法。</a:t>
            </a:r>
            <a:endParaRPr lang="zh-CN" altLang="zh-CN" sz="1800" dirty="0">
              <a:cs typeface="+mn-cs"/>
            </a:endParaRPr>
          </a:p>
          <a:p>
            <a:pPr marL="0" indent="0" eaLnBrk="1" hangingPunct="1">
              <a:buFont typeface="Wingdings 3" pitchFamily="18" charset="2"/>
              <a:buNone/>
              <a:defRPr/>
            </a:pPr>
            <a:endParaRPr lang="zh-CN" altLang="en-US" sz="1800" dirty="0" smtClean="0">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normAutofit fontScale="90000"/>
          </a:bodyPr>
          <a:lstStyle/>
          <a:p>
            <a:pPr eaLnBrk="1" hangingPunct="1">
              <a:defRPr/>
            </a:pPr>
            <a:r>
              <a:rPr lang="en-US" altLang="zh-CN" b="1" dirty="0">
                <a:cs typeface="+mj-cs"/>
              </a:rPr>
              <a:t>12.1.3  </a:t>
            </a:r>
            <a:r>
              <a:rPr lang="zh-CN" altLang="zh-CN" b="1" dirty="0">
                <a:cs typeface="+mj-cs"/>
              </a:rPr>
              <a:t>模拟退火算法介绍</a:t>
            </a:r>
            <a:br>
              <a:rPr lang="zh-CN" altLang="zh-CN" b="1" dirty="0">
                <a:cs typeface="+mj-cs"/>
              </a:rPr>
            </a:br>
            <a:br>
              <a:rPr lang="zh-CN" altLang="zh-CN" b="1" dirty="0" smtClean="0">
                <a:cs typeface="+mj-cs"/>
              </a:rPr>
            </a:br>
            <a:endParaRPr lang="zh-CN" altLang="en-US" dirty="0" smtClean="0">
              <a:cs typeface="+mj-cs"/>
            </a:endParaRPr>
          </a:p>
        </p:txBody>
      </p:sp>
      <p:sp>
        <p:nvSpPr>
          <p:cNvPr id="21506" name="内容占位符 2"/>
          <p:cNvSpPr>
            <a:spLocks noGrp="1"/>
          </p:cNvSpPr>
          <p:nvPr>
            <p:ph idx="1"/>
          </p:nvPr>
        </p:nvSpPr>
        <p:spPr>
          <a:xfrm>
            <a:off x="677863" y="1655763"/>
            <a:ext cx="8596312" cy="4059237"/>
          </a:xfrm>
        </p:spPr>
        <p:txBody>
          <a:bodyPr/>
          <a:lstStyle/>
          <a:p>
            <a:pPr eaLnBrk="1" hangingPunct="1">
              <a:defRPr/>
            </a:pPr>
            <a:r>
              <a:rPr lang="zh-CN" altLang="zh-CN" sz="1800" dirty="0">
                <a:cs typeface="+mn-cs"/>
              </a:rPr>
              <a:t>模拟退火算法</a:t>
            </a:r>
            <a:r>
              <a:rPr lang="en-US" altLang="zh-CN" sz="1800" dirty="0">
                <a:cs typeface="+mn-cs"/>
              </a:rPr>
              <a:t>(Simulated Annealing</a:t>
            </a:r>
            <a:r>
              <a:rPr lang="zh-CN" altLang="zh-CN" sz="1800" dirty="0">
                <a:cs typeface="+mn-cs"/>
              </a:rPr>
              <a:t>，</a:t>
            </a:r>
            <a:r>
              <a:rPr lang="en-US" altLang="zh-CN" sz="1800" dirty="0">
                <a:cs typeface="+mn-cs"/>
              </a:rPr>
              <a:t>SA)</a:t>
            </a:r>
            <a:r>
              <a:rPr lang="zh-CN" altLang="zh-CN" sz="1800" dirty="0">
                <a:cs typeface="+mn-cs"/>
              </a:rPr>
              <a:t>最早由</a:t>
            </a:r>
            <a:r>
              <a:rPr lang="en-US" altLang="zh-CN" sz="1800" dirty="0">
                <a:cs typeface="+mn-cs"/>
              </a:rPr>
              <a:t>Kirkpatrick</a:t>
            </a:r>
            <a:r>
              <a:rPr lang="zh-CN" altLang="zh-CN" sz="1800" dirty="0">
                <a:cs typeface="+mn-cs"/>
              </a:rPr>
              <a:t>等应用于组合优化领域，它是基于</a:t>
            </a:r>
            <a:r>
              <a:rPr lang="en-US" altLang="zh-CN" sz="1800" dirty="0">
                <a:cs typeface="+mn-cs"/>
              </a:rPr>
              <a:t>Monte-Carlo</a:t>
            </a:r>
            <a:r>
              <a:rPr lang="zh-CN" altLang="zh-CN" sz="1800" dirty="0">
                <a:cs typeface="+mn-cs"/>
              </a:rPr>
              <a:t>迭代求解策略的一种随机寻优算法，其出发点是基于物理中固体物质的退火过程与一般组合优化问题之间的相似性。模拟退火算法从某一较高初温出发，伴随温度参数的不断下降</a:t>
            </a:r>
            <a:r>
              <a:rPr lang="en-US" altLang="zh-CN" sz="1800" dirty="0">
                <a:cs typeface="+mn-cs"/>
              </a:rPr>
              <a:t>,</a:t>
            </a:r>
            <a:r>
              <a:rPr lang="zh-CN" altLang="zh-CN" sz="1800" dirty="0">
                <a:cs typeface="+mn-cs"/>
              </a:rPr>
              <a:t>结合概率突跳特性在解空间中随机寻找目标函数的全局最优解，即在局部最优解能概率性地跳出并最终趋于全局最优。模拟退火算法是一种通用的优化算法，理论上算法具有概率的全局优化性能</a:t>
            </a:r>
            <a:r>
              <a:rPr lang="en-US" altLang="zh-CN" sz="1800" dirty="0">
                <a:cs typeface="+mn-cs"/>
              </a:rPr>
              <a:t>,</a:t>
            </a:r>
            <a:r>
              <a:rPr lang="zh-CN" altLang="zh-CN" sz="1800" dirty="0">
                <a:cs typeface="+mn-cs"/>
              </a:rPr>
              <a:t>目前已在工程中得到了广泛应用，诸如</a:t>
            </a:r>
            <a:r>
              <a:rPr lang="en-US" altLang="zh-CN" sz="1800" dirty="0">
                <a:cs typeface="+mn-cs"/>
              </a:rPr>
              <a:t>VLSI</a:t>
            </a:r>
            <a:r>
              <a:rPr lang="zh-CN" altLang="zh-CN" sz="1800" dirty="0">
                <a:cs typeface="+mn-cs"/>
              </a:rPr>
              <a:t>、生产调度、控制工程、机器学习、神经网络、信号处理等领域</a:t>
            </a:r>
            <a:r>
              <a:rPr lang="zh-CN" altLang="zh-CN" sz="1800" dirty="0" smtClean="0">
                <a:cs typeface="+mn-cs"/>
              </a:rPr>
              <a:t>。</a:t>
            </a:r>
            <a:endParaRPr lang="en-US" altLang="zh-CN" sz="1800" dirty="0" smtClean="0">
              <a:cs typeface="+mn-cs"/>
            </a:endParaRPr>
          </a:p>
          <a:p>
            <a:pPr marL="0" indent="0" eaLnBrk="1" hangingPunct="1">
              <a:buFont typeface="Wingdings 3" pitchFamily="18" charset="2"/>
              <a:buNone/>
              <a:defRPr/>
            </a:pPr>
            <a:endParaRPr lang="zh-CN" altLang="zh-CN" sz="1800" dirty="0">
              <a:cs typeface="+mn-cs"/>
            </a:endParaRPr>
          </a:p>
          <a:p>
            <a:pPr eaLnBrk="1" hangingPunct="1">
              <a:defRPr/>
            </a:pPr>
            <a:r>
              <a:rPr lang="zh-CN" altLang="zh-CN" sz="1800" dirty="0">
                <a:cs typeface="+mn-cs"/>
              </a:rPr>
              <a:t>模拟退火算法是通过赋予搜索过程一种时变且最终趋于零的概率突跳性，从而可有效避免陷入局部极小并最终趋于全局最优的串行结构的优化算法。</a:t>
            </a:r>
            <a:endParaRPr lang="zh-CN" altLang="zh-CN" sz="1800" dirty="0">
              <a:cs typeface="+mn-cs"/>
            </a:endParaRPr>
          </a:p>
          <a:p>
            <a:pPr marL="0" indent="0" eaLnBrk="1" hangingPunct="1">
              <a:buFont typeface="Wingdings 3" pitchFamily="18" charset="2"/>
              <a:buNone/>
              <a:defRPr/>
            </a:pPr>
            <a:endParaRPr lang="zh-CN" altLang="en-US" sz="1800" dirty="0" smtClean="0">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255588" y="111125"/>
            <a:ext cx="8596312" cy="1320800"/>
          </a:xfrm>
        </p:spPr>
        <p:txBody>
          <a:bodyPr>
            <a:normAutofit fontScale="90000"/>
          </a:bodyPr>
          <a:lstStyle/>
          <a:p>
            <a:pPr eaLnBrk="1" hangingPunct="1">
              <a:defRPr/>
            </a:pPr>
            <a:r>
              <a:rPr lang="en-US" altLang="zh-CN" b="1" dirty="0">
                <a:cs typeface="+mj-cs"/>
              </a:rPr>
              <a:t>12.1.4  </a:t>
            </a:r>
            <a:r>
              <a:rPr lang="zh-CN" altLang="zh-CN" b="1" dirty="0">
                <a:cs typeface="+mj-cs"/>
              </a:rPr>
              <a:t>模拟退火算法要素</a:t>
            </a:r>
            <a:br>
              <a:rPr lang="zh-CN" altLang="zh-CN" b="1" dirty="0">
                <a:cs typeface="+mj-cs"/>
              </a:rPr>
            </a:br>
            <a:br>
              <a:rPr lang="zh-CN" altLang="zh-CN" b="1" dirty="0" smtClean="0">
                <a:cs typeface="+mj-cs"/>
              </a:rPr>
            </a:br>
            <a:endParaRPr lang="zh-CN" altLang="en-US" dirty="0" smtClean="0">
              <a:cs typeface="+mj-cs"/>
            </a:endParaRPr>
          </a:p>
        </p:txBody>
      </p:sp>
      <p:sp>
        <p:nvSpPr>
          <p:cNvPr id="33794" name="内容占位符 2"/>
          <p:cNvSpPr>
            <a:spLocks noGrp="1"/>
          </p:cNvSpPr>
          <p:nvPr>
            <p:ph idx="1"/>
          </p:nvPr>
        </p:nvSpPr>
        <p:spPr>
          <a:xfrm>
            <a:off x="366713" y="1139825"/>
            <a:ext cx="8596312" cy="4829175"/>
          </a:xfrm>
        </p:spPr>
        <p:txBody>
          <a:bodyPr/>
          <a:lstStyle/>
          <a:p>
            <a:pPr eaLnBrk="1" hangingPunct="1">
              <a:defRPr/>
            </a:pPr>
            <a:r>
              <a:rPr lang="en-US" altLang="zh-CN" sz="1800" dirty="0">
                <a:cs typeface="+mn-cs"/>
              </a:rPr>
              <a:t>1.</a:t>
            </a:r>
            <a:r>
              <a:rPr lang="zh-CN" altLang="zh-CN" sz="1800" dirty="0">
                <a:cs typeface="+mn-cs"/>
              </a:rPr>
              <a:t>状态空间与状态产生函数（邻域函数）</a:t>
            </a:r>
            <a:endParaRPr lang="zh-CN" altLang="zh-CN" sz="1800" dirty="0">
              <a:cs typeface="+mn-cs"/>
            </a:endParaRPr>
          </a:p>
          <a:p>
            <a:pPr marL="0" indent="0" eaLnBrk="1" hangingPunct="1">
              <a:buFont typeface="Wingdings 3" pitchFamily="18" charset="2"/>
              <a:buNone/>
              <a:defRPr/>
            </a:pPr>
            <a:r>
              <a:rPr lang="en-US" altLang="zh-CN" sz="1800" dirty="0">
                <a:cs typeface="+mn-cs"/>
              </a:rPr>
              <a:t>	</a:t>
            </a:r>
            <a:r>
              <a:rPr lang="zh-CN" altLang="zh-CN" sz="1800" dirty="0">
                <a:cs typeface="+mn-cs"/>
              </a:rPr>
              <a:t>搜索空间也称为状态空间，它由经过编码的可行解的集合组成。</a:t>
            </a:r>
            <a:endParaRPr lang="zh-CN" altLang="zh-CN" sz="1800" dirty="0">
              <a:cs typeface="+mn-cs"/>
            </a:endParaRPr>
          </a:p>
          <a:p>
            <a:pPr marL="0" indent="0" eaLnBrk="1" hangingPunct="1">
              <a:buFont typeface="Wingdings 3" pitchFamily="18" charset="2"/>
              <a:buNone/>
              <a:defRPr/>
            </a:pPr>
            <a:r>
              <a:rPr lang="en-US" altLang="zh-CN" sz="1800" dirty="0" smtClean="0">
                <a:cs typeface="+mn-cs"/>
              </a:rPr>
              <a:t> </a:t>
            </a:r>
            <a:r>
              <a:rPr lang="en-US" altLang="zh-CN" sz="1800" dirty="0">
                <a:cs typeface="+mn-cs"/>
              </a:rPr>
              <a:t>	</a:t>
            </a:r>
            <a:r>
              <a:rPr lang="zh-CN" altLang="zh-CN" sz="1800" dirty="0" smtClean="0">
                <a:cs typeface="+mn-cs"/>
              </a:rPr>
              <a:t>状</a:t>
            </a:r>
            <a:r>
              <a:rPr lang="zh-CN" altLang="zh-CN" sz="1800" dirty="0">
                <a:cs typeface="+mn-cs"/>
              </a:rPr>
              <a:t>态产生函数（邻域函数）应尽可能保证产生候选解遍布全部解空间。通常</a:t>
            </a:r>
            <a:r>
              <a:rPr lang="zh-CN" altLang="zh-CN" sz="1800" dirty="0" smtClean="0">
                <a:cs typeface="+mn-cs"/>
              </a:rPr>
              <a:t>由</a:t>
            </a:r>
            <a:r>
              <a:rPr lang="en-US" altLang="zh-CN" sz="1800" dirty="0" smtClean="0">
                <a:cs typeface="+mn-cs"/>
              </a:rPr>
              <a:t>   </a:t>
            </a:r>
            <a:endParaRPr lang="en-US" altLang="zh-CN" sz="1800" dirty="0" smtClean="0">
              <a:cs typeface="+mn-cs"/>
            </a:endParaRPr>
          </a:p>
          <a:p>
            <a:pPr marL="0" indent="0" eaLnBrk="1" hangingPunct="1">
              <a:buFont typeface="Wingdings 3" pitchFamily="18" charset="2"/>
              <a:buNone/>
              <a:defRPr/>
            </a:pPr>
            <a:r>
              <a:rPr lang="en-US" altLang="zh-CN" sz="1800" dirty="0">
                <a:cs typeface="+mn-cs"/>
              </a:rPr>
              <a:t> </a:t>
            </a:r>
            <a:r>
              <a:rPr lang="en-US" altLang="zh-CN" sz="1800" dirty="0" smtClean="0">
                <a:cs typeface="+mn-cs"/>
              </a:rPr>
              <a:t>     </a:t>
            </a:r>
            <a:r>
              <a:rPr lang="zh-CN" altLang="zh-CN" sz="1800" dirty="0" smtClean="0">
                <a:cs typeface="+mn-cs"/>
              </a:rPr>
              <a:t>俩</a:t>
            </a:r>
            <a:r>
              <a:rPr lang="zh-CN" altLang="zh-CN" sz="1800" dirty="0">
                <a:cs typeface="+mn-cs"/>
              </a:rPr>
              <a:t>部分组成，即产生候选解产生的概率分布。</a:t>
            </a:r>
            <a:endParaRPr lang="zh-CN" altLang="zh-CN" sz="1800" dirty="0">
              <a:cs typeface="+mn-cs"/>
            </a:endParaRPr>
          </a:p>
          <a:p>
            <a:pPr marL="0" indent="0" eaLnBrk="1" hangingPunct="1">
              <a:buFont typeface="Wingdings 3" pitchFamily="18" charset="2"/>
              <a:buNone/>
              <a:defRPr/>
            </a:pPr>
            <a:r>
              <a:rPr lang="en-US" altLang="zh-CN" sz="1800" dirty="0">
                <a:cs typeface="+mn-cs"/>
              </a:rPr>
              <a:t>	</a:t>
            </a:r>
            <a:r>
              <a:rPr lang="zh-CN" altLang="zh-CN" sz="1800" dirty="0">
                <a:cs typeface="+mn-cs"/>
              </a:rPr>
              <a:t>候选解一般采用按照某一概率密度函数对解空间进行随机采样来获得。</a:t>
            </a:r>
            <a:endParaRPr lang="zh-CN" altLang="zh-CN" sz="1800" dirty="0">
              <a:cs typeface="+mn-cs"/>
            </a:endParaRPr>
          </a:p>
          <a:p>
            <a:pPr marL="0" indent="0" eaLnBrk="1" hangingPunct="1">
              <a:buFont typeface="Wingdings 3" pitchFamily="18" charset="2"/>
              <a:buNone/>
              <a:defRPr/>
            </a:pPr>
            <a:r>
              <a:rPr lang="en-US" altLang="zh-CN" sz="1800" dirty="0">
                <a:cs typeface="+mn-cs"/>
              </a:rPr>
              <a:t>	</a:t>
            </a:r>
            <a:r>
              <a:rPr lang="zh-CN" altLang="zh-CN" sz="1800" dirty="0">
                <a:cs typeface="+mn-cs"/>
              </a:rPr>
              <a:t>概率分布可以是均匀分布，正太分布，指数分布等等</a:t>
            </a:r>
            <a:r>
              <a:rPr lang="zh-CN" altLang="zh-CN" sz="1800" dirty="0" smtClean="0">
                <a:cs typeface="+mn-cs"/>
              </a:rPr>
              <a:t>。</a:t>
            </a:r>
            <a:endParaRPr lang="en-US" altLang="zh-CN" sz="1800" dirty="0" smtClean="0">
              <a:cs typeface="+mn-cs"/>
            </a:endParaRPr>
          </a:p>
          <a:p>
            <a:pPr eaLnBrk="1" hangingPunct="1">
              <a:defRPr/>
            </a:pPr>
            <a:endParaRPr lang="zh-CN" altLang="zh-CN" sz="1800" dirty="0">
              <a:cs typeface="+mn-cs"/>
            </a:endParaRPr>
          </a:p>
          <a:p>
            <a:pPr eaLnBrk="1" hangingPunct="1">
              <a:defRPr/>
            </a:pPr>
            <a:r>
              <a:rPr lang="en-US" altLang="zh-CN" sz="1800" dirty="0">
                <a:cs typeface="+mn-cs"/>
              </a:rPr>
              <a:t>2. </a:t>
            </a:r>
            <a:r>
              <a:rPr lang="zh-CN" altLang="zh-CN" sz="1800" dirty="0">
                <a:cs typeface="+mn-cs"/>
              </a:rPr>
              <a:t>状态转移概率（接受概率</a:t>
            </a:r>
            <a:r>
              <a:rPr lang="zh-CN" altLang="zh-CN" sz="1800" dirty="0" smtClean="0">
                <a:cs typeface="+mn-cs"/>
              </a:rPr>
              <a:t>）</a:t>
            </a:r>
            <a:endParaRPr lang="zh-CN" altLang="zh-CN" sz="1800" dirty="0">
              <a:cs typeface="+mn-cs"/>
            </a:endParaRPr>
          </a:p>
          <a:p>
            <a:pPr marL="0" indent="0" eaLnBrk="1" hangingPunct="1">
              <a:buFont typeface="Wingdings 3" pitchFamily="18" charset="2"/>
              <a:buNone/>
              <a:defRPr/>
            </a:pPr>
            <a:r>
              <a:rPr lang="en-US" altLang="zh-CN" sz="1800" dirty="0">
                <a:cs typeface="+mn-cs"/>
              </a:rPr>
              <a:t>	</a:t>
            </a:r>
            <a:r>
              <a:rPr lang="zh-CN" altLang="zh-CN" sz="1800" dirty="0">
                <a:cs typeface="+mn-cs"/>
              </a:rPr>
              <a:t>状态转移概率是指从一个状态向另一个状态的转移概率；</a:t>
            </a:r>
            <a:endParaRPr lang="zh-CN" altLang="zh-CN" sz="1800" dirty="0">
              <a:cs typeface="+mn-cs"/>
            </a:endParaRPr>
          </a:p>
          <a:p>
            <a:pPr marL="0" indent="0" eaLnBrk="1" hangingPunct="1">
              <a:buFont typeface="Wingdings 3" pitchFamily="18" charset="2"/>
              <a:buNone/>
              <a:defRPr/>
            </a:pPr>
            <a:r>
              <a:rPr lang="en-US" altLang="zh-CN" sz="1800" dirty="0">
                <a:cs typeface="+mn-cs"/>
              </a:rPr>
              <a:t> </a:t>
            </a:r>
            <a:r>
              <a:rPr lang="en-US" altLang="zh-CN" sz="1800" dirty="0" smtClean="0">
                <a:cs typeface="+mn-cs"/>
              </a:rPr>
              <a:t>      </a:t>
            </a:r>
            <a:r>
              <a:rPr lang="zh-CN" altLang="zh-CN" sz="1800" dirty="0" smtClean="0">
                <a:cs typeface="+mn-cs"/>
              </a:rPr>
              <a:t>通</a:t>
            </a:r>
            <a:r>
              <a:rPr lang="zh-CN" altLang="zh-CN" sz="1800" dirty="0">
                <a:cs typeface="+mn-cs"/>
              </a:rPr>
              <a:t>俗的理解是接受一个新解为当前解的概率；</a:t>
            </a:r>
            <a:endParaRPr lang="zh-CN" altLang="zh-CN" sz="1800" dirty="0">
              <a:cs typeface="+mn-cs"/>
            </a:endParaRPr>
          </a:p>
          <a:p>
            <a:pPr marL="0" indent="0" eaLnBrk="1" hangingPunct="1">
              <a:buFont typeface="Wingdings 3" pitchFamily="18" charset="2"/>
              <a:buNone/>
              <a:defRPr/>
            </a:pPr>
            <a:r>
              <a:rPr lang="en-US" altLang="zh-CN" sz="1800" dirty="0">
                <a:cs typeface="+mn-cs"/>
              </a:rPr>
              <a:t>	</a:t>
            </a:r>
            <a:r>
              <a:rPr lang="zh-CN" altLang="zh-CN" sz="1800" dirty="0">
                <a:cs typeface="+mn-cs"/>
              </a:rPr>
              <a:t>它与当前的温度参数</a:t>
            </a:r>
            <a:r>
              <a:rPr lang="en-US" altLang="zh-CN" sz="1800" dirty="0">
                <a:cs typeface="+mn-cs"/>
              </a:rPr>
              <a:t>T</a:t>
            </a:r>
            <a:r>
              <a:rPr lang="zh-CN" altLang="zh-CN" sz="1800" dirty="0">
                <a:cs typeface="+mn-cs"/>
              </a:rPr>
              <a:t>有关，随温度参数</a:t>
            </a:r>
            <a:r>
              <a:rPr lang="en-US" altLang="zh-CN" sz="1800" dirty="0">
                <a:cs typeface="+mn-cs"/>
              </a:rPr>
              <a:t>T</a:t>
            </a:r>
            <a:r>
              <a:rPr lang="zh-CN" altLang="zh-CN" sz="1800" dirty="0">
                <a:cs typeface="+mn-cs"/>
              </a:rPr>
              <a:t>有关，随温度下降而减小。</a:t>
            </a:r>
            <a:endParaRPr lang="zh-CN" altLang="zh-CN" sz="1800" dirty="0">
              <a:cs typeface="+mn-cs"/>
            </a:endParaRPr>
          </a:p>
          <a:p>
            <a:pPr marL="0" indent="0" eaLnBrk="1" hangingPunct="1">
              <a:buFont typeface="Wingdings 3" pitchFamily="18" charset="2"/>
              <a:buNone/>
              <a:defRPr/>
            </a:pPr>
            <a:r>
              <a:rPr lang="en-US" altLang="zh-CN" sz="1800" dirty="0">
                <a:cs typeface="+mn-cs"/>
              </a:rPr>
              <a:t>	</a:t>
            </a:r>
            <a:r>
              <a:rPr lang="zh-CN" altLang="zh-CN" sz="1800" dirty="0">
                <a:cs typeface="+mn-cs"/>
              </a:rPr>
              <a:t>一般采用</a:t>
            </a:r>
            <a:r>
              <a:rPr lang="en-US" altLang="zh-CN" sz="1800" dirty="0">
                <a:cs typeface="+mn-cs"/>
              </a:rPr>
              <a:t>Metropolis</a:t>
            </a:r>
            <a:r>
              <a:rPr lang="zh-CN" altLang="zh-CN" sz="1800" dirty="0">
                <a:cs typeface="+mn-cs"/>
              </a:rPr>
              <a:t>准则。</a:t>
            </a:r>
            <a:endParaRPr lang="zh-CN" altLang="zh-CN" sz="1800" dirty="0">
              <a:cs typeface="+mn-cs"/>
            </a:endParaRPr>
          </a:p>
          <a:p>
            <a:pPr eaLnBrk="1" hangingPunct="1">
              <a:defRPr/>
            </a:pPr>
            <a:endParaRPr lang="zh-CN" altLang="en-US" sz="1800" dirty="0" smtClean="0">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内容占位符 2"/>
          <p:cNvSpPr>
            <a:spLocks noGrp="1"/>
          </p:cNvSpPr>
          <p:nvPr>
            <p:ph idx="1"/>
          </p:nvPr>
        </p:nvSpPr>
        <p:spPr>
          <a:xfrm>
            <a:off x="677863" y="520700"/>
            <a:ext cx="8596312" cy="5846763"/>
          </a:xfrm>
        </p:spPr>
        <p:txBody>
          <a:bodyPr/>
          <a:lstStyle/>
          <a:p>
            <a:pPr eaLnBrk="1" hangingPunct="1">
              <a:defRPr/>
            </a:pPr>
            <a:r>
              <a:rPr lang="en-US" altLang="zh-CN" sz="1800" dirty="0">
                <a:cs typeface="+mn-cs"/>
              </a:rPr>
              <a:t>3.</a:t>
            </a:r>
            <a:r>
              <a:rPr lang="zh-CN" altLang="zh-CN" sz="1800" dirty="0">
                <a:cs typeface="+mn-cs"/>
              </a:rPr>
              <a:t>冷却进度表</a:t>
            </a:r>
            <a:r>
              <a:rPr lang="en-US" altLang="zh-CN" sz="1800" dirty="0">
                <a:cs typeface="+mn-cs"/>
              </a:rPr>
              <a:t>T(t)</a:t>
            </a:r>
            <a:endParaRPr lang="zh-CN" altLang="zh-CN" sz="1800" dirty="0">
              <a:cs typeface="+mn-cs"/>
            </a:endParaRPr>
          </a:p>
          <a:p>
            <a:pPr eaLnBrk="1" hangingPunct="1">
              <a:defRPr/>
            </a:pPr>
            <a:r>
              <a:rPr lang="en-US" altLang="zh-CN" sz="1800" dirty="0">
                <a:cs typeface="+mn-cs"/>
              </a:rPr>
              <a:t>	</a:t>
            </a:r>
            <a:r>
              <a:rPr lang="zh-CN" altLang="zh-CN" sz="1800" dirty="0">
                <a:cs typeface="+mn-cs"/>
              </a:rPr>
              <a:t>冷却进度表是指从某一高温状态</a:t>
            </a:r>
            <a:r>
              <a:rPr lang="en-US" altLang="zh-CN" sz="1800" dirty="0">
                <a:cs typeface="+mn-cs"/>
              </a:rPr>
              <a:t>T(t)</a:t>
            </a:r>
            <a:r>
              <a:rPr lang="zh-CN" altLang="zh-CN" sz="1800" dirty="0">
                <a:cs typeface="+mn-cs"/>
              </a:rPr>
              <a:t>来表示，则经典模拟退火算法的降温方式为</a:t>
            </a:r>
            <a:r>
              <a:rPr lang="zh-CN" altLang="zh-CN" sz="1800" dirty="0" smtClean="0">
                <a:cs typeface="+mn-cs"/>
              </a:rPr>
              <a:t>：</a:t>
            </a:r>
            <a:endParaRPr lang="en-US" altLang="zh-CN" sz="1800" dirty="0" smtClean="0">
              <a:cs typeface="+mn-cs"/>
            </a:endParaRPr>
          </a:p>
          <a:p>
            <a:pPr eaLnBrk="1" hangingPunct="1">
              <a:defRPr/>
            </a:pPr>
            <a:endParaRPr lang="en-US" altLang="zh-CN" sz="1800" dirty="0">
              <a:cs typeface="+mn-cs"/>
            </a:endParaRPr>
          </a:p>
          <a:p>
            <a:pPr eaLnBrk="1" hangingPunct="1">
              <a:defRPr/>
            </a:pPr>
            <a:endParaRPr lang="en-US" altLang="zh-CN" sz="1800" dirty="0" smtClean="0">
              <a:cs typeface="+mn-cs"/>
            </a:endParaRPr>
          </a:p>
          <a:p>
            <a:pPr eaLnBrk="1" hangingPunct="1">
              <a:defRPr/>
            </a:pPr>
            <a:r>
              <a:rPr lang="zh-CN" altLang="zh-CN" sz="1800" dirty="0">
                <a:cs typeface="+mn-cs"/>
              </a:rPr>
              <a:t>而快速模拟退火算法的降温方式为</a:t>
            </a:r>
            <a:r>
              <a:rPr lang="zh-CN" altLang="zh-CN" sz="1800" dirty="0" smtClean="0">
                <a:cs typeface="+mn-cs"/>
              </a:rPr>
              <a:t>：</a:t>
            </a:r>
            <a:endParaRPr lang="en-US" altLang="zh-CN" sz="1800" dirty="0" smtClean="0">
              <a:cs typeface="+mn-cs"/>
            </a:endParaRPr>
          </a:p>
          <a:p>
            <a:pPr eaLnBrk="1" hangingPunct="1">
              <a:defRPr/>
            </a:pPr>
            <a:endParaRPr lang="en-US" altLang="zh-CN" sz="1800" dirty="0">
              <a:cs typeface="+mn-cs"/>
            </a:endParaRPr>
          </a:p>
          <a:p>
            <a:pPr eaLnBrk="1" hangingPunct="1">
              <a:defRPr/>
            </a:pPr>
            <a:endParaRPr lang="en-US" altLang="zh-CN" sz="1800" dirty="0" smtClean="0">
              <a:cs typeface="+mn-cs"/>
            </a:endParaRPr>
          </a:p>
          <a:p>
            <a:pPr eaLnBrk="1" hangingPunct="1">
              <a:defRPr/>
            </a:pPr>
            <a:r>
              <a:rPr lang="zh-CN" altLang="zh-CN" sz="1800" dirty="0">
                <a:cs typeface="+mn-cs"/>
              </a:rPr>
              <a:t>这俩种方式都能够使得模拟退火算法收敛于全局最小点</a:t>
            </a:r>
            <a:r>
              <a:rPr lang="zh-CN" altLang="zh-CN" sz="1800" dirty="0" smtClean="0">
                <a:cs typeface="+mn-cs"/>
              </a:rPr>
              <a:t>。</a:t>
            </a:r>
            <a:endParaRPr lang="en-US" altLang="zh-CN" sz="1800" dirty="0" smtClean="0">
              <a:cs typeface="+mn-cs"/>
            </a:endParaRPr>
          </a:p>
          <a:p>
            <a:pPr eaLnBrk="1" hangingPunct="1">
              <a:defRPr/>
            </a:pPr>
            <a:r>
              <a:rPr lang="zh-CN" altLang="zh-CN" sz="1800" dirty="0">
                <a:cs typeface="+mn-cs"/>
              </a:rPr>
              <a:t>实验表明，初温越大，获得高质量解的几率越大，但花费的计算时间将增加。因此，初温的确定应折衷考虑优化质量和优化效率，常用方法包括：</a:t>
            </a:r>
            <a:endParaRPr lang="zh-CN" altLang="zh-CN" sz="1800" dirty="0">
              <a:cs typeface="+mn-cs"/>
            </a:endParaRPr>
          </a:p>
          <a:p>
            <a:pPr eaLnBrk="1" hangingPunct="1">
              <a:defRPr/>
            </a:pPr>
            <a:r>
              <a:rPr lang="zh-CN" altLang="zh-CN" sz="1800" dirty="0">
                <a:cs typeface="+mn-cs"/>
              </a:rPr>
              <a:t>均匀抽样一组状态，以各状态目标值的方差初温。</a:t>
            </a:r>
            <a:endParaRPr lang="zh-CN" altLang="zh-CN" sz="1800" dirty="0">
              <a:cs typeface="+mn-cs"/>
            </a:endParaRPr>
          </a:p>
          <a:p>
            <a:pPr eaLnBrk="1" hangingPunct="1">
              <a:defRPr/>
            </a:pPr>
            <a:r>
              <a:rPr lang="zh-CN" altLang="zh-CN" sz="1800" dirty="0">
                <a:cs typeface="+mn-cs"/>
              </a:rPr>
              <a:t>随机产生一组状态，确定倆状态间的最大目</a:t>
            </a:r>
            <a:r>
              <a:rPr lang="zh-CN" altLang="zh-CN" sz="1800" dirty="0" smtClean="0">
                <a:cs typeface="+mn-cs"/>
              </a:rPr>
              <a:t>标</a:t>
            </a:r>
            <a:r>
              <a:rPr lang="zh-CN" altLang="en-US" sz="1800" dirty="0" smtClean="0">
                <a:cs typeface="+mn-cs"/>
              </a:rPr>
              <a:t>值差             </a:t>
            </a:r>
            <a:r>
              <a:rPr lang="zh-CN" altLang="zh-CN" sz="1800" dirty="0" smtClean="0">
                <a:cs typeface="+mn-cs"/>
              </a:rPr>
              <a:t>，</a:t>
            </a:r>
            <a:r>
              <a:rPr lang="zh-CN" altLang="zh-CN" sz="1800" dirty="0">
                <a:cs typeface="+mn-cs"/>
              </a:rPr>
              <a:t>然后依据差值，利用一定的函数确定初温。比</a:t>
            </a:r>
            <a:r>
              <a:rPr lang="zh-CN" altLang="zh-CN" sz="1800" dirty="0" smtClean="0">
                <a:cs typeface="+mn-cs"/>
              </a:rPr>
              <a:t>如，</a:t>
            </a:r>
            <a:r>
              <a:rPr lang="en-US" altLang="zh-CN" sz="1800" dirty="0" smtClean="0">
                <a:cs typeface="+mn-cs"/>
              </a:rPr>
              <a:t>                   </a:t>
            </a:r>
            <a:r>
              <a:rPr lang="zh-CN" altLang="en-US" sz="1800" dirty="0" smtClean="0">
                <a:cs typeface="+mn-cs"/>
              </a:rPr>
              <a:t>其 中     </a:t>
            </a:r>
            <a:r>
              <a:rPr lang="zh-CN" altLang="zh-CN" sz="1800" dirty="0" smtClean="0">
                <a:cs typeface="+mn-cs"/>
              </a:rPr>
              <a:t>为初</a:t>
            </a:r>
            <a:r>
              <a:rPr lang="zh-CN" altLang="zh-CN" sz="1800" dirty="0">
                <a:cs typeface="+mn-cs"/>
              </a:rPr>
              <a:t>始接受概率</a:t>
            </a:r>
            <a:r>
              <a:rPr lang="zh-CN" altLang="zh-CN" sz="1800" dirty="0" smtClean="0">
                <a:cs typeface="+mn-cs"/>
              </a:rPr>
              <a:t>。</a:t>
            </a:r>
            <a:endParaRPr lang="en-US" altLang="zh-CN" sz="1800" dirty="0" smtClean="0">
              <a:cs typeface="+mn-cs"/>
            </a:endParaRPr>
          </a:p>
          <a:p>
            <a:pPr eaLnBrk="1" hangingPunct="1">
              <a:defRPr/>
            </a:pPr>
            <a:r>
              <a:rPr lang="zh-CN" altLang="zh-CN" sz="1800" dirty="0">
                <a:cs typeface="+mn-cs"/>
              </a:rPr>
              <a:t>利用经验公式给出。</a:t>
            </a:r>
            <a:endParaRPr lang="zh-CN" altLang="zh-CN" sz="1800" dirty="0">
              <a:cs typeface="+mn-cs"/>
            </a:endParaRPr>
          </a:p>
          <a:p>
            <a:pPr marL="0" indent="0" eaLnBrk="1" hangingPunct="1">
              <a:buFont typeface="Wingdings 3" pitchFamily="18" charset="2"/>
              <a:buNone/>
              <a:defRPr/>
            </a:pPr>
            <a:endParaRPr lang="en-US" altLang="zh-CN" sz="1800" dirty="0" smtClean="0">
              <a:cs typeface="+mn-cs"/>
            </a:endParaRPr>
          </a:p>
          <a:p>
            <a:pPr eaLnBrk="1" hangingPunct="1">
              <a:defRPr/>
            </a:pPr>
            <a:endParaRPr lang="zh-CN" altLang="zh-CN" sz="1800" dirty="0">
              <a:cs typeface="+mn-cs"/>
            </a:endParaRPr>
          </a:p>
          <a:p>
            <a:pPr eaLnBrk="1" hangingPunct="1">
              <a:defRPr/>
            </a:pPr>
            <a:endParaRPr lang="en-US" altLang="zh-CN" sz="1800" dirty="0" smtClean="0">
              <a:cs typeface="+mn-cs"/>
            </a:endParaRPr>
          </a:p>
          <a:p>
            <a:pPr eaLnBrk="1" hangingPunct="1">
              <a:defRPr/>
            </a:pPr>
            <a:endParaRPr lang="zh-CN" altLang="zh-CN" sz="1800" dirty="0">
              <a:cs typeface="+mn-cs"/>
            </a:endParaRPr>
          </a:p>
          <a:p>
            <a:pPr eaLnBrk="1" hangingPunct="1">
              <a:defRPr/>
            </a:pPr>
            <a:endParaRPr lang="en-US" altLang="zh-CN" sz="1800" dirty="0" smtClean="0">
              <a:cs typeface="+mn-cs"/>
            </a:endParaRPr>
          </a:p>
          <a:p>
            <a:pPr eaLnBrk="1" hangingPunct="1">
              <a:defRPr/>
            </a:pPr>
            <a:endParaRPr lang="en-US" altLang="zh-CN" sz="1800" dirty="0">
              <a:cs typeface="+mn-cs"/>
            </a:endParaRPr>
          </a:p>
          <a:p>
            <a:pPr eaLnBrk="1" hangingPunct="1">
              <a:defRPr/>
            </a:pPr>
            <a:endParaRPr lang="en-US" altLang="zh-CN" sz="1800" dirty="0" smtClean="0">
              <a:cs typeface="+mn-cs"/>
            </a:endParaRPr>
          </a:p>
          <a:p>
            <a:pPr marL="0" indent="0" eaLnBrk="1" hangingPunct="1">
              <a:buFont typeface="Wingdings 3" pitchFamily="18" charset="2"/>
              <a:buNone/>
              <a:defRPr/>
            </a:pPr>
            <a:endParaRPr lang="zh-CN" altLang="zh-CN" sz="1800" dirty="0">
              <a:cs typeface="+mn-cs"/>
            </a:endParaRPr>
          </a:p>
          <a:p>
            <a:pPr eaLnBrk="1" hangingPunct="1">
              <a:defRPr/>
            </a:pPr>
            <a:endParaRPr lang="zh-CN" altLang="en-US" sz="1800" dirty="0" smtClean="0">
              <a:cs typeface="+mn-cs"/>
            </a:endParaRPr>
          </a:p>
        </p:txBody>
      </p:sp>
      <p:sp>
        <p:nvSpPr>
          <p:cNvPr id="12314" name="Rectangle 3"/>
          <p:cNvSpPr>
            <a:spLocks noChangeArrowheads="1"/>
          </p:cNvSpPr>
          <p:nvPr/>
        </p:nvSpPr>
        <p:spPr bwMode="auto">
          <a:xfrm>
            <a:off x="2851150" y="2649538"/>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sp>
        <p:nvSpPr>
          <p:cNvPr id="12315" name="Rectangle 14"/>
          <p:cNvSpPr>
            <a:spLocks noChangeArrowheads="1"/>
          </p:cNvSpPr>
          <p:nvPr/>
        </p:nvSpPr>
        <p:spPr bwMode="auto">
          <a:xfrm>
            <a:off x="0" y="2214563"/>
            <a:ext cx="12192000" cy="0"/>
          </a:xfrm>
          <a:prstGeom prst="rect">
            <a:avLst/>
          </a:prstGeom>
          <a:noFill/>
          <a:ln w="9525">
            <a:noFill/>
            <a:miter lim="800000"/>
          </a:ln>
        </p:spPr>
        <p:txBody>
          <a:bodyPr wrap="none" anchor="ctr">
            <a:spAutoFit/>
          </a:bodyPr>
          <a:lstStyle/>
          <a:p>
            <a:endParaRPr lang="zh-CN" altLang="en-US"/>
          </a:p>
        </p:txBody>
      </p:sp>
      <p:sp>
        <p:nvSpPr>
          <p:cNvPr id="12316" name="Rectangle 16"/>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12308" name="Object 20"/>
          <p:cNvGraphicFramePr>
            <a:graphicFrameLocks noChangeAspect="1"/>
          </p:cNvGraphicFramePr>
          <p:nvPr/>
        </p:nvGraphicFramePr>
        <p:xfrm>
          <a:off x="2413000" y="1454150"/>
          <a:ext cx="1790700" cy="636588"/>
        </p:xfrm>
        <a:graphic>
          <a:graphicData uri="http://schemas.openxmlformats.org/presentationml/2006/ole">
            <mc:AlternateContent xmlns:mc="http://schemas.openxmlformats.org/markup-compatibility/2006">
              <mc:Choice xmlns:v="urn:schemas-microsoft-com:vml" Requires="v">
                <p:oleObj spid="_x0000_s3073" name="" r:id="rId1" imgW="21031200" imgH="10058400" progId="Equation.DSMT4">
                  <p:embed/>
                </p:oleObj>
              </mc:Choice>
              <mc:Fallback>
                <p:oleObj name="" r:id="rId1" imgW="21031200" imgH="10058400" progId="Equation.DSMT4">
                  <p:embed/>
                  <p:pic>
                    <p:nvPicPr>
                      <p:cNvPr id="0" name="图片 3072"/>
                      <p:cNvPicPr>
                        <a:picLocks noChangeAspect="1"/>
                      </p:cNvPicPr>
                      <p:nvPr/>
                    </p:nvPicPr>
                    <p:blipFill>
                      <a:blip r:embed="rId2"/>
                      <a:stretch>
                        <a:fillRect/>
                      </a:stretch>
                    </p:blipFill>
                    <p:spPr>
                      <a:xfrm>
                        <a:off x="2413000" y="1454150"/>
                        <a:ext cx="1790700" cy="636588"/>
                      </a:xfrm>
                      <a:prstGeom prst="rect">
                        <a:avLst/>
                      </a:prstGeom>
                      <a:noFill/>
                      <a:ln w="9525">
                        <a:noFill/>
                        <a:miter/>
                      </a:ln>
                    </p:spPr>
                  </p:pic>
                </p:oleObj>
              </mc:Fallback>
            </mc:AlternateContent>
          </a:graphicData>
        </a:graphic>
      </p:graphicFrame>
      <p:sp>
        <p:nvSpPr>
          <p:cNvPr id="12317" name="Rectangle 18"/>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12309" name="Object 21"/>
          <p:cNvGraphicFramePr>
            <a:graphicFrameLocks noChangeAspect="1"/>
          </p:cNvGraphicFramePr>
          <p:nvPr/>
        </p:nvGraphicFramePr>
        <p:xfrm>
          <a:off x="2851150" y="2565400"/>
          <a:ext cx="1695450" cy="550863"/>
        </p:xfrm>
        <a:graphic>
          <a:graphicData uri="http://schemas.openxmlformats.org/presentationml/2006/ole">
            <mc:AlternateContent xmlns:mc="http://schemas.openxmlformats.org/markup-compatibility/2006">
              <mc:Choice xmlns:v="urn:schemas-microsoft-com:vml" Requires="v">
                <p:oleObj spid="_x0000_s3074" name="" r:id="rId3" imgW="16764000" imgH="9448800" progId="Equation.DSMT4">
                  <p:embed/>
                </p:oleObj>
              </mc:Choice>
              <mc:Fallback>
                <p:oleObj name="" r:id="rId3" imgW="16764000" imgH="9448800" progId="Equation.DSMT4">
                  <p:embed/>
                  <p:pic>
                    <p:nvPicPr>
                      <p:cNvPr id="0" name="图片 3073"/>
                      <p:cNvPicPr>
                        <a:picLocks noChangeAspect="1"/>
                      </p:cNvPicPr>
                      <p:nvPr/>
                    </p:nvPicPr>
                    <p:blipFill>
                      <a:blip r:embed="rId4"/>
                      <a:stretch>
                        <a:fillRect/>
                      </a:stretch>
                    </p:blipFill>
                    <p:spPr>
                      <a:xfrm>
                        <a:off x="2851150" y="2565400"/>
                        <a:ext cx="1695450" cy="550863"/>
                      </a:xfrm>
                      <a:prstGeom prst="rect">
                        <a:avLst/>
                      </a:prstGeom>
                      <a:noFill/>
                      <a:ln w="9525">
                        <a:noFill/>
                        <a:miter/>
                      </a:ln>
                    </p:spPr>
                  </p:pic>
                </p:oleObj>
              </mc:Fallback>
            </mc:AlternateContent>
          </a:graphicData>
        </a:graphic>
      </p:graphicFrame>
      <p:sp>
        <p:nvSpPr>
          <p:cNvPr id="12318" name="Rectangle 34"/>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12310" name="Object 22"/>
          <p:cNvGraphicFramePr>
            <a:graphicFrameLocks noChangeAspect="1"/>
          </p:cNvGraphicFramePr>
          <p:nvPr/>
        </p:nvGraphicFramePr>
        <p:xfrm>
          <a:off x="6215063" y="4962525"/>
          <a:ext cx="698500" cy="152400"/>
        </p:xfrm>
        <a:graphic>
          <a:graphicData uri="http://schemas.openxmlformats.org/presentationml/2006/ole">
            <mc:AlternateContent xmlns:mc="http://schemas.openxmlformats.org/markup-compatibility/2006">
              <mc:Choice xmlns:v="urn:schemas-microsoft-com:vml" Requires="v">
                <p:oleObj spid="_x0000_s3075" name="" r:id="rId5" imgW="10363200" imgH="3657600" progId="Equation.DSMT4">
                  <p:embed/>
                </p:oleObj>
              </mc:Choice>
              <mc:Fallback>
                <p:oleObj name="" r:id="rId5" imgW="10363200" imgH="3657600" progId="Equation.DSMT4">
                  <p:embed/>
                  <p:pic>
                    <p:nvPicPr>
                      <p:cNvPr id="0" name="图片 3074"/>
                      <p:cNvPicPr>
                        <a:picLocks noChangeAspect="1"/>
                      </p:cNvPicPr>
                      <p:nvPr/>
                    </p:nvPicPr>
                    <p:blipFill>
                      <a:blip r:embed="rId6"/>
                      <a:stretch>
                        <a:fillRect/>
                      </a:stretch>
                    </p:blipFill>
                    <p:spPr>
                      <a:xfrm>
                        <a:off x="6215063" y="4962525"/>
                        <a:ext cx="698500" cy="152400"/>
                      </a:xfrm>
                      <a:prstGeom prst="rect">
                        <a:avLst/>
                      </a:prstGeom>
                      <a:noFill/>
                      <a:ln w="9525">
                        <a:noFill/>
                        <a:miter/>
                      </a:ln>
                    </p:spPr>
                  </p:pic>
                </p:oleObj>
              </mc:Fallback>
            </mc:AlternateContent>
          </a:graphicData>
        </a:graphic>
      </p:graphicFrame>
      <p:sp>
        <p:nvSpPr>
          <p:cNvPr id="12319" name="Rectangle 36"/>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12311" name="Object 23"/>
          <p:cNvGraphicFramePr>
            <a:graphicFrameLocks noChangeAspect="1"/>
          </p:cNvGraphicFramePr>
          <p:nvPr/>
        </p:nvGraphicFramePr>
        <p:xfrm>
          <a:off x="4203700" y="5184775"/>
          <a:ext cx="1358900" cy="228600"/>
        </p:xfrm>
        <a:graphic>
          <a:graphicData uri="http://schemas.openxmlformats.org/presentationml/2006/ole">
            <mc:AlternateContent xmlns:mc="http://schemas.openxmlformats.org/markup-compatibility/2006">
              <mc:Choice xmlns:v="urn:schemas-microsoft-com:vml" Requires="v">
                <p:oleObj spid="_x0000_s3076" name="" r:id="rId7" imgW="24384000" imgH="5486400" progId="Equation.DSMT4">
                  <p:embed/>
                </p:oleObj>
              </mc:Choice>
              <mc:Fallback>
                <p:oleObj name="" r:id="rId7" imgW="24384000" imgH="5486400" progId="Equation.DSMT4">
                  <p:embed/>
                  <p:pic>
                    <p:nvPicPr>
                      <p:cNvPr id="0" name="图片 3075"/>
                      <p:cNvPicPr>
                        <a:picLocks noChangeAspect="1"/>
                      </p:cNvPicPr>
                      <p:nvPr/>
                    </p:nvPicPr>
                    <p:blipFill>
                      <a:blip r:embed="rId8"/>
                      <a:stretch>
                        <a:fillRect/>
                      </a:stretch>
                    </p:blipFill>
                    <p:spPr>
                      <a:xfrm>
                        <a:off x="4203700" y="5184775"/>
                        <a:ext cx="1358900" cy="228600"/>
                      </a:xfrm>
                      <a:prstGeom prst="rect">
                        <a:avLst/>
                      </a:prstGeom>
                      <a:noFill/>
                      <a:ln w="9525">
                        <a:noFill/>
                        <a:miter/>
                      </a:ln>
                    </p:spPr>
                  </p:pic>
                </p:oleObj>
              </mc:Fallback>
            </mc:AlternateContent>
          </a:graphicData>
        </a:graphic>
      </p:graphicFrame>
      <p:sp>
        <p:nvSpPr>
          <p:cNvPr id="12320" name="Rectangle 38"/>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p>
        </p:txBody>
      </p:sp>
      <p:graphicFrame>
        <p:nvGraphicFramePr>
          <p:cNvPr id="12312" name="Object 24"/>
          <p:cNvGraphicFramePr>
            <a:graphicFrameLocks noChangeAspect="1"/>
          </p:cNvGraphicFramePr>
          <p:nvPr/>
        </p:nvGraphicFramePr>
        <p:xfrm>
          <a:off x="6215063" y="5184775"/>
          <a:ext cx="249237" cy="228600"/>
        </p:xfrm>
        <a:graphic>
          <a:graphicData uri="http://schemas.openxmlformats.org/presentationml/2006/ole">
            <mc:AlternateContent xmlns:mc="http://schemas.openxmlformats.org/markup-compatibility/2006">
              <mc:Choice xmlns:v="urn:schemas-microsoft-com:vml" Requires="v">
                <p:oleObj spid="_x0000_s3077" name="" r:id="rId9" imgW="4572000" imgH="5486400" progId="Equation.DSMT4">
                  <p:embed/>
                </p:oleObj>
              </mc:Choice>
              <mc:Fallback>
                <p:oleObj name="" r:id="rId9" imgW="4572000" imgH="5486400" progId="Equation.DSMT4">
                  <p:embed/>
                  <p:pic>
                    <p:nvPicPr>
                      <p:cNvPr id="0" name="图片 3076"/>
                      <p:cNvPicPr>
                        <a:picLocks noChangeAspect="1"/>
                      </p:cNvPicPr>
                      <p:nvPr/>
                    </p:nvPicPr>
                    <p:blipFill>
                      <a:blip r:embed="rId10"/>
                      <a:stretch>
                        <a:fillRect/>
                      </a:stretch>
                    </p:blipFill>
                    <p:spPr>
                      <a:xfrm>
                        <a:off x="6215063" y="5184775"/>
                        <a:ext cx="249237" cy="228600"/>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373063" y="687388"/>
            <a:ext cx="8596312" cy="5535612"/>
          </a:xfrm>
        </p:spPr>
        <p:txBody>
          <a:bodyPr/>
          <a:lstStyle/>
          <a:p>
            <a:pPr eaLnBrk="1" hangingPunct="1">
              <a:defRPr/>
            </a:pPr>
            <a:r>
              <a:rPr lang="en-US" altLang="zh-CN" sz="1800" dirty="0">
                <a:cs typeface="+mn-cs"/>
              </a:rPr>
              <a:t>5.</a:t>
            </a:r>
            <a:r>
              <a:rPr lang="zh-CN" altLang="zh-CN" sz="1800" dirty="0">
                <a:cs typeface="+mn-cs"/>
              </a:rPr>
              <a:t>内循环终止准则</a:t>
            </a:r>
            <a:endParaRPr lang="zh-CN" altLang="zh-CN" sz="1800" dirty="0">
              <a:cs typeface="+mn-cs"/>
            </a:endParaRPr>
          </a:p>
          <a:p>
            <a:pPr marL="0" indent="0" eaLnBrk="1" hangingPunct="1">
              <a:buFont typeface="Wingdings 3" pitchFamily="18" charset="2"/>
              <a:buNone/>
              <a:defRPr/>
            </a:pPr>
            <a:r>
              <a:rPr lang="en-US" altLang="zh-CN" sz="1800" dirty="0">
                <a:cs typeface="+mn-cs"/>
              </a:rPr>
              <a:t>	</a:t>
            </a:r>
            <a:r>
              <a:rPr lang="zh-CN" altLang="zh-CN" sz="1800" dirty="0">
                <a:cs typeface="+mn-cs"/>
              </a:rPr>
              <a:t>或称</a:t>
            </a:r>
            <a:r>
              <a:rPr lang="en-US" altLang="zh-CN" sz="1800" dirty="0">
                <a:cs typeface="+mn-cs"/>
              </a:rPr>
              <a:t>Metropolis</a:t>
            </a:r>
            <a:r>
              <a:rPr lang="zh-CN" altLang="zh-CN" sz="1800" dirty="0">
                <a:cs typeface="+mn-cs"/>
              </a:rPr>
              <a:t>抽样稳定准则，用于决定在各温度下产生候选解的数目。常用的抽样稳定准则包括：</a:t>
            </a:r>
            <a:endParaRPr lang="zh-CN" altLang="zh-CN" sz="1800" dirty="0">
              <a:cs typeface="+mn-cs"/>
            </a:endParaRPr>
          </a:p>
          <a:p>
            <a:pPr marL="0" indent="0" eaLnBrk="1" hangingPunct="1">
              <a:buFont typeface="Wingdings 3" pitchFamily="18" charset="2"/>
              <a:buNone/>
              <a:defRPr/>
            </a:pPr>
            <a:r>
              <a:rPr lang="en-US" altLang="zh-CN" sz="1800" dirty="0" smtClean="0">
                <a:cs typeface="+mn-cs"/>
              </a:rPr>
              <a:t>     </a:t>
            </a:r>
            <a:r>
              <a:rPr lang="zh-CN" altLang="zh-CN" sz="1800" dirty="0" smtClean="0">
                <a:cs typeface="+mn-cs"/>
              </a:rPr>
              <a:t>检</a:t>
            </a:r>
            <a:r>
              <a:rPr lang="zh-CN" altLang="zh-CN" sz="1800" dirty="0">
                <a:cs typeface="+mn-cs"/>
              </a:rPr>
              <a:t>验目标函数的均值是否稳定；</a:t>
            </a:r>
            <a:endParaRPr lang="zh-CN" altLang="zh-CN" sz="1800" dirty="0">
              <a:cs typeface="+mn-cs"/>
            </a:endParaRPr>
          </a:p>
          <a:p>
            <a:pPr marL="0" indent="0" eaLnBrk="1" hangingPunct="1">
              <a:buFont typeface="Wingdings 3" pitchFamily="18" charset="2"/>
              <a:buNone/>
              <a:defRPr/>
            </a:pPr>
            <a:r>
              <a:rPr lang="en-US" altLang="zh-CN" sz="1800" dirty="0" smtClean="0">
                <a:cs typeface="+mn-cs"/>
              </a:rPr>
              <a:t>     </a:t>
            </a:r>
            <a:r>
              <a:rPr lang="zh-CN" altLang="zh-CN" sz="1800" dirty="0" smtClean="0">
                <a:cs typeface="+mn-cs"/>
              </a:rPr>
              <a:t>连</a:t>
            </a:r>
            <a:r>
              <a:rPr lang="zh-CN" altLang="zh-CN" sz="1800" dirty="0">
                <a:cs typeface="+mn-cs"/>
              </a:rPr>
              <a:t>续若干步的目标值变化较小；</a:t>
            </a:r>
            <a:endParaRPr lang="zh-CN" altLang="zh-CN" sz="1800" dirty="0">
              <a:cs typeface="+mn-cs"/>
            </a:endParaRPr>
          </a:p>
          <a:p>
            <a:pPr marL="0" indent="0" eaLnBrk="1" hangingPunct="1">
              <a:buFont typeface="Wingdings 3" pitchFamily="18" charset="2"/>
              <a:buNone/>
              <a:defRPr/>
            </a:pPr>
            <a:r>
              <a:rPr lang="en-US" altLang="zh-CN" sz="1800" dirty="0" smtClean="0">
                <a:cs typeface="+mn-cs"/>
              </a:rPr>
              <a:t>     </a:t>
            </a:r>
            <a:r>
              <a:rPr lang="zh-CN" altLang="zh-CN" sz="1800" dirty="0" smtClean="0">
                <a:cs typeface="+mn-cs"/>
              </a:rPr>
              <a:t>按</a:t>
            </a:r>
            <a:r>
              <a:rPr lang="zh-CN" altLang="zh-CN" sz="1800" dirty="0">
                <a:cs typeface="+mn-cs"/>
              </a:rPr>
              <a:t>一定的步数抽样。</a:t>
            </a:r>
            <a:endParaRPr lang="zh-CN" altLang="zh-CN" sz="1800" dirty="0">
              <a:cs typeface="+mn-cs"/>
            </a:endParaRPr>
          </a:p>
          <a:p>
            <a:pPr marL="0" indent="0" eaLnBrk="1" hangingPunct="1">
              <a:buFont typeface="Wingdings 3" pitchFamily="18" charset="2"/>
              <a:buNone/>
              <a:defRPr/>
            </a:pPr>
            <a:r>
              <a:rPr lang="en-US" altLang="zh-CN" sz="1800" dirty="0">
                <a:cs typeface="+mn-cs"/>
              </a:rPr>
              <a:t> </a:t>
            </a:r>
            <a:endParaRPr lang="zh-CN" altLang="en-US" sz="1800" dirty="0" smtClean="0">
              <a:cs typeface="+mn-cs"/>
            </a:endParaRPr>
          </a:p>
          <a:p>
            <a:pPr marL="0" indent="0" eaLnBrk="1" hangingPunct="1">
              <a:buFont typeface="Wingdings 3" pitchFamily="18" charset="2"/>
              <a:buNone/>
              <a:defRPr/>
            </a:pPr>
            <a:r>
              <a:rPr lang="en-US" altLang="zh-CN" sz="1800" dirty="0" smtClean="0"/>
              <a:t>  6</a:t>
            </a:r>
            <a:r>
              <a:rPr lang="en-US" altLang="zh-CN" sz="1800" dirty="0"/>
              <a:t>.</a:t>
            </a:r>
            <a:r>
              <a:rPr lang="zh-CN" altLang="zh-CN" sz="1800" dirty="0"/>
              <a:t>外循环终止准则</a:t>
            </a:r>
            <a:endParaRPr lang="zh-CN" altLang="zh-CN" sz="1800" dirty="0"/>
          </a:p>
          <a:p>
            <a:pPr marL="0" indent="0" eaLnBrk="1" hangingPunct="1">
              <a:buFont typeface="Wingdings 3" pitchFamily="18" charset="2"/>
              <a:buNone/>
              <a:defRPr/>
            </a:pPr>
            <a:r>
              <a:rPr lang="en-US" altLang="zh-CN" sz="1800" dirty="0"/>
              <a:t>     </a:t>
            </a:r>
            <a:r>
              <a:rPr lang="zh-CN" altLang="zh-CN" sz="1800" dirty="0"/>
              <a:t>即算法终止准则，常用的包括：</a:t>
            </a:r>
            <a:endParaRPr lang="zh-CN" altLang="zh-CN" sz="1800" dirty="0"/>
          </a:p>
          <a:p>
            <a:pPr marL="0" indent="0" eaLnBrk="1" hangingPunct="1">
              <a:buFont typeface="Wingdings 3" pitchFamily="18" charset="2"/>
              <a:buNone/>
              <a:defRPr/>
            </a:pPr>
            <a:r>
              <a:rPr lang="en-US" altLang="zh-CN" sz="1800" dirty="0"/>
              <a:t>     </a:t>
            </a:r>
            <a:r>
              <a:rPr lang="zh-CN" altLang="zh-CN" sz="1800" dirty="0"/>
              <a:t>设置终止温度的阈值；</a:t>
            </a:r>
            <a:endParaRPr lang="zh-CN" altLang="zh-CN" sz="1800" dirty="0"/>
          </a:p>
          <a:p>
            <a:pPr marL="0" indent="0" eaLnBrk="1" hangingPunct="1">
              <a:buFont typeface="Wingdings 3" pitchFamily="18" charset="2"/>
              <a:buNone/>
              <a:defRPr/>
            </a:pPr>
            <a:r>
              <a:rPr lang="en-US" altLang="zh-CN" sz="1800" dirty="0"/>
              <a:t>     </a:t>
            </a:r>
            <a:r>
              <a:rPr lang="zh-CN" altLang="zh-CN" sz="1800" dirty="0"/>
              <a:t>设置外循环迭代次数；</a:t>
            </a:r>
            <a:endParaRPr lang="en-US" altLang="zh-CN" sz="1800" dirty="0"/>
          </a:p>
          <a:p>
            <a:pPr marL="0" indent="0" eaLnBrk="1" hangingPunct="1">
              <a:buFont typeface="Wingdings 3" pitchFamily="18" charset="2"/>
              <a:buNone/>
              <a:defRPr/>
            </a:pPr>
            <a:r>
              <a:rPr lang="en-US" altLang="zh-CN" sz="1800" dirty="0"/>
              <a:t>     </a:t>
            </a:r>
            <a:r>
              <a:rPr lang="zh-CN" altLang="zh-CN" sz="1800" dirty="0"/>
              <a:t>算法搜索到的最优值连续若干步保持不变；</a:t>
            </a:r>
            <a:endParaRPr lang="zh-CN" altLang="zh-CN" sz="1800" dirty="0"/>
          </a:p>
          <a:p>
            <a:pPr marL="0" indent="0" eaLnBrk="1" hangingPunct="1">
              <a:buFont typeface="Wingdings 3" pitchFamily="18" charset="2"/>
              <a:buNone/>
              <a:defRPr/>
            </a:pPr>
            <a:r>
              <a:rPr lang="en-US" altLang="zh-CN" sz="1800" dirty="0"/>
              <a:t>     </a:t>
            </a:r>
            <a:r>
              <a:rPr lang="zh-CN" altLang="zh-CN" sz="1800" dirty="0"/>
              <a:t>检验系统熵是否稳定。</a:t>
            </a:r>
            <a:endParaRPr lang="zh-CN" altLang="zh-CN" sz="1800" dirty="0"/>
          </a:p>
          <a:p>
            <a:pPr eaLnBrk="1" hangingPunct="1">
              <a:defRPr/>
            </a:pPr>
            <a:endParaRPr lang="zh-CN" altLang="en-US" sz="1800" dirty="0" smtClean="0">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677863" y="609600"/>
            <a:ext cx="8596312" cy="939800"/>
          </a:xfrm>
        </p:spPr>
        <p:txBody>
          <a:bodyPr>
            <a:normAutofit fontScale="90000"/>
          </a:bodyPr>
          <a:lstStyle/>
          <a:p>
            <a:pPr eaLnBrk="1" hangingPunct="1">
              <a:defRPr/>
            </a:pPr>
            <a:r>
              <a:rPr lang="en-US" altLang="zh-CN" b="1" dirty="0">
                <a:cs typeface="+mj-cs"/>
              </a:rPr>
              <a:t>12.1.5 </a:t>
            </a:r>
            <a:r>
              <a:rPr lang="zh-CN" altLang="zh-CN" b="1" dirty="0">
                <a:cs typeface="+mj-cs"/>
              </a:rPr>
              <a:t>模拟退火算法流程图</a:t>
            </a:r>
            <a:br>
              <a:rPr lang="zh-CN" altLang="zh-CN" b="1" dirty="0">
                <a:cs typeface="+mj-cs"/>
              </a:rPr>
            </a:br>
            <a:br>
              <a:rPr lang="zh-CN" altLang="en-US" dirty="0" smtClean="0">
                <a:cs typeface="+mj-cs"/>
              </a:rPr>
            </a:br>
            <a:endParaRPr lang="zh-CN" altLang="en-US" dirty="0" smtClean="0">
              <a:cs typeface="+mj-cs"/>
            </a:endParaRPr>
          </a:p>
        </p:txBody>
      </p:sp>
      <p:sp>
        <p:nvSpPr>
          <p:cNvPr id="30722" name="文本框 1"/>
          <p:cNvSpPr txBox="1">
            <a:spLocks noChangeArrowheads="1"/>
          </p:cNvSpPr>
          <p:nvPr/>
        </p:nvSpPr>
        <p:spPr bwMode="auto">
          <a:xfrm>
            <a:off x="817563" y="1816100"/>
            <a:ext cx="7983537" cy="369888"/>
          </a:xfrm>
          <a:prstGeom prst="rect">
            <a:avLst/>
          </a:prstGeom>
          <a:noFill/>
          <a:ln w="9525">
            <a:noFill/>
            <a:miter lim="800000"/>
          </a:ln>
        </p:spPr>
        <p:txBody>
          <a:bodyPr>
            <a:spAutoFit/>
          </a:bodyPr>
          <a:lstStyle/>
          <a:p>
            <a:pPr eaLnBrk="0" hangingPunct="0"/>
            <a:r>
              <a:rPr lang="zh-CN" altLang="en-US"/>
              <a:t>见下图：</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11191</Words>
  <Application>Kingsoft Office WPP</Application>
  <PresentationFormat>自定义</PresentationFormat>
  <Paragraphs>359</Paragraphs>
  <Slides>32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平面</vt:lpstr>
      <vt:lpstr>Equation.DSMT4</vt:lpstr>
      <vt:lpstr>PowerPoint 演示文稿</vt:lpstr>
      <vt:lpstr>12.1.1 物理退火过程   </vt:lpstr>
      <vt:lpstr>12.1.2  Metropolis准则  </vt:lpstr>
      <vt:lpstr>12.1.3  模拟退火算法介绍  </vt:lpstr>
      <vt:lpstr>12.1.3  模拟退火算法介绍  </vt:lpstr>
      <vt:lpstr>12.1.4  模拟退火算法要素  </vt:lpstr>
      <vt:lpstr>PowerPoint 演示文稿</vt:lpstr>
      <vt:lpstr>PowerPoint 演示文稿</vt:lpstr>
      <vt:lpstr>12.1.5 模拟退火算法流程图  </vt:lpstr>
      <vt:lpstr>PowerPoint 演示文稿</vt:lpstr>
      <vt:lpstr>12.2.1模拟退火算法基本内容</vt:lpstr>
      <vt:lpstr>PowerPoint 演示文稿</vt:lpstr>
      <vt:lpstr>PowerPoint 演示文稿</vt:lpstr>
      <vt:lpstr>PowerPoint 演示文稿</vt:lpstr>
      <vt:lpstr>PowerPoint 演示文稿</vt:lpstr>
      <vt:lpstr>PowerPoint 演示文稿</vt:lpstr>
      <vt:lpstr>12.2.2 模拟退火的算法描述 </vt:lpstr>
      <vt:lpstr>PowerPoint 演示文稿</vt:lpstr>
      <vt:lpstr>PowerPoint 演示文稿</vt:lpstr>
      <vt:lpstr>PowerPoint 演示文稿</vt:lpstr>
      <vt:lpstr>PowerPoint 演示文稿</vt:lpstr>
      <vt:lpstr>PowerPoint 演示文稿</vt:lpstr>
      <vt:lpstr>12.2.3 模拟退火算法的伪代码实现 </vt:lpstr>
      <vt:lpstr>12.2.4 使用模拟退火算法解决旅行社问题 </vt:lpstr>
      <vt:lpstr>PowerPoint 演示文稿</vt:lpstr>
      <vt:lpstr>PowerPoint 演示文稿</vt:lpstr>
      <vt:lpstr>PowerPoint 演示文稿</vt:lpstr>
      <vt:lpstr>PowerPoint 演示文稿</vt:lpstr>
      <vt:lpstr>PowerPoint 演示文稿</vt:lpstr>
      <vt:lpstr>12.3 模拟退火算法总结以及改进 </vt:lpstr>
      <vt:lpstr>PowerPoint 演示文稿</vt:lpstr>
      <vt:lpstr>12.4 本章小结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田超雄</dc:creator>
  <cp:lastModifiedBy>E49Zeng</cp:lastModifiedBy>
  <cp:revision>23</cp:revision>
  <dcterms:created xsi:type="dcterms:W3CDTF">2014-04-11T13:56:00Z</dcterms:created>
  <dcterms:modified xsi:type="dcterms:W3CDTF">2016-04-11T08:17:50Z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