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83"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5" r:id="rId35"/>
    <p:sldId id="316" r:id="rId36"/>
    <p:sldId id="317" r:id="rId37"/>
    <p:sldId id="318" r:id="rId38"/>
    <p:sldId id="319" r:id="rId39"/>
    <p:sldId id="320" r:id="rId40"/>
    <p:sldId id="314" r:id="rId4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B5745AB6-52FF-4D65-BDAE-66C51A80EFDC}" type="datetimeFigureOut">
              <a:rPr lang="zh-CN" altLang="en-US"/>
              <a:pPr>
                <a:defRPr/>
              </a:pPr>
              <a:t>2015/1/11</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00C25CF0-A50F-4BAC-9B2D-10CD197A69E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C331C2CF-C7D6-41EE-A342-2EF3F9822343}" type="datetimeFigureOut">
              <a:rPr lang="zh-CN" altLang="en-US"/>
              <a:pPr>
                <a:defRPr/>
              </a:pPr>
              <a:t>2015/1/11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94D8761-1889-4028-BFCB-BFA07DA9A81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dirty="0">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54C140A9-FB50-4C2C-A2C5-F075211F0EDF}" type="datetimeFigureOut">
              <a:rPr lang="zh-CN" altLang="en-US"/>
              <a:pPr>
                <a:defRPr/>
              </a:pPr>
              <a:t>2015/1/11</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E3FD2363-6E91-401F-9ED1-013C03B3BF7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F61C51-2545-4500-AA06-F4F94F35F0FB}" type="datetimeFigureOut">
              <a:rPr lang="zh-CN" altLang="en-US"/>
              <a:pPr>
                <a:defRPr/>
              </a:pPr>
              <a:t>2015/1/11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8662972-6207-4E17-B2DE-4466BF1AEF2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ea typeface="+mn-ea"/>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811D329E-95C5-4D7D-BD0B-A73E15803516}" type="datetimeFigureOut">
              <a:rPr lang="zh-CN" altLang="en-US"/>
              <a:pPr>
                <a:defRPr/>
              </a:pPr>
              <a:t>2015/1/11</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DFAAA0CE-6A2D-4597-9C44-664533330E9F}"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E61665B0-3E19-4D82-B0A7-0AD92B80243A}" type="datetimeFigureOut">
              <a:rPr lang="zh-CN" altLang="en-US"/>
              <a:pPr>
                <a:defRPr/>
              </a:pPr>
              <a:t>2015/1/11</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FADFFD6A-7935-4E1A-9B8E-231295233AEF}"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4C36B8F-6D80-4E80-8767-AF9A46A474FC}" type="datetimeFigureOut">
              <a:rPr lang="zh-CN" altLang="en-US"/>
              <a:pPr>
                <a:defRPr/>
              </a:pPr>
              <a:t>2015/1/11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505BFE4-906D-4FE2-8B1C-0E6DE20E066D}"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607531C2-26F2-4333-9D6E-B7CBF6C8B957}" type="datetimeFigureOut">
              <a:rPr lang="zh-CN" altLang="en-US"/>
              <a:pPr>
                <a:defRPr/>
              </a:pPr>
              <a:t>2015/1/11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04445F4-2519-4CE4-B8DF-CC82FA7B054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144662E-9AAB-4D9A-9858-F637BD307637}" type="datetimeFigureOut">
              <a:rPr lang="zh-CN" altLang="en-US"/>
              <a:pPr>
                <a:defRPr/>
              </a:pPr>
              <a:t>2015/1/11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78DFD86-1A9E-4728-86E5-3AC2F41D8A4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4E66496-3DC8-42B0-A42D-47FDFA29ED10}" type="datetimeFigureOut">
              <a:rPr lang="zh-CN" altLang="en-US"/>
              <a:pPr>
                <a:defRPr/>
              </a:pPr>
              <a:t>2015/1/11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4B76F83-B2F8-4083-B185-DB68908AB03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A5E496FD-110D-4455-8454-8C7965C7AF25}" type="datetimeFigureOut">
              <a:rPr lang="zh-CN" altLang="en-US"/>
              <a:pPr>
                <a:defRPr/>
              </a:pPr>
              <a:t>2015/1/11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95E737-E359-4F05-B84C-BC27C0547BE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60A5800E-DDE8-4EC6-95DC-13643C4361EC}" type="datetimeFigureOut">
              <a:rPr lang="zh-CN" altLang="en-US"/>
              <a:pPr>
                <a:defRPr/>
              </a:pPr>
              <a:t>2015/1/11</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21EAB20A-BE09-4B9A-A299-714261A7145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A47DAFBB-E984-46D0-92EE-A6DE866528EE}" type="datetimeFigureOut">
              <a:rPr lang="zh-CN" altLang="en-US"/>
              <a:pPr>
                <a:defRPr/>
              </a:pPr>
              <a:t>2015/1/11</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B6C4C17-3315-4AE8-BC8E-358F5D10860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A6C231-496D-4827-A04A-69E705030434}" type="datetimeFigureOut">
              <a:rPr lang="zh-CN" altLang="en-US"/>
              <a:pPr>
                <a:defRPr/>
              </a:pPr>
              <a:t>2015/1/11</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27285EAF-E832-4F81-AAE6-42408A4B18C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0AD16A9-705C-4441-AF53-B733BD7D49AD}" type="datetimeFigureOut">
              <a:rPr lang="zh-CN" altLang="en-US"/>
              <a:pPr>
                <a:defRPr/>
              </a:pPr>
              <a:t>2015/1/11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89861AB-728C-4D97-A0F2-B6663E52F91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64D4C85-2CB3-424F-83FE-DBFFB51C2F1A}" type="datetimeFigureOut">
              <a:rPr lang="zh-CN" altLang="en-US"/>
              <a:pPr>
                <a:defRPr/>
              </a:pPr>
              <a:t>2015/1/11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C8E7C6-A87D-4857-9ED7-3F40CCBAD99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ea typeface="+mn-ea"/>
              </a:defRPr>
            </a:lvl1pPr>
          </a:lstStyle>
          <a:p>
            <a:pPr>
              <a:defRPr/>
            </a:pPr>
            <a:fld id="{6B0F28B8-46BF-4C39-8DDC-D0BA56347E93}" type="datetimeFigureOut">
              <a:rPr lang="zh-CN" altLang="en-US"/>
              <a:pPr>
                <a:defRPr/>
              </a:pPr>
              <a:t>2015/1/11</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accent1"/>
                </a:solidFill>
                <a:latin typeface="+mn-lt"/>
                <a:ea typeface="+mn-ea"/>
              </a:defRPr>
            </a:lvl1pPr>
          </a:lstStyle>
          <a:p>
            <a:pPr>
              <a:defRPr/>
            </a:pPr>
            <a:fld id="{D7D96CE9-B31E-4F1E-9FD0-3B9BAD74E6F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7" r:id="rId11"/>
    <p:sldLayoutId id="2147483702" r:id="rId12"/>
    <p:sldLayoutId id="2147483708" r:id="rId13"/>
    <p:sldLayoutId id="2147483703" r:id="rId14"/>
    <p:sldLayoutId id="2147483704" r:id="rId15"/>
    <p:sldLayoutId id="2147483705"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ea typeface="方正姚体" pitchFamily="2" charset="-122"/>
        </a:defRPr>
      </a:lvl2pPr>
      <a:lvl3pPr algn="l" defTabSz="457200" rtl="0" fontAlgn="base">
        <a:spcBef>
          <a:spcPct val="0"/>
        </a:spcBef>
        <a:spcAft>
          <a:spcPct val="0"/>
        </a:spcAft>
        <a:defRPr sz="3600">
          <a:solidFill>
            <a:schemeClr val="accent1"/>
          </a:solidFill>
          <a:latin typeface="Trebuchet MS" pitchFamily="34" charset="0"/>
          <a:ea typeface="方正姚体" pitchFamily="2" charset="-122"/>
        </a:defRPr>
      </a:lvl3pPr>
      <a:lvl4pPr algn="l" defTabSz="457200" rtl="0" fontAlgn="base">
        <a:spcBef>
          <a:spcPct val="0"/>
        </a:spcBef>
        <a:spcAft>
          <a:spcPct val="0"/>
        </a:spcAft>
        <a:defRPr sz="3600">
          <a:solidFill>
            <a:schemeClr val="accent1"/>
          </a:solidFill>
          <a:latin typeface="Trebuchet MS" pitchFamily="34" charset="0"/>
          <a:ea typeface="方正姚体" pitchFamily="2" charset="-122"/>
        </a:defRPr>
      </a:lvl4pPr>
      <a:lvl5pPr algn="l" defTabSz="457200" rtl="0" fontAlgn="base">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2"/>
          <p:cNvSpPr>
            <a:spLocks noGrp="1"/>
          </p:cNvSpPr>
          <p:nvPr>
            <p:ph idx="1"/>
          </p:nvPr>
        </p:nvSpPr>
        <p:spPr>
          <a:xfrm>
            <a:off x="1111795" y="2146941"/>
            <a:ext cx="8596312" cy="3080152"/>
          </a:xfrm>
        </p:spPr>
        <p:txBody>
          <a:bodyPr/>
          <a:lstStyle/>
          <a:p>
            <a:r>
              <a:rPr lang="zh-CN" altLang="zh-CN" dirty="0"/>
              <a:t>神经元网络模型是模拟人类实际神经网络，神经网络（</a:t>
            </a:r>
            <a:r>
              <a:rPr lang="en-US" altLang="zh-CN" dirty="0"/>
              <a:t>Neural </a:t>
            </a:r>
            <a:r>
              <a:rPr lang="en-US" altLang="zh-CN" dirty="0" err="1"/>
              <a:t>Networks,NN</a:t>
            </a:r>
            <a:r>
              <a:rPr lang="zh-CN" altLang="zh-CN" dirty="0"/>
              <a:t>）是由大量的、简单的处理单元（称为神经元）广泛地互相连接而形成的复杂网络系统，它反映了人脑功能的许多基本特征，是一个高度复杂的非线性动力学习系统。神经网络具有大规模并行、分布式存储和处理、自组织、自适应和自学能力，特别适合处理需要同时考虑许多因素和条件的、不精确和模糊的信息处理问题。本章主要对人工神经元的</a:t>
            </a:r>
            <a:r>
              <a:rPr lang="en-US" altLang="zh-CN" dirty="0"/>
              <a:t>BP</a:t>
            </a:r>
            <a:r>
              <a:rPr lang="zh-CN" altLang="zh-CN" dirty="0"/>
              <a:t>算法进行了研究分析，利用</a:t>
            </a:r>
            <a:r>
              <a:rPr lang="en-US" altLang="zh-CN" dirty="0"/>
              <a:t>MATLAB</a:t>
            </a:r>
            <a:r>
              <a:rPr lang="zh-CN" altLang="zh-CN" dirty="0"/>
              <a:t>中的</a:t>
            </a:r>
            <a:r>
              <a:rPr lang="en-US" altLang="zh-CN" dirty="0"/>
              <a:t>BP</a:t>
            </a:r>
            <a:r>
              <a:rPr lang="zh-CN" altLang="zh-CN" dirty="0"/>
              <a:t>神经元网络工具函数，解决了</a:t>
            </a:r>
            <a:r>
              <a:rPr lang="en-US" altLang="zh-CN" dirty="0"/>
              <a:t>BP</a:t>
            </a:r>
            <a:r>
              <a:rPr lang="zh-CN" altLang="zh-CN" dirty="0"/>
              <a:t>算法在模式识别、函数逼近等方面应用时产生的大量的数值计算和计算仿真的矛盾，使</a:t>
            </a:r>
            <a:r>
              <a:rPr lang="en-US" altLang="zh-CN" dirty="0"/>
              <a:t>BP</a:t>
            </a:r>
            <a:r>
              <a:rPr lang="zh-CN" altLang="zh-CN" dirty="0"/>
              <a:t>神经元网络在实际应用中实现了计算机化，研究表明，应用</a:t>
            </a:r>
            <a:r>
              <a:rPr lang="en-US" altLang="zh-CN" dirty="0"/>
              <a:t>MATLAB</a:t>
            </a:r>
            <a:r>
              <a:rPr lang="zh-CN" altLang="zh-CN" dirty="0"/>
              <a:t>实现</a:t>
            </a:r>
            <a:r>
              <a:rPr lang="en-US" altLang="zh-CN" dirty="0"/>
              <a:t>BP</a:t>
            </a:r>
            <a:r>
              <a:rPr lang="zh-CN" altLang="zh-CN" dirty="0"/>
              <a:t>算法简单、易行、具有广泛的应用价值。</a:t>
            </a:r>
          </a:p>
          <a:p>
            <a:endParaRPr lang="zh-CN" altLang="en-US" dirty="0" smtClean="0"/>
          </a:p>
        </p:txBody>
      </p:sp>
      <p:sp>
        <p:nvSpPr>
          <p:cNvPr id="6" name="标题 1"/>
          <p:cNvSpPr txBox="1">
            <a:spLocks/>
          </p:cNvSpPr>
          <p:nvPr/>
        </p:nvSpPr>
        <p:spPr>
          <a:xfrm>
            <a:off x="323019" y="596237"/>
            <a:ext cx="10868145" cy="1646238"/>
          </a:xfrm>
          <a:prstGeom prst="rect">
            <a:avLst/>
          </a:prstGeom>
        </p:spPr>
        <p:txBody>
          <a:bodyPr>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zh-CN" altLang="zh-CN" sz="5400" dirty="0"/>
              <a:t>第</a:t>
            </a:r>
            <a:r>
              <a:rPr lang="en-US" altLang="zh-CN" sz="5400" dirty="0"/>
              <a:t>13</a:t>
            </a:r>
            <a:r>
              <a:rPr lang="zh-CN" altLang="zh-CN" sz="5400" dirty="0"/>
              <a:t>章</a:t>
            </a:r>
            <a:r>
              <a:rPr lang="en-US" altLang="zh-CN" sz="5400" dirty="0"/>
              <a:t>  </a:t>
            </a:r>
            <a:r>
              <a:rPr lang="zh-CN" altLang="zh-CN" sz="5400" dirty="0"/>
              <a:t>神经元网络及</a:t>
            </a:r>
            <a:r>
              <a:rPr lang="en-US" altLang="zh-CN" sz="5400" dirty="0"/>
              <a:t>MATLAB</a:t>
            </a:r>
            <a:r>
              <a:rPr lang="zh-CN" altLang="zh-CN" sz="5400" dirty="0"/>
              <a:t>实现</a:t>
            </a:r>
            <a:r>
              <a:rPr lang="zh-CN" altLang="zh-CN" sz="5400" b="1" dirty="0" smtClean="0"/>
              <a:t/>
            </a:r>
            <a:br>
              <a:rPr lang="zh-CN" altLang="zh-CN" sz="5400" b="1" dirty="0" smtClean="0"/>
            </a:br>
            <a:endParaRPr lang="zh-C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150636" y="2756848"/>
            <a:ext cx="7884182" cy="2729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可知当神经元</a:t>
            </a:r>
            <a:r>
              <a:rPr lang="en-US" altLang="zh-CN" dirty="0" err="1"/>
              <a:t>i</a:t>
            </a:r>
            <a:r>
              <a:rPr lang="zh-CN" altLang="zh-CN" dirty="0"/>
              <a:t>的输入信号加权和超过阈值时，输出为“</a:t>
            </a:r>
            <a:r>
              <a:rPr lang="en-US" altLang="zh-CN" dirty="0"/>
              <a:t>1</a:t>
            </a:r>
            <a:r>
              <a:rPr lang="zh-CN" altLang="zh-CN" dirty="0"/>
              <a:t>”，即“兴奋”状态；反之输出为“</a:t>
            </a:r>
            <a:r>
              <a:rPr lang="en-US" altLang="zh-CN" dirty="0"/>
              <a:t>0</a:t>
            </a:r>
            <a:r>
              <a:rPr lang="zh-CN" altLang="zh-CN" dirty="0"/>
              <a:t>”，是“抑制”状态</a:t>
            </a:r>
            <a:r>
              <a:rPr lang="zh-CN" altLang="zh-CN" dirty="0" smtClean="0"/>
              <a:t>。</a:t>
            </a:r>
            <a:r>
              <a:rPr lang="en-US" altLang="zh-CN" dirty="0"/>
              <a:t> </a:t>
            </a:r>
            <a:endParaRPr lang="zh-CN" altLang="zh-CN" dirty="0"/>
          </a:p>
          <a:p>
            <a:r>
              <a:rPr lang="zh-CN" altLang="zh-CN" dirty="0"/>
              <a:t>激发函数的基本作用：</a:t>
            </a:r>
          </a:p>
          <a:p>
            <a:r>
              <a:rPr lang="en-US" altLang="zh-CN" dirty="0"/>
              <a:t>1.</a:t>
            </a:r>
            <a:r>
              <a:rPr lang="zh-CN" altLang="zh-CN" dirty="0"/>
              <a:t>控制输入对输出的激活作用；</a:t>
            </a:r>
          </a:p>
          <a:p>
            <a:r>
              <a:rPr lang="en-US" altLang="zh-CN" dirty="0"/>
              <a:t>2.</a:t>
            </a:r>
            <a:r>
              <a:rPr lang="zh-CN" altLang="zh-CN" dirty="0"/>
              <a:t>对输入、输出进行函数转换；</a:t>
            </a:r>
          </a:p>
          <a:p>
            <a:r>
              <a:rPr lang="en-US" altLang="zh-CN" dirty="0"/>
              <a:t>3.</a:t>
            </a:r>
            <a:r>
              <a:rPr lang="zh-CN" altLang="zh-CN" dirty="0"/>
              <a:t>将可能无限域的输入变换成指定的有限范围内的输出。</a:t>
            </a:r>
          </a:p>
          <a:p>
            <a:endParaRPr lang="zh-CN" altLang="zh-CN" dirty="0"/>
          </a:p>
        </p:txBody>
      </p:sp>
      <p:pic>
        <p:nvPicPr>
          <p:cNvPr id="1740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478" y="348198"/>
            <a:ext cx="2849207" cy="1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77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863" y="609600"/>
            <a:ext cx="8596312" cy="946245"/>
          </a:xfrm>
        </p:spPr>
        <p:txBody>
          <a:bodyPr>
            <a:normAutofit fontScale="90000"/>
          </a:bodyPr>
          <a:lstStyle/>
          <a:p>
            <a:pPr lvl="1"/>
            <a:r>
              <a:rPr lang="en-US" altLang="zh-CN" b="1" dirty="0" smtClean="0"/>
              <a:t> </a:t>
            </a:r>
            <a:r>
              <a:rPr lang="en-US" altLang="zh-CN" sz="2400" b="1" dirty="0" smtClean="0"/>
              <a:t>13.2.4</a:t>
            </a:r>
            <a:r>
              <a:rPr lang="zh-CN" altLang="zh-CN" sz="2000" b="1" dirty="0" smtClean="0"/>
              <a:t>神经网络模型</a:t>
            </a:r>
            <a:r>
              <a:rPr lang="zh-CN" altLang="zh-CN" sz="2000" b="1" dirty="0"/>
              <a:t/>
            </a:r>
            <a:br>
              <a:rPr lang="zh-CN" altLang="zh-CN" sz="2000" b="1" dirty="0"/>
            </a:br>
            <a:r>
              <a:rPr lang="zh-CN" altLang="zh-CN" sz="2400" b="1" dirty="0"/>
              <a:t/>
            </a:r>
            <a:br>
              <a:rPr lang="zh-CN" altLang="zh-CN" sz="2400" b="1" dirty="0"/>
            </a:br>
            <a:r>
              <a:rPr lang="zh-CN" altLang="en-US" dirty="0" smtClean="0"/>
              <a:t/>
            </a:r>
            <a:br>
              <a:rPr lang="zh-CN" altLang="en-US" dirty="0" smtClean="0"/>
            </a:br>
            <a:endParaRPr lang="zh-CN" altLang="en-US" dirty="0" smtClean="0"/>
          </a:p>
        </p:txBody>
      </p:sp>
      <p:sp>
        <p:nvSpPr>
          <p:cNvPr id="5" name="内容占位符 2"/>
          <p:cNvSpPr txBox="1">
            <a:spLocks/>
          </p:cNvSpPr>
          <p:nvPr/>
        </p:nvSpPr>
        <p:spPr bwMode="auto">
          <a:xfrm>
            <a:off x="632021" y="1930400"/>
            <a:ext cx="8687996" cy="417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神经网络模型</a:t>
            </a:r>
            <a:r>
              <a:rPr lang="en-US" altLang="zh-CN" dirty="0"/>
              <a:t>  </a:t>
            </a:r>
            <a:r>
              <a:rPr lang="zh-CN" altLang="zh-CN" dirty="0"/>
              <a:t>神经网络是由大量的神经元互联而构成的网络。根据网络中神经元的互联方式，常见网络结构主要可以分为下面３类：</a:t>
            </a:r>
          </a:p>
          <a:p>
            <a:r>
              <a:rPr lang="en-US" altLang="zh-CN" b="1" dirty="0"/>
              <a:t>(1) </a:t>
            </a:r>
            <a:r>
              <a:rPr lang="zh-CN" altLang="zh-CN" b="1" dirty="0"/>
              <a:t>前馈神经网络　</a:t>
            </a:r>
            <a:r>
              <a:rPr lang="en-US" altLang="zh-CN" b="1" dirty="0"/>
              <a:t>(</a:t>
            </a:r>
            <a:r>
              <a:rPr lang="zh-CN" altLang="zh-CN" b="1" dirty="0"/>
              <a:t>　</a:t>
            </a:r>
            <a:r>
              <a:rPr lang="en-US" altLang="zh-CN" b="1" dirty="0" err="1"/>
              <a:t>Feedforward</a:t>
            </a:r>
            <a:r>
              <a:rPr lang="en-US" altLang="zh-CN" b="1" dirty="0"/>
              <a:t> Neural Networks )</a:t>
            </a:r>
            <a:endParaRPr lang="zh-CN" altLang="zh-CN" dirty="0"/>
          </a:p>
          <a:p>
            <a:r>
              <a:rPr lang="zh-CN" altLang="zh-CN" dirty="0"/>
              <a:t>前馈网络也称前向网络。这种网络只在训练过程会有反馈信号，而在分类过程中数据只能向前传送，直到到达输出层，层间没有向后的反馈信号，因此被称为前馈网络。感知机</a:t>
            </a:r>
            <a:r>
              <a:rPr lang="en-US" altLang="zh-CN" dirty="0"/>
              <a:t>( perceptron)</a:t>
            </a:r>
            <a:r>
              <a:rPr lang="zh-CN" altLang="zh-CN" dirty="0"/>
              <a:t>与</a:t>
            </a:r>
            <a:r>
              <a:rPr lang="en-US" altLang="zh-CN" dirty="0"/>
              <a:t>BP</a:t>
            </a:r>
            <a:r>
              <a:rPr lang="zh-CN" altLang="zh-CN" dirty="0"/>
              <a:t>神经网络就属于前馈网络。</a:t>
            </a:r>
          </a:p>
          <a:p>
            <a:r>
              <a:rPr lang="zh-CN" altLang="zh-CN" dirty="0"/>
              <a:t>图</a:t>
            </a:r>
            <a:r>
              <a:rPr lang="en-US" altLang="zh-CN" dirty="0"/>
              <a:t>13-8 </a:t>
            </a:r>
            <a:r>
              <a:rPr lang="zh-CN" altLang="zh-CN" dirty="0"/>
              <a:t>中是一个</a:t>
            </a:r>
            <a:r>
              <a:rPr lang="en-US" altLang="zh-CN" dirty="0"/>
              <a:t>3</a:t>
            </a:r>
            <a:r>
              <a:rPr lang="zh-CN" altLang="zh-CN" dirty="0"/>
              <a:t>层的前馈神经网络，其中第一层是输入单元，第二层称为隐含层，第三层称为输出层（输入单元不是神经元，因此图中有</a:t>
            </a:r>
            <a:r>
              <a:rPr lang="en-US" altLang="zh-CN" dirty="0"/>
              <a:t>2</a:t>
            </a:r>
            <a:r>
              <a:rPr lang="zh-CN" altLang="zh-CN" dirty="0"/>
              <a:t>层神经元）</a:t>
            </a:r>
            <a:r>
              <a:rPr lang="zh-CN" altLang="zh-CN" dirty="0" smtClean="0"/>
              <a:t>。</a:t>
            </a:r>
            <a:endParaRPr lang="en-US" altLang="zh-CN" dirty="0" smtClean="0"/>
          </a:p>
          <a:p>
            <a:r>
              <a:rPr lang="zh-CN" altLang="zh-CN" dirty="0"/>
              <a:t>对于一个</a:t>
            </a:r>
            <a:r>
              <a:rPr lang="en-US" altLang="zh-CN" dirty="0"/>
              <a:t>3</a:t>
            </a:r>
            <a:r>
              <a:rPr lang="zh-CN" altLang="zh-CN" dirty="0"/>
              <a:t>层的前馈神经网络</a:t>
            </a:r>
            <a:r>
              <a:rPr lang="en-US" altLang="zh-CN" dirty="0"/>
              <a:t>N</a:t>
            </a:r>
            <a:r>
              <a:rPr lang="zh-CN" altLang="zh-CN" dirty="0"/>
              <a:t>，若用</a:t>
            </a:r>
            <a:r>
              <a:rPr lang="en-US" altLang="zh-CN" dirty="0"/>
              <a:t>X</a:t>
            </a:r>
            <a:r>
              <a:rPr lang="zh-CN" altLang="zh-CN" dirty="0"/>
              <a:t>表示网络的输入向量，</a:t>
            </a:r>
            <a:r>
              <a:rPr lang="en-US" altLang="zh-CN" dirty="0"/>
              <a:t>W1~W3</a:t>
            </a:r>
            <a:r>
              <a:rPr lang="zh-CN" altLang="zh-CN" dirty="0"/>
              <a:t>表示网络各层的连接权向量，</a:t>
            </a:r>
            <a:r>
              <a:rPr lang="en-US" altLang="zh-CN" dirty="0"/>
              <a:t>F1~F3</a:t>
            </a:r>
            <a:r>
              <a:rPr lang="zh-CN" altLang="zh-CN" dirty="0"/>
              <a:t>表示神经网络</a:t>
            </a:r>
            <a:r>
              <a:rPr lang="en-US" altLang="zh-CN" dirty="0"/>
              <a:t>3</a:t>
            </a:r>
            <a:r>
              <a:rPr lang="zh-CN" altLang="zh-CN" dirty="0"/>
              <a:t>层的激活函数。</a:t>
            </a:r>
          </a:p>
          <a:p>
            <a:endParaRPr lang="zh-CN" altLang="zh-CN" dirty="0"/>
          </a:p>
        </p:txBody>
      </p:sp>
    </p:spTree>
    <p:extLst>
      <p:ext uri="{BB962C8B-B14F-4D97-AF65-F5344CB8AC3E}">
        <p14:creationId xmlns:p14="http://schemas.microsoft.com/office/powerpoint/2010/main" val="266005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79408" y="3034183"/>
            <a:ext cx="9756413" cy="31782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对于一个</a:t>
            </a:r>
            <a:r>
              <a:rPr lang="en-US" altLang="zh-CN" dirty="0"/>
              <a:t>3</a:t>
            </a:r>
            <a:r>
              <a:rPr lang="zh-CN" altLang="zh-CN" dirty="0"/>
              <a:t>层的前馈神经网络</a:t>
            </a:r>
            <a:r>
              <a:rPr lang="en-US" altLang="zh-CN" dirty="0"/>
              <a:t>N</a:t>
            </a:r>
            <a:r>
              <a:rPr lang="zh-CN" altLang="zh-CN" dirty="0"/>
              <a:t>，若用</a:t>
            </a:r>
            <a:r>
              <a:rPr lang="en-US" altLang="zh-CN" dirty="0"/>
              <a:t>X</a:t>
            </a:r>
            <a:r>
              <a:rPr lang="zh-CN" altLang="zh-CN" dirty="0"/>
              <a:t>表示网络的输入向量，</a:t>
            </a:r>
            <a:r>
              <a:rPr lang="en-US" altLang="zh-CN" dirty="0"/>
              <a:t>W1~W3</a:t>
            </a:r>
            <a:r>
              <a:rPr lang="zh-CN" altLang="zh-CN" dirty="0"/>
              <a:t>表示网络各层的连接权向量，</a:t>
            </a:r>
            <a:r>
              <a:rPr lang="en-US" altLang="zh-CN" dirty="0"/>
              <a:t>F1~F3</a:t>
            </a:r>
            <a:r>
              <a:rPr lang="zh-CN" altLang="zh-CN" dirty="0"/>
              <a:t>表示神经网络</a:t>
            </a:r>
            <a:r>
              <a:rPr lang="en-US" altLang="zh-CN" dirty="0"/>
              <a:t>3</a:t>
            </a:r>
            <a:r>
              <a:rPr lang="zh-CN" altLang="zh-CN" dirty="0"/>
              <a:t>层的激活函数。</a:t>
            </a:r>
          </a:p>
          <a:p>
            <a:r>
              <a:rPr lang="zh-CN" altLang="zh-CN" dirty="0"/>
              <a:t>那么神经网络的第一层神经元的输出为：</a:t>
            </a:r>
          </a:p>
          <a:p>
            <a:r>
              <a:rPr lang="en-US" altLang="zh-CN" dirty="0"/>
              <a:t>O1 = F1( XW1 )</a:t>
            </a:r>
            <a:endParaRPr lang="zh-CN" altLang="zh-CN" dirty="0"/>
          </a:p>
          <a:p>
            <a:r>
              <a:rPr lang="zh-CN" altLang="zh-CN" dirty="0"/>
              <a:t>第二层的输出为：</a:t>
            </a:r>
          </a:p>
          <a:p>
            <a:r>
              <a:rPr lang="en-US" altLang="zh-CN" dirty="0"/>
              <a:t>O2 = F2 ( F1( XW1 ) W2 )</a:t>
            </a:r>
            <a:endParaRPr lang="zh-CN" altLang="zh-CN" dirty="0"/>
          </a:p>
          <a:p>
            <a:r>
              <a:rPr lang="zh-CN" altLang="zh-CN" dirty="0"/>
              <a:t>输出层的输出为：</a:t>
            </a:r>
          </a:p>
          <a:p>
            <a:r>
              <a:rPr lang="en-US" altLang="zh-CN" dirty="0"/>
              <a:t>O3 = F3( F2 ( F1( XW1 ) W2 ) W3 )</a:t>
            </a:r>
            <a:endParaRPr lang="zh-CN" altLang="zh-CN" dirty="0"/>
          </a:p>
          <a:p>
            <a:r>
              <a:rPr lang="zh-CN" altLang="zh-CN" dirty="0"/>
              <a:t>若激活函数</a:t>
            </a:r>
            <a:r>
              <a:rPr lang="en-US" altLang="zh-CN" dirty="0"/>
              <a:t>F1~F3</a:t>
            </a:r>
            <a:r>
              <a:rPr lang="zh-CN" altLang="zh-CN" dirty="0"/>
              <a:t>都选用线性函数，那么神经网络的输出</a:t>
            </a:r>
            <a:r>
              <a:rPr lang="en-US" altLang="zh-CN" dirty="0"/>
              <a:t>O3</a:t>
            </a:r>
            <a:r>
              <a:rPr lang="zh-CN" altLang="zh-CN" dirty="0"/>
              <a:t>将是输入</a:t>
            </a:r>
            <a:r>
              <a:rPr lang="en-US" altLang="zh-CN" dirty="0"/>
              <a:t>X</a:t>
            </a:r>
            <a:r>
              <a:rPr lang="zh-CN" altLang="zh-CN" dirty="0"/>
              <a:t>的线性函数。因此，若要做高次函数的逼近就应该选用适当的非线性函数作为激活函数。</a:t>
            </a:r>
          </a:p>
        </p:txBody>
      </p:sp>
      <p:pic>
        <p:nvPicPr>
          <p:cNvPr id="23554" name="Picture 2" descr="20110307220829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986" y="124971"/>
            <a:ext cx="3540007" cy="243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3860219" y="2558606"/>
            <a:ext cx="1633781" cy="369332"/>
          </a:xfrm>
          <a:prstGeom prst="rect">
            <a:avLst/>
          </a:prstGeom>
          <a:noFill/>
          <a:ln w="9525">
            <a:noFill/>
            <a:miter lim="800000"/>
            <a:headEnd/>
            <a:tailEnd/>
          </a:ln>
          <a:effectLst/>
        </p:spPr>
        <p:txBody>
          <a:bodyPr wrap="none" anchor="ctr">
            <a:spAutoFit/>
          </a:bodyPr>
          <a:lstStyle/>
          <a:p>
            <a:r>
              <a:rPr lang="en-US" altLang="zh-CN" dirty="0"/>
              <a:t> </a:t>
            </a:r>
            <a:r>
              <a:rPr lang="zh-CN" altLang="zh-CN" dirty="0"/>
              <a:t>前馈神经网络</a:t>
            </a:r>
          </a:p>
        </p:txBody>
      </p:sp>
    </p:spTree>
    <p:extLst>
      <p:ext uri="{BB962C8B-B14F-4D97-AF65-F5344CB8AC3E}">
        <p14:creationId xmlns:p14="http://schemas.microsoft.com/office/powerpoint/2010/main" val="265313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91078" y="606567"/>
            <a:ext cx="8687996" cy="13177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(2) </a:t>
            </a:r>
            <a:r>
              <a:rPr lang="zh-CN" altLang="zh-CN" b="1" dirty="0"/>
              <a:t>反馈神经网络　</a:t>
            </a:r>
            <a:r>
              <a:rPr lang="en-US" altLang="zh-CN" b="1" dirty="0"/>
              <a:t>(</a:t>
            </a:r>
            <a:r>
              <a:rPr lang="zh-CN" altLang="zh-CN" b="1" dirty="0"/>
              <a:t>　</a:t>
            </a:r>
            <a:r>
              <a:rPr lang="en-US" altLang="zh-CN" b="1" dirty="0"/>
              <a:t>Feedback Neural Networks )</a:t>
            </a:r>
            <a:endParaRPr lang="zh-CN" altLang="zh-CN" dirty="0"/>
          </a:p>
          <a:p>
            <a:r>
              <a:rPr lang="zh-CN" altLang="zh-CN" dirty="0"/>
              <a:t>反馈型神经网络是一种从输出到输入具有反馈连接的神经网络，其结构比前馈网络要复杂得多。典型的反馈型神经网络有：</a:t>
            </a:r>
            <a:r>
              <a:rPr lang="en-US" altLang="zh-CN" dirty="0"/>
              <a:t>Elman</a:t>
            </a:r>
            <a:r>
              <a:rPr lang="zh-CN" altLang="zh-CN" dirty="0"/>
              <a:t>网络和</a:t>
            </a:r>
            <a:r>
              <a:rPr lang="en-US" altLang="zh-CN" dirty="0"/>
              <a:t>Hopfield</a:t>
            </a:r>
            <a:r>
              <a:rPr lang="zh-CN" altLang="zh-CN" dirty="0"/>
              <a:t>网络。</a:t>
            </a:r>
          </a:p>
          <a:p>
            <a:endParaRPr lang="zh-CN" altLang="zh-CN" dirty="0"/>
          </a:p>
        </p:txBody>
      </p:sp>
      <p:pic>
        <p:nvPicPr>
          <p:cNvPr id="24578" name="Picture 2" descr="20110307220843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373" y="1924334"/>
            <a:ext cx="4391405" cy="27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4150245" y="4892373"/>
            <a:ext cx="1569660" cy="369332"/>
          </a:xfrm>
          <a:prstGeom prst="rect">
            <a:avLst/>
          </a:prstGeom>
          <a:noFill/>
          <a:ln w="9525">
            <a:noFill/>
            <a:miter lim="800000"/>
            <a:headEnd/>
            <a:tailEnd/>
          </a:ln>
          <a:effectLst/>
        </p:spPr>
        <p:txBody>
          <a:bodyPr wrap="none" anchor="ctr">
            <a:spAutoFit/>
          </a:bodyPr>
          <a:lstStyle/>
          <a:p>
            <a:r>
              <a:rPr lang="zh-CN" altLang="zh-CN" dirty="0"/>
              <a:t>反馈神经网络</a:t>
            </a:r>
          </a:p>
        </p:txBody>
      </p:sp>
      <p:sp>
        <p:nvSpPr>
          <p:cNvPr id="7" name="内容占位符 2"/>
          <p:cNvSpPr txBox="1">
            <a:spLocks/>
          </p:cNvSpPr>
          <p:nvPr/>
        </p:nvSpPr>
        <p:spPr bwMode="auto">
          <a:xfrm>
            <a:off x="702535" y="5261705"/>
            <a:ext cx="8687996" cy="13177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(3) </a:t>
            </a:r>
            <a:r>
              <a:rPr lang="zh-CN" altLang="zh-CN" b="1" dirty="0"/>
              <a:t>自组织网络</a:t>
            </a:r>
            <a:r>
              <a:rPr lang="en-US" altLang="zh-CN" b="1" dirty="0"/>
              <a:t> ( SOM ,Self-Organizing Neural Networks )</a:t>
            </a:r>
            <a:endParaRPr lang="zh-CN" altLang="zh-CN" dirty="0"/>
          </a:p>
          <a:p>
            <a:r>
              <a:rPr lang="zh-CN" altLang="zh-CN" dirty="0"/>
              <a:t>自组织神经网络是一种无导师学习网络。它通过自动寻找样本中的内在规律和本质属性，自组织、自适应地改变网络参数与结构。</a:t>
            </a:r>
          </a:p>
          <a:p>
            <a:r>
              <a:rPr lang="zh-CN" altLang="zh-CN" dirty="0" smtClean="0"/>
              <a:t>。</a:t>
            </a:r>
            <a:endParaRPr lang="zh-CN" altLang="zh-CN" dirty="0"/>
          </a:p>
          <a:p>
            <a:endParaRPr lang="zh-CN" altLang="zh-CN" dirty="0"/>
          </a:p>
        </p:txBody>
      </p:sp>
    </p:spTree>
    <p:extLst>
      <p:ext uri="{BB962C8B-B14F-4D97-AF65-F5344CB8AC3E}">
        <p14:creationId xmlns:p14="http://schemas.microsoft.com/office/powerpoint/2010/main" val="294014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863" y="609600"/>
            <a:ext cx="9421480" cy="1320800"/>
          </a:xfrm>
        </p:spPr>
        <p:txBody>
          <a:bodyPr>
            <a:normAutofit fontScale="90000"/>
          </a:bodyPr>
          <a:lstStyle/>
          <a:p>
            <a:pPr lvl="1"/>
            <a:r>
              <a:rPr lang="en-US" altLang="zh-CN" dirty="0" smtClean="0"/>
              <a:t>13.3</a:t>
            </a:r>
            <a:r>
              <a:rPr lang="zh-CN" altLang="zh-CN" b="1" dirty="0" smtClean="0"/>
              <a:t>神经网络</a:t>
            </a:r>
            <a:r>
              <a:rPr lang="zh-CN" altLang="zh-CN" b="1" dirty="0"/>
              <a:t>的基本学习方式和学习规则</a:t>
            </a:r>
            <a:br>
              <a:rPr lang="zh-CN" altLang="zh-CN" b="1" dirty="0"/>
            </a:br>
            <a:r>
              <a:rPr lang="en-US" altLang="zh-CN" b="1" dirty="0" smtClean="0"/>
              <a:t> </a:t>
            </a:r>
            <a:r>
              <a:rPr lang="en-US" altLang="zh-CN" sz="2400" b="1" dirty="0" smtClean="0"/>
              <a:t>13.3.1</a:t>
            </a:r>
            <a:r>
              <a:rPr lang="zh-CN" altLang="zh-CN" sz="2000" b="1" dirty="0"/>
              <a:t>神经网络的学习方式</a:t>
            </a:r>
            <a:br>
              <a:rPr lang="zh-CN" altLang="zh-CN" sz="2000" b="1" dirty="0"/>
            </a:br>
            <a:r>
              <a:rPr lang="zh-CN" altLang="en-US" dirty="0" smtClean="0"/>
              <a:t/>
            </a:r>
            <a:br>
              <a:rPr lang="zh-CN" altLang="en-US" dirty="0" smtClean="0"/>
            </a:br>
            <a:endParaRPr lang="zh-CN" altLang="en-US" dirty="0" smtClean="0"/>
          </a:p>
        </p:txBody>
      </p:sp>
      <p:sp>
        <p:nvSpPr>
          <p:cNvPr id="5" name="内容占位符 2"/>
          <p:cNvSpPr txBox="1">
            <a:spLocks/>
          </p:cNvSpPr>
          <p:nvPr/>
        </p:nvSpPr>
        <p:spPr bwMode="auto">
          <a:xfrm>
            <a:off x="677863" y="1780274"/>
            <a:ext cx="8687996" cy="5077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神经网络运作过程分为学习和工作两种状态。</a:t>
            </a:r>
          </a:p>
          <a:p>
            <a:r>
              <a:rPr lang="en-US" altLang="zh-CN" b="1" dirty="0"/>
              <a:t>(1)</a:t>
            </a:r>
            <a:r>
              <a:rPr lang="zh-CN" altLang="zh-CN" b="1" dirty="0"/>
              <a:t>神经网络的学习状态</a:t>
            </a:r>
            <a:r>
              <a:rPr lang="en-US" altLang="zh-CN" b="1" dirty="0"/>
              <a:t> </a:t>
            </a:r>
            <a:endParaRPr lang="zh-CN" altLang="zh-CN" dirty="0"/>
          </a:p>
          <a:p>
            <a:r>
              <a:rPr lang="zh-CN" altLang="zh-CN" dirty="0"/>
              <a:t>网络的学习主要是指使用学习算法来调整神经元间的联接权，使得网络输出更符合实际。学习算法分为</a:t>
            </a:r>
            <a:r>
              <a:rPr lang="zh-CN" altLang="zh-CN" b="1" dirty="0"/>
              <a:t>有导师学习</a:t>
            </a:r>
            <a:r>
              <a:rPr lang="en-US" altLang="zh-CN" b="1" dirty="0"/>
              <a:t>( Supervised Learning )</a:t>
            </a:r>
            <a:r>
              <a:rPr lang="zh-CN" altLang="zh-CN" dirty="0"/>
              <a:t>与</a:t>
            </a:r>
            <a:r>
              <a:rPr lang="zh-CN" altLang="zh-CN" b="1" dirty="0"/>
              <a:t>无导师学习</a:t>
            </a:r>
            <a:r>
              <a:rPr lang="en-US" altLang="zh-CN" b="1" dirty="0"/>
              <a:t>( Unsupervised Learning )</a:t>
            </a:r>
            <a:r>
              <a:rPr lang="zh-CN" altLang="zh-CN" dirty="0"/>
              <a:t>两类。</a:t>
            </a:r>
          </a:p>
          <a:p>
            <a:r>
              <a:rPr lang="zh-CN" altLang="zh-CN" b="1" dirty="0"/>
              <a:t>有导师学习</a:t>
            </a:r>
            <a:r>
              <a:rPr lang="zh-CN" altLang="zh-CN" dirty="0"/>
              <a:t>算法将一组训练集</a:t>
            </a:r>
            <a:r>
              <a:rPr lang="en-US" altLang="zh-CN" dirty="0"/>
              <a:t> ( training set )</a:t>
            </a:r>
            <a:r>
              <a:rPr lang="zh-CN" altLang="zh-CN" dirty="0"/>
              <a:t>送入网络，根据网络的实际输出与期望输出间的差别来调整连接权。有导师学习算法的主要步骤包括：</a:t>
            </a:r>
          </a:p>
          <a:p>
            <a:r>
              <a:rPr lang="en-US" altLang="zh-CN" dirty="0"/>
              <a:t>1</a:t>
            </a:r>
            <a:r>
              <a:rPr lang="zh-CN" altLang="zh-CN" dirty="0"/>
              <a:t>）</a:t>
            </a:r>
            <a:r>
              <a:rPr lang="en-US" altLang="zh-CN" dirty="0"/>
              <a:t>  </a:t>
            </a:r>
            <a:r>
              <a:rPr lang="zh-CN" altLang="zh-CN" dirty="0"/>
              <a:t>从样本集合中取一个样本（</a:t>
            </a:r>
            <a:r>
              <a:rPr lang="en-US" altLang="zh-CN" dirty="0"/>
              <a:t>Ai</a:t>
            </a:r>
            <a:r>
              <a:rPr lang="zh-CN" altLang="zh-CN" dirty="0"/>
              <a:t>，</a:t>
            </a:r>
            <a:r>
              <a:rPr lang="en-US" altLang="zh-CN" dirty="0"/>
              <a:t>Bi</a:t>
            </a:r>
            <a:r>
              <a:rPr lang="zh-CN" altLang="zh-CN" dirty="0"/>
              <a:t>）；</a:t>
            </a:r>
          </a:p>
          <a:p>
            <a:r>
              <a:rPr lang="en-US" altLang="zh-CN" dirty="0"/>
              <a:t>2</a:t>
            </a:r>
            <a:r>
              <a:rPr lang="zh-CN" altLang="zh-CN" dirty="0"/>
              <a:t>）</a:t>
            </a:r>
            <a:r>
              <a:rPr lang="en-US" altLang="zh-CN" dirty="0"/>
              <a:t>  </a:t>
            </a:r>
            <a:r>
              <a:rPr lang="zh-CN" altLang="zh-CN" dirty="0"/>
              <a:t>计算网络的实际输出</a:t>
            </a:r>
            <a:r>
              <a:rPr lang="en-US" altLang="zh-CN" dirty="0"/>
              <a:t>O</a:t>
            </a:r>
            <a:r>
              <a:rPr lang="zh-CN" altLang="zh-CN" dirty="0"/>
              <a:t>；</a:t>
            </a:r>
          </a:p>
          <a:p>
            <a:r>
              <a:rPr lang="en-US" altLang="zh-CN" dirty="0"/>
              <a:t>3</a:t>
            </a:r>
            <a:r>
              <a:rPr lang="zh-CN" altLang="zh-CN" dirty="0"/>
              <a:t>）</a:t>
            </a:r>
            <a:r>
              <a:rPr lang="en-US" altLang="zh-CN" dirty="0"/>
              <a:t>  </a:t>
            </a:r>
            <a:r>
              <a:rPr lang="zh-CN" altLang="zh-CN" dirty="0"/>
              <a:t>求</a:t>
            </a:r>
            <a:r>
              <a:rPr lang="en-US" altLang="zh-CN" dirty="0"/>
              <a:t>D=Bi-O</a:t>
            </a:r>
            <a:r>
              <a:rPr lang="zh-CN" altLang="zh-CN" dirty="0"/>
              <a:t>；</a:t>
            </a:r>
          </a:p>
          <a:p>
            <a:r>
              <a:rPr lang="en-US" altLang="zh-CN" dirty="0"/>
              <a:t>4</a:t>
            </a:r>
            <a:r>
              <a:rPr lang="zh-CN" altLang="zh-CN" dirty="0"/>
              <a:t>）</a:t>
            </a:r>
            <a:r>
              <a:rPr lang="en-US" altLang="zh-CN" dirty="0"/>
              <a:t>  </a:t>
            </a:r>
            <a:r>
              <a:rPr lang="zh-CN" altLang="zh-CN" dirty="0"/>
              <a:t>根据</a:t>
            </a:r>
            <a:r>
              <a:rPr lang="en-US" altLang="zh-CN" dirty="0"/>
              <a:t>D</a:t>
            </a:r>
            <a:r>
              <a:rPr lang="zh-CN" altLang="zh-CN" dirty="0"/>
              <a:t>调整权矩阵</a:t>
            </a:r>
            <a:r>
              <a:rPr lang="en-US" altLang="zh-CN" dirty="0"/>
              <a:t>W</a:t>
            </a:r>
            <a:r>
              <a:rPr lang="zh-CN" altLang="zh-CN" dirty="0"/>
              <a:t>；</a:t>
            </a:r>
          </a:p>
          <a:p>
            <a:r>
              <a:rPr lang="en-US" altLang="zh-CN" dirty="0"/>
              <a:t>5</a:t>
            </a:r>
            <a:r>
              <a:rPr lang="zh-CN" altLang="zh-CN" dirty="0"/>
              <a:t>） 对每个样本重复上述过程，直到对整个样本集来说，误差不超过规定范围。</a:t>
            </a:r>
          </a:p>
          <a:p>
            <a:r>
              <a:rPr lang="en-US" altLang="zh-CN" dirty="0"/>
              <a:t>BP</a:t>
            </a:r>
            <a:r>
              <a:rPr lang="zh-CN" altLang="zh-CN" dirty="0"/>
              <a:t>算法就是一种出色的有导师学习算法。</a:t>
            </a:r>
          </a:p>
          <a:p>
            <a:endParaRPr lang="zh-CN" altLang="zh-CN" dirty="0"/>
          </a:p>
        </p:txBody>
      </p:sp>
    </p:spTree>
    <p:extLst>
      <p:ext uri="{BB962C8B-B14F-4D97-AF65-F5344CB8AC3E}">
        <p14:creationId xmlns:p14="http://schemas.microsoft.com/office/powerpoint/2010/main" val="10315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32021" y="265373"/>
            <a:ext cx="8687996" cy="3596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b="1" dirty="0"/>
              <a:t>无导师学习</a:t>
            </a:r>
            <a:r>
              <a:rPr lang="zh-CN" altLang="zh-CN" dirty="0"/>
              <a:t>抽取样本集合中蕴含的统计特性，并以神经元之间的联接权的形式存于网络中。</a:t>
            </a:r>
            <a:r>
              <a:rPr lang="en-US" altLang="zh-CN" dirty="0" err="1"/>
              <a:t>Hebb</a:t>
            </a:r>
            <a:r>
              <a:rPr lang="zh-CN" altLang="zh-CN" dirty="0"/>
              <a:t>学习律是一种经典的无导师学习算法。</a:t>
            </a:r>
          </a:p>
          <a:p>
            <a:r>
              <a:rPr lang="en-US" altLang="zh-CN" b="1" dirty="0"/>
              <a:t>(2) </a:t>
            </a:r>
            <a:r>
              <a:rPr lang="zh-CN" altLang="zh-CN" b="1" dirty="0"/>
              <a:t>神经网络的工作状态</a:t>
            </a:r>
            <a:r>
              <a:rPr lang="en-US" altLang="zh-CN" b="1" dirty="0"/>
              <a:t> </a:t>
            </a:r>
            <a:endParaRPr lang="zh-CN" altLang="zh-CN" dirty="0"/>
          </a:p>
          <a:p>
            <a:r>
              <a:rPr lang="zh-CN" altLang="zh-CN" dirty="0"/>
              <a:t>神经元间的连接权不变，神经网络作为分类器、预测器等使用。</a:t>
            </a:r>
          </a:p>
          <a:p>
            <a:r>
              <a:rPr lang="en-US" altLang="zh-CN" b="1" dirty="0"/>
              <a:t>(3) </a:t>
            </a:r>
            <a:r>
              <a:rPr lang="zh-CN" altLang="zh-CN" b="1" dirty="0"/>
              <a:t>无导师学习算法：</a:t>
            </a:r>
            <a:r>
              <a:rPr lang="en-US" altLang="zh-CN" b="1" dirty="0" err="1"/>
              <a:t>Hebb</a:t>
            </a:r>
            <a:r>
              <a:rPr lang="zh-CN" altLang="zh-CN" b="1" dirty="0"/>
              <a:t>学习率</a:t>
            </a:r>
            <a:r>
              <a:rPr lang="en-US" altLang="zh-CN" b="1" dirty="0"/>
              <a:t> </a:t>
            </a:r>
            <a:endParaRPr lang="zh-CN" altLang="zh-CN" dirty="0"/>
          </a:p>
          <a:p>
            <a:r>
              <a:rPr lang="en-US" altLang="zh-CN" dirty="0" err="1"/>
              <a:t>Hebb</a:t>
            </a:r>
            <a:r>
              <a:rPr lang="zh-CN" altLang="zh-CN" dirty="0"/>
              <a:t>算法核心思想是，当两个神经元同时处于激发状态时两者间的连接权会被加强，否则被减弱。</a:t>
            </a:r>
            <a:r>
              <a:rPr lang="en-US" altLang="zh-CN" dirty="0"/>
              <a:t> </a:t>
            </a:r>
            <a:endParaRPr lang="zh-CN" altLang="zh-CN" dirty="0"/>
          </a:p>
          <a:p>
            <a:r>
              <a:rPr lang="zh-CN" altLang="zh-CN" dirty="0"/>
              <a:t>为了理解</a:t>
            </a:r>
            <a:r>
              <a:rPr lang="en-US" altLang="zh-CN" dirty="0" err="1"/>
              <a:t>Hebb</a:t>
            </a:r>
            <a:r>
              <a:rPr lang="zh-CN" altLang="zh-CN" dirty="0"/>
              <a:t>算法，有必要简单介绍一下条件反射实验。巴甫洛夫的条件反射实验：每次给狗喂食前都先响铃，时间一长，狗就会将铃声和食物联系起来。以后如果响铃但是不给食物，狗也会流口水。</a:t>
            </a:r>
          </a:p>
          <a:p>
            <a:endParaRPr lang="zh-CN" altLang="zh-CN" dirty="0"/>
          </a:p>
        </p:txBody>
      </p:sp>
      <p:pic>
        <p:nvPicPr>
          <p:cNvPr id="25602" name="Picture 2" descr="20110307221344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318" y="3732187"/>
            <a:ext cx="3477004" cy="251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3263318" y="6341758"/>
            <a:ext cx="2723823" cy="369332"/>
          </a:xfrm>
          <a:prstGeom prst="rect">
            <a:avLst/>
          </a:prstGeom>
          <a:noFill/>
          <a:ln w="9525">
            <a:noFill/>
            <a:miter lim="800000"/>
            <a:headEnd/>
            <a:tailEnd/>
          </a:ln>
          <a:effectLst/>
        </p:spPr>
        <p:txBody>
          <a:bodyPr wrap="none" anchor="ctr">
            <a:spAutoFit/>
          </a:bodyPr>
          <a:lstStyle/>
          <a:p>
            <a:r>
              <a:rPr lang="zh-CN" altLang="zh-CN" dirty="0"/>
              <a:t>巴甫洛夫的条件反射实验</a:t>
            </a:r>
          </a:p>
        </p:txBody>
      </p:sp>
    </p:spTree>
    <p:extLst>
      <p:ext uri="{BB962C8B-B14F-4D97-AF65-F5344CB8AC3E}">
        <p14:creationId xmlns:p14="http://schemas.microsoft.com/office/powerpoint/2010/main" val="405816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91078" y="401851"/>
            <a:ext cx="8687996" cy="2013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受该实验的启发，</a:t>
            </a:r>
            <a:r>
              <a:rPr lang="en-US" altLang="zh-CN" dirty="0" err="1"/>
              <a:t>Hebb</a:t>
            </a:r>
            <a:r>
              <a:rPr lang="zh-CN" altLang="zh-CN" dirty="0"/>
              <a:t>的理论认为在同一时间被激发的神经元间的联系会被强化。比如，铃声响时一个神经元被激发，在同一时间食物的出现会激发附近的另一个神经元，那么这两个神经元间的联系就会强化，从而记住这两个事物之间存在着联系。相反，如果两个神经元总是不能同步激发，那么它们间的联系将会越来越弱。</a:t>
            </a:r>
          </a:p>
          <a:p>
            <a:endParaRPr lang="zh-CN" altLang="zh-CN" dirty="0"/>
          </a:p>
        </p:txBody>
      </p:sp>
      <p:sp>
        <p:nvSpPr>
          <p:cNvPr id="6" name="标题 1"/>
          <p:cNvSpPr>
            <a:spLocks noGrp="1"/>
          </p:cNvSpPr>
          <p:nvPr>
            <p:ph type="title"/>
          </p:nvPr>
        </p:nvSpPr>
        <p:spPr>
          <a:xfrm>
            <a:off x="682762" y="2110854"/>
            <a:ext cx="8596312" cy="1055427"/>
          </a:xfrm>
        </p:spPr>
        <p:txBody>
          <a:bodyPr>
            <a:normAutofit/>
          </a:bodyPr>
          <a:lstStyle/>
          <a:p>
            <a:pPr lvl="1"/>
            <a:r>
              <a:rPr lang="en-US" altLang="zh-CN" b="1" dirty="0" smtClean="0"/>
              <a:t> </a:t>
            </a:r>
            <a:r>
              <a:rPr lang="en-US" altLang="zh-CN" sz="2400" b="1" dirty="0" smtClean="0"/>
              <a:t>13.3.2bp</a:t>
            </a:r>
            <a:r>
              <a:rPr lang="zh-CN" altLang="zh-CN" sz="2400" b="1" dirty="0"/>
              <a:t>神经网络及</a:t>
            </a:r>
            <a:r>
              <a:rPr lang="en-US" altLang="zh-CN" sz="2400" b="1" dirty="0" err="1"/>
              <a:t>matlab</a:t>
            </a:r>
            <a:r>
              <a:rPr lang="zh-CN" altLang="zh-CN" sz="2400" b="1" dirty="0" smtClean="0"/>
              <a:t>实现</a:t>
            </a:r>
            <a:endParaRPr lang="zh-CN" altLang="en-US" dirty="0" smtClean="0"/>
          </a:p>
        </p:txBody>
      </p:sp>
      <p:sp>
        <p:nvSpPr>
          <p:cNvPr id="7" name="内容占位符 2"/>
          <p:cNvSpPr txBox="1">
            <a:spLocks/>
          </p:cNvSpPr>
          <p:nvPr/>
        </p:nvSpPr>
        <p:spPr bwMode="auto">
          <a:xfrm>
            <a:off x="591078" y="3166281"/>
            <a:ext cx="8687996" cy="2961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本节以</a:t>
            </a:r>
            <a:r>
              <a:rPr lang="en-US" altLang="zh-CN" dirty="0"/>
              <a:t>Fisher</a:t>
            </a:r>
            <a:r>
              <a:rPr lang="zh-CN" altLang="zh-CN" dirty="0"/>
              <a:t>的</a:t>
            </a:r>
            <a:r>
              <a:rPr lang="en-US" altLang="zh-CN" dirty="0"/>
              <a:t>Iris</a:t>
            </a:r>
            <a:r>
              <a:rPr lang="zh-CN" altLang="zh-CN" dirty="0"/>
              <a:t>数据集作为神经网络程序的测试数据集。</a:t>
            </a:r>
            <a:r>
              <a:rPr lang="en-US" altLang="zh-CN" dirty="0"/>
              <a:t>Iris</a:t>
            </a:r>
            <a:r>
              <a:rPr lang="zh-CN" altLang="zh-CN" dirty="0"/>
              <a:t>数据集可以在</a:t>
            </a:r>
            <a:r>
              <a:rPr lang="en-US" altLang="zh-CN" dirty="0"/>
              <a:t>http://en.wikipedia.org/wiki/Iris_flower_data_set  </a:t>
            </a:r>
            <a:r>
              <a:rPr lang="zh-CN" altLang="zh-CN" dirty="0"/>
              <a:t>找到。这里简要介绍一下</a:t>
            </a:r>
            <a:r>
              <a:rPr lang="en-US" altLang="zh-CN" dirty="0"/>
              <a:t>Iris</a:t>
            </a:r>
            <a:r>
              <a:rPr lang="zh-CN" altLang="zh-CN" dirty="0"/>
              <a:t>数据集：</a:t>
            </a:r>
          </a:p>
          <a:p>
            <a:r>
              <a:rPr lang="zh-CN" altLang="zh-CN" dirty="0"/>
              <a:t>有一批</a:t>
            </a:r>
            <a:r>
              <a:rPr lang="en-US" altLang="zh-CN" dirty="0"/>
              <a:t>Iris</a:t>
            </a:r>
            <a:r>
              <a:rPr lang="zh-CN" altLang="zh-CN" dirty="0"/>
              <a:t>花，已知这批</a:t>
            </a:r>
            <a:r>
              <a:rPr lang="en-US" altLang="zh-CN" dirty="0"/>
              <a:t>Iris</a:t>
            </a:r>
            <a:r>
              <a:rPr lang="zh-CN" altLang="zh-CN" dirty="0"/>
              <a:t>花可分为</a:t>
            </a:r>
            <a:r>
              <a:rPr lang="en-US" altLang="zh-CN" dirty="0"/>
              <a:t>3</a:t>
            </a:r>
            <a:r>
              <a:rPr lang="zh-CN" altLang="zh-CN" dirty="0"/>
              <a:t>个品种，现需要对其进行分类。不同品种的</a:t>
            </a:r>
            <a:r>
              <a:rPr lang="en-US" altLang="zh-CN" dirty="0"/>
              <a:t>Iris</a:t>
            </a:r>
            <a:r>
              <a:rPr lang="zh-CN" altLang="zh-CN" dirty="0"/>
              <a:t>花的花萼长度、花萼宽度、花瓣长度、花瓣宽度会有差异。我们现有一批已知品种的</a:t>
            </a:r>
            <a:r>
              <a:rPr lang="en-US" altLang="zh-CN" dirty="0"/>
              <a:t>Iris</a:t>
            </a:r>
            <a:r>
              <a:rPr lang="zh-CN" altLang="zh-CN" dirty="0"/>
              <a:t>花的花萼长度、花萼宽度、花瓣长度、花瓣宽度的数据。</a:t>
            </a:r>
          </a:p>
          <a:p>
            <a:r>
              <a:rPr lang="zh-CN" altLang="zh-CN" dirty="0"/>
              <a:t>一种解决方法是用已有的数据训练一个神经网络用作分类器。</a:t>
            </a:r>
          </a:p>
          <a:p>
            <a:endParaRPr lang="zh-CN" altLang="zh-CN" dirty="0"/>
          </a:p>
        </p:txBody>
      </p:sp>
    </p:spTree>
    <p:extLst>
      <p:ext uri="{BB962C8B-B14F-4D97-AF65-F5344CB8AC3E}">
        <p14:creationId xmlns:p14="http://schemas.microsoft.com/office/powerpoint/2010/main" val="13276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63782" y="388203"/>
            <a:ext cx="8687996" cy="6067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1. </a:t>
            </a:r>
            <a:r>
              <a:rPr lang="zh-CN" altLang="zh-CN" b="1" dirty="0"/>
              <a:t>数据预处理</a:t>
            </a:r>
            <a:r>
              <a:rPr lang="en-US" altLang="zh-CN" b="1" dirty="0"/>
              <a:t> </a:t>
            </a:r>
            <a:endParaRPr lang="zh-CN" altLang="zh-CN" dirty="0"/>
          </a:p>
          <a:p>
            <a:r>
              <a:rPr lang="zh-CN" altLang="zh-CN" dirty="0"/>
              <a:t>在训练神经网络前一般需要对数据进行预处理，一种重要的预处理手段是归一化处理。下面简要介绍归一化处理的原理与方法。</a:t>
            </a:r>
          </a:p>
          <a:p>
            <a:r>
              <a:rPr lang="en-US" altLang="zh-CN" b="1" dirty="0"/>
              <a:t>(1) </a:t>
            </a:r>
            <a:r>
              <a:rPr lang="zh-CN" altLang="zh-CN" b="1" dirty="0"/>
              <a:t>什么是归一化？</a:t>
            </a:r>
            <a:r>
              <a:rPr lang="en-US" altLang="zh-CN" b="1" dirty="0"/>
              <a:t> </a:t>
            </a:r>
            <a:endParaRPr lang="zh-CN" altLang="zh-CN" dirty="0"/>
          </a:p>
          <a:p>
            <a:r>
              <a:rPr lang="zh-CN" altLang="zh-CN" dirty="0"/>
              <a:t>数据归一化，就是将数据映射到</a:t>
            </a:r>
            <a:r>
              <a:rPr lang="en-US" altLang="zh-CN" dirty="0"/>
              <a:t>[0,1]</a:t>
            </a:r>
            <a:r>
              <a:rPr lang="zh-CN" altLang="zh-CN" dirty="0"/>
              <a:t>或</a:t>
            </a:r>
            <a:r>
              <a:rPr lang="en-US" altLang="zh-CN" dirty="0"/>
              <a:t>[-1,1]</a:t>
            </a:r>
            <a:r>
              <a:rPr lang="zh-CN" altLang="zh-CN" dirty="0"/>
              <a:t>区间或更小的区间，比如</a:t>
            </a:r>
            <a:r>
              <a:rPr lang="en-US" altLang="zh-CN" dirty="0"/>
              <a:t>(0.1,0.9) </a:t>
            </a:r>
            <a:r>
              <a:rPr lang="zh-CN" altLang="zh-CN" dirty="0"/>
              <a:t>。</a:t>
            </a:r>
          </a:p>
          <a:p>
            <a:r>
              <a:rPr lang="en-US" altLang="zh-CN" b="1" dirty="0"/>
              <a:t>(2) </a:t>
            </a:r>
            <a:r>
              <a:rPr lang="zh-CN" altLang="zh-CN" b="1" dirty="0"/>
              <a:t>为什么要归一化处理？</a:t>
            </a:r>
            <a:r>
              <a:rPr lang="en-US" altLang="zh-CN" b="1" dirty="0"/>
              <a:t> </a:t>
            </a:r>
            <a:endParaRPr lang="zh-CN" altLang="zh-CN" dirty="0"/>
          </a:p>
          <a:p>
            <a:r>
              <a:rPr lang="en-US" altLang="zh-CN" dirty="0"/>
              <a:t>&lt;1&gt;</a:t>
            </a:r>
            <a:r>
              <a:rPr lang="zh-CN" altLang="zh-CN" dirty="0"/>
              <a:t>输入数据的单位不一样，有些数据的范围可能特别大，导致的结果是神经网络收敛慢、训练时间长。</a:t>
            </a:r>
          </a:p>
          <a:p>
            <a:r>
              <a:rPr lang="en-US" altLang="zh-CN" dirty="0"/>
              <a:t>&lt;2&gt;</a:t>
            </a:r>
            <a:r>
              <a:rPr lang="zh-CN" altLang="zh-CN" dirty="0"/>
              <a:t>数据范围大的输入在模式分类中的作用可能会偏大，而数据范围小的输入作用就可能会偏小。</a:t>
            </a:r>
          </a:p>
          <a:p>
            <a:r>
              <a:rPr lang="en-US" altLang="zh-CN" dirty="0"/>
              <a:t>&lt;3&gt;</a:t>
            </a:r>
            <a:r>
              <a:rPr lang="zh-CN" altLang="zh-CN" dirty="0"/>
              <a:t>由于神经网络输出层的激活函数的值域是有限制的，因此需要将网络训练的目标数据映射到激活函数的值域。例如神经网络的输出层若采用</a:t>
            </a:r>
            <a:r>
              <a:rPr lang="en-US" altLang="zh-CN" dirty="0"/>
              <a:t>S</a:t>
            </a:r>
            <a:r>
              <a:rPr lang="zh-CN" altLang="zh-CN" dirty="0"/>
              <a:t>形激活函数，由于</a:t>
            </a:r>
            <a:r>
              <a:rPr lang="en-US" altLang="zh-CN" dirty="0"/>
              <a:t>S</a:t>
            </a:r>
            <a:r>
              <a:rPr lang="zh-CN" altLang="zh-CN" dirty="0"/>
              <a:t>形函数的值域限制在</a:t>
            </a:r>
            <a:r>
              <a:rPr lang="en-US" altLang="zh-CN" dirty="0"/>
              <a:t>(0,1)</a:t>
            </a:r>
            <a:r>
              <a:rPr lang="zh-CN" altLang="zh-CN" dirty="0"/>
              <a:t>，也就是说神经网络的输出只能限制在</a:t>
            </a:r>
            <a:r>
              <a:rPr lang="en-US" altLang="zh-CN" dirty="0"/>
              <a:t>(0,1)</a:t>
            </a:r>
            <a:r>
              <a:rPr lang="zh-CN" altLang="zh-CN" dirty="0"/>
              <a:t>，所以训练数据的输出就要归一化到</a:t>
            </a:r>
            <a:r>
              <a:rPr lang="en-US" altLang="zh-CN" dirty="0"/>
              <a:t>[0,1]</a:t>
            </a:r>
            <a:r>
              <a:rPr lang="zh-CN" altLang="zh-CN" dirty="0"/>
              <a:t>区间。</a:t>
            </a:r>
          </a:p>
          <a:p>
            <a:r>
              <a:rPr lang="en-US" altLang="zh-CN" dirty="0"/>
              <a:t>&lt;4&gt;S</a:t>
            </a:r>
            <a:r>
              <a:rPr lang="zh-CN" altLang="zh-CN" dirty="0"/>
              <a:t>形激活函数在</a:t>
            </a:r>
            <a:r>
              <a:rPr lang="en-US" altLang="zh-CN" dirty="0"/>
              <a:t>(0,1)</a:t>
            </a:r>
            <a:r>
              <a:rPr lang="zh-CN" altLang="zh-CN" dirty="0"/>
              <a:t>区间以外区域很平缓，区分度太小。例如</a:t>
            </a:r>
            <a:r>
              <a:rPr lang="en-US" altLang="zh-CN" dirty="0"/>
              <a:t>S</a:t>
            </a:r>
            <a:r>
              <a:rPr lang="zh-CN" altLang="zh-CN" dirty="0"/>
              <a:t>形函数</a:t>
            </a:r>
            <a:r>
              <a:rPr lang="en-US" altLang="zh-CN" dirty="0"/>
              <a:t>f(X)</a:t>
            </a:r>
            <a:r>
              <a:rPr lang="zh-CN" altLang="zh-CN" dirty="0"/>
              <a:t>在参数</a:t>
            </a:r>
            <a:r>
              <a:rPr lang="en-US" altLang="zh-CN" dirty="0"/>
              <a:t>a=1</a:t>
            </a:r>
            <a:r>
              <a:rPr lang="zh-CN" altLang="zh-CN" dirty="0"/>
              <a:t>时，</a:t>
            </a:r>
            <a:r>
              <a:rPr lang="en-US" altLang="zh-CN" dirty="0"/>
              <a:t>f(100)</a:t>
            </a:r>
            <a:r>
              <a:rPr lang="zh-CN" altLang="zh-CN" dirty="0"/>
              <a:t>与</a:t>
            </a:r>
            <a:r>
              <a:rPr lang="en-US" altLang="zh-CN" dirty="0"/>
              <a:t>f(5)</a:t>
            </a:r>
            <a:r>
              <a:rPr lang="zh-CN" altLang="zh-CN" dirty="0"/>
              <a:t>只相差</a:t>
            </a:r>
            <a:r>
              <a:rPr lang="en-US" altLang="zh-CN" dirty="0"/>
              <a:t>0.0067</a:t>
            </a:r>
            <a:r>
              <a:rPr lang="zh-CN" altLang="zh-CN" dirty="0"/>
              <a:t>。</a:t>
            </a:r>
          </a:p>
          <a:p>
            <a:endParaRPr lang="zh-CN" altLang="zh-CN" dirty="0"/>
          </a:p>
        </p:txBody>
      </p:sp>
    </p:spTree>
    <p:extLst>
      <p:ext uri="{BB962C8B-B14F-4D97-AF65-F5344CB8AC3E}">
        <p14:creationId xmlns:p14="http://schemas.microsoft.com/office/powerpoint/2010/main" val="43659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72532" y="286603"/>
            <a:ext cx="8687996" cy="6428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(3) </a:t>
            </a:r>
            <a:r>
              <a:rPr lang="zh-CN" altLang="zh-CN" b="1" dirty="0"/>
              <a:t>归一化算法</a:t>
            </a:r>
            <a:r>
              <a:rPr lang="en-US" altLang="zh-CN" b="1" dirty="0"/>
              <a:t> </a:t>
            </a:r>
            <a:endParaRPr lang="zh-CN" altLang="zh-CN" dirty="0"/>
          </a:p>
          <a:p>
            <a:r>
              <a:rPr lang="zh-CN" altLang="zh-CN" dirty="0"/>
              <a:t>一种简单而快速的归一化算法是线性转换算法。线性转换算法常见有两种形式：</a:t>
            </a:r>
          </a:p>
          <a:p>
            <a:r>
              <a:rPr lang="en-US" altLang="zh-CN" dirty="0"/>
              <a:t>    &lt;1&gt;</a:t>
            </a:r>
            <a:endParaRPr lang="zh-CN" altLang="zh-CN" dirty="0"/>
          </a:p>
          <a:p>
            <a:r>
              <a:rPr lang="en-US" altLang="zh-CN" dirty="0"/>
              <a:t>y = ( x - min )/( max - min )</a:t>
            </a:r>
            <a:endParaRPr lang="zh-CN" altLang="zh-CN" dirty="0"/>
          </a:p>
          <a:p>
            <a:r>
              <a:rPr lang="zh-CN" altLang="zh-CN" dirty="0"/>
              <a:t>其中</a:t>
            </a:r>
            <a:r>
              <a:rPr lang="en-US" altLang="zh-CN" dirty="0"/>
              <a:t>min</a:t>
            </a:r>
            <a:r>
              <a:rPr lang="zh-CN" altLang="zh-CN" dirty="0"/>
              <a:t>为</a:t>
            </a:r>
            <a:r>
              <a:rPr lang="en-US" altLang="zh-CN" dirty="0"/>
              <a:t>x</a:t>
            </a:r>
            <a:r>
              <a:rPr lang="zh-CN" altLang="zh-CN" dirty="0"/>
              <a:t>的最小值，</a:t>
            </a:r>
            <a:r>
              <a:rPr lang="en-US" altLang="zh-CN" dirty="0"/>
              <a:t>max</a:t>
            </a:r>
            <a:r>
              <a:rPr lang="zh-CN" altLang="zh-CN" dirty="0"/>
              <a:t>为</a:t>
            </a:r>
            <a:r>
              <a:rPr lang="en-US" altLang="zh-CN" dirty="0"/>
              <a:t>x</a:t>
            </a:r>
            <a:r>
              <a:rPr lang="zh-CN" altLang="zh-CN" dirty="0"/>
              <a:t>的最大值，输入向量为</a:t>
            </a:r>
            <a:r>
              <a:rPr lang="en-US" altLang="zh-CN" dirty="0"/>
              <a:t>x</a:t>
            </a:r>
            <a:r>
              <a:rPr lang="zh-CN" altLang="zh-CN" dirty="0"/>
              <a:t>，归一化后的输出向量为</a:t>
            </a:r>
            <a:r>
              <a:rPr lang="en-US" altLang="zh-CN" dirty="0"/>
              <a:t>y </a:t>
            </a:r>
            <a:r>
              <a:rPr lang="zh-CN" altLang="zh-CN" dirty="0"/>
              <a:t>。上式将数据归一化到</a:t>
            </a:r>
            <a:r>
              <a:rPr lang="en-US" altLang="zh-CN" dirty="0"/>
              <a:t> [ 0 , 1 ]</a:t>
            </a:r>
            <a:r>
              <a:rPr lang="zh-CN" altLang="zh-CN" dirty="0"/>
              <a:t>区间，当激活函数采用</a:t>
            </a:r>
            <a:r>
              <a:rPr lang="en-US" altLang="zh-CN" dirty="0"/>
              <a:t>S</a:t>
            </a:r>
            <a:r>
              <a:rPr lang="zh-CN" altLang="zh-CN" dirty="0"/>
              <a:t>形函数时（值域为</a:t>
            </a:r>
            <a:r>
              <a:rPr lang="en-US" altLang="zh-CN" dirty="0"/>
              <a:t>(0,1)</a:t>
            </a:r>
            <a:r>
              <a:rPr lang="zh-CN" altLang="zh-CN" dirty="0"/>
              <a:t>）时这条式子适用。</a:t>
            </a:r>
          </a:p>
          <a:p>
            <a:r>
              <a:rPr lang="en-US" altLang="zh-CN" dirty="0"/>
              <a:t>    &lt;2&gt;</a:t>
            </a:r>
            <a:endParaRPr lang="zh-CN" altLang="zh-CN" dirty="0"/>
          </a:p>
          <a:p>
            <a:r>
              <a:rPr lang="en-US" altLang="zh-CN" dirty="0"/>
              <a:t>y = 2 * ( x - min ) / ( max - min ) - 1</a:t>
            </a:r>
            <a:endParaRPr lang="zh-CN" altLang="zh-CN" dirty="0"/>
          </a:p>
          <a:p>
            <a:r>
              <a:rPr lang="zh-CN" altLang="zh-CN" dirty="0"/>
              <a:t>这条公式将数据归一化到</a:t>
            </a:r>
            <a:r>
              <a:rPr lang="en-US" altLang="zh-CN" dirty="0"/>
              <a:t> [ -1 , 1 ] </a:t>
            </a:r>
            <a:r>
              <a:rPr lang="zh-CN" altLang="zh-CN" dirty="0"/>
              <a:t>区间。当激活函数采用双极</a:t>
            </a:r>
            <a:r>
              <a:rPr lang="en-US" altLang="zh-CN" dirty="0"/>
              <a:t>S</a:t>
            </a:r>
            <a:r>
              <a:rPr lang="zh-CN" altLang="zh-CN" dirty="0"/>
              <a:t>形函数（值域为</a:t>
            </a:r>
            <a:r>
              <a:rPr lang="en-US" altLang="zh-CN" dirty="0"/>
              <a:t>(-1,1)</a:t>
            </a:r>
            <a:r>
              <a:rPr lang="zh-CN" altLang="zh-CN" dirty="0"/>
              <a:t>）时这条式子适用</a:t>
            </a:r>
            <a:r>
              <a:rPr lang="zh-CN" altLang="zh-CN" dirty="0" smtClean="0"/>
              <a:t>。</a:t>
            </a:r>
            <a:endParaRPr lang="en-US" altLang="zh-CN" dirty="0" smtClean="0"/>
          </a:p>
          <a:p>
            <a:r>
              <a:rPr lang="en-US" altLang="zh-CN" b="1" dirty="0"/>
              <a:t>(4) </a:t>
            </a:r>
            <a:r>
              <a:rPr lang="en-US" altLang="zh-CN" b="1" dirty="0" err="1"/>
              <a:t>Matlab</a:t>
            </a:r>
            <a:r>
              <a:rPr lang="zh-CN" altLang="zh-CN" b="1" dirty="0"/>
              <a:t>数据归一化处理函数</a:t>
            </a:r>
            <a:r>
              <a:rPr lang="en-US" altLang="zh-CN" b="1" dirty="0"/>
              <a:t> </a:t>
            </a:r>
            <a:endParaRPr lang="zh-CN" altLang="zh-CN" dirty="0"/>
          </a:p>
          <a:p>
            <a:r>
              <a:rPr lang="en-US" altLang="zh-CN" dirty="0" err="1"/>
              <a:t>Matlab</a:t>
            </a:r>
            <a:r>
              <a:rPr lang="zh-CN" altLang="zh-CN" dirty="0"/>
              <a:t>中归一化处理数据可以采用</a:t>
            </a:r>
            <a:r>
              <a:rPr lang="en-US" altLang="zh-CN" dirty="0" err="1"/>
              <a:t>premnmx</a:t>
            </a:r>
            <a:r>
              <a:rPr lang="en-US" altLang="zh-CN" dirty="0"/>
              <a:t> </a:t>
            </a:r>
            <a:r>
              <a:rPr lang="zh-CN" altLang="zh-CN" dirty="0"/>
              <a:t>，</a:t>
            </a:r>
            <a:r>
              <a:rPr lang="en-US" altLang="zh-CN" dirty="0"/>
              <a:t> </a:t>
            </a:r>
            <a:r>
              <a:rPr lang="en-US" altLang="zh-CN" dirty="0" err="1"/>
              <a:t>postmnmx</a:t>
            </a:r>
            <a:r>
              <a:rPr lang="en-US" altLang="zh-CN" dirty="0"/>
              <a:t> </a:t>
            </a:r>
            <a:r>
              <a:rPr lang="zh-CN" altLang="zh-CN" dirty="0"/>
              <a:t>，</a:t>
            </a:r>
            <a:r>
              <a:rPr lang="en-US" altLang="zh-CN" dirty="0"/>
              <a:t> </a:t>
            </a:r>
            <a:r>
              <a:rPr lang="en-US" altLang="zh-CN" dirty="0" err="1"/>
              <a:t>tramnmx</a:t>
            </a:r>
            <a:r>
              <a:rPr lang="en-US" altLang="zh-CN" dirty="0"/>
              <a:t> </a:t>
            </a:r>
            <a:r>
              <a:rPr lang="zh-CN" altLang="zh-CN" dirty="0"/>
              <a:t>这</a:t>
            </a:r>
            <a:r>
              <a:rPr lang="en-US" altLang="zh-CN" dirty="0"/>
              <a:t>3</a:t>
            </a:r>
            <a:r>
              <a:rPr lang="zh-CN" altLang="zh-CN" dirty="0"/>
              <a:t>个函数。</a:t>
            </a:r>
          </a:p>
          <a:p>
            <a:r>
              <a:rPr lang="en-US" altLang="zh-CN" b="1" dirty="0"/>
              <a:t>&lt;1&gt; </a:t>
            </a:r>
            <a:r>
              <a:rPr lang="en-US" altLang="zh-CN" b="1" dirty="0" err="1"/>
              <a:t>premnmx</a:t>
            </a:r>
            <a:endParaRPr lang="zh-CN" altLang="zh-CN" dirty="0"/>
          </a:p>
          <a:p>
            <a:r>
              <a:rPr lang="zh-CN" altLang="zh-CN" dirty="0"/>
              <a:t>语法：</a:t>
            </a:r>
            <a:r>
              <a:rPr lang="en-US" altLang="zh-CN" dirty="0"/>
              <a:t>[</a:t>
            </a:r>
            <a:r>
              <a:rPr lang="en-US" altLang="zh-CN" dirty="0" err="1"/>
              <a:t>pn,minp,maxp,tn,mint,maxt</a:t>
            </a:r>
            <a:r>
              <a:rPr lang="en-US" altLang="zh-CN" dirty="0"/>
              <a:t>] = </a:t>
            </a:r>
            <a:r>
              <a:rPr lang="en-US" altLang="zh-CN" dirty="0" err="1"/>
              <a:t>premnmx</a:t>
            </a:r>
            <a:r>
              <a:rPr lang="en-US" altLang="zh-CN" dirty="0"/>
              <a:t>(</a:t>
            </a:r>
            <a:r>
              <a:rPr lang="en-US" altLang="zh-CN" dirty="0" err="1"/>
              <a:t>p,t</a:t>
            </a:r>
            <a:r>
              <a:rPr lang="en-US" altLang="zh-CN" dirty="0"/>
              <a:t>)</a:t>
            </a:r>
            <a:endParaRPr lang="zh-CN" altLang="zh-CN" dirty="0"/>
          </a:p>
          <a:p>
            <a:endParaRPr lang="zh-CN" altLang="zh-CN" dirty="0" smtClean="0"/>
          </a:p>
          <a:p>
            <a:endParaRPr lang="zh-CN" altLang="zh-CN" dirty="0"/>
          </a:p>
        </p:txBody>
      </p:sp>
    </p:spTree>
    <p:extLst>
      <p:ext uri="{BB962C8B-B14F-4D97-AF65-F5344CB8AC3E}">
        <p14:creationId xmlns:p14="http://schemas.microsoft.com/office/powerpoint/2010/main" val="427464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59317" y="156190"/>
            <a:ext cx="8687996" cy="6381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err="1"/>
              <a:t>pn</a:t>
            </a:r>
            <a:r>
              <a:rPr lang="zh-CN" altLang="zh-CN" dirty="0"/>
              <a:t>：</a:t>
            </a:r>
            <a:r>
              <a:rPr lang="en-US" altLang="zh-CN" dirty="0"/>
              <a:t> p</a:t>
            </a:r>
            <a:r>
              <a:rPr lang="zh-CN" altLang="zh-CN" dirty="0"/>
              <a:t>矩阵按行归一化后的矩阵</a:t>
            </a:r>
          </a:p>
          <a:p>
            <a:r>
              <a:rPr lang="en-US" altLang="zh-CN" dirty="0" err="1"/>
              <a:t>minp</a:t>
            </a:r>
            <a:r>
              <a:rPr lang="zh-CN" altLang="zh-CN" dirty="0"/>
              <a:t>，</a:t>
            </a:r>
            <a:r>
              <a:rPr lang="en-US" altLang="zh-CN" dirty="0" err="1"/>
              <a:t>maxp</a:t>
            </a:r>
            <a:r>
              <a:rPr lang="zh-CN" altLang="zh-CN" dirty="0"/>
              <a:t>：</a:t>
            </a:r>
            <a:r>
              <a:rPr lang="en-US" altLang="zh-CN" dirty="0"/>
              <a:t>p</a:t>
            </a:r>
            <a:r>
              <a:rPr lang="zh-CN" altLang="zh-CN" dirty="0"/>
              <a:t>矩阵每一行的最小值，最大值</a:t>
            </a:r>
          </a:p>
          <a:p>
            <a:r>
              <a:rPr lang="en-US" altLang="zh-CN" dirty="0" err="1"/>
              <a:t>tn</a:t>
            </a:r>
            <a:r>
              <a:rPr lang="zh-CN" altLang="zh-CN" dirty="0"/>
              <a:t>：</a:t>
            </a:r>
            <a:r>
              <a:rPr lang="en-US" altLang="zh-CN" dirty="0"/>
              <a:t>t</a:t>
            </a:r>
            <a:r>
              <a:rPr lang="zh-CN" altLang="zh-CN" dirty="0"/>
              <a:t>矩阵按行归一化后的矩阵</a:t>
            </a:r>
          </a:p>
          <a:p>
            <a:r>
              <a:rPr lang="en-US" altLang="zh-CN" dirty="0"/>
              <a:t>mint</a:t>
            </a:r>
            <a:r>
              <a:rPr lang="zh-CN" altLang="zh-CN" dirty="0"/>
              <a:t>，</a:t>
            </a:r>
            <a:r>
              <a:rPr lang="en-US" altLang="zh-CN" dirty="0" err="1"/>
              <a:t>maxt</a:t>
            </a:r>
            <a:r>
              <a:rPr lang="zh-CN" altLang="zh-CN" dirty="0"/>
              <a:t>：</a:t>
            </a:r>
            <a:r>
              <a:rPr lang="en-US" altLang="zh-CN" dirty="0"/>
              <a:t>t</a:t>
            </a:r>
            <a:r>
              <a:rPr lang="zh-CN" altLang="zh-CN" dirty="0"/>
              <a:t>矩阵每一行的最小值，最大值</a:t>
            </a:r>
          </a:p>
          <a:p>
            <a:r>
              <a:rPr lang="zh-CN" altLang="zh-CN" dirty="0"/>
              <a:t>作用：将矩阵</a:t>
            </a:r>
            <a:r>
              <a:rPr lang="en-US" altLang="zh-CN" dirty="0"/>
              <a:t>p</a:t>
            </a:r>
            <a:r>
              <a:rPr lang="zh-CN" altLang="zh-CN" dirty="0"/>
              <a:t>，</a:t>
            </a:r>
            <a:r>
              <a:rPr lang="en-US" altLang="zh-CN" dirty="0"/>
              <a:t>t</a:t>
            </a:r>
            <a:r>
              <a:rPr lang="zh-CN" altLang="zh-CN" dirty="0"/>
              <a:t>归一化到</a:t>
            </a:r>
            <a:r>
              <a:rPr lang="en-US" altLang="zh-CN" dirty="0"/>
              <a:t>[-1,1] </a:t>
            </a:r>
            <a:r>
              <a:rPr lang="zh-CN" altLang="zh-CN" dirty="0"/>
              <a:t>，主要用于归一化处理训练数据集。</a:t>
            </a:r>
          </a:p>
          <a:p>
            <a:r>
              <a:rPr lang="en-US" altLang="zh-CN" b="1" dirty="0"/>
              <a:t>&lt;2&gt; </a:t>
            </a:r>
            <a:r>
              <a:rPr lang="en-US" altLang="zh-CN" b="1" dirty="0" err="1"/>
              <a:t>tramnmx</a:t>
            </a:r>
            <a:endParaRPr lang="zh-CN" altLang="zh-CN" dirty="0"/>
          </a:p>
          <a:p>
            <a:r>
              <a:rPr lang="zh-CN" altLang="zh-CN" dirty="0"/>
              <a:t>语法：</a:t>
            </a:r>
            <a:r>
              <a:rPr lang="en-US" altLang="zh-CN" dirty="0"/>
              <a:t>[</a:t>
            </a:r>
            <a:r>
              <a:rPr lang="en-US" altLang="zh-CN" dirty="0" err="1"/>
              <a:t>pn</a:t>
            </a:r>
            <a:r>
              <a:rPr lang="en-US" altLang="zh-CN" dirty="0"/>
              <a:t>] = </a:t>
            </a:r>
            <a:r>
              <a:rPr lang="en-US" altLang="zh-CN" dirty="0" err="1"/>
              <a:t>tramnmx</a:t>
            </a:r>
            <a:r>
              <a:rPr lang="en-US" altLang="zh-CN" dirty="0"/>
              <a:t>(</a:t>
            </a:r>
            <a:r>
              <a:rPr lang="en-US" altLang="zh-CN" dirty="0" err="1"/>
              <a:t>p,minp,maxp</a:t>
            </a:r>
            <a:r>
              <a:rPr lang="en-US" altLang="zh-CN" dirty="0"/>
              <a:t>)</a:t>
            </a:r>
            <a:endParaRPr lang="zh-CN" altLang="zh-CN" dirty="0"/>
          </a:p>
          <a:p>
            <a:r>
              <a:rPr lang="zh-CN" altLang="zh-CN" dirty="0"/>
              <a:t>参数：</a:t>
            </a:r>
          </a:p>
          <a:p>
            <a:r>
              <a:rPr lang="en-US" altLang="zh-CN" dirty="0" err="1"/>
              <a:t>minp</a:t>
            </a:r>
            <a:r>
              <a:rPr lang="zh-CN" altLang="zh-CN" dirty="0"/>
              <a:t>，</a:t>
            </a:r>
            <a:r>
              <a:rPr lang="en-US" altLang="zh-CN" dirty="0" err="1"/>
              <a:t>maxp</a:t>
            </a:r>
            <a:r>
              <a:rPr lang="zh-CN" altLang="zh-CN" dirty="0"/>
              <a:t>：</a:t>
            </a:r>
            <a:r>
              <a:rPr lang="en-US" altLang="zh-CN" dirty="0" err="1"/>
              <a:t>premnmx</a:t>
            </a:r>
            <a:r>
              <a:rPr lang="zh-CN" altLang="zh-CN" dirty="0"/>
              <a:t>函数计算的矩阵的最小，最大值</a:t>
            </a:r>
          </a:p>
          <a:p>
            <a:r>
              <a:rPr lang="en-US" altLang="zh-CN" dirty="0" err="1"/>
              <a:t>pn</a:t>
            </a:r>
            <a:r>
              <a:rPr lang="zh-CN" altLang="zh-CN" dirty="0"/>
              <a:t>：归一化后的矩阵</a:t>
            </a:r>
          </a:p>
          <a:p>
            <a:r>
              <a:rPr lang="zh-CN" altLang="zh-CN" dirty="0"/>
              <a:t>作用：主要用于归一化处理待分类的输入数据。</a:t>
            </a:r>
          </a:p>
          <a:p>
            <a:endParaRPr lang="zh-CN" altLang="zh-CN" dirty="0"/>
          </a:p>
        </p:txBody>
      </p:sp>
    </p:spTree>
    <p:extLst>
      <p:ext uri="{BB962C8B-B14F-4D97-AF65-F5344CB8AC3E}">
        <p14:creationId xmlns:p14="http://schemas.microsoft.com/office/powerpoint/2010/main" val="354311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normAutofit fontScale="90000"/>
          </a:bodyPr>
          <a:lstStyle/>
          <a:p>
            <a:pPr lvl="1"/>
            <a:r>
              <a:rPr lang="en-US" altLang="zh-CN" dirty="0" smtClean="0"/>
              <a:t>13.1</a:t>
            </a:r>
            <a:r>
              <a:rPr lang="zh-CN" altLang="zh-CN" b="1" dirty="0" smtClean="0"/>
              <a:t>神经元</a:t>
            </a:r>
            <a:r>
              <a:rPr lang="zh-CN" altLang="zh-CN" b="1" dirty="0"/>
              <a:t>网络</a:t>
            </a:r>
            <a:r>
              <a:rPr lang="zh-CN" altLang="zh-CN" b="1" dirty="0" smtClean="0"/>
              <a:t>简介</a:t>
            </a:r>
            <a:r>
              <a:rPr lang="en-US" altLang="zh-CN" sz="1400" b="1" dirty="0" smtClean="0"/>
              <a:t> </a:t>
            </a:r>
            <a:r>
              <a:rPr lang="en-US" altLang="zh-CN" b="1" dirty="0" smtClean="0"/>
              <a:t/>
            </a:r>
            <a:br>
              <a:rPr lang="en-US" altLang="zh-CN" b="1" dirty="0" smtClean="0"/>
            </a:br>
            <a:r>
              <a:rPr lang="en-US" altLang="zh-CN" b="1" dirty="0" smtClean="0"/>
              <a:t> </a:t>
            </a:r>
            <a:r>
              <a:rPr lang="en-US" altLang="zh-CN" sz="2400" b="1" dirty="0" smtClean="0"/>
              <a:t>13.1.1</a:t>
            </a:r>
            <a:r>
              <a:rPr lang="zh-CN" altLang="zh-CN" sz="2700" b="1" dirty="0" smtClean="0"/>
              <a:t>神经元</a:t>
            </a:r>
            <a:r>
              <a:rPr lang="zh-CN" altLang="zh-CN" sz="2700" b="1" dirty="0"/>
              <a:t>网络的发展史</a:t>
            </a:r>
            <a:r>
              <a:rPr lang="zh-CN" altLang="zh-CN" b="1" dirty="0"/>
              <a:t/>
            </a:r>
            <a:br>
              <a:rPr lang="zh-CN" altLang="zh-CN" b="1" dirty="0"/>
            </a:br>
            <a:r>
              <a:rPr lang="zh-CN" altLang="zh-CN" b="1" dirty="0"/>
              <a:t/>
            </a:r>
            <a:br>
              <a:rPr lang="zh-CN" altLang="zh-CN" b="1" dirty="0"/>
            </a:br>
            <a:r>
              <a:rPr lang="zh-CN" altLang="en-US" dirty="0" smtClean="0"/>
              <a:t/>
            </a:r>
            <a:br>
              <a:rPr lang="zh-CN" altLang="en-US" dirty="0" smtClean="0"/>
            </a:br>
            <a:endParaRPr lang="zh-CN" altLang="en-US" dirty="0" smtClean="0"/>
          </a:p>
        </p:txBody>
      </p:sp>
      <p:sp>
        <p:nvSpPr>
          <p:cNvPr id="19458" name="内容占位符 2"/>
          <p:cNvSpPr>
            <a:spLocks noGrp="1"/>
          </p:cNvSpPr>
          <p:nvPr>
            <p:ph idx="1"/>
          </p:nvPr>
        </p:nvSpPr>
        <p:spPr>
          <a:xfrm>
            <a:off x="677863" y="2065054"/>
            <a:ext cx="9569450" cy="4468812"/>
          </a:xfrm>
        </p:spPr>
        <p:txBody>
          <a:bodyPr/>
          <a:lstStyle/>
          <a:p>
            <a:r>
              <a:rPr lang="zh-CN" altLang="zh-CN" dirty="0"/>
              <a:t>最早的研究可以追溯到</a:t>
            </a:r>
            <a:r>
              <a:rPr lang="en-US" altLang="zh-CN" dirty="0"/>
              <a:t>20</a:t>
            </a:r>
            <a:r>
              <a:rPr lang="zh-CN" altLang="zh-CN" dirty="0"/>
              <a:t>世纪</a:t>
            </a:r>
            <a:r>
              <a:rPr lang="en-US" altLang="zh-CN" dirty="0"/>
              <a:t>40</a:t>
            </a:r>
            <a:r>
              <a:rPr lang="zh-CN" altLang="zh-CN" dirty="0"/>
              <a:t>年代。</a:t>
            </a:r>
            <a:r>
              <a:rPr lang="en-US" altLang="zh-CN" dirty="0"/>
              <a:t>1943</a:t>
            </a:r>
            <a:r>
              <a:rPr lang="zh-CN" altLang="zh-CN" dirty="0"/>
              <a:t>年，心理学家</a:t>
            </a:r>
            <a:r>
              <a:rPr lang="en-US" altLang="zh-CN" dirty="0"/>
              <a:t>McCulloch</a:t>
            </a:r>
            <a:r>
              <a:rPr lang="zh-CN" altLang="zh-CN" dirty="0"/>
              <a:t>和数学家</a:t>
            </a:r>
            <a:r>
              <a:rPr lang="en-US" altLang="zh-CN" dirty="0"/>
              <a:t>Pitts</a:t>
            </a:r>
            <a:r>
              <a:rPr lang="zh-CN" altLang="zh-CN" dirty="0"/>
              <a:t>合作提出了形式神经元的数学模型。这一模型一般被简称</a:t>
            </a:r>
            <a:r>
              <a:rPr lang="en-US" altLang="zh-CN" dirty="0"/>
              <a:t>M-P</a:t>
            </a:r>
            <a:r>
              <a:rPr lang="zh-CN" altLang="zh-CN" dirty="0"/>
              <a:t>神经网络模型，至今仍在应用，可以说，人工神经网络的研究时代，就由此开始了。</a:t>
            </a:r>
          </a:p>
          <a:p>
            <a:r>
              <a:rPr lang="en-US" altLang="zh-CN" dirty="0"/>
              <a:t>1949</a:t>
            </a:r>
            <a:r>
              <a:rPr lang="zh-CN" altLang="zh-CN" dirty="0"/>
              <a:t>年，心理学家</a:t>
            </a:r>
            <a:r>
              <a:rPr lang="en-US" altLang="zh-CN" dirty="0" err="1"/>
              <a:t>Hebb</a:t>
            </a:r>
            <a:r>
              <a:rPr lang="zh-CN" altLang="zh-CN" dirty="0"/>
              <a:t>提出神经系统的学习规则，为神经网络的学习算法奠定了基础。现在，这个规则被称为</a:t>
            </a:r>
            <a:r>
              <a:rPr lang="en-US" altLang="zh-CN" dirty="0" err="1"/>
              <a:t>Hebb</a:t>
            </a:r>
            <a:r>
              <a:rPr lang="zh-CN" altLang="zh-CN" dirty="0"/>
              <a:t>规则，许多人工神经网络的学习还遵循这一规则。</a:t>
            </a:r>
          </a:p>
          <a:p>
            <a:r>
              <a:rPr lang="en-US" altLang="zh-CN" dirty="0"/>
              <a:t>1957</a:t>
            </a:r>
            <a:r>
              <a:rPr lang="zh-CN" altLang="zh-CN" dirty="0"/>
              <a:t>年，</a:t>
            </a:r>
            <a:r>
              <a:rPr lang="en-US" altLang="zh-CN" dirty="0" err="1"/>
              <a:t>F.Rosenblatt</a:t>
            </a:r>
            <a:r>
              <a:rPr lang="zh-CN" altLang="zh-CN" dirty="0"/>
              <a:t>提出“感知器”</a:t>
            </a:r>
            <a:r>
              <a:rPr lang="en-US" altLang="zh-CN" dirty="0"/>
              <a:t>(Perceptron) </a:t>
            </a:r>
            <a:r>
              <a:rPr lang="zh-CN" altLang="zh-CN" dirty="0"/>
              <a:t>模型，第一次把神经网络的研究从纯理论的探讨付诸工程实践，掀起了人工神经网络研究的第一次高潮。</a:t>
            </a:r>
          </a:p>
          <a:p>
            <a:r>
              <a:rPr lang="en-US" altLang="zh-CN" dirty="0"/>
              <a:t>20</a:t>
            </a:r>
            <a:r>
              <a:rPr lang="zh-CN" altLang="zh-CN" dirty="0"/>
              <a:t>世纪</a:t>
            </a:r>
            <a:r>
              <a:rPr lang="en-US" altLang="zh-CN" dirty="0"/>
              <a:t>60</a:t>
            </a:r>
            <a:r>
              <a:rPr lang="zh-CN" altLang="zh-CN" dirty="0"/>
              <a:t>年代以后，数字计算机的发展达到全盛时期，人们误以为数字计算机可以解决人工智能、专家系统、模式识别问题，而放松了对“感知器”的研究。于是，从</a:t>
            </a:r>
            <a:r>
              <a:rPr lang="en-US" altLang="zh-CN" dirty="0"/>
              <a:t>20</a:t>
            </a:r>
            <a:r>
              <a:rPr lang="zh-CN" altLang="zh-CN" dirty="0"/>
              <a:t>世纪</a:t>
            </a:r>
            <a:r>
              <a:rPr lang="en-US" altLang="zh-CN" dirty="0"/>
              <a:t>60</a:t>
            </a:r>
            <a:r>
              <a:rPr lang="zh-CN" altLang="zh-CN" dirty="0"/>
              <a:t>年代末期起，人工神经网络的研究进入了低潮。</a:t>
            </a:r>
          </a:p>
          <a:p>
            <a:r>
              <a:rPr lang="en-US" altLang="zh-CN" dirty="0"/>
              <a:t>1982</a:t>
            </a:r>
            <a:r>
              <a:rPr lang="zh-CN" altLang="zh-CN" dirty="0"/>
              <a:t>年，美国加州工学院物理学家</a:t>
            </a:r>
            <a:r>
              <a:rPr lang="en-US" altLang="zh-CN" dirty="0"/>
              <a:t>Hopfield</a:t>
            </a:r>
            <a:r>
              <a:rPr lang="zh-CN" altLang="zh-CN" dirty="0"/>
              <a:t>提出了离散的神经网络模型，标志着神经网络的研究又进入了一个新高潮。</a:t>
            </a:r>
            <a:r>
              <a:rPr lang="en-US" altLang="zh-CN" dirty="0"/>
              <a:t>1984</a:t>
            </a:r>
            <a:r>
              <a:rPr lang="zh-CN" altLang="zh-CN" dirty="0"/>
              <a:t>年，</a:t>
            </a:r>
            <a:r>
              <a:rPr lang="en-US" altLang="zh-CN" dirty="0"/>
              <a:t>Hopfield</a:t>
            </a:r>
            <a:r>
              <a:rPr lang="zh-CN" altLang="zh-CN" dirty="0"/>
              <a:t>又提出连续神经网络模型，开拓了计算机应用神经网络的新途径。</a:t>
            </a:r>
          </a:p>
          <a:p>
            <a:endParaRPr lang="zh-CN"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863" y="609600"/>
            <a:ext cx="8596312" cy="946245"/>
          </a:xfrm>
        </p:spPr>
        <p:txBody>
          <a:bodyPr>
            <a:normAutofit fontScale="90000"/>
          </a:bodyPr>
          <a:lstStyle/>
          <a:p>
            <a:pPr lvl="1"/>
            <a:r>
              <a:rPr lang="en-US" altLang="zh-CN" b="1" dirty="0" smtClean="0"/>
              <a:t> </a:t>
            </a:r>
            <a:r>
              <a:rPr lang="en-US" altLang="zh-CN" sz="2400" b="1" dirty="0" smtClean="0"/>
              <a:t>13.3.4</a:t>
            </a:r>
            <a:r>
              <a:rPr lang="zh-CN" altLang="zh-CN" sz="2000" b="1" dirty="0" smtClean="0"/>
              <a:t>神经网络模型</a:t>
            </a:r>
            <a:r>
              <a:rPr lang="zh-CN" altLang="zh-CN" sz="2000" b="1" dirty="0"/>
              <a:t/>
            </a:r>
            <a:br>
              <a:rPr lang="zh-CN" altLang="zh-CN" sz="2000" b="1" dirty="0"/>
            </a:br>
            <a:r>
              <a:rPr lang="zh-CN" altLang="zh-CN" sz="2400" b="1" dirty="0"/>
              <a:t/>
            </a:r>
            <a:br>
              <a:rPr lang="zh-CN" altLang="zh-CN" sz="2400" b="1" dirty="0"/>
            </a:br>
            <a:r>
              <a:rPr lang="zh-CN" altLang="en-US" dirty="0" smtClean="0"/>
              <a:t/>
            </a:r>
            <a:br>
              <a:rPr lang="zh-CN" altLang="en-US" dirty="0" smtClean="0"/>
            </a:br>
            <a:endParaRPr lang="zh-CN" altLang="en-US" dirty="0" smtClean="0"/>
          </a:p>
        </p:txBody>
      </p:sp>
      <p:sp>
        <p:nvSpPr>
          <p:cNvPr id="5" name="内容占位符 2"/>
          <p:cNvSpPr txBox="1">
            <a:spLocks/>
          </p:cNvSpPr>
          <p:nvPr/>
        </p:nvSpPr>
        <p:spPr bwMode="auto">
          <a:xfrm>
            <a:off x="632021" y="1930400"/>
            <a:ext cx="8687996" cy="417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神经网络模型</a:t>
            </a:r>
            <a:r>
              <a:rPr lang="en-US" altLang="zh-CN" dirty="0"/>
              <a:t>  </a:t>
            </a:r>
            <a:r>
              <a:rPr lang="zh-CN" altLang="zh-CN" dirty="0"/>
              <a:t>神经网络是由大量的神经元互联而构成的网络。根据网络中神经元的互联方式，常见网络结构主要可以分为下面３类：</a:t>
            </a:r>
          </a:p>
          <a:p>
            <a:r>
              <a:rPr lang="en-US" altLang="zh-CN" b="1" dirty="0"/>
              <a:t>(1) </a:t>
            </a:r>
            <a:r>
              <a:rPr lang="zh-CN" altLang="zh-CN" b="1" dirty="0"/>
              <a:t>前馈神经网络　</a:t>
            </a:r>
            <a:r>
              <a:rPr lang="en-US" altLang="zh-CN" b="1" dirty="0"/>
              <a:t>(</a:t>
            </a:r>
            <a:r>
              <a:rPr lang="zh-CN" altLang="zh-CN" b="1" dirty="0"/>
              <a:t>　</a:t>
            </a:r>
            <a:r>
              <a:rPr lang="en-US" altLang="zh-CN" b="1" dirty="0" err="1"/>
              <a:t>Feedforward</a:t>
            </a:r>
            <a:r>
              <a:rPr lang="en-US" altLang="zh-CN" b="1" dirty="0"/>
              <a:t> Neural Networks )</a:t>
            </a:r>
            <a:endParaRPr lang="zh-CN" altLang="zh-CN" dirty="0"/>
          </a:p>
          <a:p>
            <a:r>
              <a:rPr lang="zh-CN" altLang="zh-CN" dirty="0"/>
              <a:t>前馈网络也称前向网络。这种网络只在训练过程会有反馈信号，而在分类过程中数据只能向前传送，直到到达输出层，层间没有向后的反馈信号，因此被称为前馈网络。感知机</a:t>
            </a:r>
            <a:r>
              <a:rPr lang="en-US" altLang="zh-CN" dirty="0"/>
              <a:t>( perceptron)</a:t>
            </a:r>
            <a:r>
              <a:rPr lang="zh-CN" altLang="zh-CN" dirty="0"/>
              <a:t>与</a:t>
            </a:r>
            <a:r>
              <a:rPr lang="en-US" altLang="zh-CN" dirty="0"/>
              <a:t>BP</a:t>
            </a:r>
            <a:r>
              <a:rPr lang="zh-CN" altLang="zh-CN" dirty="0"/>
              <a:t>神经网络就属于前馈网络。</a:t>
            </a:r>
          </a:p>
          <a:p>
            <a:r>
              <a:rPr lang="zh-CN" altLang="zh-CN" dirty="0"/>
              <a:t>图</a:t>
            </a:r>
            <a:r>
              <a:rPr lang="en-US" altLang="zh-CN" dirty="0"/>
              <a:t>13-8 </a:t>
            </a:r>
            <a:r>
              <a:rPr lang="zh-CN" altLang="zh-CN" dirty="0"/>
              <a:t>中是一个</a:t>
            </a:r>
            <a:r>
              <a:rPr lang="en-US" altLang="zh-CN" dirty="0"/>
              <a:t>3</a:t>
            </a:r>
            <a:r>
              <a:rPr lang="zh-CN" altLang="zh-CN" dirty="0"/>
              <a:t>层的前馈神经网络，其中第一层是输入单元，第二层称为隐含层，第三层称为输出层（输入单元不是神经元，因此图中有</a:t>
            </a:r>
            <a:r>
              <a:rPr lang="en-US" altLang="zh-CN" dirty="0"/>
              <a:t>2</a:t>
            </a:r>
            <a:r>
              <a:rPr lang="zh-CN" altLang="zh-CN" dirty="0"/>
              <a:t>层神经元）</a:t>
            </a:r>
            <a:r>
              <a:rPr lang="zh-CN" altLang="zh-CN" dirty="0" smtClean="0"/>
              <a:t>。</a:t>
            </a:r>
            <a:endParaRPr lang="en-US" altLang="zh-CN" dirty="0" smtClean="0"/>
          </a:p>
          <a:p>
            <a:r>
              <a:rPr lang="zh-CN" altLang="zh-CN" dirty="0"/>
              <a:t>对于一个</a:t>
            </a:r>
            <a:r>
              <a:rPr lang="en-US" altLang="zh-CN" dirty="0"/>
              <a:t>3</a:t>
            </a:r>
            <a:r>
              <a:rPr lang="zh-CN" altLang="zh-CN" dirty="0"/>
              <a:t>层的前馈神经网络</a:t>
            </a:r>
            <a:r>
              <a:rPr lang="en-US" altLang="zh-CN" dirty="0"/>
              <a:t>N</a:t>
            </a:r>
            <a:r>
              <a:rPr lang="zh-CN" altLang="zh-CN" dirty="0"/>
              <a:t>，若用</a:t>
            </a:r>
            <a:r>
              <a:rPr lang="en-US" altLang="zh-CN" dirty="0"/>
              <a:t>X</a:t>
            </a:r>
            <a:r>
              <a:rPr lang="zh-CN" altLang="zh-CN" dirty="0"/>
              <a:t>表示网络的输入向量，</a:t>
            </a:r>
            <a:r>
              <a:rPr lang="en-US" altLang="zh-CN" dirty="0"/>
              <a:t>W1~W3</a:t>
            </a:r>
            <a:r>
              <a:rPr lang="zh-CN" altLang="zh-CN" dirty="0"/>
              <a:t>表示网络各层的连接权向量，</a:t>
            </a:r>
            <a:r>
              <a:rPr lang="en-US" altLang="zh-CN" dirty="0"/>
              <a:t>F1~F3</a:t>
            </a:r>
            <a:r>
              <a:rPr lang="zh-CN" altLang="zh-CN" dirty="0"/>
              <a:t>表示神经网络</a:t>
            </a:r>
            <a:r>
              <a:rPr lang="en-US" altLang="zh-CN" dirty="0"/>
              <a:t>3</a:t>
            </a:r>
            <a:r>
              <a:rPr lang="zh-CN" altLang="zh-CN" dirty="0"/>
              <a:t>层的激活函数。</a:t>
            </a:r>
          </a:p>
          <a:p>
            <a:endParaRPr lang="zh-CN" altLang="zh-CN" dirty="0"/>
          </a:p>
        </p:txBody>
      </p:sp>
    </p:spTree>
    <p:extLst>
      <p:ext uri="{BB962C8B-B14F-4D97-AF65-F5344CB8AC3E}">
        <p14:creationId xmlns:p14="http://schemas.microsoft.com/office/powerpoint/2010/main" val="232680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77430" y="279021"/>
            <a:ext cx="8687996" cy="62719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&lt;3&gt; </a:t>
            </a:r>
            <a:r>
              <a:rPr lang="en-US" altLang="zh-CN" b="1" dirty="0" err="1"/>
              <a:t>postmnmx</a:t>
            </a:r>
            <a:endParaRPr lang="zh-CN" altLang="zh-CN" dirty="0"/>
          </a:p>
          <a:p>
            <a:r>
              <a:rPr lang="zh-CN" altLang="zh-CN" dirty="0"/>
              <a:t>语法：</a:t>
            </a:r>
            <a:r>
              <a:rPr lang="en-US" altLang="zh-CN" dirty="0"/>
              <a:t> [</a:t>
            </a:r>
            <a:r>
              <a:rPr lang="en-US" altLang="zh-CN" dirty="0" err="1"/>
              <a:t>p,t</a:t>
            </a:r>
            <a:r>
              <a:rPr lang="en-US" altLang="zh-CN" dirty="0"/>
              <a:t>] = </a:t>
            </a:r>
            <a:r>
              <a:rPr lang="en-US" altLang="zh-CN" dirty="0" err="1"/>
              <a:t>postmnmx</a:t>
            </a:r>
            <a:r>
              <a:rPr lang="en-US" altLang="zh-CN" dirty="0"/>
              <a:t>(</a:t>
            </a:r>
            <a:r>
              <a:rPr lang="en-US" altLang="zh-CN" dirty="0" err="1"/>
              <a:t>pn,minp,maxp,tn,mint,maxt</a:t>
            </a:r>
            <a:r>
              <a:rPr lang="en-US" altLang="zh-CN" dirty="0"/>
              <a:t>)</a:t>
            </a:r>
            <a:endParaRPr lang="zh-CN" altLang="zh-CN" dirty="0"/>
          </a:p>
          <a:p>
            <a:r>
              <a:rPr lang="zh-CN" altLang="zh-CN" dirty="0"/>
              <a:t>参数：</a:t>
            </a:r>
          </a:p>
          <a:p>
            <a:r>
              <a:rPr lang="en-US" altLang="zh-CN" dirty="0" err="1"/>
              <a:t>minp</a:t>
            </a:r>
            <a:r>
              <a:rPr lang="zh-CN" altLang="zh-CN" dirty="0"/>
              <a:t>，</a:t>
            </a:r>
            <a:r>
              <a:rPr lang="en-US" altLang="zh-CN" dirty="0" err="1"/>
              <a:t>maxp</a:t>
            </a:r>
            <a:r>
              <a:rPr lang="zh-CN" altLang="zh-CN" dirty="0"/>
              <a:t>：</a:t>
            </a:r>
            <a:r>
              <a:rPr lang="en-US" altLang="zh-CN" dirty="0" err="1"/>
              <a:t>premnmx</a:t>
            </a:r>
            <a:r>
              <a:rPr lang="zh-CN" altLang="zh-CN" dirty="0"/>
              <a:t>函数计算的</a:t>
            </a:r>
            <a:r>
              <a:rPr lang="en-US" altLang="zh-CN" dirty="0"/>
              <a:t>p</a:t>
            </a:r>
            <a:r>
              <a:rPr lang="zh-CN" altLang="zh-CN" dirty="0"/>
              <a:t>矩阵每行的最小值，最大值</a:t>
            </a:r>
          </a:p>
          <a:p>
            <a:r>
              <a:rPr lang="en-US" altLang="zh-CN" dirty="0"/>
              <a:t>mint</a:t>
            </a:r>
            <a:r>
              <a:rPr lang="zh-CN" altLang="zh-CN" dirty="0"/>
              <a:t>，</a:t>
            </a:r>
            <a:r>
              <a:rPr lang="en-US" altLang="zh-CN" dirty="0" err="1"/>
              <a:t>maxt</a:t>
            </a:r>
            <a:r>
              <a:rPr lang="zh-CN" altLang="zh-CN" dirty="0"/>
              <a:t>：</a:t>
            </a:r>
            <a:r>
              <a:rPr lang="en-US" altLang="zh-CN" dirty="0" err="1"/>
              <a:t>premnmx</a:t>
            </a:r>
            <a:r>
              <a:rPr lang="zh-CN" altLang="zh-CN" dirty="0"/>
              <a:t>函数计算的</a:t>
            </a:r>
            <a:r>
              <a:rPr lang="en-US" altLang="zh-CN" dirty="0"/>
              <a:t>t</a:t>
            </a:r>
            <a:r>
              <a:rPr lang="zh-CN" altLang="zh-CN" dirty="0"/>
              <a:t>矩阵每行的最小值，最大值</a:t>
            </a:r>
          </a:p>
          <a:p>
            <a:r>
              <a:rPr lang="zh-CN" altLang="zh-CN" dirty="0"/>
              <a:t>作用：将矩阵</a:t>
            </a:r>
            <a:r>
              <a:rPr lang="en-US" altLang="zh-CN" dirty="0" err="1"/>
              <a:t>pn</a:t>
            </a:r>
            <a:r>
              <a:rPr lang="zh-CN" altLang="zh-CN" dirty="0"/>
              <a:t>，</a:t>
            </a:r>
            <a:r>
              <a:rPr lang="en-US" altLang="zh-CN" dirty="0" err="1"/>
              <a:t>tn</a:t>
            </a:r>
            <a:r>
              <a:rPr lang="zh-CN" altLang="zh-CN" dirty="0"/>
              <a:t>映射回归一化处理前的范围。</a:t>
            </a:r>
            <a:r>
              <a:rPr lang="en-US" altLang="zh-CN" dirty="0" err="1"/>
              <a:t>postmnmx</a:t>
            </a:r>
            <a:r>
              <a:rPr lang="zh-CN" altLang="zh-CN" dirty="0"/>
              <a:t>函数主要用于将神经网络的输出结果映射回归一化前的数据范围</a:t>
            </a:r>
            <a:r>
              <a:rPr lang="zh-CN" altLang="zh-CN" dirty="0" smtClean="0"/>
              <a:t>。</a:t>
            </a:r>
            <a:endParaRPr lang="en-US" altLang="zh-CN" dirty="0" smtClean="0"/>
          </a:p>
          <a:p>
            <a:r>
              <a:rPr lang="en-US" altLang="zh-CN" b="1" dirty="0"/>
              <a:t>(2) train</a:t>
            </a:r>
            <a:r>
              <a:rPr lang="zh-CN" altLang="zh-CN" b="1" dirty="0"/>
              <a:t>函数</a:t>
            </a:r>
            <a:endParaRPr lang="zh-CN" altLang="zh-CN" dirty="0"/>
          </a:p>
          <a:p>
            <a:r>
              <a:rPr lang="zh-CN" altLang="zh-CN" dirty="0"/>
              <a:t>网络训练学习函数。</a:t>
            </a:r>
          </a:p>
          <a:p>
            <a:r>
              <a:rPr lang="zh-CN" altLang="zh-CN" dirty="0"/>
              <a:t>语法：</a:t>
            </a:r>
            <a:r>
              <a:rPr lang="en-US" altLang="zh-CN" dirty="0"/>
              <a:t>[ net, </a:t>
            </a:r>
            <a:r>
              <a:rPr lang="en-US" altLang="zh-CN" dirty="0" err="1"/>
              <a:t>tr</a:t>
            </a:r>
            <a:r>
              <a:rPr lang="en-US" altLang="zh-CN" dirty="0"/>
              <a:t>, Y1, E ]  = train( net, X, Y )</a:t>
            </a:r>
            <a:r>
              <a:rPr lang="zh-CN" altLang="zh-CN" dirty="0"/>
              <a:t>。</a:t>
            </a:r>
          </a:p>
          <a:p>
            <a:r>
              <a:rPr lang="zh-CN" altLang="zh-CN" dirty="0"/>
              <a:t>参数：</a:t>
            </a:r>
          </a:p>
          <a:p>
            <a:r>
              <a:rPr lang="en-US" altLang="zh-CN" dirty="0"/>
              <a:t>X</a:t>
            </a:r>
            <a:r>
              <a:rPr lang="zh-CN" altLang="zh-CN" dirty="0"/>
              <a:t>：网络实际输入。</a:t>
            </a:r>
          </a:p>
          <a:p>
            <a:r>
              <a:rPr lang="en-US" altLang="zh-CN" dirty="0"/>
              <a:t>Y</a:t>
            </a:r>
            <a:r>
              <a:rPr lang="zh-CN" altLang="zh-CN" dirty="0"/>
              <a:t>：网络应有输出。</a:t>
            </a:r>
          </a:p>
          <a:p>
            <a:r>
              <a:rPr lang="en-US" altLang="zh-CN" dirty="0" err="1"/>
              <a:t>tr</a:t>
            </a:r>
            <a:r>
              <a:rPr lang="zh-CN" altLang="zh-CN" dirty="0"/>
              <a:t>：训练跟踪信息。</a:t>
            </a:r>
          </a:p>
          <a:p>
            <a:r>
              <a:rPr lang="en-US" altLang="zh-CN" dirty="0"/>
              <a:t>Y1</a:t>
            </a:r>
            <a:r>
              <a:rPr lang="zh-CN" altLang="zh-CN" dirty="0"/>
              <a:t>：网络实际输出。</a:t>
            </a:r>
          </a:p>
          <a:p>
            <a:r>
              <a:rPr lang="en-US" altLang="zh-CN" dirty="0"/>
              <a:t>E</a:t>
            </a:r>
            <a:r>
              <a:rPr lang="zh-CN" altLang="zh-CN" dirty="0"/>
              <a:t>：误差矩阵。</a:t>
            </a:r>
          </a:p>
          <a:p>
            <a:endParaRPr lang="zh-CN" altLang="zh-CN" dirty="0" smtClean="0"/>
          </a:p>
          <a:p>
            <a:endParaRPr lang="zh-CN" altLang="zh-CN" dirty="0"/>
          </a:p>
        </p:txBody>
      </p:sp>
    </p:spTree>
    <p:extLst>
      <p:ext uri="{BB962C8B-B14F-4D97-AF65-F5344CB8AC3E}">
        <p14:creationId xmlns:p14="http://schemas.microsoft.com/office/powerpoint/2010/main" val="396467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63782" y="347260"/>
            <a:ext cx="8687996" cy="61900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(4) </a:t>
            </a:r>
            <a:r>
              <a:rPr lang="en-US" altLang="zh-CN" b="1" dirty="0" err="1"/>
              <a:t>Matlab</a:t>
            </a:r>
            <a:r>
              <a:rPr lang="en-US" altLang="zh-CN" b="1" dirty="0"/>
              <a:t> BP</a:t>
            </a:r>
            <a:r>
              <a:rPr lang="zh-CN" altLang="zh-CN" b="1" dirty="0"/>
              <a:t>网络实例</a:t>
            </a:r>
            <a:r>
              <a:rPr lang="en-US" altLang="zh-CN" b="1" dirty="0"/>
              <a:t> </a:t>
            </a:r>
            <a:endParaRPr lang="zh-CN" altLang="zh-CN" dirty="0"/>
          </a:p>
          <a:p>
            <a:r>
              <a:rPr lang="zh-CN" altLang="zh-CN" dirty="0"/>
              <a:t>我将</a:t>
            </a:r>
            <a:r>
              <a:rPr lang="en-US" altLang="zh-CN" dirty="0"/>
              <a:t>Iris</a:t>
            </a:r>
            <a:r>
              <a:rPr lang="zh-CN" altLang="zh-CN" dirty="0"/>
              <a:t>数据集分为</a:t>
            </a:r>
            <a:r>
              <a:rPr lang="en-US" altLang="zh-CN" dirty="0"/>
              <a:t>2</a:t>
            </a:r>
            <a:r>
              <a:rPr lang="zh-CN" altLang="zh-CN" dirty="0"/>
              <a:t>组，每组各</a:t>
            </a:r>
            <a:r>
              <a:rPr lang="en-US" altLang="zh-CN" dirty="0"/>
              <a:t>75</a:t>
            </a:r>
            <a:r>
              <a:rPr lang="zh-CN" altLang="zh-CN" dirty="0"/>
              <a:t>个样本，每组中每种花各有</a:t>
            </a:r>
            <a:r>
              <a:rPr lang="en-US" altLang="zh-CN" dirty="0"/>
              <a:t>25</a:t>
            </a:r>
            <a:r>
              <a:rPr lang="zh-CN" altLang="zh-CN" dirty="0"/>
              <a:t>个样本。其中一组作为以上程序的训练样本，另外一组作为检验样本。为了方便训练，将</a:t>
            </a:r>
            <a:r>
              <a:rPr lang="en-US" altLang="zh-CN" dirty="0"/>
              <a:t>3</a:t>
            </a:r>
            <a:r>
              <a:rPr lang="zh-CN" altLang="zh-CN" dirty="0"/>
              <a:t>类花分别编号为</a:t>
            </a:r>
            <a:r>
              <a:rPr lang="en-US" altLang="zh-CN" dirty="0"/>
              <a:t>1</a:t>
            </a:r>
            <a:r>
              <a:rPr lang="zh-CN" altLang="zh-CN" dirty="0"/>
              <a:t>，</a:t>
            </a:r>
            <a:r>
              <a:rPr lang="en-US" altLang="zh-CN" dirty="0"/>
              <a:t>2</a:t>
            </a:r>
            <a:r>
              <a:rPr lang="zh-CN" altLang="zh-CN" dirty="0"/>
              <a:t>，</a:t>
            </a:r>
            <a:r>
              <a:rPr lang="en-US" altLang="zh-CN" dirty="0"/>
              <a:t>3 </a:t>
            </a:r>
            <a:r>
              <a:rPr lang="zh-CN" altLang="zh-CN" dirty="0"/>
              <a:t>。</a:t>
            </a:r>
          </a:p>
          <a:p>
            <a:r>
              <a:rPr lang="zh-CN" altLang="zh-CN" dirty="0"/>
              <a:t>使用这些数据训练一个</a:t>
            </a:r>
            <a:r>
              <a:rPr lang="en-US" altLang="zh-CN" dirty="0"/>
              <a:t>4</a:t>
            </a:r>
            <a:r>
              <a:rPr lang="zh-CN" altLang="zh-CN" dirty="0"/>
              <a:t>输入（分别对应</a:t>
            </a:r>
            <a:r>
              <a:rPr lang="en-US" altLang="zh-CN" dirty="0"/>
              <a:t>4</a:t>
            </a:r>
            <a:r>
              <a:rPr lang="zh-CN" altLang="zh-CN" dirty="0"/>
              <a:t>个特征），</a:t>
            </a:r>
            <a:r>
              <a:rPr lang="en-US" altLang="zh-CN" dirty="0"/>
              <a:t>3</a:t>
            </a:r>
            <a:r>
              <a:rPr lang="zh-CN" altLang="zh-CN" dirty="0"/>
              <a:t>输出（分别对应该样本属于某一品种的可能性大小）的前向网络</a:t>
            </a:r>
            <a:r>
              <a:rPr lang="zh-CN" altLang="zh-CN" dirty="0" smtClean="0"/>
              <a:t>。</a:t>
            </a:r>
            <a:endParaRPr lang="en-US" altLang="zh-CN" dirty="0" smtClean="0"/>
          </a:p>
          <a:p>
            <a:r>
              <a:rPr lang="en-US" altLang="zh-CN" dirty="0" err="1"/>
              <a:t>Matlab</a:t>
            </a:r>
            <a:r>
              <a:rPr lang="zh-CN" altLang="zh-CN" dirty="0"/>
              <a:t>程序如下：</a:t>
            </a:r>
          </a:p>
          <a:p>
            <a:r>
              <a:rPr lang="en-US" altLang="zh-CN" dirty="0"/>
              <a:t>%</a:t>
            </a:r>
            <a:r>
              <a:rPr lang="zh-CN" altLang="zh-CN" dirty="0"/>
              <a:t>读取训练数据</a:t>
            </a:r>
          </a:p>
          <a:p>
            <a:r>
              <a:rPr lang="en-US" altLang="zh-CN" dirty="0"/>
              <a:t>[f1,f2,f3,f4,class] = </a:t>
            </a:r>
            <a:r>
              <a:rPr lang="en-US" altLang="zh-CN" dirty="0" err="1"/>
              <a:t>textread</a:t>
            </a:r>
            <a:r>
              <a:rPr lang="en-US" altLang="zh-CN" dirty="0"/>
              <a:t>('trainData.txt' , '%f%f%f%f%f',150</a:t>
            </a:r>
            <a:r>
              <a:rPr lang="en-US" altLang="zh-CN" dirty="0" smtClean="0"/>
              <a:t>);</a:t>
            </a:r>
            <a:r>
              <a:rPr lang="en-US" altLang="zh-CN" dirty="0"/>
              <a:t> </a:t>
            </a:r>
            <a:endParaRPr lang="zh-CN" altLang="zh-CN" dirty="0"/>
          </a:p>
          <a:p>
            <a:r>
              <a:rPr lang="en-US" altLang="zh-CN" dirty="0"/>
              <a:t>%</a:t>
            </a:r>
            <a:r>
              <a:rPr lang="zh-CN" altLang="zh-CN" dirty="0"/>
              <a:t>特征值归一化</a:t>
            </a:r>
          </a:p>
          <a:p>
            <a:r>
              <a:rPr lang="en-US" altLang="zh-CN" dirty="0"/>
              <a:t>[</a:t>
            </a:r>
            <a:r>
              <a:rPr lang="en-US" altLang="zh-CN" dirty="0" err="1"/>
              <a:t>input,minI,maxI</a:t>
            </a:r>
            <a:r>
              <a:rPr lang="en-US" altLang="zh-CN" dirty="0"/>
              <a:t>] = </a:t>
            </a:r>
            <a:r>
              <a:rPr lang="en-US" altLang="zh-CN" dirty="0" err="1"/>
              <a:t>premnmx</a:t>
            </a:r>
            <a:r>
              <a:rPr lang="en-US" altLang="zh-CN" dirty="0"/>
              <a:t>( [f1 , f2 , f3 , f4 ]')  </a:t>
            </a:r>
            <a:r>
              <a:rPr lang="en-US" altLang="zh-CN" dirty="0" smtClean="0"/>
              <a:t>;</a:t>
            </a:r>
            <a:endParaRPr lang="zh-CN" altLang="zh-CN" dirty="0"/>
          </a:p>
          <a:p>
            <a:r>
              <a:rPr lang="en-US" altLang="zh-CN" dirty="0"/>
              <a:t>%</a:t>
            </a:r>
            <a:r>
              <a:rPr lang="zh-CN" altLang="zh-CN" dirty="0"/>
              <a:t>构造输出矩阵</a:t>
            </a:r>
          </a:p>
          <a:p>
            <a:r>
              <a:rPr lang="en-US" altLang="zh-CN" dirty="0"/>
              <a:t>s = length( class) ;</a:t>
            </a:r>
            <a:endParaRPr lang="zh-CN" altLang="zh-CN" dirty="0"/>
          </a:p>
          <a:p>
            <a:r>
              <a:rPr lang="en-US" altLang="zh-CN" dirty="0"/>
              <a:t>output = </a:t>
            </a:r>
            <a:r>
              <a:rPr lang="en-US" altLang="zh-CN" dirty="0" err="1"/>
              <a:t>zeros</a:t>
            </a:r>
            <a:r>
              <a:rPr lang="en-US" altLang="zh-CN" dirty="0"/>
              <a:t>( s , 3  ) </a:t>
            </a:r>
            <a:r>
              <a:rPr lang="en-US" altLang="zh-CN" dirty="0" smtClean="0"/>
              <a:t>;</a:t>
            </a:r>
            <a:endParaRPr lang="zh-CN" altLang="zh-CN" dirty="0"/>
          </a:p>
        </p:txBody>
      </p:sp>
    </p:spTree>
    <p:extLst>
      <p:ext uri="{BB962C8B-B14F-4D97-AF65-F5344CB8AC3E}">
        <p14:creationId xmlns:p14="http://schemas.microsoft.com/office/powerpoint/2010/main" val="155532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22839" y="251725"/>
            <a:ext cx="8687996" cy="64356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for </a:t>
            </a:r>
            <a:r>
              <a:rPr lang="en-US" altLang="zh-CN" dirty="0" err="1"/>
              <a:t>i</a:t>
            </a:r>
            <a:r>
              <a:rPr lang="en-US" altLang="zh-CN" dirty="0"/>
              <a:t> = 1 : s </a:t>
            </a:r>
            <a:endParaRPr lang="zh-CN" altLang="zh-CN" dirty="0"/>
          </a:p>
          <a:p>
            <a:r>
              <a:rPr lang="en-US" altLang="zh-CN" dirty="0"/>
              <a:t>   output( </a:t>
            </a:r>
            <a:r>
              <a:rPr lang="en-US" altLang="zh-CN" dirty="0" err="1"/>
              <a:t>i</a:t>
            </a:r>
            <a:r>
              <a:rPr lang="en-US" altLang="zh-CN" dirty="0"/>
              <a:t> , class( </a:t>
            </a:r>
            <a:r>
              <a:rPr lang="en-US" altLang="zh-CN" dirty="0" err="1"/>
              <a:t>i</a:t>
            </a:r>
            <a:r>
              <a:rPr lang="en-US" altLang="zh-CN" dirty="0"/>
              <a:t> )  ) = 1 ;</a:t>
            </a:r>
            <a:endParaRPr lang="zh-CN" altLang="zh-CN" dirty="0"/>
          </a:p>
          <a:p>
            <a:r>
              <a:rPr lang="en-US" altLang="zh-CN" dirty="0" smtClean="0"/>
              <a:t>end</a:t>
            </a:r>
            <a:r>
              <a:rPr lang="en-US" altLang="zh-CN" dirty="0"/>
              <a:t> </a:t>
            </a:r>
            <a:endParaRPr lang="zh-CN" altLang="zh-CN" dirty="0"/>
          </a:p>
          <a:p>
            <a:r>
              <a:rPr lang="en-US" altLang="zh-CN" dirty="0"/>
              <a:t>%</a:t>
            </a:r>
            <a:r>
              <a:rPr lang="zh-CN" altLang="zh-CN" dirty="0"/>
              <a:t>创建神经网络</a:t>
            </a:r>
          </a:p>
          <a:p>
            <a:r>
              <a:rPr lang="en-US" altLang="zh-CN" dirty="0"/>
              <a:t>net = </a:t>
            </a:r>
            <a:r>
              <a:rPr lang="en-US" altLang="zh-CN" dirty="0" err="1"/>
              <a:t>newff</a:t>
            </a:r>
            <a:r>
              <a:rPr lang="en-US" altLang="zh-CN" dirty="0"/>
              <a:t>( </a:t>
            </a:r>
            <a:r>
              <a:rPr lang="en-US" altLang="zh-CN" dirty="0" err="1"/>
              <a:t>minmax</a:t>
            </a:r>
            <a:r>
              <a:rPr lang="en-US" altLang="zh-CN" dirty="0"/>
              <a:t>(input) , [10 3] , { '</a:t>
            </a:r>
            <a:r>
              <a:rPr lang="en-US" altLang="zh-CN" dirty="0" err="1"/>
              <a:t>logsig</a:t>
            </a:r>
            <a:r>
              <a:rPr lang="en-US" altLang="zh-CN" dirty="0"/>
              <a:t>' '</a:t>
            </a:r>
            <a:r>
              <a:rPr lang="en-US" altLang="zh-CN" dirty="0" err="1"/>
              <a:t>purelin</a:t>
            </a:r>
            <a:r>
              <a:rPr lang="en-US" altLang="zh-CN" dirty="0"/>
              <a:t>' } , '</a:t>
            </a:r>
            <a:r>
              <a:rPr lang="en-US" altLang="zh-CN" dirty="0" err="1"/>
              <a:t>traingdx</a:t>
            </a:r>
            <a:r>
              <a:rPr lang="en-US" altLang="zh-CN" dirty="0"/>
              <a:t>' ) ;  </a:t>
            </a:r>
            <a:endParaRPr lang="zh-CN" altLang="zh-CN" dirty="0"/>
          </a:p>
          <a:p>
            <a:r>
              <a:rPr lang="en-US" altLang="zh-CN" dirty="0"/>
              <a:t>%</a:t>
            </a:r>
            <a:r>
              <a:rPr lang="zh-CN" altLang="zh-CN" dirty="0"/>
              <a:t>设置训练参数</a:t>
            </a:r>
          </a:p>
          <a:p>
            <a:r>
              <a:rPr lang="en-US" altLang="zh-CN" dirty="0" err="1"/>
              <a:t>net.trainparam.show</a:t>
            </a:r>
            <a:r>
              <a:rPr lang="en-US" altLang="zh-CN" dirty="0"/>
              <a:t> = 50 ;</a:t>
            </a:r>
            <a:endParaRPr lang="zh-CN" altLang="zh-CN" dirty="0"/>
          </a:p>
          <a:p>
            <a:r>
              <a:rPr lang="en-US" altLang="zh-CN" dirty="0" err="1"/>
              <a:t>net.trainparam.epochs</a:t>
            </a:r>
            <a:r>
              <a:rPr lang="en-US" altLang="zh-CN" dirty="0"/>
              <a:t> = 500 ;</a:t>
            </a:r>
            <a:endParaRPr lang="zh-CN" altLang="zh-CN" dirty="0"/>
          </a:p>
          <a:p>
            <a:r>
              <a:rPr lang="en-US" altLang="zh-CN" dirty="0" err="1"/>
              <a:t>net.trainparam.goal</a:t>
            </a:r>
            <a:r>
              <a:rPr lang="en-US" altLang="zh-CN" dirty="0"/>
              <a:t> = 0.01 ;</a:t>
            </a:r>
            <a:endParaRPr lang="zh-CN" altLang="zh-CN" dirty="0"/>
          </a:p>
          <a:p>
            <a:r>
              <a:rPr lang="en-US" altLang="zh-CN" dirty="0"/>
              <a:t>net.trainParam.lr = 0.01 </a:t>
            </a:r>
            <a:r>
              <a:rPr lang="en-US" altLang="zh-CN" dirty="0" smtClean="0"/>
              <a:t>;</a:t>
            </a:r>
            <a:endParaRPr lang="zh-CN" altLang="zh-CN" dirty="0"/>
          </a:p>
          <a:p>
            <a:r>
              <a:rPr lang="en-US" altLang="zh-CN" dirty="0"/>
              <a:t>%</a:t>
            </a:r>
            <a:r>
              <a:rPr lang="zh-CN" altLang="zh-CN" dirty="0"/>
              <a:t>开始训练</a:t>
            </a:r>
          </a:p>
          <a:p>
            <a:r>
              <a:rPr lang="en-US" altLang="zh-CN" dirty="0"/>
              <a:t>net = train( net, input , output' ) </a:t>
            </a:r>
            <a:r>
              <a:rPr lang="en-US" altLang="zh-CN" dirty="0" smtClean="0"/>
              <a:t>;</a:t>
            </a:r>
            <a:r>
              <a:rPr lang="en-US" altLang="zh-CN" dirty="0"/>
              <a:t> </a:t>
            </a:r>
            <a:endParaRPr lang="zh-CN" altLang="zh-CN" dirty="0"/>
          </a:p>
          <a:p>
            <a:r>
              <a:rPr lang="en-US" altLang="zh-CN" dirty="0"/>
              <a:t>%</a:t>
            </a:r>
            <a:r>
              <a:rPr lang="zh-CN" altLang="zh-CN" dirty="0"/>
              <a:t>读取测试数据</a:t>
            </a:r>
          </a:p>
          <a:p>
            <a:r>
              <a:rPr lang="en-US" altLang="zh-CN" dirty="0"/>
              <a:t>[t1 t2 t3 t4 c] = </a:t>
            </a:r>
            <a:r>
              <a:rPr lang="en-US" altLang="zh-CN" dirty="0" err="1"/>
              <a:t>textread</a:t>
            </a:r>
            <a:r>
              <a:rPr lang="en-US" altLang="zh-CN" dirty="0"/>
              <a:t>('testData.txt' , '%f%f%f%f%f',150</a:t>
            </a:r>
            <a:r>
              <a:rPr lang="en-US" altLang="zh-CN" dirty="0" smtClean="0"/>
              <a:t>);</a:t>
            </a:r>
            <a:r>
              <a:rPr lang="en-US" altLang="zh-CN" dirty="0"/>
              <a:t> </a:t>
            </a:r>
            <a:endParaRPr lang="zh-CN" altLang="zh-CN" dirty="0"/>
          </a:p>
          <a:p>
            <a:r>
              <a:rPr lang="en-US" altLang="zh-CN" dirty="0"/>
              <a:t>%</a:t>
            </a:r>
            <a:r>
              <a:rPr lang="zh-CN" altLang="zh-CN" dirty="0"/>
              <a:t>测试数据归一化</a:t>
            </a:r>
          </a:p>
          <a:p>
            <a:r>
              <a:rPr lang="en-US" altLang="zh-CN" dirty="0" err="1"/>
              <a:t>testInput</a:t>
            </a:r>
            <a:r>
              <a:rPr lang="en-US" altLang="zh-CN" dirty="0"/>
              <a:t> = </a:t>
            </a:r>
            <a:r>
              <a:rPr lang="en-US" altLang="zh-CN" dirty="0" err="1"/>
              <a:t>tramnmx</a:t>
            </a:r>
            <a:r>
              <a:rPr lang="en-US" altLang="zh-CN" dirty="0"/>
              <a:t> ( [t1,t2,t3,t4]' , </a:t>
            </a:r>
            <a:r>
              <a:rPr lang="en-US" altLang="zh-CN" dirty="0" err="1"/>
              <a:t>minI</a:t>
            </a:r>
            <a:r>
              <a:rPr lang="en-US" altLang="zh-CN" dirty="0"/>
              <a:t>, </a:t>
            </a:r>
            <a:r>
              <a:rPr lang="en-US" altLang="zh-CN" dirty="0" err="1"/>
              <a:t>maxI</a:t>
            </a:r>
            <a:r>
              <a:rPr lang="en-US" altLang="zh-CN" dirty="0"/>
              <a:t> ) </a:t>
            </a:r>
            <a:r>
              <a:rPr lang="en-US" altLang="zh-CN" dirty="0" smtClean="0"/>
              <a:t>;</a:t>
            </a:r>
            <a:endParaRPr lang="zh-CN" altLang="zh-CN" dirty="0"/>
          </a:p>
        </p:txBody>
      </p:sp>
    </p:spTree>
    <p:extLst>
      <p:ext uri="{BB962C8B-B14F-4D97-AF65-F5344CB8AC3E}">
        <p14:creationId xmlns:p14="http://schemas.microsoft.com/office/powerpoint/2010/main" val="174954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52619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a:t>
            </a:r>
            <a:r>
              <a:rPr lang="zh-CN" altLang="zh-CN" dirty="0"/>
              <a:t>仿真</a:t>
            </a:r>
          </a:p>
          <a:p>
            <a:r>
              <a:rPr lang="en-US" altLang="zh-CN" dirty="0"/>
              <a:t>Y = </a:t>
            </a:r>
            <a:r>
              <a:rPr lang="en-US" altLang="zh-CN" dirty="0" err="1"/>
              <a:t>sim</a:t>
            </a:r>
            <a:r>
              <a:rPr lang="en-US" altLang="zh-CN" dirty="0"/>
              <a:t>( net , </a:t>
            </a:r>
            <a:r>
              <a:rPr lang="en-US" altLang="zh-CN" dirty="0" err="1"/>
              <a:t>testInput</a:t>
            </a:r>
            <a:r>
              <a:rPr lang="en-US" altLang="zh-CN" dirty="0"/>
              <a:t> )  </a:t>
            </a:r>
            <a:endParaRPr lang="zh-CN" altLang="zh-CN" dirty="0"/>
          </a:p>
          <a:p>
            <a:r>
              <a:rPr lang="en-US" altLang="zh-CN" dirty="0"/>
              <a:t>%</a:t>
            </a:r>
            <a:r>
              <a:rPr lang="zh-CN" altLang="zh-CN" dirty="0"/>
              <a:t>统计识别正确率</a:t>
            </a:r>
          </a:p>
          <a:p>
            <a:r>
              <a:rPr lang="en-US" altLang="zh-CN" dirty="0"/>
              <a:t>[s1 , s2] = size( Y ) ;</a:t>
            </a:r>
            <a:endParaRPr lang="zh-CN" altLang="zh-CN" dirty="0"/>
          </a:p>
          <a:p>
            <a:r>
              <a:rPr lang="en-US" altLang="zh-CN" dirty="0" err="1"/>
              <a:t>hitNum</a:t>
            </a:r>
            <a:r>
              <a:rPr lang="en-US" altLang="zh-CN" dirty="0"/>
              <a:t> = 0 ;</a:t>
            </a:r>
            <a:endParaRPr lang="zh-CN" altLang="zh-CN" dirty="0"/>
          </a:p>
          <a:p>
            <a:r>
              <a:rPr lang="en-US" altLang="zh-CN" dirty="0"/>
              <a:t>for </a:t>
            </a:r>
            <a:r>
              <a:rPr lang="en-US" altLang="zh-CN" dirty="0" err="1"/>
              <a:t>i</a:t>
            </a:r>
            <a:r>
              <a:rPr lang="en-US" altLang="zh-CN" dirty="0"/>
              <a:t> = 1 : s2</a:t>
            </a:r>
            <a:endParaRPr lang="zh-CN" altLang="zh-CN" dirty="0"/>
          </a:p>
          <a:p>
            <a:r>
              <a:rPr lang="en-US" altLang="zh-CN" dirty="0"/>
              <a:t>    [m , Index] = max( Y( : ,  </a:t>
            </a:r>
            <a:r>
              <a:rPr lang="en-US" altLang="zh-CN" dirty="0" err="1"/>
              <a:t>i</a:t>
            </a:r>
            <a:r>
              <a:rPr lang="en-US" altLang="zh-CN" dirty="0"/>
              <a:t> ) ) ;</a:t>
            </a:r>
            <a:endParaRPr lang="zh-CN" altLang="zh-CN" dirty="0"/>
          </a:p>
          <a:p>
            <a:r>
              <a:rPr lang="en-US" altLang="zh-CN" dirty="0"/>
              <a:t>    if( Index  == c(</a:t>
            </a:r>
            <a:r>
              <a:rPr lang="en-US" altLang="zh-CN" dirty="0" err="1"/>
              <a:t>i</a:t>
            </a:r>
            <a:r>
              <a:rPr lang="en-US" altLang="zh-CN" dirty="0"/>
              <a:t>)   ) </a:t>
            </a:r>
            <a:endParaRPr lang="zh-CN" altLang="zh-CN" dirty="0"/>
          </a:p>
          <a:p>
            <a:r>
              <a:rPr lang="en-US" altLang="zh-CN" dirty="0"/>
              <a:t>        </a:t>
            </a:r>
            <a:r>
              <a:rPr lang="en-US" altLang="zh-CN" dirty="0" err="1"/>
              <a:t>hitNum</a:t>
            </a:r>
            <a:r>
              <a:rPr lang="en-US" altLang="zh-CN" dirty="0"/>
              <a:t> = </a:t>
            </a:r>
            <a:r>
              <a:rPr lang="en-US" altLang="zh-CN" dirty="0" err="1"/>
              <a:t>hitNum</a:t>
            </a:r>
            <a:r>
              <a:rPr lang="en-US" altLang="zh-CN" dirty="0"/>
              <a:t> + 1 ; </a:t>
            </a:r>
            <a:endParaRPr lang="zh-CN" altLang="zh-CN" dirty="0"/>
          </a:p>
          <a:p>
            <a:r>
              <a:rPr lang="en-US" altLang="zh-CN" dirty="0"/>
              <a:t>    end</a:t>
            </a:r>
            <a:endParaRPr lang="zh-CN" altLang="zh-CN" dirty="0"/>
          </a:p>
          <a:p>
            <a:r>
              <a:rPr lang="en-US" altLang="zh-CN" dirty="0"/>
              <a:t>end</a:t>
            </a:r>
            <a:endParaRPr lang="zh-CN" altLang="zh-CN" dirty="0"/>
          </a:p>
          <a:p>
            <a:r>
              <a:rPr lang="en-US" altLang="zh-CN" dirty="0" err="1"/>
              <a:t>sprintf</a:t>
            </a:r>
            <a:r>
              <a:rPr lang="en-US" altLang="zh-CN" dirty="0"/>
              <a:t>('</a:t>
            </a:r>
            <a:r>
              <a:rPr lang="zh-CN" altLang="zh-CN" dirty="0"/>
              <a:t>识别率是</a:t>
            </a:r>
            <a:r>
              <a:rPr lang="en-US" altLang="zh-CN" dirty="0"/>
              <a:t> %3.3f%%',100 * </a:t>
            </a:r>
            <a:r>
              <a:rPr lang="en-US" altLang="zh-CN" dirty="0" err="1"/>
              <a:t>hitNum</a:t>
            </a:r>
            <a:r>
              <a:rPr lang="en-US" altLang="zh-CN" dirty="0"/>
              <a:t> / s2 )</a:t>
            </a:r>
            <a:endParaRPr lang="zh-CN" altLang="zh-CN" dirty="0"/>
          </a:p>
          <a:p>
            <a:r>
              <a:rPr lang="zh-CN" altLang="zh-CN" b="1" dirty="0"/>
              <a:t>　以上程序的识别率稳定在</a:t>
            </a:r>
            <a:r>
              <a:rPr lang="en-US" altLang="zh-CN" b="1" dirty="0"/>
              <a:t>95%</a:t>
            </a:r>
            <a:r>
              <a:rPr lang="zh-CN" altLang="zh-CN" b="1" dirty="0"/>
              <a:t>左右，训练</a:t>
            </a:r>
            <a:r>
              <a:rPr lang="en-US" altLang="zh-CN" b="1" dirty="0"/>
              <a:t>100</a:t>
            </a:r>
            <a:r>
              <a:rPr lang="zh-CN" altLang="zh-CN" b="1" dirty="0"/>
              <a:t>次左右达到收敛。</a:t>
            </a:r>
          </a:p>
          <a:p>
            <a:endParaRPr lang="zh-CN" altLang="zh-CN" dirty="0"/>
          </a:p>
        </p:txBody>
      </p:sp>
    </p:spTree>
    <p:extLst>
      <p:ext uri="{BB962C8B-B14F-4D97-AF65-F5344CB8AC3E}">
        <p14:creationId xmlns:p14="http://schemas.microsoft.com/office/powerpoint/2010/main" val="1608572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81895" y="374555"/>
            <a:ext cx="8687996" cy="417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(5)</a:t>
            </a:r>
            <a:r>
              <a:rPr lang="zh-CN" altLang="zh-CN" b="1" dirty="0"/>
              <a:t>参数设置对神经网络性能的影响</a:t>
            </a:r>
            <a:r>
              <a:rPr lang="en-US" altLang="zh-CN" b="1" dirty="0"/>
              <a:t> </a:t>
            </a:r>
            <a:endParaRPr lang="zh-CN" altLang="zh-CN" dirty="0"/>
          </a:p>
          <a:p>
            <a:r>
              <a:rPr lang="zh-CN" altLang="zh-CN" dirty="0"/>
              <a:t>我在实验中通过调整隐含层节点数，选择不通过的激活函数，设定不同的学习率，</a:t>
            </a:r>
            <a:r>
              <a:rPr lang="en-US" altLang="zh-CN" dirty="0"/>
              <a:t> </a:t>
            </a:r>
            <a:endParaRPr lang="zh-CN" altLang="zh-CN" dirty="0"/>
          </a:p>
          <a:p>
            <a:r>
              <a:rPr lang="en-US" altLang="zh-CN" b="1" dirty="0"/>
              <a:t>&lt;1&gt;</a:t>
            </a:r>
            <a:r>
              <a:rPr lang="zh-CN" altLang="zh-CN" b="1" dirty="0"/>
              <a:t>隐含层节点个数</a:t>
            </a:r>
            <a:r>
              <a:rPr lang="en-US" altLang="zh-CN" b="1" dirty="0"/>
              <a:t> </a:t>
            </a:r>
            <a:endParaRPr lang="zh-CN" altLang="zh-CN" dirty="0"/>
          </a:p>
          <a:p>
            <a:r>
              <a:rPr lang="zh-CN" altLang="zh-CN" dirty="0"/>
              <a:t>隐含层节点的个数对于识别率的影响并不大，但是节点个数过多会增加运算量，使得训练较慢。</a:t>
            </a:r>
            <a:r>
              <a:rPr lang="en-US" altLang="zh-CN" dirty="0"/>
              <a:t> </a:t>
            </a:r>
            <a:endParaRPr lang="zh-CN" altLang="zh-CN" dirty="0"/>
          </a:p>
          <a:p>
            <a:r>
              <a:rPr lang="en-US" altLang="zh-CN" b="1" dirty="0"/>
              <a:t>&lt;2&gt;</a:t>
            </a:r>
            <a:r>
              <a:rPr lang="zh-CN" altLang="zh-CN" b="1" dirty="0"/>
              <a:t>激活函数的选择</a:t>
            </a:r>
            <a:r>
              <a:rPr lang="en-US" altLang="zh-CN" b="1" dirty="0"/>
              <a:t> </a:t>
            </a:r>
            <a:endParaRPr lang="zh-CN" altLang="zh-CN" dirty="0"/>
          </a:p>
          <a:p>
            <a:r>
              <a:rPr lang="zh-CN" altLang="zh-CN" dirty="0"/>
              <a:t>激活函数无论对于识别率或收敛速度都有显著的影响。在逼近高次曲线时，</a:t>
            </a:r>
            <a:r>
              <a:rPr lang="en-US" altLang="zh-CN" dirty="0"/>
              <a:t>S</a:t>
            </a:r>
            <a:r>
              <a:rPr lang="zh-CN" altLang="zh-CN" dirty="0"/>
              <a:t>形函数精度比线性函数要高得多，但计算量也要大得多。</a:t>
            </a:r>
            <a:r>
              <a:rPr lang="en-US" altLang="zh-CN" dirty="0"/>
              <a:t> </a:t>
            </a:r>
            <a:endParaRPr lang="zh-CN" altLang="zh-CN" dirty="0"/>
          </a:p>
          <a:p>
            <a:r>
              <a:rPr lang="en-US" altLang="zh-CN" b="1" dirty="0"/>
              <a:t>&lt;3&gt;</a:t>
            </a:r>
            <a:r>
              <a:rPr lang="zh-CN" altLang="zh-CN" b="1" dirty="0"/>
              <a:t>学习率的选择</a:t>
            </a:r>
            <a:r>
              <a:rPr lang="en-US" altLang="zh-CN" b="1" dirty="0"/>
              <a:t> </a:t>
            </a:r>
            <a:endParaRPr lang="zh-CN" altLang="zh-CN" dirty="0"/>
          </a:p>
          <a:p>
            <a:r>
              <a:rPr lang="zh-CN" altLang="zh-CN" dirty="0"/>
              <a:t>学习率影响着网络收敛的速度，以及网络能否收敛。学习率设置偏小可以保证网络收敛，但是收敛较慢。相反，学习率设置偏大则有可能使网络训练不收敛，影响识别效果。</a:t>
            </a:r>
          </a:p>
          <a:p>
            <a:endParaRPr lang="zh-CN" altLang="zh-CN" dirty="0"/>
          </a:p>
        </p:txBody>
      </p:sp>
    </p:spTree>
    <p:extLst>
      <p:ext uri="{BB962C8B-B14F-4D97-AF65-F5344CB8AC3E}">
        <p14:creationId xmlns:p14="http://schemas.microsoft.com/office/powerpoint/2010/main" val="121372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52619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a:t>
            </a:r>
            <a:r>
              <a:rPr lang="zh-CN" altLang="zh-CN" dirty="0"/>
              <a:t>仿真</a:t>
            </a:r>
          </a:p>
          <a:p>
            <a:r>
              <a:rPr lang="en-US" altLang="zh-CN" dirty="0"/>
              <a:t>Y = </a:t>
            </a:r>
            <a:r>
              <a:rPr lang="en-US" altLang="zh-CN" dirty="0" err="1"/>
              <a:t>sim</a:t>
            </a:r>
            <a:r>
              <a:rPr lang="en-US" altLang="zh-CN" dirty="0"/>
              <a:t>( net , </a:t>
            </a:r>
            <a:r>
              <a:rPr lang="en-US" altLang="zh-CN" dirty="0" err="1"/>
              <a:t>testInput</a:t>
            </a:r>
            <a:r>
              <a:rPr lang="en-US" altLang="zh-CN" dirty="0"/>
              <a:t> )  </a:t>
            </a:r>
            <a:endParaRPr lang="zh-CN" altLang="zh-CN" dirty="0"/>
          </a:p>
          <a:p>
            <a:r>
              <a:rPr lang="en-US" altLang="zh-CN" dirty="0"/>
              <a:t>%</a:t>
            </a:r>
            <a:r>
              <a:rPr lang="zh-CN" altLang="zh-CN" dirty="0"/>
              <a:t>统计识别正确率</a:t>
            </a:r>
          </a:p>
          <a:p>
            <a:r>
              <a:rPr lang="en-US" altLang="zh-CN" dirty="0"/>
              <a:t>[s1 , s2] = size( Y ) ;</a:t>
            </a:r>
            <a:endParaRPr lang="zh-CN" altLang="zh-CN" dirty="0"/>
          </a:p>
          <a:p>
            <a:r>
              <a:rPr lang="en-US" altLang="zh-CN" dirty="0" err="1"/>
              <a:t>hitNum</a:t>
            </a:r>
            <a:r>
              <a:rPr lang="en-US" altLang="zh-CN" dirty="0"/>
              <a:t> = 0 ;</a:t>
            </a:r>
            <a:endParaRPr lang="zh-CN" altLang="zh-CN" dirty="0"/>
          </a:p>
          <a:p>
            <a:r>
              <a:rPr lang="en-US" altLang="zh-CN" dirty="0"/>
              <a:t>for </a:t>
            </a:r>
            <a:r>
              <a:rPr lang="en-US" altLang="zh-CN" dirty="0" err="1"/>
              <a:t>i</a:t>
            </a:r>
            <a:r>
              <a:rPr lang="en-US" altLang="zh-CN" dirty="0"/>
              <a:t> = 1 : s2</a:t>
            </a:r>
            <a:endParaRPr lang="zh-CN" altLang="zh-CN" dirty="0"/>
          </a:p>
          <a:p>
            <a:r>
              <a:rPr lang="en-US" altLang="zh-CN" dirty="0"/>
              <a:t>    [m , Index] = max( Y( : ,  </a:t>
            </a:r>
            <a:r>
              <a:rPr lang="en-US" altLang="zh-CN" dirty="0" err="1"/>
              <a:t>i</a:t>
            </a:r>
            <a:r>
              <a:rPr lang="en-US" altLang="zh-CN" dirty="0"/>
              <a:t> ) ) ;</a:t>
            </a:r>
            <a:endParaRPr lang="zh-CN" altLang="zh-CN" dirty="0"/>
          </a:p>
          <a:p>
            <a:r>
              <a:rPr lang="en-US" altLang="zh-CN" dirty="0"/>
              <a:t>    if( Index  == c(</a:t>
            </a:r>
            <a:r>
              <a:rPr lang="en-US" altLang="zh-CN" dirty="0" err="1"/>
              <a:t>i</a:t>
            </a:r>
            <a:r>
              <a:rPr lang="en-US" altLang="zh-CN" dirty="0"/>
              <a:t>)   ) </a:t>
            </a:r>
            <a:endParaRPr lang="zh-CN" altLang="zh-CN" dirty="0"/>
          </a:p>
          <a:p>
            <a:r>
              <a:rPr lang="en-US" altLang="zh-CN" dirty="0"/>
              <a:t>        </a:t>
            </a:r>
            <a:r>
              <a:rPr lang="en-US" altLang="zh-CN" dirty="0" err="1"/>
              <a:t>hitNum</a:t>
            </a:r>
            <a:r>
              <a:rPr lang="en-US" altLang="zh-CN" dirty="0"/>
              <a:t> = </a:t>
            </a:r>
            <a:r>
              <a:rPr lang="en-US" altLang="zh-CN" dirty="0" err="1"/>
              <a:t>hitNum</a:t>
            </a:r>
            <a:r>
              <a:rPr lang="en-US" altLang="zh-CN" dirty="0"/>
              <a:t> + 1 ; </a:t>
            </a:r>
            <a:endParaRPr lang="zh-CN" altLang="zh-CN" dirty="0"/>
          </a:p>
          <a:p>
            <a:r>
              <a:rPr lang="en-US" altLang="zh-CN" dirty="0"/>
              <a:t>    end</a:t>
            </a:r>
            <a:endParaRPr lang="zh-CN" altLang="zh-CN" dirty="0"/>
          </a:p>
          <a:p>
            <a:r>
              <a:rPr lang="en-US" altLang="zh-CN" dirty="0"/>
              <a:t>end</a:t>
            </a:r>
            <a:endParaRPr lang="zh-CN" altLang="zh-CN" dirty="0"/>
          </a:p>
          <a:p>
            <a:r>
              <a:rPr lang="en-US" altLang="zh-CN" dirty="0" err="1"/>
              <a:t>sprintf</a:t>
            </a:r>
            <a:r>
              <a:rPr lang="en-US" altLang="zh-CN" dirty="0"/>
              <a:t>('</a:t>
            </a:r>
            <a:r>
              <a:rPr lang="zh-CN" altLang="zh-CN" dirty="0"/>
              <a:t>识别率是</a:t>
            </a:r>
            <a:r>
              <a:rPr lang="en-US" altLang="zh-CN" dirty="0"/>
              <a:t> %3.3f%%',100 * </a:t>
            </a:r>
            <a:r>
              <a:rPr lang="en-US" altLang="zh-CN" dirty="0" err="1"/>
              <a:t>hitNum</a:t>
            </a:r>
            <a:r>
              <a:rPr lang="en-US" altLang="zh-CN" dirty="0"/>
              <a:t> / s2 )</a:t>
            </a:r>
            <a:endParaRPr lang="zh-CN" altLang="zh-CN" dirty="0"/>
          </a:p>
          <a:p>
            <a:r>
              <a:rPr lang="zh-CN" altLang="zh-CN" b="1" dirty="0"/>
              <a:t>　以上程序的识别率稳定在</a:t>
            </a:r>
            <a:r>
              <a:rPr lang="en-US" altLang="zh-CN" b="1" dirty="0"/>
              <a:t>95%</a:t>
            </a:r>
            <a:r>
              <a:rPr lang="zh-CN" altLang="zh-CN" b="1" dirty="0"/>
              <a:t>左右，训练</a:t>
            </a:r>
            <a:r>
              <a:rPr lang="en-US" altLang="zh-CN" b="1" dirty="0"/>
              <a:t>100</a:t>
            </a:r>
            <a:r>
              <a:rPr lang="zh-CN" altLang="zh-CN" b="1" dirty="0"/>
              <a:t>次左右达到收敛。</a:t>
            </a:r>
          </a:p>
          <a:p>
            <a:endParaRPr lang="zh-CN" altLang="zh-CN" dirty="0"/>
          </a:p>
        </p:txBody>
      </p:sp>
    </p:spTree>
    <p:extLst>
      <p:ext uri="{BB962C8B-B14F-4D97-AF65-F5344CB8AC3E}">
        <p14:creationId xmlns:p14="http://schemas.microsoft.com/office/powerpoint/2010/main" val="93806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61763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3. </a:t>
            </a:r>
            <a:r>
              <a:rPr lang="zh-CN" altLang="zh-CN" b="1" dirty="0"/>
              <a:t>使用</a:t>
            </a:r>
            <a:r>
              <a:rPr lang="en-US" altLang="zh-CN" b="1" dirty="0"/>
              <a:t>AForge.NET</a:t>
            </a:r>
            <a:r>
              <a:rPr lang="zh-CN" altLang="zh-CN" b="1" dirty="0"/>
              <a:t>实现神经网络</a:t>
            </a:r>
            <a:r>
              <a:rPr lang="en-US" altLang="zh-CN" b="1" dirty="0"/>
              <a:t> </a:t>
            </a:r>
            <a:endParaRPr lang="zh-CN" altLang="zh-CN" dirty="0"/>
          </a:p>
          <a:p>
            <a:r>
              <a:rPr lang="en-US" altLang="zh-CN" b="1" dirty="0"/>
              <a:t>(1) AForge.NET</a:t>
            </a:r>
            <a:r>
              <a:rPr lang="zh-CN" altLang="zh-CN" b="1" dirty="0"/>
              <a:t>简介</a:t>
            </a:r>
            <a:r>
              <a:rPr lang="en-US" altLang="zh-CN" b="1" dirty="0"/>
              <a:t> </a:t>
            </a:r>
            <a:endParaRPr lang="zh-CN" altLang="zh-CN" dirty="0"/>
          </a:p>
          <a:p>
            <a:r>
              <a:rPr lang="en-US" altLang="zh-CN" dirty="0"/>
              <a:t>AForge.NET</a:t>
            </a:r>
            <a:r>
              <a:rPr lang="zh-CN" altLang="zh-CN" dirty="0"/>
              <a:t>是一个</a:t>
            </a:r>
            <a:r>
              <a:rPr lang="en-US" altLang="zh-CN" dirty="0"/>
              <a:t>C#</a:t>
            </a:r>
            <a:r>
              <a:rPr lang="zh-CN" altLang="zh-CN" dirty="0"/>
              <a:t>实现的面向人工智能、计算机视觉等领域的开源架构。</a:t>
            </a:r>
            <a:r>
              <a:rPr lang="en-US" altLang="zh-CN" dirty="0"/>
              <a:t>AForge.NET</a:t>
            </a:r>
            <a:r>
              <a:rPr lang="zh-CN" altLang="zh-CN" dirty="0"/>
              <a:t>源代码下的</a:t>
            </a:r>
            <a:r>
              <a:rPr lang="en-US" altLang="zh-CN" dirty="0" err="1"/>
              <a:t>Neuro</a:t>
            </a:r>
            <a:r>
              <a:rPr lang="zh-CN" altLang="zh-CN" dirty="0"/>
              <a:t>目录包含一个神经网络的类库。</a:t>
            </a:r>
          </a:p>
          <a:p>
            <a:r>
              <a:rPr lang="en-US" altLang="zh-CN" b="1" dirty="0"/>
              <a:t>(2)</a:t>
            </a:r>
            <a:r>
              <a:rPr lang="zh-CN" altLang="zh-CN" b="1" dirty="0"/>
              <a:t>使用</a:t>
            </a:r>
            <a:r>
              <a:rPr lang="en-US" altLang="zh-CN" b="1" dirty="0" err="1"/>
              <a:t>Aforge</a:t>
            </a:r>
            <a:r>
              <a:rPr lang="zh-CN" altLang="zh-CN" b="1" dirty="0"/>
              <a:t>建立</a:t>
            </a:r>
            <a:r>
              <a:rPr lang="en-US" altLang="zh-CN" b="1" dirty="0"/>
              <a:t>BP</a:t>
            </a:r>
            <a:r>
              <a:rPr lang="zh-CN" altLang="zh-CN" b="1" dirty="0"/>
              <a:t>神经网络</a:t>
            </a:r>
            <a:r>
              <a:rPr lang="en-US" altLang="zh-CN" b="1" dirty="0"/>
              <a:t> </a:t>
            </a:r>
            <a:endParaRPr lang="zh-CN" altLang="zh-CN" dirty="0"/>
          </a:p>
          <a:p>
            <a:r>
              <a:rPr lang="zh-CN" altLang="zh-CN" dirty="0"/>
              <a:t>使用</a:t>
            </a:r>
            <a:r>
              <a:rPr lang="en-US" altLang="zh-CN" dirty="0" err="1"/>
              <a:t>AForge</a:t>
            </a:r>
            <a:r>
              <a:rPr lang="zh-CN" altLang="zh-CN" dirty="0"/>
              <a:t>建立</a:t>
            </a:r>
            <a:r>
              <a:rPr lang="en-US" altLang="zh-CN" dirty="0"/>
              <a:t>BP</a:t>
            </a:r>
            <a:r>
              <a:rPr lang="zh-CN" altLang="zh-CN" dirty="0"/>
              <a:t>神经网络会用到下面的几个类：</a:t>
            </a:r>
          </a:p>
          <a:p>
            <a:r>
              <a:rPr lang="en-US" altLang="zh-CN" dirty="0"/>
              <a:t>&lt;1&gt;  </a:t>
            </a:r>
            <a:r>
              <a:rPr lang="en-US" altLang="zh-CN" dirty="0" err="1"/>
              <a:t>SigmoidFunction</a:t>
            </a:r>
            <a:r>
              <a:rPr lang="en-US" altLang="zh-CN" dirty="0"/>
              <a:t> </a:t>
            </a:r>
            <a:r>
              <a:rPr lang="zh-CN" altLang="zh-CN" dirty="0"/>
              <a:t>：</a:t>
            </a:r>
            <a:r>
              <a:rPr lang="en-US" altLang="zh-CN" dirty="0"/>
              <a:t> S</a:t>
            </a:r>
            <a:r>
              <a:rPr lang="zh-CN" altLang="zh-CN" dirty="0"/>
              <a:t>形神经网络</a:t>
            </a:r>
          </a:p>
          <a:p>
            <a:r>
              <a:rPr lang="zh-CN" altLang="zh-CN" dirty="0"/>
              <a:t>构造函数：</a:t>
            </a:r>
            <a:r>
              <a:rPr lang="en-US" altLang="zh-CN" dirty="0"/>
              <a:t>public </a:t>
            </a:r>
            <a:r>
              <a:rPr lang="en-US" altLang="zh-CN" dirty="0" err="1"/>
              <a:t>SigmoidFunction</a:t>
            </a:r>
            <a:r>
              <a:rPr lang="en-US" altLang="zh-CN" dirty="0"/>
              <a:t>( double alpha )</a:t>
            </a:r>
            <a:endParaRPr lang="zh-CN" altLang="zh-CN" dirty="0"/>
          </a:p>
          <a:p>
            <a:r>
              <a:rPr lang="zh-CN" altLang="zh-CN" dirty="0"/>
              <a:t>参数</a:t>
            </a:r>
            <a:r>
              <a:rPr lang="en-US" altLang="zh-CN" dirty="0"/>
              <a:t>alpha</a:t>
            </a:r>
            <a:r>
              <a:rPr lang="zh-CN" altLang="zh-CN" dirty="0"/>
              <a:t>决定</a:t>
            </a:r>
            <a:r>
              <a:rPr lang="en-US" altLang="zh-CN" dirty="0"/>
              <a:t>S</a:t>
            </a:r>
            <a:r>
              <a:rPr lang="zh-CN" altLang="zh-CN" dirty="0"/>
              <a:t>形函数的陡峭程度。</a:t>
            </a:r>
          </a:p>
          <a:p>
            <a:r>
              <a:rPr lang="en-US" altLang="zh-CN" dirty="0"/>
              <a:t>&lt;2&gt;  </a:t>
            </a:r>
            <a:r>
              <a:rPr lang="en-US" altLang="zh-CN" dirty="0" err="1"/>
              <a:t>ActivationNetwork</a:t>
            </a:r>
            <a:r>
              <a:rPr lang="zh-CN" altLang="zh-CN" dirty="0"/>
              <a:t>　：神经网络类</a:t>
            </a:r>
          </a:p>
          <a:p>
            <a:r>
              <a:rPr lang="zh-CN" altLang="zh-CN" dirty="0"/>
              <a:t>构造函数：</a:t>
            </a:r>
          </a:p>
          <a:p>
            <a:r>
              <a:rPr lang="en-US" altLang="zh-CN" dirty="0"/>
              <a:t>public </a:t>
            </a:r>
            <a:r>
              <a:rPr lang="en-US" altLang="zh-CN" dirty="0" err="1"/>
              <a:t>ActivationNetwork</a:t>
            </a:r>
            <a:r>
              <a:rPr lang="en-US" altLang="zh-CN" dirty="0"/>
              <a:t>( </a:t>
            </a:r>
            <a:r>
              <a:rPr lang="en-US" altLang="zh-CN" dirty="0" err="1"/>
              <a:t>IActivationFunction</a:t>
            </a:r>
            <a:r>
              <a:rPr lang="en-US" altLang="zh-CN" dirty="0"/>
              <a:t> function, </a:t>
            </a:r>
            <a:r>
              <a:rPr lang="en-US" altLang="zh-CN" dirty="0" err="1"/>
              <a:t>int</a:t>
            </a:r>
            <a:r>
              <a:rPr lang="en-US" altLang="zh-CN" dirty="0"/>
              <a:t> </a:t>
            </a:r>
            <a:r>
              <a:rPr lang="en-US" altLang="zh-CN" dirty="0" err="1"/>
              <a:t>inputsCount</a:t>
            </a:r>
            <a:r>
              <a:rPr lang="en-US" altLang="zh-CN" dirty="0"/>
              <a:t>, </a:t>
            </a:r>
            <a:r>
              <a:rPr lang="en-US" altLang="zh-CN" dirty="0" err="1"/>
              <a:t>params</a:t>
            </a:r>
            <a:r>
              <a:rPr lang="en-US" altLang="zh-CN" dirty="0"/>
              <a:t> </a:t>
            </a:r>
            <a:r>
              <a:rPr lang="en-US" altLang="zh-CN" dirty="0" err="1"/>
              <a:t>int</a:t>
            </a:r>
            <a:r>
              <a:rPr lang="en-US" altLang="zh-CN" dirty="0"/>
              <a:t>[] </a:t>
            </a:r>
            <a:r>
              <a:rPr lang="en-US" altLang="zh-CN" dirty="0" err="1"/>
              <a:t>neuronsCount</a:t>
            </a:r>
            <a:r>
              <a:rPr lang="en-US" altLang="zh-CN" dirty="0"/>
              <a:t> )</a:t>
            </a:r>
            <a:endParaRPr lang="zh-CN" altLang="zh-CN" dirty="0"/>
          </a:p>
          <a:p>
            <a:r>
              <a:rPr lang="en-US" altLang="zh-CN" dirty="0"/>
              <a:t>: base( </a:t>
            </a:r>
            <a:r>
              <a:rPr lang="en-US" altLang="zh-CN" dirty="0" err="1"/>
              <a:t>inputsCount</a:t>
            </a:r>
            <a:r>
              <a:rPr lang="en-US" altLang="zh-CN" dirty="0"/>
              <a:t>, </a:t>
            </a:r>
            <a:r>
              <a:rPr lang="en-US" altLang="zh-CN" dirty="0" err="1"/>
              <a:t>neuronsCount.Length</a:t>
            </a:r>
            <a:r>
              <a:rPr lang="en-US" altLang="zh-CN" dirty="0"/>
              <a:t> )</a:t>
            </a:r>
            <a:endParaRPr lang="zh-CN" altLang="zh-CN" dirty="0"/>
          </a:p>
          <a:p>
            <a:r>
              <a:rPr lang="en-US" altLang="zh-CN" dirty="0"/>
              <a:t>public virtual double[] Compute( double[] input )</a:t>
            </a:r>
            <a:endParaRPr lang="zh-CN" altLang="zh-CN" dirty="0"/>
          </a:p>
        </p:txBody>
      </p:sp>
    </p:spTree>
    <p:extLst>
      <p:ext uri="{BB962C8B-B14F-4D97-AF65-F5344CB8AC3E}">
        <p14:creationId xmlns:p14="http://schemas.microsoft.com/office/powerpoint/2010/main" val="3227281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3"/>
            <a:ext cx="8687996" cy="6135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参数意义：</a:t>
            </a:r>
          </a:p>
          <a:p>
            <a:r>
              <a:rPr lang="en-US" altLang="zh-CN" dirty="0" err="1"/>
              <a:t>inputsCount</a:t>
            </a:r>
            <a:r>
              <a:rPr lang="zh-CN" altLang="zh-CN" dirty="0"/>
              <a:t>：输入个数</a:t>
            </a:r>
          </a:p>
          <a:p>
            <a:r>
              <a:rPr lang="en-US" altLang="zh-CN" dirty="0" err="1"/>
              <a:t>neuronsCount</a:t>
            </a:r>
            <a:r>
              <a:rPr lang="zh-CN" altLang="zh-CN" dirty="0"/>
              <a:t>　：表示各层神经元个数</a:t>
            </a:r>
          </a:p>
          <a:p>
            <a:r>
              <a:rPr lang="en-US" altLang="zh-CN" dirty="0"/>
              <a:t>&lt;3&gt;  </a:t>
            </a:r>
            <a:r>
              <a:rPr lang="en-US" altLang="zh-CN" dirty="0" err="1"/>
              <a:t>BackPropagationLearning</a:t>
            </a:r>
            <a:r>
              <a:rPr lang="zh-CN" altLang="zh-CN" dirty="0"/>
              <a:t>：</a:t>
            </a:r>
            <a:r>
              <a:rPr lang="en-US" altLang="zh-CN" dirty="0"/>
              <a:t>BP</a:t>
            </a:r>
            <a:r>
              <a:rPr lang="zh-CN" altLang="zh-CN" dirty="0"/>
              <a:t>学习算法</a:t>
            </a:r>
          </a:p>
          <a:p>
            <a:r>
              <a:rPr lang="zh-CN" altLang="zh-CN" dirty="0"/>
              <a:t>构造函数：</a:t>
            </a:r>
          </a:p>
          <a:p>
            <a:r>
              <a:rPr lang="en-US" altLang="zh-CN" dirty="0"/>
              <a:t>public </a:t>
            </a:r>
            <a:r>
              <a:rPr lang="en-US" altLang="zh-CN" dirty="0" err="1"/>
              <a:t>BackPropagationLearning</a:t>
            </a:r>
            <a:r>
              <a:rPr lang="en-US" altLang="zh-CN" dirty="0"/>
              <a:t>( </a:t>
            </a:r>
            <a:r>
              <a:rPr lang="en-US" altLang="zh-CN" dirty="0" err="1"/>
              <a:t>ActivationNetwork</a:t>
            </a:r>
            <a:r>
              <a:rPr lang="en-US" altLang="zh-CN" dirty="0"/>
              <a:t> network )</a:t>
            </a:r>
            <a:endParaRPr lang="zh-CN" altLang="zh-CN" dirty="0"/>
          </a:p>
          <a:p>
            <a:r>
              <a:rPr lang="zh-CN" altLang="zh-CN" dirty="0"/>
              <a:t>参数意义：</a:t>
            </a:r>
          </a:p>
          <a:p>
            <a:r>
              <a:rPr lang="en-US" altLang="zh-CN" dirty="0"/>
              <a:t>network </a:t>
            </a:r>
            <a:r>
              <a:rPr lang="zh-CN" altLang="zh-CN" dirty="0"/>
              <a:t>：要训练的神经网络对象</a:t>
            </a:r>
          </a:p>
          <a:p>
            <a:r>
              <a:rPr lang="en-US" altLang="zh-CN" dirty="0" err="1"/>
              <a:t>BackPropagationLearning</a:t>
            </a:r>
            <a:r>
              <a:rPr lang="zh-CN" altLang="zh-CN" dirty="0"/>
              <a:t>类需要用户设置的属性有下面</a:t>
            </a:r>
            <a:r>
              <a:rPr lang="en-US" altLang="zh-CN" dirty="0"/>
              <a:t>2</a:t>
            </a:r>
            <a:r>
              <a:rPr lang="zh-CN" altLang="zh-CN" dirty="0"/>
              <a:t>个：</a:t>
            </a:r>
          </a:p>
          <a:p>
            <a:r>
              <a:rPr lang="en-US" altLang="zh-CN" dirty="0" err="1"/>
              <a:t>learningRate</a:t>
            </a:r>
            <a:r>
              <a:rPr lang="en-US" altLang="zh-CN" dirty="0"/>
              <a:t> </a:t>
            </a:r>
            <a:r>
              <a:rPr lang="zh-CN" altLang="zh-CN" dirty="0"/>
              <a:t>：学习率</a:t>
            </a:r>
          </a:p>
          <a:p>
            <a:r>
              <a:rPr lang="en-US" altLang="zh-CN" dirty="0"/>
              <a:t>momentum </a:t>
            </a:r>
            <a:r>
              <a:rPr lang="zh-CN" altLang="zh-CN" dirty="0"/>
              <a:t>：冲量因子</a:t>
            </a:r>
          </a:p>
          <a:p>
            <a:r>
              <a:rPr lang="zh-CN" altLang="zh-CN" dirty="0"/>
              <a:t>下面给出一个用</a:t>
            </a:r>
            <a:r>
              <a:rPr lang="en-US" altLang="zh-CN" dirty="0" err="1"/>
              <a:t>AForge</a:t>
            </a:r>
            <a:r>
              <a:rPr lang="zh-CN" altLang="zh-CN" dirty="0"/>
              <a:t>构建</a:t>
            </a:r>
            <a:r>
              <a:rPr lang="en-US" altLang="zh-CN" dirty="0"/>
              <a:t>BP</a:t>
            </a:r>
            <a:r>
              <a:rPr lang="zh-CN" altLang="zh-CN" dirty="0"/>
              <a:t>网络的代码。</a:t>
            </a:r>
          </a:p>
          <a:p>
            <a:r>
              <a:rPr lang="en-US" altLang="zh-CN" dirty="0"/>
              <a:t>// </a:t>
            </a:r>
            <a:r>
              <a:rPr lang="zh-CN" altLang="zh-CN" dirty="0"/>
              <a:t>创建一个多层神经网络，采用</a:t>
            </a:r>
            <a:r>
              <a:rPr lang="en-US" altLang="zh-CN" dirty="0"/>
              <a:t>S</a:t>
            </a:r>
            <a:r>
              <a:rPr lang="zh-CN" altLang="zh-CN" dirty="0"/>
              <a:t>形激活函数，各层分别有</a:t>
            </a:r>
            <a:r>
              <a:rPr lang="en-US" altLang="zh-CN" dirty="0"/>
              <a:t>4,5,3</a:t>
            </a:r>
            <a:r>
              <a:rPr lang="zh-CN" altLang="zh-CN" dirty="0"/>
              <a:t>个神经元</a:t>
            </a:r>
          </a:p>
          <a:p>
            <a:r>
              <a:rPr lang="en-US" altLang="zh-CN" dirty="0"/>
              <a:t>//(</a:t>
            </a:r>
            <a:r>
              <a:rPr lang="zh-CN" altLang="zh-CN" dirty="0"/>
              <a:t>其中</a:t>
            </a:r>
            <a:r>
              <a:rPr lang="en-US" altLang="zh-CN" dirty="0"/>
              <a:t>4</a:t>
            </a:r>
            <a:r>
              <a:rPr lang="zh-CN" altLang="zh-CN" dirty="0"/>
              <a:t>是输入个数，</a:t>
            </a:r>
            <a:r>
              <a:rPr lang="en-US" altLang="zh-CN" dirty="0"/>
              <a:t>3</a:t>
            </a:r>
            <a:r>
              <a:rPr lang="zh-CN" altLang="zh-CN" dirty="0"/>
              <a:t>是输出个数，</a:t>
            </a:r>
            <a:r>
              <a:rPr lang="en-US" altLang="zh-CN" dirty="0"/>
              <a:t>5</a:t>
            </a:r>
            <a:r>
              <a:rPr lang="zh-CN" altLang="zh-CN" dirty="0"/>
              <a:t>是中间层结点</a:t>
            </a:r>
            <a:r>
              <a:rPr lang="zh-CN" altLang="zh-CN" dirty="0" smtClean="0"/>
              <a:t>个数</a:t>
            </a:r>
            <a:r>
              <a:rPr lang="en-US" altLang="zh-CN" dirty="0" smtClean="0"/>
              <a:t>)</a:t>
            </a:r>
          </a:p>
        </p:txBody>
      </p:sp>
    </p:spTree>
    <p:extLst>
      <p:ext uri="{BB962C8B-B14F-4D97-AF65-F5344CB8AC3E}">
        <p14:creationId xmlns:p14="http://schemas.microsoft.com/office/powerpoint/2010/main" val="129579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616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err="1"/>
              <a:t>ActivationNetwork</a:t>
            </a:r>
            <a:r>
              <a:rPr lang="en-US" altLang="zh-CN" dirty="0"/>
              <a:t> network = new </a:t>
            </a:r>
            <a:r>
              <a:rPr lang="en-US" altLang="zh-CN" dirty="0" err="1"/>
              <a:t>ActivationNetwork</a:t>
            </a:r>
            <a:r>
              <a:rPr lang="en-US" altLang="zh-CN" dirty="0"/>
              <a:t>(</a:t>
            </a:r>
            <a:endParaRPr lang="zh-CN" altLang="zh-CN" dirty="0"/>
          </a:p>
          <a:p>
            <a:r>
              <a:rPr lang="en-US" altLang="zh-CN" dirty="0"/>
              <a:t>    new </a:t>
            </a:r>
            <a:r>
              <a:rPr lang="en-US" altLang="zh-CN" dirty="0" err="1"/>
              <a:t>SigmoidFunction</a:t>
            </a:r>
            <a:r>
              <a:rPr lang="en-US" altLang="zh-CN" dirty="0"/>
              <a:t>(2), 4, 5, 3);</a:t>
            </a:r>
            <a:endParaRPr lang="zh-CN" altLang="zh-CN" dirty="0"/>
          </a:p>
          <a:p>
            <a:r>
              <a:rPr lang="en-US" altLang="zh-CN" dirty="0"/>
              <a:t> </a:t>
            </a:r>
            <a:r>
              <a:rPr lang="en-US" altLang="zh-CN" dirty="0" smtClean="0"/>
              <a:t>// </a:t>
            </a:r>
            <a:r>
              <a:rPr lang="zh-CN" altLang="zh-CN" dirty="0"/>
              <a:t>创建训练算法对象</a:t>
            </a:r>
          </a:p>
          <a:p>
            <a:r>
              <a:rPr lang="en-US" altLang="zh-CN" dirty="0" err="1"/>
              <a:t>BackPropagationLearning</a:t>
            </a:r>
            <a:r>
              <a:rPr lang="en-US" altLang="zh-CN" dirty="0"/>
              <a:t> teacher = new</a:t>
            </a:r>
            <a:endParaRPr lang="zh-CN" altLang="zh-CN" dirty="0"/>
          </a:p>
          <a:p>
            <a:r>
              <a:rPr lang="en-US" altLang="zh-CN" dirty="0" err="1"/>
              <a:t>BackPropagationLearning</a:t>
            </a:r>
            <a:r>
              <a:rPr lang="en-US" altLang="zh-CN" dirty="0"/>
              <a:t>(network);</a:t>
            </a:r>
            <a:endParaRPr lang="zh-CN" altLang="zh-CN" dirty="0"/>
          </a:p>
          <a:p>
            <a:r>
              <a:rPr lang="en-US" altLang="zh-CN" dirty="0"/>
              <a:t> </a:t>
            </a:r>
            <a:r>
              <a:rPr lang="en-US" altLang="zh-CN" dirty="0" smtClean="0"/>
              <a:t>// </a:t>
            </a:r>
            <a:r>
              <a:rPr lang="zh-CN" altLang="zh-CN" dirty="0"/>
              <a:t>设置</a:t>
            </a:r>
            <a:r>
              <a:rPr lang="en-US" altLang="zh-CN" dirty="0"/>
              <a:t>BP</a:t>
            </a:r>
            <a:r>
              <a:rPr lang="zh-CN" altLang="zh-CN" dirty="0"/>
              <a:t>算法的学习率与冲量系数</a:t>
            </a:r>
          </a:p>
          <a:p>
            <a:r>
              <a:rPr lang="en-US" altLang="zh-CN" dirty="0" err="1"/>
              <a:t>teacher.LearningRate</a:t>
            </a:r>
            <a:r>
              <a:rPr lang="en-US" altLang="zh-CN" dirty="0"/>
              <a:t> = 0.1;</a:t>
            </a:r>
            <a:endParaRPr lang="zh-CN" altLang="zh-CN" dirty="0"/>
          </a:p>
          <a:p>
            <a:r>
              <a:rPr lang="en-US" altLang="zh-CN" dirty="0" err="1"/>
              <a:t>teacher.Momentum</a:t>
            </a:r>
            <a:r>
              <a:rPr lang="en-US" altLang="zh-CN" dirty="0"/>
              <a:t> = 0;</a:t>
            </a:r>
            <a:endParaRPr lang="zh-CN" altLang="zh-CN" dirty="0"/>
          </a:p>
          <a:p>
            <a:r>
              <a:rPr lang="en-US" altLang="zh-CN" dirty="0" err="1" smtClean="0"/>
              <a:t>int</a:t>
            </a:r>
            <a:r>
              <a:rPr lang="en-US" altLang="zh-CN" dirty="0" smtClean="0"/>
              <a:t> </a:t>
            </a:r>
            <a:r>
              <a:rPr lang="en-US" altLang="zh-CN" dirty="0"/>
              <a:t>iteration = 1 ; </a:t>
            </a:r>
            <a:endParaRPr lang="zh-CN" altLang="zh-CN" dirty="0"/>
          </a:p>
          <a:p>
            <a:r>
              <a:rPr lang="en-US" altLang="zh-CN" dirty="0"/>
              <a:t> </a:t>
            </a:r>
            <a:r>
              <a:rPr lang="en-US" altLang="zh-CN" dirty="0" smtClean="0"/>
              <a:t>// </a:t>
            </a:r>
            <a:r>
              <a:rPr lang="zh-CN" altLang="zh-CN" dirty="0"/>
              <a:t>迭代训练</a:t>
            </a:r>
            <a:r>
              <a:rPr lang="en-US" altLang="zh-CN" dirty="0"/>
              <a:t>500</a:t>
            </a:r>
            <a:r>
              <a:rPr lang="zh-CN" altLang="zh-CN" dirty="0"/>
              <a:t>次</a:t>
            </a:r>
          </a:p>
          <a:p>
            <a:r>
              <a:rPr lang="en-US" altLang="zh-CN" dirty="0"/>
              <a:t>while( iteration &lt; 500 ) </a:t>
            </a:r>
            <a:endParaRPr lang="zh-CN" altLang="zh-CN" dirty="0"/>
          </a:p>
          <a:p>
            <a:r>
              <a:rPr lang="en-US" altLang="zh-CN" dirty="0" smtClean="0"/>
              <a:t>{         </a:t>
            </a:r>
            <a:r>
              <a:rPr lang="en-US" altLang="zh-CN" dirty="0" err="1"/>
              <a:t>teacher.RunEpoch</a:t>
            </a:r>
            <a:r>
              <a:rPr lang="en-US" altLang="zh-CN" dirty="0"/>
              <a:t>( </a:t>
            </a:r>
            <a:r>
              <a:rPr lang="en-US" altLang="zh-CN" dirty="0" err="1"/>
              <a:t>trainInput</a:t>
            </a:r>
            <a:r>
              <a:rPr lang="en-US" altLang="zh-CN" dirty="0"/>
              <a:t> , </a:t>
            </a:r>
            <a:r>
              <a:rPr lang="en-US" altLang="zh-CN" dirty="0" err="1"/>
              <a:t>trainOutput</a:t>
            </a:r>
            <a:r>
              <a:rPr lang="en-US" altLang="zh-CN" dirty="0"/>
              <a:t> ) ; </a:t>
            </a:r>
            <a:endParaRPr lang="zh-CN" altLang="zh-CN" dirty="0"/>
          </a:p>
          <a:p>
            <a:r>
              <a:rPr lang="en-US" altLang="zh-CN" dirty="0"/>
              <a:t>         ++iteration </a:t>
            </a:r>
            <a:r>
              <a:rPr lang="en-US" altLang="zh-CN" dirty="0" smtClean="0"/>
              <a:t>;}</a:t>
            </a:r>
            <a:endParaRPr lang="zh-CN" altLang="zh-CN" dirty="0"/>
          </a:p>
          <a:p>
            <a:r>
              <a:rPr lang="en-US" altLang="zh-CN" dirty="0"/>
              <a:t> </a:t>
            </a:r>
            <a:r>
              <a:rPr lang="en-US" altLang="zh-CN" dirty="0" smtClean="0"/>
              <a:t>//</a:t>
            </a:r>
            <a:r>
              <a:rPr lang="zh-CN" altLang="zh-CN" dirty="0"/>
              <a:t>使用训练出来的神经网络来分类，</a:t>
            </a:r>
            <a:r>
              <a:rPr lang="en-US" altLang="zh-CN" dirty="0"/>
              <a:t>t</a:t>
            </a:r>
            <a:r>
              <a:rPr lang="zh-CN" altLang="zh-CN" dirty="0"/>
              <a:t>为输入数据向量</a:t>
            </a:r>
          </a:p>
          <a:p>
            <a:r>
              <a:rPr lang="en-US" altLang="zh-CN" dirty="0" err="1"/>
              <a:t>network.Compute</a:t>
            </a:r>
            <a:r>
              <a:rPr lang="en-US" altLang="zh-CN" dirty="0"/>
              <a:t>(t)[0]</a:t>
            </a:r>
            <a:endParaRPr lang="zh-CN" altLang="zh-CN" dirty="0"/>
          </a:p>
          <a:p>
            <a:endParaRPr lang="zh-CN" altLang="zh-CN" dirty="0"/>
          </a:p>
        </p:txBody>
      </p:sp>
    </p:spTree>
    <p:extLst>
      <p:ext uri="{BB962C8B-B14F-4D97-AF65-F5344CB8AC3E}">
        <p14:creationId xmlns:p14="http://schemas.microsoft.com/office/powerpoint/2010/main" val="261074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677863" y="609600"/>
            <a:ext cx="8596312" cy="2616129"/>
          </a:xfrm>
        </p:spPr>
        <p:txBody>
          <a:bodyPr/>
          <a:lstStyle/>
          <a:p>
            <a:r>
              <a:rPr lang="en-US" altLang="zh-CN" dirty="0"/>
              <a:t>1986</a:t>
            </a:r>
            <a:r>
              <a:rPr lang="zh-CN" altLang="zh-CN" dirty="0"/>
              <a:t>年，</a:t>
            </a:r>
            <a:r>
              <a:rPr lang="en-US" altLang="zh-CN" dirty="0" err="1"/>
              <a:t>Rumelhart</a:t>
            </a:r>
            <a:r>
              <a:rPr lang="zh-CN" altLang="zh-CN" dirty="0"/>
              <a:t>和</a:t>
            </a:r>
            <a:r>
              <a:rPr lang="en-US" altLang="zh-CN" dirty="0" err="1"/>
              <a:t>Meclelland</a:t>
            </a:r>
            <a:r>
              <a:rPr lang="zh-CN" altLang="zh-CN" dirty="0"/>
              <a:t>提出多层网络的误差反传</a:t>
            </a:r>
            <a:r>
              <a:rPr lang="en-US" altLang="zh-CN" dirty="0"/>
              <a:t>(back propagation)</a:t>
            </a:r>
            <a:r>
              <a:rPr lang="zh-CN" altLang="zh-CN" dirty="0"/>
              <a:t>学习算法，简称</a:t>
            </a:r>
            <a:r>
              <a:rPr lang="en-US" altLang="zh-CN" dirty="0"/>
              <a:t>BP</a:t>
            </a:r>
            <a:r>
              <a:rPr lang="zh-CN" altLang="zh-CN" dirty="0"/>
              <a:t>算法。</a:t>
            </a:r>
            <a:r>
              <a:rPr lang="en-US" altLang="zh-CN" dirty="0"/>
              <a:t>BP</a:t>
            </a:r>
            <a:r>
              <a:rPr lang="zh-CN" altLang="zh-CN" dirty="0"/>
              <a:t>算法是目前最为重要、应用最广的人工神经网络算法之一。</a:t>
            </a:r>
          </a:p>
          <a:p>
            <a:r>
              <a:rPr lang="zh-CN" altLang="zh-CN" dirty="0"/>
              <a:t>自</a:t>
            </a:r>
            <a:r>
              <a:rPr lang="en-US" altLang="zh-CN" dirty="0"/>
              <a:t>20</a:t>
            </a:r>
            <a:r>
              <a:rPr lang="zh-CN" altLang="zh-CN" dirty="0"/>
              <a:t>世纪</a:t>
            </a:r>
            <a:r>
              <a:rPr lang="en-US" altLang="zh-CN" dirty="0"/>
              <a:t>80</a:t>
            </a:r>
            <a:r>
              <a:rPr lang="zh-CN" altLang="zh-CN" dirty="0"/>
              <a:t>年代中期以来，世界上许多国家掀起了神经网络的研究热潮，可以说神经网络已成为国际上的一个研究热点。</a:t>
            </a:r>
          </a:p>
          <a:p>
            <a:r>
              <a:rPr lang="zh-CN" altLang="zh-CN" dirty="0"/>
              <a:t>所以研究神经元网络模型及在</a:t>
            </a:r>
            <a:r>
              <a:rPr lang="en-US" altLang="zh-CN" dirty="0" err="1"/>
              <a:t>matlab</a:t>
            </a:r>
            <a:r>
              <a:rPr lang="zh-CN" altLang="zh-CN" dirty="0"/>
              <a:t>中的实现为我们更好的对我们对神经元网络的理解有着深远的意义。</a:t>
            </a:r>
          </a:p>
          <a:p>
            <a:endParaRPr lang="zh-CN" altLang="en-US" dirty="0" smtClean="0"/>
          </a:p>
        </p:txBody>
      </p:sp>
      <p:sp>
        <p:nvSpPr>
          <p:cNvPr id="7" name="标题 1"/>
          <p:cNvSpPr>
            <a:spLocks noGrp="1"/>
          </p:cNvSpPr>
          <p:nvPr>
            <p:ph type="title"/>
          </p:nvPr>
        </p:nvSpPr>
        <p:spPr>
          <a:xfrm>
            <a:off x="800693" y="3225729"/>
            <a:ext cx="8596312" cy="1018725"/>
          </a:xfrm>
        </p:spPr>
        <p:txBody>
          <a:bodyPr>
            <a:normAutofit fontScale="90000"/>
          </a:bodyPr>
          <a:lstStyle/>
          <a:p>
            <a:pPr lvl="1"/>
            <a:r>
              <a:rPr lang="en-US" altLang="zh-CN" b="1" dirty="0" smtClean="0"/>
              <a:t> </a:t>
            </a:r>
            <a:r>
              <a:rPr lang="en-US" altLang="zh-CN" sz="2400" b="1" dirty="0" smtClean="0"/>
              <a:t>13.1.2</a:t>
            </a:r>
            <a:r>
              <a:rPr lang="zh-CN" altLang="zh-CN" sz="2700" b="1" dirty="0" smtClean="0"/>
              <a:t>神经元</a:t>
            </a:r>
            <a:r>
              <a:rPr lang="zh-CN" altLang="zh-CN" sz="2700" b="1" dirty="0"/>
              <a:t>网络的发展史</a:t>
            </a:r>
            <a:r>
              <a:rPr lang="zh-CN" altLang="zh-CN" b="1" dirty="0"/>
              <a:t/>
            </a:r>
            <a:br>
              <a:rPr lang="zh-CN" altLang="zh-CN" b="1" dirty="0"/>
            </a:br>
            <a:r>
              <a:rPr lang="zh-CN" altLang="zh-CN" b="1" dirty="0"/>
              <a:t/>
            </a:r>
            <a:br>
              <a:rPr lang="zh-CN" altLang="zh-CN" b="1" dirty="0"/>
            </a:br>
            <a:r>
              <a:rPr lang="zh-CN" altLang="en-US" dirty="0" smtClean="0"/>
              <a:t/>
            </a:r>
            <a:br>
              <a:rPr lang="zh-CN" altLang="en-US" dirty="0" smtClean="0"/>
            </a:br>
            <a:endParaRPr lang="zh-CN" altLang="en-US" dirty="0" smtClean="0"/>
          </a:p>
        </p:txBody>
      </p:sp>
      <p:sp>
        <p:nvSpPr>
          <p:cNvPr id="8" name="内容占位符 2"/>
          <p:cNvSpPr txBox="1">
            <a:spLocks/>
          </p:cNvSpPr>
          <p:nvPr/>
        </p:nvSpPr>
        <p:spPr bwMode="auto">
          <a:xfrm>
            <a:off x="800693" y="4148920"/>
            <a:ext cx="8596312" cy="20903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b="1" dirty="0"/>
              <a:t>生物神经元</a:t>
            </a:r>
            <a:endParaRPr lang="zh-CN" altLang="zh-CN" dirty="0"/>
          </a:p>
          <a:p>
            <a:r>
              <a:rPr lang="zh-CN" altLang="zh-CN" dirty="0"/>
              <a:t>神经元是大脑处理信息的基本单元人脑约由</a:t>
            </a:r>
            <a:r>
              <a:rPr lang="en-US" altLang="zh-CN" dirty="0"/>
              <a:t>101l-1012</a:t>
            </a:r>
            <a:r>
              <a:rPr lang="zh-CN" altLang="zh-CN" dirty="0"/>
              <a:t>个神经元组成，其中，每个神经元约与</a:t>
            </a:r>
            <a:r>
              <a:rPr lang="en-US" altLang="zh-CN" dirty="0"/>
              <a:t>104-105</a:t>
            </a:r>
            <a:r>
              <a:rPr lang="zh-CN" altLang="zh-CN" dirty="0"/>
              <a:t>个神经元通过突触联接，形成极为错纵复杂而且又灵活多变的神经网络神经元以细胞体为主体，由许多向周围延伸的不规则树枝状纤维构成的神经细胞，其形状很像一棵枯树的枝干主要由细胞体、树突、轴突和突触</a:t>
            </a:r>
            <a:r>
              <a:rPr lang="en-US" altLang="zh-CN" dirty="0"/>
              <a:t>(Synapse</a:t>
            </a:r>
            <a:r>
              <a:rPr lang="zh-CN" altLang="zh-CN" dirty="0"/>
              <a:t>，又称神经键</a:t>
            </a:r>
            <a:r>
              <a:rPr lang="en-US" altLang="zh-CN" dirty="0"/>
              <a:t>)</a:t>
            </a:r>
            <a:r>
              <a:rPr lang="zh-CN" altLang="zh-CN" dirty="0"/>
              <a:t>组成。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44605" y="1310185"/>
            <a:ext cx="8687996" cy="5254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400" b="1" dirty="0"/>
              <a:t>例</a:t>
            </a:r>
            <a:r>
              <a:rPr lang="en-US" altLang="zh-CN" sz="2400" b="1" dirty="0"/>
              <a:t>1 </a:t>
            </a:r>
            <a:r>
              <a:rPr lang="zh-CN" altLang="zh-CN" sz="2400" b="1" dirty="0"/>
              <a:t>采用动量梯度下降算法训练</a:t>
            </a:r>
            <a:r>
              <a:rPr lang="en-US" altLang="zh-CN" sz="2400" b="1" dirty="0"/>
              <a:t> BP </a:t>
            </a:r>
            <a:r>
              <a:rPr lang="zh-CN" altLang="zh-CN" sz="2400" b="1" dirty="0"/>
              <a:t>网络。</a:t>
            </a:r>
          </a:p>
          <a:p>
            <a:r>
              <a:rPr lang="zh-CN" altLang="zh-CN" dirty="0"/>
              <a:t>训练样本定义如下：</a:t>
            </a:r>
          </a:p>
          <a:p>
            <a:r>
              <a:rPr lang="zh-CN" altLang="zh-CN" dirty="0"/>
              <a:t>输入矢量为</a:t>
            </a:r>
            <a:r>
              <a:rPr lang="en-US" altLang="zh-CN" dirty="0"/>
              <a:t> </a:t>
            </a:r>
            <a:endParaRPr lang="zh-CN" altLang="zh-CN" dirty="0"/>
          </a:p>
          <a:p>
            <a:r>
              <a:rPr lang="en-US" altLang="zh-CN" dirty="0"/>
              <a:t>p =[-1 -2 3 1 </a:t>
            </a:r>
            <a:endParaRPr lang="zh-CN" altLang="zh-CN" dirty="0"/>
          </a:p>
          <a:p>
            <a:r>
              <a:rPr lang="en-US" altLang="zh-CN" dirty="0"/>
              <a:t>-1 1 5 -3]</a:t>
            </a:r>
            <a:endParaRPr lang="zh-CN" altLang="zh-CN" dirty="0"/>
          </a:p>
          <a:p>
            <a:r>
              <a:rPr lang="zh-CN" altLang="zh-CN" dirty="0"/>
              <a:t>目标矢量为</a:t>
            </a:r>
            <a:r>
              <a:rPr lang="en-US" altLang="zh-CN" dirty="0"/>
              <a:t> t = [-1 -1 1 1]</a:t>
            </a:r>
            <a:endParaRPr lang="zh-CN" altLang="zh-CN" dirty="0"/>
          </a:p>
          <a:p>
            <a:r>
              <a:rPr lang="zh-CN" altLang="zh-CN" dirty="0"/>
              <a:t>解：本例的</a:t>
            </a:r>
            <a:r>
              <a:rPr lang="en-US" altLang="zh-CN" dirty="0"/>
              <a:t> MATLAB </a:t>
            </a:r>
            <a:r>
              <a:rPr lang="zh-CN" altLang="zh-CN" dirty="0"/>
              <a:t>程序如下： </a:t>
            </a:r>
          </a:p>
          <a:p>
            <a:r>
              <a:rPr lang="en-US" altLang="zh-CN" dirty="0"/>
              <a:t>close all </a:t>
            </a:r>
            <a:endParaRPr lang="zh-CN" altLang="zh-CN" dirty="0"/>
          </a:p>
          <a:p>
            <a:r>
              <a:rPr lang="en-US" altLang="zh-CN" dirty="0"/>
              <a:t>clear </a:t>
            </a:r>
            <a:endParaRPr lang="zh-CN" altLang="zh-CN" dirty="0"/>
          </a:p>
          <a:p>
            <a:r>
              <a:rPr lang="en-US" altLang="zh-CN" dirty="0"/>
              <a:t>echo on </a:t>
            </a:r>
            <a:endParaRPr lang="zh-CN" altLang="zh-CN" dirty="0"/>
          </a:p>
          <a:p>
            <a:r>
              <a:rPr lang="en-US" altLang="zh-CN" dirty="0" err="1" smtClean="0"/>
              <a:t>clc</a:t>
            </a:r>
            <a:r>
              <a:rPr lang="en-US" altLang="zh-CN" dirty="0" smtClean="0"/>
              <a:t> </a:t>
            </a:r>
            <a:endParaRPr lang="zh-CN" altLang="zh-CN" dirty="0" smtClean="0"/>
          </a:p>
          <a:p>
            <a:r>
              <a:rPr lang="en-US" altLang="zh-CN" dirty="0" smtClean="0"/>
              <a:t>% NEWFF</a:t>
            </a:r>
            <a:r>
              <a:rPr lang="zh-CN" altLang="zh-CN" dirty="0" smtClean="0"/>
              <a:t>——生成一个新的前向神经网络</a:t>
            </a:r>
            <a:r>
              <a:rPr lang="en-US" altLang="zh-CN" dirty="0" smtClean="0"/>
              <a:t> </a:t>
            </a:r>
            <a:endParaRPr lang="zh-CN" altLang="zh-CN" dirty="0" smtClean="0"/>
          </a:p>
          <a:p>
            <a:r>
              <a:rPr lang="en-US" altLang="zh-CN" dirty="0" smtClean="0"/>
              <a:t>% TRAIN</a:t>
            </a:r>
            <a:r>
              <a:rPr lang="zh-CN" altLang="zh-CN" dirty="0" smtClean="0"/>
              <a:t>——对</a:t>
            </a:r>
            <a:r>
              <a:rPr lang="en-US" altLang="zh-CN" dirty="0" smtClean="0"/>
              <a:t> BP </a:t>
            </a:r>
            <a:r>
              <a:rPr lang="zh-CN" altLang="zh-CN" dirty="0" smtClean="0"/>
              <a:t>神经网络进行训练</a:t>
            </a:r>
            <a:r>
              <a:rPr lang="en-US" altLang="zh-CN" dirty="0" smtClean="0"/>
              <a:t>  </a:t>
            </a:r>
            <a:endParaRPr lang="zh-CN" altLang="zh-CN" dirty="0" smtClean="0"/>
          </a:p>
          <a:p>
            <a:endParaRPr lang="zh-CN" altLang="zh-CN" b="1" dirty="0" smtClean="0"/>
          </a:p>
          <a:p>
            <a:endParaRPr lang="zh-CN" altLang="zh-CN" dirty="0"/>
          </a:p>
        </p:txBody>
      </p:sp>
      <p:sp>
        <p:nvSpPr>
          <p:cNvPr id="3" name="标题 1"/>
          <p:cNvSpPr>
            <a:spLocks noGrp="1"/>
          </p:cNvSpPr>
          <p:nvPr>
            <p:ph type="title"/>
          </p:nvPr>
        </p:nvSpPr>
        <p:spPr>
          <a:xfrm>
            <a:off x="677863" y="336645"/>
            <a:ext cx="9421480" cy="973540"/>
          </a:xfrm>
        </p:spPr>
        <p:txBody>
          <a:bodyPr>
            <a:normAutofit fontScale="90000"/>
          </a:bodyPr>
          <a:lstStyle/>
          <a:p>
            <a:pPr lvl="1"/>
            <a:r>
              <a:rPr lang="en-US" altLang="zh-CN" dirty="0" smtClean="0"/>
              <a:t>13.4</a:t>
            </a:r>
            <a:r>
              <a:rPr lang="zh-CN" altLang="zh-CN" b="1" dirty="0" smtClean="0"/>
              <a:t>神经元</a:t>
            </a:r>
            <a:r>
              <a:rPr lang="zh-CN" altLang="zh-CN" b="1" dirty="0"/>
              <a:t>网络算法实例</a:t>
            </a:r>
            <a:br>
              <a:rPr lang="zh-CN" altLang="zh-CN" b="1" dirty="0"/>
            </a:br>
            <a:r>
              <a:rPr lang="zh-CN" altLang="en-US" dirty="0" smtClean="0"/>
              <a:t/>
            </a:r>
            <a:br>
              <a:rPr lang="zh-CN" altLang="en-US" dirty="0" smtClean="0"/>
            </a:br>
            <a:endParaRPr lang="zh-CN" altLang="en-US" dirty="0" smtClean="0"/>
          </a:p>
        </p:txBody>
      </p:sp>
    </p:spTree>
    <p:extLst>
      <p:ext uri="{BB962C8B-B14F-4D97-AF65-F5344CB8AC3E}">
        <p14:creationId xmlns:p14="http://schemas.microsoft.com/office/powerpoint/2010/main" val="3100068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61763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 SIM</a:t>
            </a:r>
            <a:r>
              <a:rPr lang="zh-CN" altLang="zh-CN" dirty="0"/>
              <a:t>——对</a:t>
            </a:r>
            <a:r>
              <a:rPr lang="en-US" altLang="zh-CN" dirty="0"/>
              <a:t> BP </a:t>
            </a:r>
            <a:r>
              <a:rPr lang="zh-CN" altLang="zh-CN" dirty="0"/>
              <a:t>神经网络进行仿真 </a:t>
            </a:r>
          </a:p>
          <a:p>
            <a:r>
              <a:rPr lang="en-US" altLang="zh-CN" dirty="0"/>
              <a:t>pause </a:t>
            </a:r>
            <a:endParaRPr lang="zh-CN" altLang="zh-CN" dirty="0"/>
          </a:p>
          <a:p>
            <a:r>
              <a:rPr lang="en-US" altLang="zh-CN" dirty="0"/>
              <a:t>% </a:t>
            </a:r>
            <a:r>
              <a:rPr lang="zh-CN" altLang="zh-CN" dirty="0"/>
              <a:t>敲任意键开始</a:t>
            </a:r>
            <a:r>
              <a:rPr lang="en-US" altLang="zh-CN" dirty="0"/>
              <a:t> </a:t>
            </a:r>
            <a:endParaRPr lang="zh-CN" altLang="zh-CN" dirty="0"/>
          </a:p>
          <a:p>
            <a:r>
              <a:rPr lang="en-US" altLang="zh-CN" dirty="0" err="1"/>
              <a:t>clc</a:t>
            </a:r>
            <a:r>
              <a:rPr lang="en-US" altLang="zh-CN" dirty="0"/>
              <a:t> </a:t>
            </a:r>
            <a:endParaRPr lang="zh-CN" altLang="zh-CN" dirty="0"/>
          </a:p>
          <a:p>
            <a:r>
              <a:rPr lang="en-US" altLang="zh-CN" dirty="0"/>
              <a:t>% </a:t>
            </a:r>
            <a:r>
              <a:rPr lang="zh-CN" altLang="zh-CN" dirty="0"/>
              <a:t>定义训练样本</a:t>
            </a:r>
            <a:r>
              <a:rPr lang="en-US" altLang="zh-CN" dirty="0"/>
              <a:t> </a:t>
            </a:r>
            <a:endParaRPr lang="zh-CN" altLang="zh-CN" dirty="0"/>
          </a:p>
          <a:p>
            <a:r>
              <a:rPr lang="en-US" altLang="zh-CN" dirty="0"/>
              <a:t>% P </a:t>
            </a:r>
            <a:r>
              <a:rPr lang="zh-CN" altLang="zh-CN" dirty="0"/>
              <a:t>为输入矢量</a:t>
            </a:r>
            <a:r>
              <a:rPr lang="en-US" altLang="zh-CN" dirty="0"/>
              <a:t> </a:t>
            </a:r>
            <a:endParaRPr lang="zh-CN" altLang="zh-CN" dirty="0"/>
          </a:p>
          <a:p>
            <a:r>
              <a:rPr lang="en-US" altLang="zh-CN" dirty="0"/>
              <a:t>P=[-1, -2, 3, 1; -1, 1, 5, -3];</a:t>
            </a:r>
            <a:endParaRPr lang="zh-CN" altLang="zh-CN" dirty="0"/>
          </a:p>
          <a:p>
            <a:r>
              <a:rPr lang="en-US" altLang="zh-CN" dirty="0"/>
              <a:t>% T </a:t>
            </a:r>
            <a:r>
              <a:rPr lang="zh-CN" altLang="zh-CN" dirty="0"/>
              <a:t>为目标矢量</a:t>
            </a:r>
            <a:r>
              <a:rPr lang="en-US" altLang="zh-CN" dirty="0"/>
              <a:t> </a:t>
            </a:r>
            <a:endParaRPr lang="zh-CN" altLang="zh-CN" dirty="0"/>
          </a:p>
          <a:p>
            <a:r>
              <a:rPr lang="en-US" altLang="zh-CN" dirty="0"/>
              <a:t>T=[-1, -1, 1, 1];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创建一个新的前向神经网络</a:t>
            </a:r>
            <a:r>
              <a:rPr lang="en-US" altLang="zh-CN" dirty="0"/>
              <a:t> </a:t>
            </a:r>
            <a:endParaRPr lang="zh-CN" altLang="zh-CN" dirty="0"/>
          </a:p>
          <a:p>
            <a:r>
              <a:rPr lang="en-US" altLang="zh-CN" dirty="0"/>
              <a:t>net=</a:t>
            </a:r>
            <a:r>
              <a:rPr lang="en-US" altLang="zh-CN" dirty="0" err="1"/>
              <a:t>newff</a:t>
            </a:r>
            <a:r>
              <a:rPr lang="en-US" altLang="zh-CN" dirty="0"/>
              <a:t>(</a:t>
            </a:r>
            <a:r>
              <a:rPr lang="en-US" altLang="zh-CN" dirty="0" err="1"/>
              <a:t>minmax</a:t>
            </a:r>
            <a:r>
              <a:rPr lang="en-US" altLang="zh-CN" dirty="0"/>
              <a:t>(P),[3,1],{'</a:t>
            </a:r>
            <a:r>
              <a:rPr lang="en-US" altLang="zh-CN" dirty="0" err="1"/>
              <a:t>tansig</a:t>
            </a:r>
            <a:r>
              <a:rPr lang="en-US" altLang="zh-CN" dirty="0"/>
              <a:t>','</a:t>
            </a:r>
            <a:r>
              <a:rPr lang="en-US" altLang="zh-CN" dirty="0" err="1"/>
              <a:t>purelin</a:t>
            </a:r>
            <a:r>
              <a:rPr lang="en-US" altLang="zh-CN" dirty="0"/>
              <a:t>'},'</a:t>
            </a:r>
            <a:r>
              <a:rPr lang="en-US" altLang="zh-CN" dirty="0" err="1"/>
              <a:t>traingdm</a:t>
            </a:r>
            <a:r>
              <a:rPr lang="en-US" altLang="zh-CN" dirty="0"/>
              <a:t>')</a:t>
            </a:r>
            <a:endParaRPr lang="zh-CN" altLang="zh-CN" dirty="0"/>
          </a:p>
          <a:p>
            <a:r>
              <a:rPr lang="en-US" altLang="zh-CN" dirty="0"/>
              <a:t>% </a:t>
            </a:r>
            <a:r>
              <a:rPr lang="zh-CN" altLang="zh-CN" dirty="0"/>
              <a:t>当前输入层权值和阈值</a:t>
            </a:r>
            <a:r>
              <a:rPr lang="en-US" altLang="zh-CN" dirty="0"/>
              <a:t> </a:t>
            </a:r>
            <a:endParaRPr lang="zh-CN" altLang="zh-CN" dirty="0"/>
          </a:p>
          <a:p>
            <a:r>
              <a:rPr lang="en-US" altLang="zh-CN" dirty="0" err="1"/>
              <a:t>inputWeights</a:t>
            </a:r>
            <a:r>
              <a:rPr lang="en-US" altLang="zh-CN" dirty="0"/>
              <a:t>=</a:t>
            </a:r>
            <a:r>
              <a:rPr lang="en-US" altLang="zh-CN" dirty="0" err="1"/>
              <a:t>net.IW</a:t>
            </a:r>
            <a:r>
              <a:rPr lang="en-US" altLang="zh-CN" dirty="0"/>
              <a:t>{1,1} </a:t>
            </a:r>
            <a:endParaRPr lang="zh-CN" altLang="zh-CN" dirty="0"/>
          </a:p>
          <a:p>
            <a:endParaRPr lang="zh-CN" altLang="zh-CN" dirty="0"/>
          </a:p>
          <a:p>
            <a:endParaRPr lang="zh-CN" altLang="zh-CN" dirty="0"/>
          </a:p>
        </p:txBody>
      </p:sp>
    </p:spTree>
    <p:extLst>
      <p:ext uri="{BB962C8B-B14F-4D97-AF65-F5344CB8AC3E}">
        <p14:creationId xmlns:p14="http://schemas.microsoft.com/office/powerpoint/2010/main" val="3153836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782147" y="306316"/>
            <a:ext cx="8687996"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err="1"/>
              <a:t>inputbias</a:t>
            </a:r>
            <a:r>
              <a:rPr lang="en-US" altLang="zh-CN" dirty="0"/>
              <a:t>=</a:t>
            </a:r>
            <a:r>
              <a:rPr lang="en-US" altLang="zh-CN" dirty="0" err="1"/>
              <a:t>net.b</a:t>
            </a:r>
            <a:r>
              <a:rPr lang="en-US" altLang="zh-CN" dirty="0"/>
              <a:t>{1} </a:t>
            </a:r>
            <a:endParaRPr lang="zh-CN" altLang="zh-CN" dirty="0"/>
          </a:p>
          <a:p>
            <a:r>
              <a:rPr lang="en-US" altLang="zh-CN" dirty="0"/>
              <a:t>% </a:t>
            </a:r>
            <a:r>
              <a:rPr lang="zh-CN" altLang="zh-CN" dirty="0"/>
              <a:t>当前网络层权值和阈值</a:t>
            </a:r>
            <a:r>
              <a:rPr lang="en-US" altLang="zh-CN" dirty="0"/>
              <a:t> </a:t>
            </a:r>
            <a:endParaRPr lang="zh-CN" altLang="zh-CN" dirty="0"/>
          </a:p>
          <a:p>
            <a:r>
              <a:rPr lang="en-US" altLang="zh-CN" dirty="0" err="1"/>
              <a:t>layerWeights</a:t>
            </a:r>
            <a:r>
              <a:rPr lang="en-US" altLang="zh-CN" dirty="0"/>
              <a:t>=</a:t>
            </a:r>
            <a:r>
              <a:rPr lang="en-US" altLang="zh-CN" dirty="0" err="1"/>
              <a:t>net.LW</a:t>
            </a:r>
            <a:r>
              <a:rPr lang="en-US" altLang="zh-CN" dirty="0"/>
              <a:t>{2,1} </a:t>
            </a:r>
            <a:endParaRPr lang="zh-CN" altLang="zh-CN" dirty="0"/>
          </a:p>
          <a:p>
            <a:r>
              <a:rPr lang="en-US" altLang="zh-CN" dirty="0" err="1"/>
              <a:t>layerbias</a:t>
            </a:r>
            <a:r>
              <a:rPr lang="en-US" altLang="zh-CN" dirty="0"/>
              <a:t>=</a:t>
            </a:r>
            <a:r>
              <a:rPr lang="en-US" altLang="zh-CN" dirty="0" err="1"/>
              <a:t>net.b</a:t>
            </a:r>
            <a:r>
              <a:rPr lang="en-US" altLang="zh-CN" dirty="0"/>
              <a:t>{2}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设置训练参数</a:t>
            </a:r>
            <a:r>
              <a:rPr lang="en-US" altLang="zh-CN" dirty="0"/>
              <a:t> </a:t>
            </a:r>
            <a:endParaRPr lang="zh-CN" altLang="zh-CN" dirty="0"/>
          </a:p>
          <a:p>
            <a:r>
              <a:rPr lang="en-US" altLang="zh-CN" dirty="0" err="1"/>
              <a:t>net.trainParam.show</a:t>
            </a:r>
            <a:r>
              <a:rPr lang="en-US" altLang="zh-CN" dirty="0"/>
              <a:t> = 50; </a:t>
            </a:r>
            <a:endParaRPr lang="zh-CN" altLang="zh-CN" dirty="0"/>
          </a:p>
          <a:p>
            <a:r>
              <a:rPr lang="en-US" altLang="zh-CN" dirty="0"/>
              <a:t>net.trainParam.lr = 0.05; </a:t>
            </a:r>
            <a:endParaRPr lang="zh-CN" altLang="zh-CN" dirty="0"/>
          </a:p>
          <a:p>
            <a:r>
              <a:rPr lang="en-US" altLang="zh-CN" dirty="0"/>
              <a:t>net.trainParam.mc = 0.9; </a:t>
            </a:r>
            <a:endParaRPr lang="zh-CN" altLang="zh-CN" dirty="0"/>
          </a:p>
          <a:p>
            <a:r>
              <a:rPr lang="en-US" altLang="zh-CN" dirty="0" err="1"/>
              <a:t>net.trainParam.epochs</a:t>
            </a:r>
            <a:r>
              <a:rPr lang="en-US" altLang="zh-CN" dirty="0"/>
              <a:t> = 1000; </a:t>
            </a:r>
            <a:endParaRPr lang="zh-CN" altLang="zh-CN" dirty="0"/>
          </a:p>
          <a:p>
            <a:r>
              <a:rPr lang="en-US" altLang="zh-CN" dirty="0" err="1"/>
              <a:t>net.trainParam.goal</a:t>
            </a:r>
            <a:r>
              <a:rPr lang="en-US" altLang="zh-CN" dirty="0"/>
              <a:t> = 1e-3;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调用</a:t>
            </a:r>
            <a:r>
              <a:rPr lang="en-US" altLang="zh-CN" dirty="0"/>
              <a:t> TRAINGDM </a:t>
            </a:r>
            <a:r>
              <a:rPr lang="zh-CN" altLang="zh-CN" dirty="0"/>
              <a:t>算法训练</a:t>
            </a:r>
            <a:r>
              <a:rPr lang="en-US" altLang="zh-CN" dirty="0"/>
              <a:t> BP </a:t>
            </a:r>
            <a:r>
              <a:rPr lang="zh-CN" altLang="zh-CN" dirty="0"/>
              <a:t>网络</a:t>
            </a:r>
            <a:r>
              <a:rPr lang="en-US" altLang="zh-CN" dirty="0"/>
              <a:t> </a:t>
            </a:r>
            <a:endParaRPr lang="zh-CN" altLang="zh-CN" dirty="0"/>
          </a:p>
        </p:txBody>
      </p:sp>
    </p:spTree>
    <p:extLst>
      <p:ext uri="{BB962C8B-B14F-4D97-AF65-F5344CB8AC3E}">
        <p14:creationId xmlns:p14="http://schemas.microsoft.com/office/powerpoint/2010/main" val="215243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52619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a:t>
            </a:r>
            <a:r>
              <a:rPr lang="en-US" altLang="zh-CN" dirty="0" err="1"/>
              <a:t>net,tr</a:t>
            </a:r>
            <a:r>
              <a:rPr lang="en-US" altLang="zh-CN" dirty="0"/>
              <a:t>]=train(</a:t>
            </a:r>
            <a:r>
              <a:rPr lang="en-US" altLang="zh-CN" dirty="0" err="1"/>
              <a:t>net,P,T</a:t>
            </a:r>
            <a:r>
              <a:rPr lang="en-US" altLang="zh-CN" dirty="0"/>
              <a:t>);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对</a:t>
            </a:r>
            <a:r>
              <a:rPr lang="en-US" altLang="zh-CN" dirty="0"/>
              <a:t> BP </a:t>
            </a:r>
            <a:r>
              <a:rPr lang="zh-CN" altLang="zh-CN" dirty="0"/>
              <a:t>网络进行仿真</a:t>
            </a:r>
            <a:r>
              <a:rPr lang="en-US" altLang="zh-CN" dirty="0"/>
              <a:t> </a:t>
            </a:r>
            <a:endParaRPr lang="zh-CN" altLang="zh-CN" dirty="0"/>
          </a:p>
          <a:p>
            <a:r>
              <a:rPr lang="en-US" altLang="zh-CN" dirty="0"/>
              <a:t>A = </a:t>
            </a:r>
            <a:r>
              <a:rPr lang="en-US" altLang="zh-CN" dirty="0" err="1"/>
              <a:t>sim</a:t>
            </a:r>
            <a:r>
              <a:rPr lang="en-US" altLang="zh-CN" dirty="0"/>
              <a:t>(</a:t>
            </a:r>
            <a:r>
              <a:rPr lang="en-US" altLang="zh-CN" dirty="0" err="1"/>
              <a:t>net,P</a:t>
            </a:r>
            <a:r>
              <a:rPr lang="en-US" altLang="zh-CN" dirty="0"/>
              <a:t>) </a:t>
            </a:r>
            <a:endParaRPr lang="zh-CN" altLang="zh-CN" dirty="0"/>
          </a:p>
          <a:p>
            <a:r>
              <a:rPr lang="en-US" altLang="zh-CN" dirty="0"/>
              <a:t>% </a:t>
            </a:r>
            <a:r>
              <a:rPr lang="zh-CN" altLang="zh-CN" dirty="0"/>
              <a:t>计算仿真误差</a:t>
            </a:r>
            <a:r>
              <a:rPr lang="en-US" altLang="zh-CN" dirty="0"/>
              <a:t> </a:t>
            </a:r>
            <a:endParaRPr lang="zh-CN" altLang="zh-CN" dirty="0"/>
          </a:p>
          <a:p>
            <a:r>
              <a:rPr lang="en-US" altLang="zh-CN" dirty="0"/>
              <a:t>E = T - A </a:t>
            </a:r>
            <a:endParaRPr lang="zh-CN" altLang="zh-CN" dirty="0"/>
          </a:p>
          <a:p>
            <a:r>
              <a:rPr lang="en-US" altLang="zh-CN" dirty="0"/>
              <a:t>MSE=</a:t>
            </a:r>
            <a:r>
              <a:rPr lang="en-US" altLang="zh-CN" dirty="0" err="1"/>
              <a:t>mse</a:t>
            </a:r>
            <a:r>
              <a:rPr lang="en-US" altLang="zh-CN" dirty="0"/>
              <a:t>(E)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echo </a:t>
            </a:r>
            <a:r>
              <a:rPr lang="en-US" altLang="zh-CN" dirty="0" smtClean="0"/>
              <a:t>off</a:t>
            </a:r>
            <a:endParaRPr lang="zh-CN" altLang="zh-CN" dirty="0"/>
          </a:p>
        </p:txBody>
      </p:sp>
    </p:spTree>
    <p:extLst>
      <p:ext uri="{BB962C8B-B14F-4D97-AF65-F5344CB8AC3E}">
        <p14:creationId xmlns:p14="http://schemas.microsoft.com/office/powerpoint/2010/main" val="1745183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3"/>
            <a:ext cx="8687996" cy="62992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400" b="1" dirty="0"/>
              <a:t>例</a:t>
            </a:r>
            <a:r>
              <a:rPr lang="en-US" altLang="zh-CN" sz="2400" b="1" dirty="0"/>
              <a:t>2 </a:t>
            </a:r>
            <a:r>
              <a:rPr lang="zh-CN" altLang="zh-CN" dirty="0"/>
              <a:t>采用提前停止方法提高</a:t>
            </a:r>
            <a:r>
              <a:rPr lang="en-US" altLang="zh-CN" dirty="0"/>
              <a:t> BP </a:t>
            </a:r>
            <a:r>
              <a:rPr lang="zh-CN" altLang="zh-CN" dirty="0"/>
              <a:t>网络的推广能力。对于和例</a:t>
            </a:r>
            <a:r>
              <a:rPr lang="en-US" altLang="zh-CN" dirty="0"/>
              <a:t> 2</a:t>
            </a:r>
            <a:r>
              <a:rPr lang="zh-CN" altLang="zh-CN" dirty="0"/>
              <a:t>相同的问题，在本例中我们将采用训练函数</a:t>
            </a:r>
            <a:r>
              <a:rPr lang="en-US" altLang="zh-CN" dirty="0"/>
              <a:t> </a:t>
            </a:r>
            <a:r>
              <a:rPr lang="en-US" altLang="zh-CN" dirty="0" err="1"/>
              <a:t>traingdx</a:t>
            </a:r>
            <a:r>
              <a:rPr lang="en-US" altLang="zh-CN" dirty="0"/>
              <a:t> </a:t>
            </a:r>
            <a:r>
              <a:rPr lang="zh-CN" altLang="zh-CN" dirty="0"/>
              <a:t>和提前停止相结合的方法来训练</a:t>
            </a:r>
            <a:r>
              <a:rPr lang="en-US" altLang="zh-CN" dirty="0"/>
              <a:t> BP </a:t>
            </a:r>
            <a:r>
              <a:rPr lang="zh-CN" altLang="zh-CN" dirty="0"/>
              <a:t>网络，以提高</a:t>
            </a:r>
            <a:r>
              <a:rPr lang="en-US" altLang="zh-CN" dirty="0"/>
              <a:t> BP </a:t>
            </a:r>
            <a:r>
              <a:rPr lang="zh-CN" altLang="zh-CN" dirty="0"/>
              <a:t>网络的推广能力。</a:t>
            </a:r>
            <a:r>
              <a:rPr lang="en-US" altLang="zh-CN" dirty="0"/>
              <a:t> </a:t>
            </a:r>
            <a:endParaRPr lang="zh-CN" altLang="zh-CN" dirty="0"/>
          </a:p>
          <a:p>
            <a:r>
              <a:rPr lang="zh-CN" altLang="zh-CN" dirty="0"/>
              <a:t>解：在利用提前停止方法时，首先应分别定义训练样本、验证样本或测试样本，其中，验证样本是必不可少的。在本例中，我们只定义并使用验证样本，即有</a:t>
            </a:r>
            <a:r>
              <a:rPr lang="en-US" altLang="zh-CN" dirty="0"/>
              <a:t> </a:t>
            </a:r>
            <a:endParaRPr lang="zh-CN" altLang="zh-CN" dirty="0"/>
          </a:p>
          <a:p>
            <a:r>
              <a:rPr lang="zh-CN" altLang="zh-CN" dirty="0"/>
              <a:t>验证样本输入矢量：</a:t>
            </a:r>
            <a:r>
              <a:rPr lang="en-US" altLang="zh-CN" dirty="0" err="1"/>
              <a:t>val.P</a:t>
            </a:r>
            <a:r>
              <a:rPr lang="en-US" altLang="zh-CN" dirty="0"/>
              <a:t> = [-0.975:.05:0.975] </a:t>
            </a:r>
            <a:endParaRPr lang="zh-CN" altLang="zh-CN" dirty="0"/>
          </a:p>
          <a:p>
            <a:r>
              <a:rPr lang="zh-CN" altLang="zh-CN" dirty="0"/>
              <a:t>验证样本目标矢量：</a:t>
            </a:r>
            <a:r>
              <a:rPr lang="en-US" altLang="zh-CN" dirty="0" err="1"/>
              <a:t>val.T</a:t>
            </a:r>
            <a:r>
              <a:rPr lang="en-US" altLang="zh-CN" dirty="0"/>
              <a:t> = sin(2*pi*</a:t>
            </a:r>
            <a:r>
              <a:rPr lang="en-US" altLang="zh-CN" dirty="0" err="1"/>
              <a:t>val.P</a:t>
            </a:r>
            <a:r>
              <a:rPr lang="en-US" altLang="zh-CN" dirty="0"/>
              <a:t>)+0.1*</a:t>
            </a:r>
            <a:r>
              <a:rPr lang="en-US" altLang="zh-CN" dirty="0" err="1"/>
              <a:t>randn</a:t>
            </a:r>
            <a:r>
              <a:rPr lang="en-US" altLang="zh-CN" dirty="0"/>
              <a:t>(size(</a:t>
            </a:r>
            <a:r>
              <a:rPr lang="en-US" altLang="zh-CN" dirty="0" err="1"/>
              <a:t>val.P</a:t>
            </a:r>
            <a:r>
              <a:rPr lang="en-US" altLang="zh-CN" dirty="0"/>
              <a:t>)) </a:t>
            </a:r>
            <a:endParaRPr lang="zh-CN" altLang="zh-CN" dirty="0"/>
          </a:p>
          <a:p>
            <a:r>
              <a:rPr lang="zh-CN" altLang="zh-CN" dirty="0"/>
              <a:t>值得注意的是，尽管提前停止方法可以和任何一种</a:t>
            </a:r>
            <a:r>
              <a:rPr lang="en-US" altLang="zh-CN" dirty="0"/>
              <a:t> BP </a:t>
            </a:r>
            <a:r>
              <a:rPr lang="zh-CN" altLang="zh-CN" dirty="0"/>
              <a:t>网络训练函数一起使用，但是不适合同训练速度过快的算法联合使用，比如</a:t>
            </a:r>
            <a:r>
              <a:rPr lang="en-US" altLang="zh-CN" dirty="0"/>
              <a:t> </a:t>
            </a:r>
            <a:r>
              <a:rPr lang="en-US" altLang="zh-CN" dirty="0" err="1"/>
              <a:t>trainlm</a:t>
            </a:r>
            <a:r>
              <a:rPr lang="en-US" altLang="zh-CN" dirty="0"/>
              <a:t> </a:t>
            </a:r>
            <a:r>
              <a:rPr lang="zh-CN" altLang="zh-CN" dirty="0"/>
              <a:t>函数，所以本例中我们采用训练速度相对较慢的变学习速率算法</a:t>
            </a:r>
            <a:r>
              <a:rPr lang="en-US" altLang="zh-CN" dirty="0"/>
              <a:t> </a:t>
            </a:r>
            <a:r>
              <a:rPr lang="en-US" altLang="zh-CN" dirty="0" err="1"/>
              <a:t>traingdx</a:t>
            </a:r>
            <a:r>
              <a:rPr lang="en-US" altLang="zh-CN" dirty="0"/>
              <a:t> </a:t>
            </a:r>
            <a:r>
              <a:rPr lang="zh-CN" altLang="zh-CN" dirty="0"/>
              <a:t>函数作为训练函数。</a:t>
            </a:r>
          </a:p>
          <a:p>
            <a:r>
              <a:rPr lang="zh-CN" altLang="zh-CN" dirty="0"/>
              <a:t>本例的</a:t>
            </a:r>
            <a:r>
              <a:rPr lang="en-US" altLang="zh-CN" dirty="0"/>
              <a:t> MATLAB </a:t>
            </a:r>
            <a:r>
              <a:rPr lang="zh-CN" altLang="zh-CN" dirty="0"/>
              <a:t>程序如下</a:t>
            </a:r>
            <a:r>
              <a:rPr lang="zh-CN" altLang="zh-CN" dirty="0" smtClean="0"/>
              <a:t>：</a:t>
            </a:r>
            <a:endParaRPr lang="en-US" altLang="zh-CN" dirty="0" smtClean="0"/>
          </a:p>
          <a:p>
            <a:r>
              <a:rPr lang="en-US" altLang="zh-CN" dirty="0"/>
              <a:t>close all </a:t>
            </a:r>
            <a:endParaRPr lang="zh-CN" altLang="zh-CN" dirty="0"/>
          </a:p>
          <a:p>
            <a:r>
              <a:rPr lang="en-US" altLang="zh-CN" dirty="0"/>
              <a:t>clear </a:t>
            </a:r>
            <a:endParaRPr lang="zh-CN" altLang="zh-CN" dirty="0"/>
          </a:p>
          <a:p>
            <a:r>
              <a:rPr lang="en-US" altLang="zh-CN" dirty="0"/>
              <a:t>echo on </a:t>
            </a:r>
            <a:endParaRPr lang="zh-CN" altLang="zh-CN" dirty="0"/>
          </a:p>
          <a:p>
            <a:r>
              <a:rPr lang="en-US" altLang="zh-CN" dirty="0" err="1"/>
              <a:t>clc</a:t>
            </a:r>
            <a:r>
              <a:rPr lang="en-US" altLang="zh-CN" dirty="0"/>
              <a:t> </a:t>
            </a:r>
            <a:endParaRPr lang="zh-CN" altLang="zh-CN" dirty="0"/>
          </a:p>
          <a:p>
            <a:r>
              <a:rPr lang="en-US" altLang="zh-CN" dirty="0"/>
              <a:t>% NEWFF</a:t>
            </a:r>
            <a:r>
              <a:rPr lang="zh-CN" altLang="zh-CN" dirty="0"/>
              <a:t>——生成一个新的前向神经网络</a:t>
            </a:r>
            <a:r>
              <a:rPr lang="en-US" altLang="zh-CN" dirty="0"/>
              <a:t> </a:t>
            </a:r>
            <a:endParaRPr lang="zh-CN" altLang="zh-CN" dirty="0"/>
          </a:p>
          <a:p>
            <a:r>
              <a:rPr lang="en-US" altLang="zh-CN" dirty="0"/>
              <a:t>% TRAIN</a:t>
            </a:r>
            <a:r>
              <a:rPr lang="zh-CN" altLang="zh-CN" dirty="0"/>
              <a:t>——对</a:t>
            </a:r>
            <a:r>
              <a:rPr lang="en-US" altLang="zh-CN" dirty="0"/>
              <a:t> BP </a:t>
            </a:r>
            <a:r>
              <a:rPr lang="zh-CN" altLang="zh-CN" dirty="0"/>
              <a:t>神经网络进行训练</a:t>
            </a:r>
            <a:r>
              <a:rPr lang="en-US" altLang="zh-CN" dirty="0"/>
              <a:t> </a:t>
            </a:r>
            <a:endParaRPr lang="zh-CN" altLang="zh-CN" dirty="0"/>
          </a:p>
          <a:p>
            <a:endParaRPr lang="zh-CN" altLang="zh-CN" dirty="0"/>
          </a:p>
        </p:txBody>
      </p:sp>
    </p:spTree>
    <p:extLst>
      <p:ext uri="{BB962C8B-B14F-4D97-AF65-F5344CB8AC3E}">
        <p14:creationId xmlns:p14="http://schemas.microsoft.com/office/powerpoint/2010/main" val="535043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3"/>
            <a:ext cx="8687996" cy="59989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 SIM</a:t>
            </a:r>
            <a:r>
              <a:rPr lang="zh-CN" altLang="zh-CN" dirty="0"/>
              <a:t>——对</a:t>
            </a:r>
            <a:r>
              <a:rPr lang="en-US" altLang="zh-CN" dirty="0"/>
              <a:t> BP </a:t>
            </a:r>
            <a:r>
              <a:rPr lang="zh-CN" altLang="zh-CN" dirty="0"/>
              <a:t>神经网络进行仿真 </a:t>
            </a:r>
          </a:p>
          <a:p>
            <a:r>
              <a:rPr lang="en-US" altLang="zh-CN" dirty="0"/>
              <a:t>pause </a:t>
            </a:r>
            <a:endParaRPr lang="zh-CN" altLang="zh-CN" dirty="0"/>
          </a:p>
          <a:p>
            <a:r>
              <a:rPr lang="en-US" altLang="zh-CN" dirty="0"/>
              <a:t>% </a:t>
            </a:r>
            <a:r>
              <a:rPr lang="zh-CN" altLang="zh-CN" dirty="0"/>
              <a:t>敲任意键开始</a:t>
            </a:r>
            <a:r>
              <a:rPr lang="en-US" altLang="zh-CN" dirty="0"/>
              <a:t> </a:t>
            </a:r>
            <a:endParaRPr lang="zh-CN" altLang="zh-CN" dirty="0"/>
          </a:p>
          <a:p>
            <a:r>
              <a:rPr lang="en-US" altLang="zh-CN" dirty="0" err="1"/>
              <a:t>clc</a:t>
            </a:r>
            <a:r>
              <a:rPr lang="en-US" altLang="zh-CN" dirty="0"/>
              <a:t> </a:t>
            </a:r>
            <a:endParaRPr lang="zh-CN" altLang="zh-CN" dirty="0"/>
          </a:p>
          <a:p>
            <a:r>
              <a:rPr lang="en-US" altLang="zh-CN" dirty="0"/>
              <a:t>% </a:t>
            </a:r>
            <a:r>
              <a:rPr lang="zh-CN" altLang="zh-CN" dirty="0"/>
              <a:t>定义训练样本矢量</a:t>
            </a:r>
            <a:r>
              <a:rPr lang="en-US" altLang="zh-CN" dirty="0"/>
              <a:t> </a:t>
            </a:r>
            <a:endParaRPr lang="zh-CN" altLang="zh-CN" dirty="0"/>
          </a:p>
          <a:p>
            <a:r>
              <a:rPr lang="en-US" altLang="zh-CN" dirty="0"/>
              <a:t>% P </a:t>
            </a:r>
            <a:r>
              <a:rPr lang="zh-CN" altLang="zh-CN" dirty="0"/>
              <a:t>为输入矢量</a:t>
            </a:r>
            <a:r>
              <a:rPr lang="en-US" altLang="zh-CN" dirty="0"/>
              <a:t> </a:t>
            </a:r>
            <a:endParaRPr lang="zh-CN" altLang="zh-CN" dirty="0"/>
          </a:p>
          <a:p>
            <a:r>
              <a:rPr lang="en-US" altLang="zh-CN" dirty="0"/>
              <a:t>P = [-1:0.05:1]; </a:t>
            </a:r>
            <a:endParaRPr lang="zh-CN" altLang="zh-CN" dirty="0"/>
          </a:p>
          <a:p>
            <a:r>
              <a:rPr lang="en-US" altLang="zh-CN" dirty="0"/>
              <a:t>% T </a:t>
            </a:r>
            <a:r>
              <a:rPr lang="zh-CN" altLang="zh-CN" dirty="0"/>
              <a:t>为目标矢量</a:t>
            </a:r>
            <a:r>
              <a:rPr lang="en-US" altLang="zh-CN" dirty="0"/>
              <a:t> </a:t>
            </a:r>
            <a:endParaRPr lang="zh-CN" altLang="zh-CN" dirty="0"/>
          </a:p>
          <a:p>
            <a:r>
              <a:rPr lang="en-US" altLang="zh-CN" dirty="0" err="1"/>
              <a:t>randn</a:t>
            </a:r>
            <a:r>
              <a:rPr lang="en-US" altLang="zh-CN" dirty="0"/>
              <a:t>('seed',78341223); </a:t>
            </a:r>
            <a:endParaRPr lang="zh-CN" altLang="zh-CN" dirty="0"/>
          </a:p>
          <a:p>
            <a:r>
              <a:rPr lang="en-US" altLang="zh-CN" dirty="0"/>
              <a:t>T = sin(2*pi*P)+0.1*</a:t>
            </a:r>
            <a:r>
              <a:rPr lang="en-US" altLang="zh-CN" dirty="0" err="1"/>
              <a:t>randn</a:t>
            </a:r>
            <a:r>
              <a:rPr lang="en-US" altLang="zh-CN" dirty="0"/>
              <a:t>(size(P)); </a:t>
            </a:r>
            <a:endParaRPr lang="zh-CN" altLang="zh-CN" dirty="0"/>
          </a:p>
          <a:p>
            <a:r>
              <a:rPr lang="en-US" altLang="zh-CN" dirty="0"/>
              <a:t>% </a:t>
            </a:r>
            <a:r>
              <a:rPr lang="zh-CN" altLang="zh-CN" dirty="0"/>
              <a:t>绘制训练样本数据点</a:t>
            </a:r>
            <a:r>
              <a:rPr lang="en-US" altLang="zh-CN" dirty="0"/>
              <a:t> </a:t>
            </a:r>
            <a:endParaRPr lang="zh-CN" altLang="zh-CN" dirty="0"/>
          </a:p>
          <a:p>
            <a:r>
              <a:rPr lang="en-US" altLang="zh-CN" dirty="0"/>
              <a:t>plot(P,T,'+'); </a:t>
            </a:r>
            <a:endParaRPr lang="zh-CN" altLang="zh-CN" dirty="0"/>
          </a:p>
          <a:p>
            <a:r>
              <a:rPr lang="en-US" altLang="zh-CN" dirty="0"/>
              <a:t>echo off </a:t>
            </a:r>
            <a:endParaRPr lang="zh-CN" altLang="zh-CN" dirty="0"/>
          </a:p>
          <a:p>
            <a:r>
              <a:rPr lang="en-US" altLang="zh-CN" dirty="0"/>
              <a:t>hold on; </a:t>
            </a:r>
            <a:endParaRPr lang="zh-CN" altLang="zh-CN" dirty="0"/>
          </a:p>
        </p:txBody>
      </p:sp>
    </p:spTree>
    <p:extLst>
      <p:ext uri="{BB962C8B-B14F-4D97-AF65-F5344CB8AC3E}">
        <p14:creationId xmlns:p14="http://schemas.microsoft.com/office/powerpoint/2010/main" val="232221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5930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err="1"/>
              <a:t>clc</a:t>
            </a:r>
            <a:r>
              <a:rPr lang="en-US" altLang="zh-CN" dirty="0"/>
              <a:t>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定义验证样本</a:t>
            </a:r>
            <a:r>
              <a:rPr lang="en-US" altLang="zh-CN" dirty="0"/>
              <a:t> </a:t>
            </a:r>
            <a:endParaRPr lang="zh-CN" altLang="zh-CN" dirty="0"/>
          </a:p>
          <a:p>
            <a:r>
              <a:rPr lang="en-US" altLang="zh-CN" dirty="0" err="1"/>
              <a:t>val.P</a:t>
            </a:r>
            <a:r>
              <a:rPr lang="en-US" altLang="zh-CN" dirty="0"/>
              <a:t> = [-0.975:0.05:0.975]; % </a:t>
            </a:r>
            <a:r>
              <a:rPr lang="zh-CN" altLang="zh-CN" dirty="0"/>
              <a:t>验证样本的输入矢量</a:t>
            </a:r>
            <a:r>
              <a:rPr lang="en-US" altLang="zh-CN" dirty="0"/>
              <a:t> </a:t>
            </a:r>
            <a:endParaRPr lang="zh-CN" altLang="zh-CN" dirty="0"/>
          </a:p>
          <a:p>
            <a:r>
              <a:rPr lang="en-US" altLang="zh-CN" dirty="0" err="1"/>
              <a:t>val.T</a:t>
            </a:r>
            <a:r>
              <a:rPr lang="en-US" altLang="zh-CN" dirty="0"/>
              <a:t> = sin(2*pi*</a:t>
            </a:r>
            <a:r>
              <a:rPr lang="en-US" altLang="zh-CN" dirty="0" err="1"/>
              <a:t>val.P</a:t>
            </a:r>
            <a:r>
              <a:rPr lang="en-US" altLang="zh-CN" dirty="0"/>
              <a:t>)+0.1*</a:t>
            </a:r>
            <a:r>
              <a:rPr lang="en-US" altLang="zh-CN" dirty="0" err="1"/>
              <a:t>randn</a:t>
            </a:r>
            <a:r>
              <a:rPr lang="en-US" altLang="zh-CN" dirty="0"/>
              <a:t>(size(</a:t>
            </a:r>
            <a:r>
              <a:rPr lang="en-US" altLang="zh-CN" dirty="0" err="1"/>
              <a:t>val.P</a:t>
            </a:r>
            <a:r>
              <a:rPr lang="en-US" altLang="zh-CN" dirty="0"/>
              <a:t>)); % </a:t>
            </a:r>
            <a:r>
              <a:rPr lang="zh-CN" altLang="zh-CN" dirty="0"/>
              <a:t>验证样本的目标矢量</a:t>
            </a:r>
            <a:r>
              <a:rPr lang="en-US" altLang="zh-CN" dirty="0"/>
              <a:t>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创建一个新的前向神经网络</a:t>
            </a:r>
            <a:r>
              <a:rPr lang="en-US" altLang="zh-CN" dirty="0"/>
              <a:t> </a:t>
            </a:r>
            <a:endParaRPr lang="zh-CN" altLang="zh-CN" dirty="0"/>
          </a:p>
          <a:p>
            <a:r>
              <a:rPr lang="en-US" altLang="zh-CN" dirty="0"/>
              <a:t>net=</a:t>
            </a:r>
            <a:r>
              <a:rPr lang="en-US" altLang="zh-CN" dirty="0" err="1"/>
              <a:t>newff</a:t>
            </a:r>
            <a:r>
              <a:rPr lang="en-US" altLang="zh-CN" dirty="0"/>
              <a:t>(</a:t>
            </a:r>
            <a:r>
              <a:rPr lang="en-US" altLang="zh-CN" dirty="0" err="1"/>
              <a:t>minmax</a:t>
            </a:r>
            <a:r>
              <a:rPr lang="en-US" altLang="zh-CN" dirty="0"/>
              <a:t>(P),[5,1],{'</a:t>
            </a:r>
            <a:r>
              <a:rPr lang="en-US" altLang="zh-CN" dirty="0" err="1"/>
              <a:t>tansig</a:t>
            </a:r>
            <a:r>
              <a:rPr lang="en-US" altLang="zh-CN" dirty="0"/>
              <a:t>','</a:t>
            </a:r>
            <a:r>
              <a:rPr lang="en-US" altLang="zh-CN" dirty="0" err="1"/>
              <a:t>purelin</a:t>
            </a:r>
            <a:r>
              <a:rPr lang="en-US" altLang="zh-CN" dirty="0"/>
              <a:t>'},'</a:t>
            </a:r>
            <a:r>
              <a:rPr lang="en-US" altLang="zh-CN" dirty="0" err="1"/>
              <a:t>traingdx</a:t>
            </a:r>
            <a:r>
              <a:rPr lang="en-US" altLang="zh-CN" dirty="0"/>
              <a:t>');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设置训练参数</a:t>
            </a:r>
            <a:r>
              <a:rPr lang="en-US" altLang="zh-CN" dirty="0"/>
              <a:t> </a:t>
            </a:r>
            <a:endParaRPr lang="zh-CN" altLang="zh-CN" dirty="0"/>
          </a:p>
          <a:p>
            <a:r>
              <a:rPr lang="en-US" altLang="zh-CN" dirty="0" err="1"/>
              <a:t>net.trainParam.epochs</a:t>
            </a:r>
            <a:r>
              <a:rPr lang="en-US" altLang="zh-CN" dirty="0"/>
              <a:t> = 500; </a:t>
            </a:r>
            <a:endParaRPr lang="zh-CN" altLang="zh-CN" dirty="0"/>
          </a:p>
        </p:txBody>
      </p:sp>
    </p:spTree>
    <p:extLst>
      <p:ext uri="{BB962C8B-B14F-4D97-AF65-F5344CB8AC3E}">
        <p14:creationId xmlns:p14="http://schemas.microsoft.com/office/powerpoint/2010/main" val="2426298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3"/>
            <a:ext cx="8687996" cy="6230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net = </a:t>
            </a:r>
            <a:r>
              <a:rPr lang="en-US" altLang="zh-CN" dirty="0" err="1"/>
              <a:t>init</a:t>
            </a:r>
            <a:r>
              <a:rPr lang="en-US" altLang="zh-CN" dirty="0"/>
              <a:t>(net);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训练</a:t>
            </a:r>
            <a:r>
              <a:rPr lang="en-US" altLang="zh-CN" dirty="0"/>
              <a:t> BP </a:t>
            </a:r>
            <a:r>
              <a:rPr lang="zh-CN" altLang="zh-CN" dirty="0"/>
              <a:t>网络</a:t>
            </a:r>
            <a:r>
              <a:rPr lang="en-US" altLang="zh-CN" dirty="0"/>
              <a:t> </a:t>
            </a:r>
            <a:endParaRPr lang="zh-CN" altLang="zh-CN" dirty="0"/>
          </a:p>
          <a:p>
            <a:r>
              <a:rPr lang="en-US" altLang="zh-CN" dirty="0"/>
              <a:t>[</a:t>
            </a:r>
            <a:r>
              <a:rPr lang="en-US" altLang="zh-CN" dirty="0" err="1"/>
              <a:t>net,tr</a:t>
            </a:r>
            <a:r>
              <a:rPr lang="en-US" altLang="zh-CN" dirty="0"/>
              <a:t>]=train(</a:t>
            </a:r>
            <a:r>
              <a:rPr lang="en-US" altLang="zh-CN" dirty="0" err="1"/>
              <a:t>net,P,T</a:t>
            </a:r>
            <a:r>
              <a:rPr lang="en-US" altLang="zh-CN" dirty="0"/>
              <a:t>,[],[],</a:t>
            </a:r>
            <a:r>
              <a:rPr lang="en-US" altLang="zh-CN" dirty="0" err="1"/>
              <a:t>val</a:t>
            </a:r>
            <a:r>
              <a:rPr lang="en-US" altLang="zh-CN" dirty="0"/>
              <a:t>);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 </a:t>
            </a:r>
            <a:r>
              <a:rPr lang="zh-CN" altLang="zh-CN" dirty="0"/>
              <a:t>对</a:t>
            </a:r>
            <a:r>
              <a:rPr lang="en-US" altLang="zh-CN" dirty="0"/>
              <a:t> BP </a:t>
            </a:r>
            <a:r>
              <a:rPr lang="zh-CN" altLang="zh-CN" dirty="0"/>
              <a:t>网络进行仿真</a:t>
            </a:r>
            <a:r>
              <a:rPr lang="en-US" altLang="zh-CN" dirty="0"/>
              <a:t> </a:t>
            </a:r>
            <a:endParaRPr lang="zh-CN" altLang="zh-CN" dirty="0"/>
          </a:p>
          <a:p>
            <a:r>
              <a:rPr lang="en-US" altLang="zh-CN" dirty="0"/>
              <a:t>A = </a:t>
            </a:r>
            <a:r>
              <a:rPr lang="en-US" altLang="zh-CN" dirty="0" err="1"/>
              <a:t>sim</a:t>
            </a:r>
            <a:r>
              <a:rPr lang="en-US" altLang="zh-CN" dirty="0"/>
              <a:t>(</a:t>
            </a:r>
            <a:r>
              <a:rPr lang="en-US" altLang="zh-CN" dirty="0" err="1"/>
              <a:t>net,P</a:t>
            </a:r>
            <a:r>
              <a:rPr lang="en-US" altLang="zh-CN" dirty="0"/>
              <a:t>); </a:t>
            </a:r>
            <a:endParaRPr lang="zh-CN" altLang="zh-CN" dirty="0"/>
          </a:p>
          <a:p>
            <a:r>
              <a:rPr lang="en-US" altLang="zh-CN" dirty="0"/>
              <a:t>% </a:t>
            </a:r>
            <a:r>
              <a:rPr lang="zh-CN" altLang="zh-CN" dirty="0"/>
              <a:t>计算仿真误差</a:t>
            </a:r>
            <a:r>
              <a:rPr lang="en-US" altLang="zh-CN" dirty="0"/>
              <a:t> </a:t>
            </a:r>
            <a:endParaRPr lang="zh-CN" altLang="zh-CN" dirty="0"/>
          </a:p>
          <a:p>
            <a:r>
              <a:rPr lang="en-US" altLang="zh-CN" dirty="0"/>
              <a:t>E = T - A; </a:t>
            </a:r>
            <a:endParaRPr lang="zh-CN" altLang="zh-CN" dirty="0"/>
          </a:p>
          <a:p>
            <a:r>
              <a:rPr lang="en-US" altLang="zh-CN" dirty="0"/>
              <a:t>MSE=</a:t>
            </a:r>
            <a:r>
              <a:rPr lang="en-US" altLang="zh-CN" dirty="0" err="1"/>
              <a:t>mse</a:t>
            </a:r>
            <a:r>
              <a:rPr lang="en-US" altLang="zh-CN" dirty="0"/>
              <a:t>(E)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p:txBody>
      </p:sp>
    </p:spTree>
    <p:extLst>
      <p:ext uri="{BB962C8B-B14F-4D97-AF65-F5344CB8AC3E}">
        <p14:creationId xmlns:p14="http://schemas.microsoft.com/office/powerpoint/2010/main" val="68848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27306" y="606567"/>
            <a:ext cx="8687996" cy="54803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 </a:t>
            </a:r>
            <a:r>
              <a:rPr lang="zh-CN" altLang="zh-CN" dirty="0"/>
              <a:t>绘制仿真拟合结果曲线 </a:t>
            </a:r>
          </a:p>
          <a:p>
            <a:r>
              <a:rPr lang="en-US" altLang="zh-CN" dirty="0"/>
              <a:t>close all; </a:t>
            </a:r>
            <a:endParaRPr lang="zh-CN" altLang="zh-CN" dirty="0"/>
          </a:p>
          <a:p>
            <a:r>
              <a:rPr lang="en-US" altLang="zh-CN" dirty="0"/>
              <a:t>plot(P,A,P,T,'+',</a:t>
            </a:r>
            <a:r>
              <a:rPr lang="en-US" altLang="zh-CN" dirty="0" err="1"/>
              <a:t>P,sin</a:t>
            </a:r>
            <a:r>
              <a:rPr lang="en-US" altLang="zh-CN" dirty="0"/>
              <a:t>(2*pi*P),':'); </a:t>
            </a:r>
            <a:endParaRPr lang="zh-CN" altLang="zh-CN" dirty="0"/>
          </a:p>
          <a:p>
            <a:r>
              <a:rPr lang="en-US" altLang="zh-CN" dirty="0"/>
              <a:t>pause; </a:t>
            </a:r>
            <a:endParaRPr lang="zh-CN" altLang="zh-CN" dirty="0"/>
          </a:p>
          <a:p>
            <a:r>
              <a:rPr lang="en-US" altLang="zh-CN" dirty="0" err="1"/>
              <a:t>clc</a:t>
            </a:r>
            <a:r>
              <a:rPr lang="en-US" altLang="zh-CN" dirty="0"/>
              <a:t> </a:t>
            </a:r>
            <a:endParaRPr lang="zh-CN" altLang="zh-CN" dirty="0"/>
          </a:p>
          <a:p>
            <a:r>
              <a:rPr lang="en-US" altLang="zh-CN" dirty="0"/>
              <a:t>echo off </a:t>
            </a:r>
            <a:endParaRPr lang="zh-CN" altLang="zh-CN" dirty="0"/>
          </a:p>
          <a:p>
            <a:r>
              <a:rPr lang="zh-CN" altLang="zh-CN" dirty="0"/>
              <a:t>下面给出了网络的某次训练结果，可见，当训练至第</a:t>
            </a:r>
            <a:r>
              <a:rPr lang="en-US" altLang="zh-CN" dirty="0"/>
              <a:t> 136 </a:t>
            </a:r>
            <a:r>
              <a:rPr lang="zh-CN" altLang="zh-CN" dirty="0"/>
              <a:t>步时，训练提前停止，此时的网络误差为</a:t>
            </a:r>
            <a:r>
              <a:rPr lang="en-US" altLang="zh-CN" dirty="0"/>
              <a:t> 0.0102565</a:t>
            </a:r>
            <a:r>
              <a:rPr lang="zh-CN" altLang="zh-CN" dirty="0"/>
              <a:t>。给出了训练后的仿真数据拟合曲线，效果是相当满意的。</a:t>
            </a:r>
            <a:r>
              <a:rPr lang="en-US" altLang="zh-CN" dirty="0"/>
              <a:t> </a:t>
            </a:r>
            <a:endParaRPr lang="zh-CN" altLang="zh-CN" dirty="0"/>
          </a:p>
          <a:p>
            <a:r>
              <a:rPr lang="en-US" altLang="zh-CN" dirty="0"/>
              <a:t>[</a:t>
            </a:r>
            <a:r>
              <a:rPr lang="en-US" altLang="zh-CN" dirty="0" err="1"/>
              <a:t>net,tr</a:t>
            </a:r>
            <a:r>
              <a:rPr lang="en-US" altLang="zh-CN" dirty="0"/>
              <a:t>]=train(</a:t>
            </a:r>
            <a:r>
              <a:rPr lang="en-US" altLang="zh-CN" dirty="0" err="1"/>
              <a:t>net,P,T</a:t>
            </a:r>
            <a:r>
              <a:rPr lang="en-US" altLang="zh-CN" dirty="0"/>
              <a:t>,[],[],</a:t>
            </a:r>
            <a:r>
              <a:rPr lang="en-US" altLang="zh-CN" dirty="0" err="1"/>
              <a:t>val</a:t>
            </a:r>
            <a:r>
              <a:rPr lang="en-US" altLang="zh-CN" dirty="0"/>
              <a:t>); </a:t>
            </a:r>
            <a:endParaRPr lang="en-US" altLang="zh-CN" dirty="0" smtClean="0"/>
          </a:p>
          <a:p>
            <a:r>
              <a:rPr lang="en-US" altLang="zh-CN" dirty="0"/>
              <a:t>TRAINGDX, Epoch 0/500, MSE 0.504647/0, Gradient 2.1201/1e-006</a:t>
            </a:r>
            <a:endParaRPr lang="zh-CN" altLang="zh-CN" dirty="0"/>
          </a:p>
          <a:p>
            <a:r>
              <a:rPr lang="en-US" altLang="zh-CN" dirty="0"/>
              <a:t>TRAINGDX, Epoch 25/500, MSE 0.163593/0, Gradient 0.384793/1e-006</a:t>
            </a:r>
            <a:endParaRPr lang="zh-CN" altLang="zh-CN" dirty="0"/>
          </a:p>
          <a:p>
            <a:r>
              <a:rPr lang="en-US" altLang="zh-CN" dirty="0"/>
              <a:t>TRAINGDX, Epoch 50/500, MSE 0.130259/0, Gradient 0.158209/1e-006</a:t>
            </a:r>
            <a:endParaRPr lang="zh-CN" altLang="zh-CN" dirty="0"/>
          </a:p>
          <a:p>
            <a:r>
              <a:rPr lang="en-US" altLang="zh-CN" dirty="0"/>
              <a:t>TRAINGDX, Epoch 75/500, MSE 0.086869/0, Gradient 0.0883479/1e-006</a:t>
            </a:r>
            <a:endParaRPr lang="zh-CN" altLang="zh-CN" dirty="0"/>
          </a:p>
          <a:p>
            <a:endParaRPr lang="zh-CN" altLang="zh-CN" dirty="0"/>
          </a:p>
        </p:txBody>
      </p:sp>
    </p:spTree>
    <p:extLst>
      <p:ext uri="{BB962C8B-B14F-4D97-AF65-F5344CB8AC3E}">
        <p14:creationId xmlns:p14="http://schemas.microsoft.com/office/powerpoint/2010/main" val="839237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40953" y="442794"/>
            <a:ext cx="8687996" cy="2191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TRAINGDX, Epoch 100/500, MSE 0.0492511/0, Gradient 0.0387894/1e-006</a:t>
            </a:r>
            <a:endParaRPr lang="zh-CN" altLang="zh-CN" dirty="0"/>
          </a:p>
          <a:p>
            <a:r>
              <a:rPr lang="en-US" altLang="zh-CN" dirty="0"/>
              <a:t>TRAINGDX, Epoch 125/500, MSE 0.0110016/0, Gradient 0.017242/1e-006</a:t>
            </a:r>
            <a:endParaRPr lang="zh-CN" altLang="zh-CN" dirty="0"/>
          </a:p>
          <a:p>
            <a:r>
              <a:rPr lang="en-US" altLang="zh-CN" dirty="0"/>
              <a:t>TRAINGDX, Epoch 136/500, MSE 0.0102565/0, Gradient 0.01203/1e-006</a:t>
            </a:r>
            <a:endParaRPr lang="zh-CN" altLang="zh-CN" dirty="0"/>
          </a:p>
          <a:p>
            <a:r>
              <a:rPr lang="en-US" altLang="zh-CN" dirty="0"/>
              <a:t>TRAINGDX, Validation stop. </a:t>
            </a:r>
            <a:endParaRPr lang="zh-CN" altLang="zh-CN" dirty="0"/>
          </a:p>
        </p:txBody>
      </p:sp>
    </p:spTree>
    <p:extLst>
      <p:ext uri="{BB962C8B-B14F-4D97-AF65-F5344CB8AC3E}">
        <p14:creationId xmlns:p14="http://schemas.microsoft.com/office/powerpoint/2010/main" val="352529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p:cNvSpPr>
            <a:spLocks noChangeArrowheads="1"/>
          </p:cNvSpPr>
          <p:nvPr/>
        </p:nvSpPr>
        <p:spPr bwMode="auto">
          <a:xfrm>
            <a:off x="3855093" y="2855353"/>
            <a:ext cx="2262158" cy="369332"/>
          </a:xfrm>
          <a:prstGeom prst="rect">
            <a:avLst/>
          </a:prstGeom>
          <a:noFill/>
          <a:ln w="9525">
            <a:noFill/>
            <a:miter lim="800000"/>
            <a:headEnd/>
            <a:tailEnd/>
          </a:ln>
          <a:effectLst/>
        </p:spPr>
        <p:txBody>
          <a:bodyPr wrap="none" anchor="ctr">
            <a:spAutoFit/>
          </a:bodyPr>
          <a:lstStyle/>
          <a:p>
            <a:pPr algn="ctr"/>
            <a:r>
              <a:rPr lang="zh-CN" altLang="zh-CN" dirty="0"/>
              <a:t>生物神经元网络结构</a:t>
            </a:r>
            <a:endParaRPr lang="zh-CN"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69" y="216317"/>
            <a:ext cx="3872789" cy="239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p:cNvSpPr>
          <p:nvPr/>
        </p:nvSpPr>
        <p:spPr bwMode="auto">
          <a:xfrm>
            <a:off x="688016" y="3470424"/>
            <a:ext cx="8687996" cy="3097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树突是树状的神经纤维接收网络，它将电信号传送到细胞体，细胞体对这些输入信号进行整合并进行阈值处理。轴突是单根长纤维，它把细胞体的输出信号导向其他神经元，一个神经细胞的轴突和另一个神经细胞树突的结合点称为突触</a:t>
            </a:r>
          </a:p>
          <a:p>
            <a:r>
              <a:rPr lang="zh-CN" altLang="zh-CN" b="1" dirty="0"/>
              <a:t>突触的信息处理：</a:t>
            </a:r>
            <a:endParaRPr lang="zh-CN" altLang="zh-CN" dirty="0"/>
          </a:p>
          <a:p>
            <a:r>
              <a:rPr lang="zh-CN" altLang="zh-CN" dirty="0"/>
              <a:t>生物神经元传递信息的过程为多输入、单输出；神经元各组成部分的功能来看，信息的处理与传递主要发生在突触附近；当神经元细胞体通过轴突传到突触前膜的脉冲幅度达到一定强度，即超过其阈值电位后，突触前膜将向突触间隙释放神经传递的化学物质；突触有两种类型，兴奋性突触和抑制性突触。前者产生正突触后电位，后者产生负突触后电位。</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77863" y="1583140"/>
            <a:ext cx="8687996" cy="52619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近几年来，人工神经元网络理论的研究和实现引起了各个国家的科学家、科研机构和企业界的普遍关注，并且各个科学的研究人员都想利用人工神经网络的特殊功能来解决本学科的难题，很多工程项目都采用和准备采用人工神经网络的解决方案。</a:t>
            </a:r>
          </a:p>
          <a:p>
            <a:r>
              <a:rPr lang="zh-CN" altLang="zh-CN" dirty="0"/>
              <a:t>人工神经元网络</a:t>
            </a:r>
            <a:r>
              <a:rPr lang="en-US" altLang="zh-CN" dirty="0"/>
              <a:t>ANN</a:t>
            </a:r>
            <a:r>
              <a:rPr lang="zh-CN" altLang="zh-CN" dirty="0"/>
              <a:t>是由大量简单单元以及这些单元的分成组织大规模并行联结而成的一种网络，他可以模拟生物处理，现实人脑的某些功能。</a:t>
            </a:r>
            <a:r>
              <a:rPr lang="en-US" altLang="zh-CN" dirty="0"/>
              <a:t>ANN</a:t>
            </a:r>
            <a:r>
              <a:rPr lang="zh-CN" altLang="zh-CN" dirty="0"/>
              <a:t>的</a:t>
            </a:r>
            <a:r>
              <a:rPr lang="en-US" altLang="zh-CN" dirty="0"/>
              <a:t>BP</a:t>
            </a:r>
            <a:r>
              <a:rPr lang="zh-CN" altLang="zh-CN" dirty="0"/>
              <a:t>网络模型在模式识别、函数逼近等领域得到了广泛的应用，但利用神经元网络解决实际问题时，你定会涉及到大量的数值计算问题，包括一般的矩阵计算问题和正交化、最小二乘法处理、极大极小匹配求解过程。</a:t>
            </a:r>
          </a:p>
          <a:p>
            <a:r>
              <a:rPr lang="zh-CN" altLang="zh-CN" dirty="0"/>
              <a:t>利用</a:t>
            </a:r>
            <a:r>
              <a:rPr lang="en-US" altLang="zh-CN" dirty="0"/>
              <a:t>MATLAB</a:t>
            </a:r>
            <a:r>
              <a:rPr lang="zh-CN" altLang="zh-CN" dirty="0"/>
              <a:t>语言中专用的</a:t>
            </a:r>
            <a:r>
              <a:rPr lang="en-US" altLang="zh-CN" dirty="0"/>
              <a:t>BP</a:t>
            </a:r>
            <a:r>
              <a:rPr lang="zh-CN" altLang="zh-CN" dirty="0"/>
              <a:t>神经元网络工具，可实现基于</a:t>
            </a:r>
            <a:r>
              <a:rPr lang="en-US" altLang="zh-CN" dirty="0"/>
              <a:t>BP</a:t>
            </a:r>
            <a:r>
              <a:rPr lang="zh-CN" altLang="zh-CN" dirty="0"/>
              <a:t>算法的样本归一化、样本训练、仿真逼近、结果预测、图形输出等全过程，使</a:t>
            </a:r>
            <a:r>
              <a:rPr lang="en-US" altLang="zh-CN" dirty="0"/>
              <a:t>BP</a:t>
            </a:r>
            <a:r>
              <a:rPr lang="zh-CN" altLang="zh-CN" dirty="0"/>
              <a:t>神经元网络在实际应用中实现了计算机化。为了能够了解网络的学习迭代过程，还可以显示网络训练的误差曲线，当发现学习过程发散或陷入饱和状态时，通过终止程序，修复参数后，继续进行训练。</a:t>
            </a:r>
          </a:p>
          <a:p>
            <a:endParaRPr lang="zh-CN" altLang="zh-CN" b="1" dirty="0"/>
          </a:p>
          <a:p>
            <a:endParaRPr lang="zh-CN" altLang="zh-CN" dirty="0"/>
          </a:p>
        </p:txBody>
      </p:sp>
      <p:sp>
        <p:nvSpPr>
          <p:cNvPr id="3" name="标题 1"/>
          <p:cNvSpPr>
            <a:spLocks noGrp="1"/>
          </p:cNvSpPr>
          <p:nvPr>
            <p:ph type="title"/>
          </p:nvPr>
        </p:nvSpPr>
        <p:spPr>
          <a:xfrm>
            <a:off x="677863" y="609600"/>
            <a:ext cx="9421480" cy="973540"/>
          </a:xfrm>
        </p:spPr>
        <p:txBody>
          <a:bodyPr>
            <a:normAutofit/>
          </a:bodyPr>
          <a:lstStyle/>
          <a:p>
            <a:pPr lvl="1"/>
            <a:r>
              <a:rPr lang="en-US" altLang="zh-CN" dirty="0" smtClean="0"/>
              <a:t>13.5</a:t>
            </a:r>
            <a:r>
              <a:rPr lang="zh-CN" altLang="en-US" dirty="0" smtClean="0"/>
              <a:t>结束语</a:t>
            </a:r>
            <a:endParaRPr lang="zh-CN" altLang="en-US" dirty="0" smtClean="0"/>
          </a:p>
        </p:txBody>
      </p:sp>
    </p:spTree>
    <p:extLst>
      <p:ext uri="{BB962C8B-B14F-4D97-AF65-F5344CB8AC3E}">
        <p14:creationId xmlns:p14="http://schemas.microsoft.com/office/powerpoint/2010/main" val="89083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863" y="609600"/>
            <a:ext cx="8596312" cy="1320800"/>
          </a:xfrm>
        </p:spPr>
        <p:txBody>
          <a:bodyPr>
            <a:normAutofit fontScale="90000"/>
          </a:bodyPr>
          <a:lstStyle/>
          <a:p>
            <a:pPr lvl="1"/>
            <a:r>
              <a:rPr lang="en-US" altLang="zh-CN" dirty="0" smtClean="0"/>
              <a:t>13.2</a:t>
            </a:r>
            <a:r>
              <a:rPr lang="zh-CN" altLang="zh-CN" b="1" dirty="0" smtClean="0"/>
              <a:t>人工神经网络</a:t>
            </a:r>
            <a:r>
              <a:rPr lang="zh-CN" altLang="zh-CN" b="1" dirty="0"/>
              <a:t>结构</a:t>
            </a:r>
            <a:br>
              <a:rPr lang="zh-CN" altLang="zh-CN" b="1" dirty="0"/>
            </a:br>
            <a:r>
              <a:rPr lang="en-US" altLang="zh-CN" b="1" dirty="0" smtClean="0"/>
              <a:t> </a:t>
            </a:r>
            <a:r>
              <a:rPr lang="en-US" altLang="zh-CN" sz="2400" b="1" dirty="0" smtClean="0"/>
              <a:t>13.2.1</a:t>
            </a:r>
            <a:r>
              <a:rPr lang="zh-CN" altLang="zh-CN" sz="2400" b="1" dirty="0" smtClean="0"/>
              <a:t>人工神经网络</a:t>
            </a:r>
            <a:r>
              <a:rPr lang="zh-CN" altLang="en-US" dirty="0" smtClean="0"/>
              <a:t/>
            </a:r>
            <a:br>
              <a:rPr lang="zh-CN" altLang="en-US" dirty="0" smtClean="0"/>
            </a:br>
            <a:endParaRPr lang="zh-CN" altLang="en-US" dirty="0" smtClean="0"/>
          </a:p>
        </p:txBody>
      </p:sp>
      <p:sp>
        <p:nvSpPr>
          <p:cNvPr id="5" name="内容占位符 2"/>
          <p:cNvSpPr txBox="1">
            <a:spLocks/>
          </p:cNvSpPr>
          <p:nvPr/>
        </p:nvSpPr>
        <p:spPr bwMode="auto">
          <a:xfrm>
            <a:off x="632021" y="1930400"/>
            <a:ext cx="8687996" cy="417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b="1" dirty="0"/>
              <a:t>1.</a:t>
            </a:r>
            <a:r>
              <a:rPr lang="zh-CN" altLang="zh-CN" b="1" dirty="0"/>
              <a:t>人工神经网络</a:t>
            </a:r>
            <a:r>
              <a:rPr lang="zh-CN" altLang="zh-CN" dirty="0"/>
              <a:t>（</a:t>
            </a:r>
            <a:r>
              <a:rPr lang="en-US" altLang="zh-CN" dirty="0"/>
              <a:t>Artificial Neural Network-ANN</a:t>
            </a:r>
            <a:r>
              <a:rPr lang="zh-CN" altLang="zh-CN" dirty="0"/>
              <a:t>）常常简称为神经网络（</a:t>
            </a:r>
            <a:r>
              <a:rPr lang="en-US" altLang="zh-CN" dirty="0"/>
              <a:t>NN</a:t>
            </a:r>
            <a:r>
              <a:rPr lang="zh-CN" altLang="zh-CN" dirty="0"/>
              <a:t>），是以计算机网络系统模拟生物神经网络的智能计算系统， 是对人脑或自然神经网络的若干基本特性的抽象和模拟。</a:t>
            </a:r>
          </a:p>
          <a:p>
            <a:r>
              <a:rPr lang="zh-CN" altLang="zh-CN" dirty="0"/>
              <a:t>直接理解：</a:t>
            </a:r>
          </a:p>
          <a:p>
            <a:r>
              <a:rPr lang="zh-CN" altLang="zh-CN" dirty="0"/>
              <a:t>（</a:t>
            </a:r>
            <a:r>
              <a:rPr lang="en-US" altLang="zh-CN" dirty="0"/>
              <a:t>1</a:t>
            </a:r>
            <a:r>
              <a:rPr lang="zh-CN" altLang="zh-CN" dirty="0"/>
              <a:t>）神经网络是一个并行和分布式的信息处理网络结构。</a:t>
            </a:r>
          </a:p>
          <a:p>
            <a:r>
              <a:rPr lang="zh-CN" altLang="zh-CN" dirty="0"/>
              <a:t>（</a:t>
            </a:r>
            <a:r>
              <a:rPr lang="en-US" altLang="zh-CN" dirty="0"/>
              <a:t>2</a:t>
            </a:r>
            <a:r>
              <a:rPr lang="zh-CN" altLang="zh-CN" dirty="0"/>
              <a:t>）它一般由大量神经元组成，每个神经元只有一个输出，可以连接到很多其他的神经元；每个神经元输入有多个连接通道，每个连接通道对应于一个连接权系数</a:t>
            </a:r>
            <a:r>
              <a:rPr lang="zh-CN" altLang="zh-CN" dirty="0" smtClean="0"/>
              <a:t>。</a:t>
            </a:r>
            <a:endParaRPr lang="en-US" altLang="zh-CN" dirty="0" smtClean="0"/>
          </a:p>
          <a:p>
            <a:r>
              <a:rPr lang="en-US" altLang="zh-CN" b="1" dirty="0"/>
              <a:t>2.</a:t>
            </a:r>
            <a:r>
              <a:rPr lang="zh-CN" altLang="zh-CN" b="1" dirty="0"/>
              <a:t>人工神经网络的基本特征：</a:t>
            </a:r>
            <a:endParaRPr lang="zh-CN" altLang="zh-CN" dirty="0"/>
          </a:p>
          <a:p>
            <a:r>
              <a:rPr lang="en-US" altLang="zh-CN" dirty="0"/>
              <a:t>(1) </a:t>
            </a:r>
            <a:r>
              <a:rPr lang="zh-CN" altLang="zh-CN" dirty="0"/>
              <a:t>结构特征—并行处理、分步式存储与容错性</a:t>
            </a:r>
          </a:p>
          <a:p>
            <a:r>
              <a:rPr lang="en-US" altLang="zh-CN" dirty="0"/>
              <a:t>(2) </a:t>
            </a:r>
            <a:r>
              <a:rPr lang="zh-CN" altLang="zh-CN" dirty="0"/>
              <a:t>能力特征—自学习、自组织与自适应性</a:t>
            </a:r>
            <a:r>
              <a:rPr lang="en-US" altLang="zh-CN" dirty="0"/>
              <a:t> </a:t>
            </a:r>
            <a:endParaRPr lang="zh-CN" altLang="zh-CN" dirty="0"/>
          </a:p>
          <a:p>
            <a:endParaRPr lang="zh-CN" altLang="zh-CN" dirty="0"/>
          </a:p>
        </p:txBody>
      </p:sp>
    </p:spTree>
    <p:extLst>
      <p:ext uri="{BB962C8B-B14F-4D97-AF65-F5344CB8AC3E}">
        <p14:creationId xmlns:p14="http://schemas.microsoft.com/office/powerpoint/2010/main" val="42964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700260" y="374555"/>
            <a:ext cx="8687996" cy="5725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自适应性是指一个系统能改变自身的性能以适应环境变化的能力。神经网络的自学习是指当外界环境发生变化时，经过一段时间的训练或感知，神经网络能通过自动调整网络结构参数，使得对于结定输入能产 生期望的输出，训练是神经网络学刁的途径，因此经常将学习与训练两 个词混用。神经系统能在外部刺激下按一定规则调整神经元之间的突触连接，逐渐构建起神经网络，这一构建过程称为网络的</a:t>
            </a:r>
            <a:r>
              <a:rPr lang="zh-CN" altLang="zh-CN" b="1" dirty="0"/>
              <a:t>自组织</a:t>
            </a:r>
            <a:r>
              <a:rPr lang="en-US" altLang="zh-CN" dirty="0"/>
              <a:t>(</a:t>
            </a:r>
            <a:r>
              <a:rPr lang="zh-CN" altLang="zh-CN" dirty="0"/>
              <a:t>或称重构</a:t>
            </a:r>
            <a:r>
              <a:rPr lang="en-US" altLang="zh-CN" dirty="0"/>
              <a:t>)</a:t>
            </a:r>
            <a:r>
              <a:rPr lang="zh-CN" altLang="zh-CN" dirty="0"/>
              <a:t>。</a:t>
            </a:r>
          </a:p>
          <a:p>
            <a:r>
              <a:rPr lang="en-US" altLang="zh-CN" b="1" dirty="0"/>
              <a:t>3.</a:t>
            </a:r>
            <a:r>
              <a:rPr lang="zh-CN" altLang="zh-CN" b="1" dirty="0"/>
              <a:t>神经网络的基本功能：</a:t>
            </a:r>
            <a:endParaRPr lang="zh-CN" altLang="zh-CN" dirty="0"/>
          </a:p>
          <a:p>
            <a:r>
              <a:rPr lang="zh-CN" altLang="zh-CN" dirty="0"/>
              <a:t>（</a:t>
            </a:r>
            <a:r>
              <a:rPr lang="en-US" altLang="zh-CN" dirty="0"/>
              <a:t>1</a:t>
            </a:r>
            <a:r>
              <a:rPr lang="zh-CN" altLang="zh-CN" dirty="0"/>
              <a:t>）联想记忆</a:t>
            </a:r>
          </a:p>
          <a:p>
            <a:r>
              <a:rPr lang="en-US" altLang="zh-CN" dirty="0"/>
              <a:t>	</a:t>
            </a:r>
            <a:r>
              <a:rPr lang="zh-CN" altLang="zh-CN" dirty="0"/>
              <a:t>利用事物间的联系通过联想进行记忆的方法。联想是由当前感知或思考的事物想起有关的另一事物，或者由头脑中想起的一件事物，又引起想到另一件事物。由于客观事物是相互联系的，各种知识也是相互联系的，因而在思维中，联想是一种基本的思维形式，是记忆的一种方法。</a:t>
            </a:r>
          </a:p>
          <a:p>
            <a:r>
              <a:rPr lang="zh-CN" altLang="zh-CN" dirty="0"/>
              <a:t>（</a:t>
            </a:r>
            <a:r>
              <a:rPr lang="en-US" altLang="zh-CN" dirty="0"/>
              <a:t>2</a:t>
            </a:r>
            <a:r>
              <a:rPr lang="zh-CN" altLang="zh-CN" dirty="0"/>
              <a:t>）非线性映射</a:t>
            </a:r>
          </a:p>
          <a:p>
            <a:r>
              <a:rPr lang="en-US" altLang="zh-CN" dirty="0"/>
              <a:t>	</a:t>
            </a:r>
            <a:r>
              <a:rPr lang="zh-CN" altLang="zh-CN" dirty="0"/>
              <a:t>许多系统的输入与输出之间存在复杂的非线性关系，设计合理的神经网络通过对系统输入输出样本对进行自动学习，能够以任意精度逼近任意复杂的非线性映射。神经网络的这一优良性能使其可以作为多维非线性函数的通用数学模型。</a:t>
            </a:r>
          </a:p>
          <a:p>
            <a:endParaRPr lang="zh-CN" altLang="zh-CN" dirty="0"/>
          </a:p>
        </p:txBody>
      </p:sp>
    </p:spTree>
    <p:extLst>
      <p:ext uri="{BB962C8B-B14F-4D97-AF65-F5344CB8AC3E}">
        <p14:creationId xmlns:p14="http://schemas.microsoft.com/office/powerpoint/2010/main" val="65042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86612" y="497385"/>
            <a:ext cx="8687996" cy="202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a:t>（</a:t>
            </a:r>
            <a:r>
              <a:rPr lang="en-US" altLang="zh-CN" dirty="0"/>
              <a:t>3</a:t>
            </a:r>
            <a:r>
              <a:rPr lang="zh-CN" altLang="zh-CN" dirty="0"/>
              <a:t>）分类与识别</a:t>
            </a:r>
          </a:p>
          <a:p>
            <a:r>
              <a:rPr lang="en-US" altLang="zh-CN" dirty="0"/>
              <a:t>	</a:t>
            </a:r>
            <a:r>
              <a:rPr lang="zh-CN" altLang="zh-CN" dirty="0"/>
              <a:t>对输入样本的分类实际上是在样本空间找出符合分类要求的分割区域，每个区域内的样本属于一类。客观世界中许多事物在样本空间上的区域分割曲面是十分复杂的，神经网络可以很好地解决对非线性曲面的逼近，因此具有很好的分类与识别能力；</a:t>
            </a:r>
          </a:p>
          <a:p>
            <a:endParaRPr lang="zh-CN" altLang="zh-CN" dirty="0"/>
          </a:p>
        </p:txBody>
      </p:sp>
      <p:sp>
        <p:nvSpPr>
          <p:cNvPr id="6" name="标题 1"/>
          <p:cNvSpPr>
            <a:spLocks noGrp="1"/>
          </p:cNvSpPr>
          <p:nvPr>
            <p:ph type="title"/>
          </p:nvPr>
        </p:nvSpPr>
        <p:spPr>
          <a:xfrm>
            <a:off x="686612" y="2429301"/>
            <a:ext cx="8596312" cy="1392071"/>
          </a:xfrm>
        </p:spPr>
        <p:txBody>
          <a:bodyPr>
            <a:normAutofit/>
          </a:bodyPr>
          <a:lstStyle/>
          <a:p>
            <a:pPr lvl="1"/>
            <a:r>
              <a:rPr lang="en-US" altLang="zh-CN" b="1" dirty="0" smtClean="0"/>
              <a:t> </a:t>
            </a:r>
            <a:r>
              <a:rPr lang="en-US" altLang="zh-CN" sz="2400" b="1" dirty="0" smtClean="0"/>
              <a:t>13.2.2</a:t>
            </a:r>
            <a:r>
              <a:rPr lang="zh-CN" altLang="zh-CN" sz="2400" b="1" dirty="0" smtClean="0"/>
              <a:t>人工神经网络</a:t>
            </a:r>
            <a:r>
              <a:rPr lang="zh-CN" altLang="en-US" dirty="0" smtClean="0"/>
              <a:t/>
            </a:r>
            <a:br>
              <a:rPr lang="zh-CN" altLang="en-US" dirty="0" smtClean="0"/>
            </a:br>
            <a:endParaRPr lang="zh-CN" altLang="en-US" dirty="0" smtClean="0"/>
          </a:p>
        </p:txBody>
      </p:sp>
      <p:sp>
        <p:nvSpPr>
          <p:cNvPr id="7" name="内容占位符 2"/>
          <p:cNvSpPr txBox="1">
            <a:spLocks/>
          </p:cNvSpPr>
          <p:nvPr/>
        </p:nvSpPr>
        <p:spPr bwMode="auto">
          <a:xfrm>
            <a:off x="594928" y="3543110"/>
            <a:ext cx="8687996" cy="25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1943</a:t>
            </a:r>
            <a:r>
              <a:rPr lang="zh-CN" altLang="zh-CN" dirty="0"/>
              <a:t>，神经生理学家</a:t>
            </a:r>
            <a:r>
              <a:rPr lang="en-US" altLang="zh-CN" dirty="0"/>
              <a:t> McCulloch </a:t>
            </a:r>
            <a:r>
              <a:rPr lang="zh-CN" altLang="zh-CN" dirty="0"/>
              <a:t>和数学家</a:t>
            </a:r>
            <a:r>
              <a:rPr lang="en-US" altLang="zh-CN" dirty="0"/>
              <a:t> Pitts </a:t>
            </a:r>
            <a:r>
              <a:rPr lang="zh-CN" altLang="zh-CN" dirty="0"/>
              <a:t>基于早期神经元学说，归纳总结了生物神经元的基本特性，建立了具有逻辑演算功能的神经元模型以及这些人工神经元互联形成的人工神经网络，即所谓的</a:t>
            </a:r>
            <a:r>
              <a:rPr lang="en-US" altLang="zh-CN" dirty="0"/>
              <a:t> McCulloch-Pitts </a:t>
            </a:r>
            <a:r>
              <a:rPr lang="zh-CN" altLang="zh-CN" dirty="0"/>
              <a:t>模型。</a:t>
            </a:r>
          </a:p>
          <a:p>
            <a:endParaRPr lang="en-US" altLang="zh-CN" b="1" dirty="0" smtClean="0"/>
          </a:p>
          <a:p>
            <a:r>
              <a:rPr lang="en-US" altLang="zh-CN" b="1" dirty="0" smtClean="0"/>
              <a:t>McCulloch-Pitts </a:t>
            </a:r>
            <a:r>
              <a:rPr lang="zh-CN" altLang="zh-CN" b="1" dirty="0"/>
              <a:t>模型</a:t>
            </a:r>
            <a:r>
              <a:rPr lang="zh-CN" altLang="zh-CN" dirty="0"/>
              <a:t>（</a:t>
            </a:r>
            <a:r>
              <a:rPr lang="en-US" altLang="zh-CN" dirty="0"/>
              <a:t>MP</a:t>
            </a:r>
            <a:r>
              <a:rPr lang="zh-CN" altLang="zh-CN" dirty="0"/>
              <a:t>模型）是世界上第一个神经计算模型，即人工神经系统。</a:t>
            </a:r>
          </a:p>
          <a:p>
            <a:endParaRPr lang="zh-CN" altLang="zh-CN" dirty="0"/>
          </a:p>
        </p:txBody>
      </p:sp>
    </p:spTree>
    <p:extLst>
      <p:ext uri="{BB962C8B-B14F-4D97-AF65-F5344CB8AC3E}">
        <p14:creationId xmlns:p14="http://schemas.microsoft.com/office/powerpoint/2010/main" val="276877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804" y="108715"/>
            <a:ext cx="4198747" cy="310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4592072" y="3361163"/>
            <a:ext cx="992579" cy="369332"/>
          </a:xfrm>
          <a:prstGeom prst="rect">
            <a:avLst/>
          </a:prstGeom>
          <a:noFill/>
          <a:ln w="9525">
            <a:noFill/>
            <a:miter lim="800000"/>
            <a:headEnd/>
            <a:tailEnd/>
          </a:ln>
          <a:effectLst/>
        </p:spPr>
        <p:txBody>
          <a:bodyPr wrap="none" anchor="ctr">
            <a:spAutoFit/>
          </a:bodyPr>
          <a:lstStyle/>
          <a:p>
            <a:r>
              <a:rPr lang="en-US" altLang="zh-CN" dirty="0"/>
              <a:t>MP</a:t>
            </a:r>
            <a:r>
              <a:rPr lang="zh-CN" altLang="zh-CN" dirty="0"/>
              <a:t>模型</a:t>
            </a:r>
          </a:p>
        </p:txBody>
      </p:sp>
      <p:sp>
        <p:nvSpPr>
          <p:cNvPr id="7" name="内容占位符 2"/>
          <p:cNvSpPr txBox="1">
            <a:spLocks/>
          </p:cNvSpPr>
          <p:nvPr/>
        </p:nvSpPr>
        <p:spPr bwMode="auto">
          <a:xfrm>
            <a:off x="744363" y="3880621"/>
            <a:ext cx="8687996" cy="2557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1943</a:t>
            </a:r>
            <a:r>
              <a:rPr lang="zh-CN" altLang="zh-CN" dirty="0"/>
              <a:t>，神经生理学家</a:t>
            </a:r>
            <a:r>
              <a:rPr lang="en-US" altLang="zh-CN" dirty="0"/>
              <a:t> McCulloch </a:t>
            </a:r>
            <a:r>
              <a:rPr lang="zh-CN" altLang="zh-CN" dirty="0"/>
              <a:t>和数学家</a:t>
            </a:r>
            <a:r>
              <a:rPr lang="en-US" altLang="zh-CN" dirty="0"/>
              <a:t> Pitts </a:t>
            </a:r>
            <a:r>
              <a:rPr lang="zh-CN" altLang="zh-CN" dirty="0"/>
              <a:t>基于早期神经元学说，归纳总结了生物神经元的基本特性，建立了具有逻辑演算功能的神经元模型以及这些人工神经元互联形成的人工神经网络，即所谓的</a:t>
            </a:r>
            <a:r>
              <a:rPr lang="en-US" altLang="zh-CN" dirty="0"/>
              <a:t> McCulloch-Pitts </a:t>
            </a:r>
            <a:r>
              <a:rPr lang="zh-CN" altLang="zh-CN" dirty="0"/>
              <a:t>模型。</a:t>
            </a:r>
          </a:p>
          <a:p>
            <a:endParaRPr lang="en-US" altLang="zh-CN" b="1" dirty="0" smtClean="0"/>
          </a:p>
          <a:p>
            <a:r>
              <a:rPr lang="en-US" altLang="zh-CN" b="1" dirty="0" smtClean="0"/>
              <a:t>McCulloch-Pitts </a:t>
            </a:r>
            <a:r>
              <a:rPr lang="zh-CN" altLang="zh-CN" b="1" dirty="0"/>
              <a:t>模型</a:t>
            </a:r>
            <a:r>
              <a:rPr lang="zh-CN" altLang="zh-CN" dirty="0"/>
              <a:t>（</a:t>
            </a:r>
            <a:r>
              <a:rPr lang="en-US" altLang="zh-CN" dirty="0"/>
              <a:t>MP</a:t>
            </a:r>
            <a:r>
              <a:rPr lang="zh-CN" altLang="zh-CN" dirty="0"/>
              <a:t>模型）是世界上第一个神经计算模型，即人工神经系统。</a:t>
            </a:r>
          </a:p>
          <a:p>
            <a:endParaRPr lang="zh-CN" altLang="zh-CN" dirty="0"/>
          </a:p>
        </p:txBody>
      </p:sp>
    </p:spTree>
    <p:extLst>
      <p:ext uri="{BB962C8B-B14F-4D97-AF65-F5344CB8AC3E}">
        <p14:creationId xmlns:p14="http://schemas.microsoft.com/office/powerpoint/2010/main" val="105334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863" y="609600"/>
            <a:ext cx="8596312" cy="1320800"/>
          </a:xfrm>
        </p:spPr>
        <p:txBody>
          <a:bodyPr>
            <a:normAutofit fontScale="90000"/>
          </a:bodyPr>
          <a:lstStyle/>
          <a:p>
            <a:pPr lvl="1"/>
            <a:r>
              <a:rPr lang="en-US" altLang="zh-CN" dirty="0" smtClean="0"/>
              <a:t>13.2</a:t>
            </a:r>
            <a:r>
              <a:rPr lang="zh-CN" altLang="zh-CN" b="1" dirty="0" smtClean="0"/>
              <a:t>人工神经网络</a:t>
            </a:r>
            <a:r>
              <a:rPr lang="zh-CN" altLang="zh-CN" b="1" dirty="0"/>
              <a:t>结构</a:t>
            </a:r>
            <a:br>
              <a:rPr lang="zh-CN" altLang="zh-CN" b="1" dirty="0"/>
            </a:br>
            <a:r>
              <a:rPr lang="en-US" altLang="zh-CN" b="1" dirty="0" smtClean="0"/>
              <a:t> </a:t>
            </a:r>
            <a:r>
              <a:rPr lang="en-US" altLang="zh-CN" sz="2400" b="1" dirty="0" smtClean="0"/>
              <a:t>13.2.1</a:t>
            </a:r>
            <a:r>
              <a:rPr lang="zh-CN" altLang="zh-CN" sz="2400" b="1" dirty="0" smtClean="0"/>
              <a:t>人工神经网络</a:t>
            </a:r>
            <a:r>
              <a:rPr lang="zh-CN" altLang="en-US" dirty="0" smtClean="0"/>
              <a:t/>
            </a:r>
            <a:br>
              <a:rPr lang="zh-CN" altLang="en-US" dirty="0" smtClean="0"/>
            </a:br>
            <a:endParaRPr lang="zh-CN" altLang="en-US" dirty="0" smtClean="0"/>
          </a:p>
        </p:txBody>
      </p:sp>
      <p:sp>
        <p:nvSpPr>
          <p:cNvPr id="5" name="内容占位符 2"/>
          <p:cNvSpPr txBox="1">
            <a:spLocks/>
          </p:cNvSpPr>
          <p:nvPr/>
        </p:nvSpPr>
        <p:spPr bwMode="auto">
          <a:xfrm>
            <a:off x="677863" y="2074460"/>
            <a:ext cx="7158188" cy="1608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dirty="0" smtClean="0"/>
              <a:t>如图</a:t>
            </a:r>
            <a:r>
              <a:rPr lang="en-US" altLang="zh-CN" dirty="0" smtClean="0"/>
              <a:t>13-2</a:t>
            </a:r>
            <a:r>
              <a:rPr lang="zh-CN" altLang="zh-CN" dirty="0" smtClean="0"/>
              <a:t>，</a:t>
            </a:r>
            <a:r>
              <a:rPr lang="en-US" altLang="zh-CN" dirty="0" smtClean="0"/>
              <a:t>  </a:t>
            </a:r>
            <a:r>
              <a:rPr lang="zh-CN" altLang="en-US" dirty="0" smtClean="0"/>
              <a:t>是    </a:t>
            </a:r>
            <a:r>
              <a:rPr lang="zh-CN" altLang="zh-CN" dirty="0" smtClean="0"/>
              <a:t>神经元</a:t>
            </a:r>
            <a:r>
              <a:rPr lang="zh-CN" altLang="zh-CN" dirty="0"/>
              <a:t>的输出，它可与其他神经元通过权连接</a:t>
            </a:r>
            <a:r>
              <a:rPr lang="zh-CN" altLang="zh-CN" dirty="0" smtClean="0"/>
              <a:t>：</a:t>
            </a:r>
            <a:endParaRPr lang="en-US" altLang="zh-CN" dirty="0" smtClean="0"/>
          </a:p>
          <a:p>
            <a:pPr marL="0" indent="0">
              <a:buNone/>
            </a:pPr>
            <a:r>
              <a:rPr lang="en-US" altLang="zh-CN" dirty="0" smtClean="0"/>
              <a:t>                         </a:t>
            </a:r>
            <a:r>
              <a:rPr lang="zh-CN" altLang="zh-CN" dirty="0" smtClean="0"/>
              <a:t>分别</a:t>
            </a:r>
            <a:r>
              <a:rPr lang="zh-CN" altLang="zh-CN" dirty="0"/>
              <a:t>指与</a:t>
            </a:r>
            <a:r>
              <a:rPr lang="zh-CN" altLang="zh-CN" dirty="0" smtClean="0"/>
              <a:t>第</a:t>
            </a:r>
            <a:r>
              <a:rPr lang="en-US" altLang="zh-CN" dirty="0" smtClean="0"/>
              <a:t>   </a:t>
            </a:r>
            <a:r>
              <a:rPr lang="zh-CN" altLang="zh-CN" dirty="0" smtClean="0"/>
              <a:t>个</a:t>
            </a:r>
            <a:r>
              <a:rPr lang="zh-CN" altLang="zh-CN" dirty="0"/>
              <a:t>神经元连接的其它神经元的输出</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分别</a:t>
            </a:r>
            <a:r>
              <a:rPr lang="zh-CN" altLang="zh-CN" dirty="0"/>
              <a:t>是指其他神经元与</a:t>
            </a:r>
            <a:r>
              <a:rPr lang="zh-CN" altLang="zh-CN" dirty="0" smtClean="0"/>
              <a:t>第</a:t>
            </a:r>
            <a:r>
              <a:rPr lang="en-US" altLang="zh-CN" dirty="0" smtClean="0"/>
              <a:t>   </a:t>
            </a:r>
            <a:r>
              <a:rPr lang="zh-CN" altLang="zh-CN" dirty="0" smtClean="0"/>
              <a:t>个</a:t>
            </a:r>
            <a:r>
              <a:rPr lang="zh-CN" altLang="zh-CN" dirty="0"/>
              <a:t>神经元联接的权</a:t>
            </a:r>
            <a:r>
              <a:rPr lang="zh-CN" altLang="zh-CN" dirty="0" smtClean="0"/>
              <a:t>值；</a:t>
            </a:r>
            <a:endParaRPr lang="en-US" altLang="zh-CN" dirty="0" smtClean="0"/>
          </a:p>
        </p:txBody>
      </p:sp>
      <p:sp>
        <p:nvSpPr>
          <p:cNvPr id="27" name="Rectangle 25"/>
          <p:cNvSpPr>
            <a:spLocks noChangeArrowheads="1"/>
          </p:cNvSpPr>
          <p:nvPr/>
        </p:nvSpPr>
        <p:spPr bwMode="auto">
          <a:xfrm>
            <a:off x="245660" y="800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114595962"/>
              </p:ext>
            </p:extLst>
          </p:nvPr>
        </p:nvGraphicFramePr>
        <p:xfrm>
          <a:off x="2088107" y="2027447"/>
          <a:ext cx="286603" cy="429905"/>
        </p:xfrm>
        <a:graphic>
          <a:graphicData uri="http://schemas.openxmlformats.org/presentationml/2006/ole">
            <mc:AlternateContent xmlns:mc="http://schemas.openxmlformats.org/markup-compatibility/2006">
              <mc:Choice xmlns:v="urn:schemas-microsoft-com:vml" Requires="v">
                <p:oleObj spid="_x0000_s18500" name="Equation" r:id="rId3" imgW="152334" imgH="228501" progId="Equation.DSMT4">
                  <p:embed/>
                </p:oleObj>
              </mc:Choice>
              <mc:Fallback>
                <p:oleObj name="Equation" r:id="rId3" imgW="152334" imgH="228501"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107" y="2027447"/>
                        <a:ext cx="286603" cy="429905"/>
                      </a:xfrm>
                      <a:prstGeom prst="rect">
                        <a:avLst/>
                      </a:prstGeom>
                      <a:noFill/>
                    </p:spPr>
                  </p:pic>
                </p:oleObj>
              </mc:Fallback>
            </mc:AlternateContent>
          </a:graphicData>
        </a:graphic>
      </p:graphicFrame>
      <p:sp>
        <p:nvSpPr>
          <p:cNvPr id="29" name="Rectangle 27"/>
          <p:cNvSpPr>
            <a:spLocks noChangeArrowheads="1"/>
          </p:cNvSpPr>
          <p:nvPr/>
        </p:nvSpPr>
        <p:spPr bwMode="auto">
          <a:xfrm>
            <a:off x="3882098" y="0"/>
            <a:ext cx="830990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30901045"/>
              </p:ext>
            </p:extLst>
          </p:nvPr>
        </p:nvGraphicFramePr>
        <p:xfrm>
          <a:off x="2661313" y="2074459"/>
          <a:ext cx="232012" cy="392111"/>
        </p:xfrm>
        <a:graphic>
          <a:graphicData uri="http://schemas.openxmlformats.org/presentationml/2006/ole">
            <mc:AlternateContent xmlns:mc="http://schemas.openxmlformats.org/markup-compatibility/2006">
              <mc:Choice xmlns:v="urn:schemas-microsoft-com:vml" Requires="v">
                <p:oleObj spid="_x0000_s18501" name="Equation" r:id="rId5" imgW="88560" imgH="164880" progId="Equation.DSMT4">
                  <p:embed/>
                </p:oleObj>
              </mc:Choice>
              <mc:Fallback>
                <p:oleObj name="Equation" r:id="rId5" imgW="88560" imgH="164880" progId="Equation.DSMT4">
                  <p:embed/>
                  <p:pic>
                    <p:nvPicPr>
                      <p:cNvPr id="0" name="Object 26"/>
                      <p:cNvPicPr>
                        <a:picLocks noChangeAspect="1" noChangeArrowheads="1"/>
                      </p:cNvPicPr>
                      <p:nvPr/>
                    </p:nvPicPr>
                    <p:blipFill>
                      <a:blip r:embed="rId6"/>
                      <a:srcRect/>
                      <a:stretch>
                        <a:fillRect/>
                      </a:stretch>
                    </p:blipFill>
                    <p:spPr bwMode="auto">
                      <a:xfrm>
                        <a:off x="2661313" y="2074459"/>
                        <a:ext cx="232012" cy="392111"/>
                      </a:xfrm>
                      <a:prstGeom prst="rect">
                        <a:avLst/>
                      </a:prstGeom>
                      <a:noFill/>
                    </p:spPr>
                  </p:pic>
                </p:oleObj>
              </mc:Fallback>
            </mc:AlternateContent>
          </a:graphicData>
        </a:graphic>
      </p:graphicFrame>
      <p:sp>
        <p:nvSpPr>
          <p:cNvPr id="31"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4195450855"/>
              </p:ext>
            </p:extLst>
          </p:nvPr>
        </p:nvGraphicFramePr>
        <p:xfrm>
          <a:off x="1049986" y="2504364"/>
          <a:ext cx="1379315" cy="387448"/>
        </p:xfrm>
        <a:graphic>
          <a:graphicData uri="http://schemas.openxmlformats.org/presentationml/2006/ole">
            <mc:AlternateContent xmlns:mc="http://schemas.openxmlformats.org/markup-compatibility/2006">
              <mc:Choice xmlns:v="urn:schemas-microsoft-com:vml" Requires="v">
                <p:oleObj spid="_x0000_s18502" name="Equation" r:id="rId7" imgW="850531" imgH="241195" progId="Equation.DSMT4">
                  <p:embed/>
                </p:oleObj>
              </mc:Choice>
              <mc:Fallback>
                <p:oleObj name="Equation" r:id="rId7" imgW="850531" imgH="241195"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986" y="2504364"/>
                        <a:ext cx="1379315" cy="387448"/>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518679854"/>
              </p:ext>
            </p:extLst>
          </p:nvPr>
        </p:nvGraphicFramePr>
        <p:xfrm>
          <a:off x="3607533" y="2446098"/>
          <a:ext cx="232012" cy="392111"/>
        </p:xfrm>
        <a:graphic>
          <a:graphicData uri="http://schemas.openxmlformats.org/presentationml/2006/ole">
            <mc:AlternateContent xmlns:mc="http://schemas.openxmlformats.org/markup-compatibility/2006">
              <mc:Choice xmlns:v="urn:schemas-microsoft-com:vml" Requires="v">
                <p:oleObj spid="_x0000_s18503" name="Equation" r:id="rId9" imgW="88560" imgH="164880" progId="Equation.DSMT4">
                  <p:embed/>
                </p:oleObj>
              </mc:Choice>
              <mc:Fallback>
                <p:oleObj name="Equation" r:id="rId9" imgW="88560" imgH="164880" progId="Equation.DSMT4">
                  <p:embed/>
                  <p:pic>
                    <p:nvPicPr>
                      <p:cNvPr id="0" name=""/>
                      <p:cNvPicPr>
                        <a:picLocks noChangeAspect="1" noChangeArrowheads="1"/>
                      </p:cNvPicPr>
                      <p:nvPr/>
                    </p:nvPicPr>
                    <p:blipFill>
                      <a:blip r:embed="rId6"/>
                      <a:srcRect/>
                      <a:stretch>
                        <a:fillRect/>
                      </a:stretch>
                    </p:blipFill>
                    <p:spPr bwMode="auto">
                      <a:xfrm>
                        <a:off x="3607533" y="2446098"/>
                        <a:ext cx="232012" cy="392111"/>
                      </a:xfrm>
                      <a:prstGeom prst="rect">
                        <a:avLst/>
                      </a:prstGeom>
                      <a:noFill/>
                    </p:spPr>
                  </p:pic>
                </p:oleObj>
              </mc:Fallback>
            </mc:AlternateContent>
          </a:graphicData>
        </a:graphic>
      </p:graphicFrame>
      <p:sp>
        <p:nvSpPr>
          <p:cNvPr id="34"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1365901979"/>
              </p:ext>
            </p:extLst>
          </p:nvPr>
        </p:nvGraphicFramePr>
        <p:xfrm>
          <a:off x="969910" y="2863005"/>
          <a:ext cx="1691403" cy="402715"/>
        </p:xfrm>
        <a:graphic>
          <a:graphicData uri="http://schemas.openxmlformats.org/presentationml/2006/ole">
            <mc:AlternateContent xmlns:mc="http://schemas.openxmlformats.org/markup-compatibility/2006">
              <mc:Choice xmlns:v="urn:schemas-microsoft-com:vml" Requires="v">
                <p:oleObj spid="_x0000_s18504" name="Equation" r:id="rId10" imgW="1002865" imgH="241195" progId="Equation.DSMT4">
                  <p:embed/>
                </p:oleObj>
              </mc:Choice>
              <mc:Fallback>
                <p:oleObj name="Equation" r:id="rId10" imgW="1002865" imgH="241195" progId="Equation.DSMT4">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9910" y="2863005"/>
                        <a:ext cx="1691403" cy="402715"/>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839552090"/>
              </p:ext>
            </p:extLst>
          </p:nvPr>
        </p:nvGraphicFramePr>
        <p:xfrm>
          <a:off x="5202033" y="2863005"/>
          <a:ext cx="232012" cy="392111"/>
        </p:xfrm>
        <a:graphic>
          <a:graphicData uri="http://schemas.openxmlformats.org/presentationml/2006/ole">
            <mc:AlternateContent xmlns:mc="http://schemas.openxmlformats.org/markup-compatibility/2006">
              <mc:Choice xmlns:v="urn:schemas-microsoft-com:vml" Requires="v">
                <p:oleObj spid="_x0000_s18505" name="Equation" r:id="rId12" imgW="88560" imgH="164880" progId="Equation.DSMT4">
                  <p:embed/>
                </p:oleObj>
              </mc:Choice>
              <mc:Fallback>
                <p:oleObj name="Equation" r:id="rId12" imgW="88560" imgH="164880" progId="Equation.DSMT4">
                  <p:embed/>
                  <p:pic>
                    <p:nvPicPr>
                      <p:cNvPr id="0" name=""/>
                      <p:cNvPicPr>
                        <a:picLocks noChangeAspect="1" noChangeArrowheads="1"/>
                      </p:cNvPicPr>
                      <p:nvPr/>
                    </p:nvPicPr>
                    <p:blipFill>
                      <a:blip r:embed="rId6"/>
                      <a:srcRect/>
                      <a:stretch>
                        <a:fillRect/>
                      </a:stretch>
                    </p:blipFill>
                    <p:spPr bwMode="auto">
                      <a:xfrm>
                        <a:off x="5202033" y="2863005"/>
                        <a:ext cx="232012" cy="392111"/>
                      </a:xfrm>
                      <a:prstGeom prst="rect">
                        <a:avLst/>
                      </a:prstGeom>
                      <a:noFill/>
                    </p:spPr>
                  </p:pic>
                </p:oleObj>
              </mc:Fallback>
            </mc:AlternateContent>
          </a:graphicData>
        </a:graphic>
      </p:graphicFrame>
      <p:sp>
        <p:nvSpPr>
          <p:cNvPr id="37" name="内容占位符 2"/>
          <p:cNvSpPr txBox="1">
            <a:spLocks/>
          </p:cNvSpPr>
          <p:nvPr/>
        </p:nvSpPr>
        <p:spPr bwMode="auto">
          <a:xfrm>
            <a:off x="677863" y="3827324"/>
            <a:ext cx="7158188" cy="2306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dirty="0"/>
              <a:t>f(x)</a:t>
            </a:r>
            <a:r>
              <a:rPr lang="zh-CN" altLang="zh-CN" dirty="0"/>
              <a:t>是作用函数</a:t>
            </a:r>
            <a:r>
              <a:rPr lang="en-US" altLang="zh-CN" dirty="0"/>
              <a:t>(Activation Function)</a:t>
            </a:r>
            <a:r>
              <a:rPr lang="zh-CN" altLang="zh-CN" dirty="0"/>
              <a:t>，也称激发函数。</a:t>
            </a:r>
            <a:r>
              <a:rPr lang="en-US" altLang="zh-CN" dirty="0"/>
              <a:t>MP</a:t>
            </a:r>
            <a:r>
              <a:rPr lang="zh-CN" altLang="zh-CN" dirty="0"/>
              <a:t>神经元</a:t>
            </a:r>
            <a:r>
              <a:rPr lang="zh-CN" altLang="zh-CN" dirty="0" smtClean="0"/>
              <a:t>模型</a:t>
            </a:r>
            <a:endParaRPr lang="en-US" altLang="zh-CN" dirty="0" smtClean="0"/>
          </a:p>
          <a:p>
            <a:pPr marL="0" indent="0">
              <a:buNone/>
            </a:pPr>
            <a:endParaRPr lang="en-US" altLang="zh-CN" dirty="0" smtClean="0"/>
          </a:p>
          <a:p>
            <a:pPr marL="0" indent="0">
              <a:buNone/>
            </a:pPr>
            <a:r>
              <a:rPr lang="zh-CN" altLang="zh-CN" dirty="0" smtClean="0"/>
              <a:t>中</a:t>
            </a:r>
            <a:r>
              <a:rPr lang="zh-CN" altLang="zh-CN" dirty="0"/>
              <a:t>的作用函数为单位阶跃函数：</a:t>
            </a:r>
            <a:endParaRPr lang="en-US" altLang="zh-CN" dirty="0"/>
          </a:p>
        </p:txBody>
      </p:sp>
      <p:sp>
        <p:nvSpPr>
          <p:cNvPr id="38"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387503232"/>
              </p:ext>
            </p:extLst>
          </p:nvPr>
        </p:nvGraphicFramePr>
        <p:xfrm>
          <a:off x="3882098" y="4367282"/>
          <a:ext cx="2059958" cy="941695"/>
        </p:xfrm>
        <a:graphic>
          <a:graphicData uri="http://schemas.openxmlformats.org/presentationml/2006/ole">
            <mc:AlternateContent xmlns:mc="http://schemas.openxmlformats.org/markup-compatibility/2006">
              <mc:Choice xmlns:v="urn:schemas-microsoft-com:vml" Requires="v">
                <p:oleObj spid="_x0000_s18506" name="Equation" r:id="rId13" imgW="1002865" imgH="457002" progId="Equation.DSMT4">
                  <p:embed/>
                </p:oleObj>
              </mc:Choice>
              <mc:Fallback>
                <p:oleObj name="Equation" r:id="rId13" imgW="1002865" imgH="457002" progId="Equation.DSMT4">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2098" y="4367282"/>
                        <a:ext cx="2059958" cy="941695"/>
                      </a:xfrm>
                      <a:prstGeom prst="rect">
                        <a:avLst/>
                      </a:prstGeom>
                      <a:noFill/>
                    </p:spPr>
                  </p:pic>
                </p:oleObj>
              </mc:Fallback>
            </mc:AlternateContent>
          </a:graphicData>
        </a:graphic>
      </p:graphicFrame>
    </p:spTree>
    <p:extLst>
      <p:ext uri="{BB962C8B-B14F-4D97-AF65-F5344CB8AC3E}">
        <p14:creationId xmlns:p14="http://schemas.microsoft.com/office/powerpoint/2010/main" val="7372219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4109</Words>
  <Application>Microsoft Office PowerPoint</Application>
  <PresentationFormat>宽屏</PresentationFormat>
  <Paragraphs>383</Paragraphs>
  <Slides>40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8" baseType="lpstr">
      <vt:lpstr>方正姚体</vt:lpstr>
      <vt:lpstr>华文新魏</vt:lpstr>
      <vt:lpstr>宋体</vt:lpstr>
      <vt:lpstr>Arial</vt:lpstr>
      <vt:lpstr>Trebuchet MS</vt:lpstr>
      <vt:lpstr>Wingdings 3</vt:lpstr>
      <vt:lpstr>平面</vt:lpstr>
      <vt:lpstr>Equation</vt:lpstr>
      <vt:lpstr>PowerPoint 演示文稿</vt:lpstr>
      <vt:lpstr>13.1神经元网络简介   13.1.1神经元网络的发展史   </vt:lpstr>
      <vt:lpstr> 13.1.2神经元网络的发展史   </vt:lpstr>
      <vt:lpstr>PowerPoint 演示文稿</vt:lpstr>
      <vt:lpstr>13.2人工神经网络结构  13.2.1人工神经网络 </vt:lpstr>
      <vt:lpstr>PowerPoint 演示文稿</vt:lpstr>
      <vt:lpstr> 13.2.2人工神经网络 </vt:lpstr>
      <vt:lpstr>PowerPoint 演示文稿</vt:lpstr>
      <vt:lpstr>13.2人工神经网络结构  13.2.1人工神经网络 </vt:lpstr>
      <vt:lpstr>PowerPoint 演示文稿</vt:lpstr>
      <vt:lpstr> 13.2.4神经网络模型   </vt:lpstr>
      <vt:lpstr>PowerPoint 演示文稿</vt:lpstr>
      <vt:lpstr>PowerPoint 演示文稿</vt:lpstr>
      <vt:lpstr>13.3神经网络的基本学习方式和学习规则  13.3.1神经网络的学习方式  </vt:lpstr>
      <vt:lpstr>PowerPoint 演示文稿</vt:lpstr>
      <vt:lpstr> 13.3.2bp神经网络及matlab实现</vt:lpstr>
      <vt:lpstr>PowerPoint 演示文稿</vt:lpstr>
      <vt:lpstr>PowerPoint 演示文稿</vt:lpstr>
      <vt:lpstr>PowerPoint 演示文稿</vt:lpstr>
      <vt:lpstr> 13.3.4神经网络模型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13.4神经元网络算法实例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13.5结束语</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田超雄</dc:creator>
  <cp:lastModifiedBy>hud heart</cp:lastModifiedBy>
  <cp:revision>18</cp:revision>
  <dcterms:created xsi:type="dcterms:W3CDTF">2014-04-11T13:56:58Z</dcterms:created>
  <dcterms:modified xsi:type="dcterms:W3CDTF">2015-01-11T06:49:47Z</dcterms:modified>
</cp:coreProperties>
</file>