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58" r:id="rId3"/>
    <p:sldId id="259" r:id="rId4"/>
    <p:sldId id="262" r:id="rId5"/>
    <p:sldId id="263" r:id="rId6"/>
    <p:sldId id="264" r:id="rId7"/>
    <p:sldId id="260" r:id="rId8"/>
    <p:sldId id="265" r:id="rId9"/>
    <p:sldId id="266" r:id="rId10"/>
    <p:sldId id="261" r:id="rId11"/>
    <p:sldId id="267" r:id="rId12"/>
    <p:sldId id="268" r:id="rId13"/>
    <p:sldId id="269" r:id="rId14"/>
    <p:sldId id="271" r:id="rId15"/>
    <p:sldId id="272" r:id="rId16"/>
    <p:sldId id="270" r:id="rId17"/>
    <p:sldId id="273" r:id="rId18"/>
    <p:sldId id="276" r:id="rId19"/>
    <p:sldId id="277" r:id="rId20"/>
    <p:sldId id="278" r:id="rId21"/>
    <p:sldId id="280" r:id="rId22"/>
    <p:sldId id="281" r:id="rId23"/>
    <p:sldId id="282" r:id="rId24"/>
    <p:sldId id="279" r:id="rId2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59" autoAdjust="0"/>
  </p:normalViewPr>
  <p:slideViewPr>
    <p:cSldViewPr snapToGrid="0">
      <p:cViewPr varScale="1">
        <p:scale>
          <a:sx n="71" d="100"/>
          <a:sy n="71" d="100"/>
        </p:scale>
        <p:origin x="6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9"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9"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D8FEB-EECF-4BB3-8E1A-3D3DAABF23EA}" type="datetimeFigureOut">
              <a:rPr lang="zh-CN" altLang="en-US" smtClean="0"/>
              <a:t>2015/1/11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D138C-E716-4A94-838B-A0F67A6B97B8}" type="slidenum">
              <a:rPr lang="zh-CN" altLang="en-US" smtClean="0"/>
              <a:t>‹#›</a:t>
            </a:fld>
            <a:endParaRPr lang="zh-CN" altLang="en-US"/>
          </a:p>
        </p:txBody>
      </p:sp>
    </p:spTree>
    <p:extLst>
      <p:ext uri="{BB962C8B-B14F-4D97-AF65-F5344CB8AC3E}">
        <p14:creationId xmlns:p14="http://schemas.microsoft.com/office/powerpoint/2010/main" val="75048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D138C-E716-4A94-838B-A0F67A6B97B8}" type="slidenum">
              <a:rPr lang="zh-CN" altLang="en-US" smtClean="0"/>
              <a:t>15</a:t>
            </a:fld>
            <a:endParaRPr lang="zh-CN" altLang="en-US"/>
          </a:p>
        </p:txBody>
      </p:sp>
    </p:spTree>
    <p:extLst>
      <p:ext uri="{BB962C8B-B14F-4D97-AF65-F5344CB8AC3E}">
        <p14:creationId xmlns:p14="http://schemas.microsoft.com/office/powerpoint/2010/main" val="179568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D138C-E716-4A94-838B-A0F67A6B97B8}" type="slidenum">
              <a:rPr lang="zh-CN" altLang="en-US" smtClean="0"/>
              <a:t>18</a:t>
            </a:fld>
            <a:endParaRPr lang="zh-CN" altLang="en-US"/>
          </a:p>
        </p:txBody>
      </p:sp>
    </p:spTree>
    <p:extLst>
      <p:ext uri="{BB962C8B-B14F-4D97-AF65-F5344CB8AC3E}">
        <p14:creationId xmlns:p14="http://schemas.microsoft.com/office/powerpoint/2010/main" val="4112352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D138C-E716-4A94-838B-A0F67A6B97B8}" type="slidenum">
              <a:rPr lang="zh-CN" altLang="en-US" smtClean="0"/>
              <a:t>19</a:t>
            </a:fld>
            <a:endParaRPr lang="zh-CN" altLang="en-US"/>
          </a:p>
        </p:txBody>
      </p:sp>
    </p:spTree>
    <p:extLst>
      <p:ext uri="{BB962C8B-B14F-4D97-AF65-F5344CB8AC3E}">
        <p14:creationId xmlns:p14="http://schemas.microsoft.com/office/powerpoint/2010/main" val="2395796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D138C-E716-4A94-838B-A0F67A6B97B8}" type="slidenum">
              <a:rPr lang="zh-CN" altLang="en-US" smtClean="0"/>
              <a:t>21</a:t>
            </a:fld>
            <a:endParaRPr lang="zh-CN" altLang="en-US"/>
          </a:p>
        </p:txBody>
      </p:sp>
    </p:spTree>
    <p:extLst>
      <p:ext uri="{BB962C8B-B14F-4D97-AF65-F5344CB8AC3E}">
        <p14:creationId xmlns:p14="http://schemas.microsoft.com/office/powerpoint/2010/main" val="152296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D138C-E716-4A94-838B-A0F67A6B97B8}" type="slidenum">
              <a:rPr lang="zh-CN" altLang="en-US" smtClean="0"/>
              <a:t>22</a:t>
            </a:fld>
            <a:endParaRPr lang="zh-CN" altLang="en-US"/>
          </a:p>
        </p:txBody>
      </p:sp>
    </p:spTree>
    <p:extLst>
      <p:ext uri="{BB962C8B-B14F-4D97-AF65-F5344CB8AC3E}">
        <p14:creationId xmlns:p14="http://schemas.microsoft.com/office/powerpoint/2010/main" val="3481959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D138C-E716-4A94-838B-A0F67A6B97B8}" type="slidenum">
              <a:rPr lang="zh-CN" altLang="en-US" smtClean="0"/>
              <a:t>23</a:t>
            </a:fld>
            <a:endParaRPr lang="zh-CN" altLang="en-US"/>
          </a:p>
        </p:txBody>
      </p:sp>
    </p:spTree>
    <p:extLst>
      <p:ext uri="{BB962C8B-B14F-4D97-AF65-F5344CB8AC3E}">
        <p14:creationId xmlns:p14="http://schemas.microsoft.com/office/powerpoint/2010/main" val="3348886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4FD6DE37-6947-484D-9CA6-176CD012C8C9}" type="datetimeFigureOut">
              <a:rPr lang="zh-CN" altLang="en-US" smtClean="0"/>
              <a:pPr>
                <a:defRPr/>
              </a:pPr>
              <a:t>2015/1/11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AD0FDAF6-C396-41D4-90A4-D12FA2516DF5}" type="slidenum">
              <a:rPr lang="zh-CN" altLang="en-US" smtClean="0"/>
              <a:pPr>
                <a:defRPr/>
              </a:pPr>
              <a:t>‹#›</a:t>
            </a:fld>
            <a:endParaRPr lang="zh-CN" altLang="en-US"/>
          </a:p>
        </p:txBody>
      </p:sp>
    </p:spTree>
    <p:extLst>
      <p:ext uri="{BB962C8B-B14F-4D97-AF65-F5344CB8AC3E}">
        <p14:creationId xmlns:p14="http://schemas.microsoft.com/office/powerpoint/2010/main" val="102934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73F00E88-61CC-4CA8-812C-8681E8EE8D0A}" type="datetimeFigureOut">
              <a:rPr lang="zh-CN" altLang="en-US" smtClean="0"/>
              <a:pPr>
                <a:defRPr/>
              </a:pPr>
              <a:t>2015/1/11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B9E6812-092C-45D5-8F4D-659233ABBEF4}" type="slidenum">
              <a:rPr lang="zh-CN" altLang="en-US" smtClean="0"/>
              <a:pPr>
                <a:defRPr/>
              </a:pPr>
              <a:t>‹#›</a:t>
            </a:fld>
            <a:endParaRPr lang="zh-CN" altLang="en-US"/>
          </a:p>
        </p:txBody>
      </p:sp>
    </p:spTree>
    <p:extLst>
      <p:ext uri="{BB962C8B-B14F-4D97-AF65-F5344CB8AC3E}">
        <p14:creationId xmlns:p14="http://schemas.microsoft.com/office/powerpoint/2010/main" val="112301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73F00E88-61CC-4CA8-812C-8681E8EE8D0A}" type="datetimeFigureOut">
              <a:rPr lang="zh-CN" altLang="en-US" smtClean="0"/>
              <a:pPr>
                <a:defRPr/>
              </a:pPr>
              <a:t>2015/1/11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B9E6812-092C-45D5-8F4D-659233ABBEF4}" type="slidenum">
              <a:rPr lang="zh-CN" altLang="en-US" smtClean="0"/>
              <a:pPr>
                <a:defRPr/>
              </a:pPr>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400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73F00E88-61CC-4CA8-812C-8681E8EE8D0A}" type="datetimeFigureOut">
              <a:rPr lang="zh-CN" altLang="en-US" smtClean="0"/>
              <a:pPr>
                <a:defRPr/>
              </a:pPr>
              <a:t>2015/1/11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B9E6812-092C-45D5-8F4D-659233ABBEF4}" type="slidenum">
              <a:rPr lang="zh-CN" altLang="en-US" smtClean="0"/>
              <a:pPr>
                <a:defRPr/>
              </a:pPr>
              <a:t>‹#›</a:t>
            </a:fld>
            <a:endParaRPr lang="zh-CN" altLang="en-US"/>
          </a:p>
        </p:txBody>
      </p:sp>
    </p:spTree>
    <p:extLst>
      <p:ext uri="{BB962C8B-B14F-4D97-AF65-F5344CB8AC3E}">
        <p14:creationId xmlns:p14="http://schemas.microsoft.com/office/powerpoint/2010/main" val="90099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73F00E88-61CC-4CA8-812C-8681E8EE8D0A}" type="datetimeFigureOut">
              <a:rPr lang="zh-CN" altLang="en-US" smtClean="0"/>
              <a:pPr>
                <a:defRPr/>
              </a:pPr>
              <a:t>2015/1/11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B9E6812-092C-45D5-8F4D-659233ABBEF4}" type="slidenum">
              <a:rPr lang="zh-CN" altLang="en-US" smtClean="0"/>
              <a:pPr>
                <a:defRPr/>
              </a:pPr>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1832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73F00E88-61CC-4CA8-812C-8681E8EE8D0A}" type="datetimeFigureOut">
              <a:rPr lang="zh-CN" altLang="en-US" smtClean="0"/>
              <a:pPr>
                <a:defRPr/>
              </a:pPr>
              <a:t>2015/1/11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B9E6812-092C-45D5-8F4D-659233ABBEF4}" type="slidenum">
              <a:rPr lang="zh-CN" altLang="en-US" smtClean="0"/>
              <a:pPr>
                <a:defRPr/>
              </a:pPr>
              <a:t>‹#›</a:t>
            </a:fld>
            <a:endParaRPr lang="zh-CN" altLang="en-US"/>
          </a:p>
        </p:txBody>
      </p:sp>
    </p:spTree>
    <p:extLst>
      <p:ext uri="{BB962C8B-B14F-4D97-AF65-F5344CB8AC3E}">
        <p14:creationId xmlns:p14="http://schemas.microsoft.com/office/powerpoint/2010/main" val="163695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B190DB3E-72D3-48C5-AB28-5144733EDB6A}" type="datetimeFigureOut">
              <a:rPr lang="zh-CN" altLang="en-US" smtClean="0"/>
              <a:pPr>
                <a:defRPr/>
              </a:pPr>
              <a:t>2015/1/11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80A555C-9BEF-4C37-9C1D-2A0B75680A30}" type="slidenum">
              <a:rPr lang="zh-CN" altLang="en-US" smtClean="0"/>
              <a:pPr>
                <a:defRPr/>
              </a:pPr>
              <a:t>‹#›</a:t>
            </a:fld>
            <a:endParaRPr lang="zh-CN" altLang="en-US"/>
          </a:p>
        </p:txBody>
      </p:sp>
    </p:spTree>
    <p:extLst>
      <p:ext uri="{BB962C8B-B14F-4D97-AF65-F5344CB8AC3E}">
        <p14:creationId xmlns:p14="http://schemas.microsoft.com/office/powerpoint/2010/main" val="3556623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FDF6AA41-82A5-4790-BD92-B8B4BB640109}" type="datetimeFigureOut">
              <a:rPr lang="zh-CN" altLang="en-US" smtClean="0"/>
              <a:pPr>
                <a:defRPr/>
              </a:pPr>
              <a:t>2015/1/11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55C45F3-7196-4C32-9E03-E4860F6124BD}" type="slidenum">
              <a:rPr lang="zh-CN" altLang="en-US" smtClean="0"/>
              <a:pPr>
                <a:defRPr/>
              </a:pPr>
              <a:t>‹#›</a:t>
            </a:fld>
            <a:endParaRPr lang="zh-CN" altLang="en-US"/>
          </a:p>
        </p:txBody>
      </p:sp>
    </p:spTree>
    <p:extLst>
      <p:ext uri="{BB962C8B-B14F-4D97-AF65-F5344CB8AC3E}">
        <p14:creationId xmlns:p14="http://schemas.microsoft.com/office/powerpoint/2010/main" val="118102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229A5B58-2719-4EDB-8B25-80BC0F892CE6}" type="datetimeFigureOut">
              <a:rPr lang="zh-CN" altLang="en-US" smtClean="0"/>
              <a:pPr>
                <a:defRPr/>
              </a:pPr>
              <a:t>2015/1/11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392476F9-ACE1-4804-BAB9-47722EDA2B3C}" type="slidenum">
              <a:rPr lang="zh-CN" altLang="en-US" smtClean="0"/>
              <a:pPr>
                <a:defRPr/>
              </a:pPr>
              <a:t>‹#›</a:t>
            </a:fld>
            <a:endParaRPr lang="zh-CN" altLang="en-US"/>
          </a:p>
        </p:txBody>
      </p:sp>
    </p:spTree>
    <p:extLst>
      <p:ext uri="{BB962C8B-B14F-4D97-AF65-F5344CB8AC3E}">
        <p14:creationId xmlns:p14="http://schemas.microsoft.com/office/powerpoint/2010/main" val="332169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5C1E6BCC-AAAB-4E5A-A585-67B089515F15}" type="datetimeFigureOut">
              <a:rPr lang="zh-CN" altLang="en-US" smtClean="0"/>
              <a:pPr>
                <a:defRPr/>
              </a:pPr>
              <a:t>2015/1/11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3117C25A-8D38-4526-8982-679A966F33AD}" type="slidenum">
              <a:rPr lang="zh-CN" altLang="en-US" smtClean="0"/>
              <a:pPr>
                <a:defRPr/>
              </a:pPr>
              <a:t>‹#›</a:t>
            </a:fld>
            <a:endParaRPr lang="zh-CN" altLang="en-US"/>
          </a:p>
        </p:txBody>
      </p:sp>
    </p:spTree>
    <p:extLst>
      <p:ext uri="{BB962C8B-B14F-4D97-AF65-F5344CB8AC3E}">
        <p14:creationId xmlns:p14="http://schemas.microsoft.com/office/powerpoint/2010/main" val="3045977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620059FB-3B33-424E-9880-F3BAC44599B4}" type="datetimeFigureOut">
              <a:rPr lang="zh-CN" altLang="en-US" smtClean="0"/>
              <a:pPr>
                <a:defRPr/>
              </a:pPr>
              <a:t>2015/1/11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43CFC01-3CC9-449F-BFB9-F2EBB9B5A16F}" type="slidenum">
              <a:rPr lang="zh-CN" altLang="en-US" smtClean="0"/>
              <a:pPr>
                <a:defRPr/>
              </a:pPr>
              <a:t>‹#›</a:t>
            </a:fld>
            <a:endParaRPr lang="zh-CN" altLang="en-US"/>
          </a:p>
        </p:txBody>
      </p:sp>
    </p:spTree>
    <p:extLst>
      <p:ext uri="{BB962C8B-B14F-4D97-AF65-F5344CB8AC3E}">
        <p14:creationId xmlns:p14="http://schemas.microsoft.com/office/powerpoint/2010/main" val="387062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4A499073-8EA8-47CC-81BA-B78BECEC3230}" type="datetimeFigureOut">
              <a:rPr lang="zh-CN" altLang="en-US" smtClean="0"/>
              <a:pPr>
                <a:defRPr/>
              </a:pPr>
              <a:t>2015/1/11</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697036F2-189A-4732-8B5D-26B4FE406D20}" type="slidenum">
              <a:rPr lang="zh-CN" altLang="en-US" smtClean="0"/>
              <a:pPr>
                <a:defRPr/>
              </a:pPr>
              <a:t>‹#›</a:t>
            </a:fld>
            <a:endParaRPr lang="zh-CN" altLang="en-US"/>
          </a:p>
        </p:txBody>
      </p:sp>
    </p:spTree>
    <p:extLst>
      <p:ext uri="{BB962C8B-B14F-4D97-AF65-F5344CB8AC3E}">
        <p14:creationId xmlns:p14="http://schemas.microsoft.com/office/powerpoint/2010/main" val="216584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45EF4126-DAB9-4AD0-8A2B-432002D7B2AA}" type="datetimeFigureOut">
              <a:rPr lang="zh-CN" altLang="en-US" smtClean="0"/>
              <a:pPr>
                <a:defRPr/>
              </a:pPr>
              <a:t>2015/1/11</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8C826B3C-8FB4-4466-8642-17CEAE7B387B}" type="slidenum">
              <a:rPr lang="zh-CN" altLang="en-US" smtClean="0"/>
              <a:pPr>
                <a:defRPr/>
              </a:pPr>
              <a:t>‹#›</a:t>
            </a:fld>
            <a:endParaRPr lang="zh-CN" altLang="en-US"/>
          </a:p>
        </p:txBody>
      </p:sp>
    </p:spTree>
    <p:extLst>
      <p:ext uri="{BB962C8B-B14F-4D97-AF65-F5344CB8AC3E}">
        <p14:creationId xmlns:p14="http://schemas.microsoft.com/office/powerpoint/2010/main" val="187907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A103DDD-C88E-4011-8DE9-46ACF2B0F962}" type="datetimeFigureOut">
              <a:rPr lang="zh-CN" altLang="en-US" smtClean="0"/>
              <a:pPr>
                <a:defRPr/>
              </a:pPr>
              <a:t>2015/1/11</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3A468B18-AF8C-441C-8231-401B44F8EC08}" type="slidenum">
              <a:rPr lang="zh-CN" altLang="en-US" smtClean="0"/>
              <a:pPr>
                <a:defRPr/>
              </a:pPr>
              <a:t>‹#›</a:t>
            </a:fld>
            <a:endParaRPr lang="zh-CN" altLang="en-US"/>
          </a:p>
        </p:txBody>
      </p:sp>
    </p:spTree>
    <p:extLst>
      <p:ext uri="{BB962C8B-B14F-4D97-AF65-F5344CB8AC3E}">
        <p14:creationId xmlns:p14="http://schemas.microsoft.com/office/powerpoint/2010/main" val="168069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28EBB64C-B5C4-4AF3-A151-EA74A2CA2A15}" type="datetimeFigureOut">
              <a:rPr lang="zh-CN" altLang="en-US" smtClean="0"/>
              <a:pPr>
                <a:defRPr/>
              </a:pPr>
              <a:t>2015/1/11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59AAE279-684F-41D2-A5C5-D336F8413C64}" type="slidenum">
              <a:rPr lang="zh-CN" altLang="en-US" smtClean="0"/>
              <a:pPr>
                <a:defRPr/>
              </a:pPr>
              <a:t>‹#›</a:t>
            </a:fld>
            <a:endParaRPr lang="zh-CN" altLang="en-US"/>
          </a:p>
        </p:txBody>
      </p:sp>
    </p:spTree>
    <p:extLst>
      <p:ext uri="{BB962C8B-B14F-4D97-AF65-F5344CB8AC3E}">
        <p14:creationId xmlns:p14="http://schemas.microsoft.com/office/powerpoint/2010/main" val="121207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6F05193-C0BD-40E6-9667-CE45D8DF35FA}" type="datetimeFigureOut">
              <a:rPr lang="zh-CN" altLang="en-US" smtClean="0"/>
              <a:pPr>
                <a:defRPr/>
              </a:pPr>
              <a:t>2015/1/11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B39FFF29-8833-4B13-AEDC-83A5ABAA13A3}" type="slidenum">
              <a:rPr lang="zh-CN" altLang="en-US" smtClean="0"/>
              <a:pPr>
                <a:defRPr/>
              </a:pPr>
              <a:t>‹#›</a:t>
            </a:fld>
            <a:endParaRPr lang="zh-CN" altLang="en-US"/>
          </a:p>
        </p:txBody>
      </p:sp>
    </p:spTree>
    <p:extLst>
      <p:ext uri="{BB962C8B-B14F-4D97-AF65-F5344CB8AC3E}">
        <p14:creationId xmlns:p14="http://schemas.microsoft.com/office/powerpoint/2010/main" val="49022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3F00E88-61CC-4CA8-812C-8681E8EE8D0A}" type="datetimeFigureOut">
              <a:rPr lang="zh-CN" altLang="en-US" smtClean="0"/>
              <a:pPr>
                <a:defRPr/>
              </a:pPr>
              <a:t>2015/1/11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CB9E6812-092C-45D5-8F4D-659233ABBEF4}" type="slidenum">
              <a:rPr lang="zh-CN" altLang="en-US" smtClean="0"/>
              <a:pPr>
                <a:defRPr/>
              </a:pPr>
              <a:t>‹#›</a:t>
            </a:fld>
            <a:endParaRPr lang="zh-CN" altLang="en-US"/>
          </a:p>
        </p:txBody>
      </p:sp>
    </p:spTree>
    <p:extLst>
      <p:ext uri="{BB962C8B-B14F-4D97-AF65-F5344CB8AC3E}">
        <p14:creationId xmlns:p14="http://schemas.microsoft.com/office/powerpoint/2010/main" val="743480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3.wmf"/><Relationship Id="rId18" Type="http://schemas.openxmlformats.org/officeDocument/2006/relationships/oleObject" Target="../embeddings/oleObject13.bin"/><Relationship Id="rId3" Type="http://schemas.openxmlformats.org/officeDocument/2006/relationships/notesSlide" Target="../notesSlides/notesSlide1.xml"/><Relationship Id="rId7" Type="http://schemas.openxmlformats.org/officeDocument/2006/relationships/image" Target="../media/image10.wmf"/><Relationship Id="rId12" Type="http://schemas.openxmlformats.org/officeDocument/2006/relationships/oleObject" Target="../embeddings/oleObject10.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2.bin"/><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9.bin"/><Relationship Id="rId19" Type="http://schemas.openxmlformats.org/officeDocument/2006/relationships/image" Target="../media/image16.wmf"/><Relationship Id="rId4" Type="http://schemas.openxmlformats.org/officeDocument/2006/relationships/oleObject" Target="../embeddings/oleObject6.bin"/><Relationship Id="rId9" Type="http://schemas.openxmlformats.org/officeDocument/2006/relationships/image" Target="../media/image11.wmf"/><Relationship Id="rId1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18" Type="http://schemas.openxmlformats.org/officeDocument/2006/relationships/image" Target="../media/image24.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6.v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0.wmf"/><Relationship Id="rId19" Type="http://schemas.openxmlformats.org/officeDocument/2006/relationships/oleObject" Target="../embeddings/oleObject22.bin"/><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5" Type="http://schemas.openxmlformats.org/officeDocument/2006/relationships/image" Target="../media/image26.wmf"/><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2.wmf"/><Relationship Id="rId18" Type="http://schemas.openxmlformats.org/officeDocument/2006/relationships/oleObject" Target="../embeddings/oleObject32.bin"/><Relationship Id="rId3" Type="http://schemas.openxmlformats.org/officeDocument/2006/relationships/notesSlide" Target="../notesSlides/notesSlide3.xml"/><Relationship Id="rId21" Type="http://schemas.openxmlformats.org/officeDocument/2006/relationships/oleObject" Target="../embeddings/oleObject34.bin"/><Relationship Id="rId7" Type="http://schemas.openxmlformats.org/officeDocument/2006/relationships/image" Target="../media/image29.wmf"/><Relationship Id="rId12" Type="http://schemas.openxmlformats.org/officeDocument/2006/relationships/oleObject" Target="../embeddings/oleObject29.bin"/><Relationship Id="rId17" Type="http://schemas.openxmlformats.org/officeDocument/2006/relationships/image" Target="../media/image34.wmf"/><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image" Target="../media/image35.wmf"/><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image" Target="../media/image31.wmf"/><Relationship Id="rId5" Type="http://schemas.openxmlformats.org/officeDocument/2006/relationships/image" Target="../media/image28.wmf"/><Relationship Id="rId15" Type="http://schemas.openxmlformats.org/officeDocument/2006/relationships/image" Target="../media/image33.wmf"/><Relationship Id="rId10" Type="http://schemas.openxmlformats.org/officeDocument/2006/relationships/oleObject" Target="../embeddings/oleObject28.bin"/><Relationship Id="rId19" Type="http://schemas.openxmlformats.org/officeDocument/2006/relationships/oleObject" Target="../embeddings/oleObject33.bin"/><Relationship Id="rId4" Type="http://schemas.openxmlformats.org/officeDocument/2006/relationships/oleObject" Target="../embeddings/oleObject25.bin"/><Relationship Id="rId9" Type="http://schemas.openxmlformats.org/officeDocument/2006/relationships/image" Target="../media/image30.wmf"/><Relationship Id="rId14" Type="http://schemas.openxmlformats.org/officeDocument/2006/relationships/oleObject" Target="../embeddings/oleObject30.bin"/><Relationship Id="rId22" Type="http://schemas.openxmlformats.org/officeDocument/2006/relationships/image" Target="../media/image36.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8.wmf"/><Relationship Id="rId5" Type="http://schemas.openxmlformats.org/officeDocument/2006/relationships/oleObject" Target="../embeddings/oleObject36.bin"/><Relationship Id="rId4" Type="http://schemas.openxmlformats.org/officeDocument/2006/relationships/image" Target="../media/image37.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941388" y="413590"/>
            <a:ext cx="10179051" cy="1647825"/>
          </a:xfrm>
        </p:spPr>
        <p:txBody>
          <a:bodyPr/>
          <a:lstStyle/>
          <a:p>
            <a:pPr algn="l"/>
            <a:r>
              <a:rPr lang="zh-CN" altLang="zh-CN" sz="4800" b="1" dirty="0"/>
              <a:t>第</a:t>
            </a:r>
            <a:r>
              <a:rPr lang="en-US" altLang="zh-CN" sz="4800" b="1" dirty="0"/>
              <a:t>14</a:t>
            </a:r>
            <a:r>
              <a:rPr lang="zh-CN" altLang="zh-CN" sz="4800" b="1" dirty="0"/>
              <a:t>章</a:t>
            </a:r>
            <a:r>
              <a:rPr lang="en-US" altLang="zh-CN" sz="4800" b="1" dirty="0"/>
              <a:t>  </a:t>
            </a:r>
            <a:r>
              <a:rPr lang="zh-CN" altLang="zh-CN" sz="4800" b="1" dirty="0"/>
              <a:t>图论算法及其</a:t>
            </a:r>
            <a:r>
              <a:rPr lang="en-US" altLang="zh-CN" sz="4800" b="1" dirty="0"/>
              <a:t>MATLAB</a:t>
            </a:r>
            <a:r>
              <a:rPr lang="zh-CN" altLang="zh-CN" sz="4800" b="1" dirty="0"/>
              <a:t>实现</a:t>
            </a:r>
          </a:p>
        </p:txBody>
      </p:sp>
      <p:sp>
        <p:nvSpPr>
          <p:cNvPr id="5123" name="副标题 2"/>
          <p:cNvSpPr>
            <a:spLocks noGrp="1"/>
          </p:cNvSpPr>
          <p:nvPr>
            <p:ph type="subTitle" idx="1"/>
          </p:nvPr>
        </p:nvSpPr>
        <p:spPr>
          <a:xfrm>
            <a:off x="941388" y="2303463"/>
            <a:ext cx="9506977" cy="2228196"/>
          </a:xfrm>
        </p:spPr>
        <p:txBody>
          <a:bodyPr/>
          <a:lstStyle/>
          <a:p>
            <a:pPr algn="l"/>
            <a:r>
              <a:rPr lang="zh-CN" altLang="zh-CN" sz="2400" dirty="0"/>
              <a:t>图论是一门应用广泛且内容丰富的学科</a:t>
            </a:r>
            <a:r>
              <a:rPr lang="en-US" altLang="zh-CN" sz="2400" dirty="0"/>
              <a:t>,</a:t>
            </a:r>
            <a:r>
              <a:rPr lang="zh-CN" altLang="zh-CN" sz="2400" dirty="0"/>
              <a:t>随着计算机和数学软件的发展</a:t>
            </a:r>
            <a:r>
              <a:rPr lang="en-US" altLang="zh-CN" sz="2400" dirty="0"/>
              <a:t>,</a:t>
            </a:r>
            <a:r>
              <a:rPr lang="zh-CN" altLang="zh-CN" sz="2400" dirty="0"/>
              <a:t>图论越来越多地被人们应用到实际生活和生产中</a:t>
            </a:r>
            <a:r>
              <a:rPr lang="en-US" altLang="zh-CN" sz="2400" dirty="0"/>
              <a:t>,</a:t>
            </a:r>
            <a:r>
              <a:rPr lang="zh-CN" altLang="zh-CN" sz="2400" dirty="0"/>
              <a:t>也成为解决众多实际问题的重要工具。图论中的概念和定理均与实际问题有关</a:t>
            </a:r>
            <a:r>
              <a:rPr lang="en-US" altLang="zh-CN" sz="2400" dirty="0"/>
              <a:t>,</a:t>
            </a:r>
            <a:r>
              <a:rPr lang="zh-CN" altLang="zh-CN" sz="2400" dirty="0"/>
              <a:t>并起着关键性作用。本章主要介绍图论的基本概念和性质及几个简单算法的</a:t>
            </a:r>
            <a:r>
              <a:rPr lang="en-US" altLang="zh-CN" sz="2400" dirty="0">
                <a:latin typeface="Times New Roman" panose="02020603050405020304" pitchFamily="18" charset="0"/>
                <a:cs typeface="Times New Roman" panose="02020603050405020304" pitchFamily="18" charset="0"/>
              </a:rPr>
              <a:t>MATLAB</a:t>
            </a:r>
            <a:r>
              <a:rPr lang="zh-CN" altLang="zh-CN" sz="2400" dirty="0"/>
              <a:t>实现。</a:t>
            </a:r>
          </a:p>
        </p:txBody>
      </p:sp>
    </p:spTree>
    <p:extLst>
      <p:ext uri="{BB962C8B-B14F-4D97-AF65-F5344CB8AC3E}">
        <p14:creationId xmlns:p14="http://schemas.microsoft.com/office/powerpoint/2010/main" val="2347327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14.4 </a:t>
            </a:r>
            <a:r>
              <a:rPr lang="zh-CN" altLang="en-US" sz="4000" dirty="0" smtClean="0"/>
              <a:t>图论</a:t>
            </a:r>
            <a:r>
              <a:rPr lang="zh-CN" altLang="en-US" sz="4000" dirty="0"/>
              <a:t>的基本性质和定理</a:t>
            </a:r>
          </a:p>
        </p:txBody>
      </p:sp>
      <p:sp>
        <p:nvSpPr>
          <p:cNvPr id="3" name="内容占位符 2"/>
          <p:cNvSpPr>
            <a:spLocks noGrp="1"/>
          </p:cNvSpPr>
          <p:nvPr>
            <p:ph idx="1"/>
          </p:nvPr>
        </p:nvSpPr>
        <p:spPr>
          <a:xfrm>
            <a:off x="677333" y="1656699"/>
            <a:ext cx="9515537" cy="4905466"/>
          </a:xfrm>
        </p:spPr>
        <p:txBody>
          <a:bodyPr/>
          <a:lstStyle/>
          <a:p>
            <a:r>
              <a:rPr lang="zh-CN" altLang="en-US" sz="2200" dirty="0"/>
              <a:t>本节主要介绍图论中最基本的定理，它是欧拉</a:t>
            </a:r>
            <a:r>
              <a:rPr lang="en-US" altLang="zh-CN" sz="2200" dirty="0"/>
              <a:t>1736</a:t>
            </a:r>
            <a:r>
              <a:rPr lang="zh-CN" altLang="en-US" sz="2200" dirty="0"/>
              <a:t>年在解决柯尼斯堡七桥问题时建立的第一个图论结果，后来的很多重要结论都与它有关。 </a:t>
            </a:r>
            <a:endParaRPr lang="en-US" altLang="zh-CN" sz="2200" dirty="0" smtClean="0"/>
          </a:p>
          <a:p>
            <a:r>
              <a:rPr lang="zh-CN" altLang="en-US" b="1" dirty="0" smtClean="0"/>
              <a:t>定</a:t>
            </a:r>
            <a:r>
              <a:rPr lang="zh-CN" altLang="en-US" sz="2200" b="1" dirty="0" smtClean="0"/>
              <a:t>理</a:t>
            </a:r>
            <a:r>
              <a:rPr lang="en-US" altLang="zh-CN" sz="2200" b="1" dirty="0" smtClean="0"/>
              <a:t>14.3</a:t>
            </a:r>
            <a:r>
              <a:rPr lang="zh-CN" altLang="en-US" sz="2200" dirty="0" smtClean="0"/>
              <a:t>握手</a:t>
            </a:r>
            <a:r>
              <a:rPr lang="zh-CN" altLang="en-US" sz="2200" dirty="0"/>
              <a:t>定理</a:t>
            </a:r>
            <a:r>
              <a:rPr lang="en-US" altLang="zh-CN" sz="2200" dirty="0"/>
              <a:t>) </a:t>
            </a:r>
            <a:r>
              <a:rPr lang="zh-CN" altLang="en-US" sz="2200" dirty="0"/>
              <a:t>对每个图</a:t>
            </a:r>
            <a:r>
              <a:rPr lang="en-US" altLang="zh-CN" sz="2200" dirty="0"/>
              <a:t>G=(V,E),</a:t>
            </a:r>
            <a:r>
              <a:rPr lang="zh-CN" altLang="en-US" sz="2200" dirty="0"/>
              <a:t>均</a:t>
            </a:r>
            <a:r>
              <a:rPr lang="zh-CN" altLang="en-US" sz="2200" dirty="0" smtClean="0"/>
              <a:t>有</a:t>
            </a:r>
            <a:endParaRPr lang="en-US" altLang="zh-CN" sz="2200" dirty="0" smtClean="0"/>
          </a:p>
          <a:p>
            <a:r>
              <a:rPr lang="zh-CN" altLang="zh-CN" sz="2200" b="1" dirty="0"/>
              <a:t>证明</a:t>
            </a:r>
            <a:r>
              <a:rPr lang="en-US" altLang="zh-CN" sz="2200" b="1" dirty="0"/>
              <a:t>:</a:t>
            </a:r>
            <a:r>
              <a:rPr lang="zh-CN" altLang="zh-CN" sz="2200" dirty="0"/>
              <a:t>根据顶点度的定义，在计算点度时每条边对于它所关联的顶点被计算了两次。因此</a:t>
            </a:r>
            <a:r>
              <a:rPr lang="en-US" altLang="zh-CN" sz="2200" dirty="0"/>
              <a:t>,</a:t>
            </a:r>
            <a:r>
              <a:rPr lang="zh-CN" altLang="zh-CN" sz="2200" dirty="0"/>
              <a:t>图</a:t>
            </a:r>
            <a:r>
              <a:rPr lang="en-US" altLang="zh-CN" sz="2200" dirty="0"/>
              <a:t>G </a:t>
            </a:r>
            <a:r>
              <a:rPr lang="zh-CN" altLang="zh-CN" sz="2200" dirty="0"/>
              <a:t>中点度的总和恰为边数</a:t>
            </a:r>
            <a:r>
              <a:rPr lang="en-US" altLang="zh-CN" sz="2200" dirty="0"/>
              <a:t>|V|</a:t>
            </a:r>
            <a:r>
              <a:rPr lang="zh-CN" altLang="zh-CN" sz="2200" dirty="0"/>
              <a:t>的</a:t>
            </a:r>
            <a:r>
              <a:rPr lang="en-US" altLang="zh-CN" sz="2200" dirty="0"/>
              <a:t>2</a:t>
            </a:r>
            <a:r>
              <a:rPr lang="zh-CN" altLang="zh-CN" sz="2200" dirty="0"/>
              <a:t>倍。证毕。</a:t>
            </a:r>
          </a:p>
          <a:p>
            <a:r>
              <a:rPr lang="zh-CN" altLang="en-US" sz="2200" b="1" dirty="0"/>
              <a:t>推论</a:t>
            </a:r>
            <a:r>
              <a:rPr lang="en-US" altLang="zh-CN" sz="2200" b="1" dirty="0"/>
              <a:t>14.</a:t>
            </a:r>
            <a:r>
              <a:rPr lang="en-US" altLang="zh-CN" sz="2200" dirty="0"/>
              <a:t>1 </a:t>
            </a:r>
            <a:r>
              <a:rPr lang="zh-CN" altLang="en-US" sz="2200" dirty="0"/>
              <a:t>在任何图</a:t>
            </a:r>
            <a:r>
              <a:rPr lang="en-US" altLang="zh-CN" sz="2200" dirty="0"/>
              <a:t>G=(V,E)</a:t>
            </a:r>
            <a:r>
              <a:rPr lang="zh-CN" altLang="en-US" sz="2200" dirty="0"/>
              <a:t>中，奇点的个数为偶数。</a:t>
            </a:r>
          </a:p>
          <a:p>
            <a:r>
              <a:rPr lang="zh-CN" altLang="en-US" sz="2200" b="1" dirty="0" smtClean="0"/>
              <a:t>定理</a:t>
            </a:r>
            <a:r>
              <a:rPr lang="en-US" altLang="zh-CN" sz="2200" b="1" dirty="0" smtClean="0"/>
              <a:t>14.4</a:t>
            </a:r>
            <a:r>
              <a:rPr lang="zh-CN" altLang="en-US" sz="2200" dirty="0" smtClean="0"/>
              <a:t>对</a:t>
            </a:r>
            <a:r>
              <a:rPr lang="zh-CN" altLang="en-US" sz="2200" dirty="0"/>
              <a:t>任意有向图</a:t>
            </a:r>
            <a:r>
              <a:rPr lang="en-US" altLang="zh-CN" sz="2200" dirty="0"/>
              <a:t>D=(V,A)</a:t>
            </a:r>
            <a:r>
              <a:rPr lang="zh-CN" altLang="en-US" sz="2200" dirty="0"/>
              <a:t>均</a:t>
            </a:r>
            <a:r>
              <a:rPr lang="zh-CN" altLang="en-US" sz="2200" dirty="0" smtClean="0"/>
              <a:t>有</a:t>
            </a:r>
            <a:endParaRPr lang="en-US" altLang="zh-CN" sz="2200" dirty="0" smtClean="0"/>
          </a:p>
          <a:p>
            <a:r>
              <a:rPr lang="zh-CN" altLang="zh-CN" sz="2400" b="1" dirty="0"/>
              <a:t>证明</a:t>
            </a:r>
            <a:r>
              <a:rPr lang="en-US" altLang="zh-CN" sz="2400" b="1" dirty="0"/>
              <a:t>:</a:t>
            </a:r>
            <a:r>
              <a:rPr lang="zh-CN" altLang="zh-CN" sz="2400" dirty="0"/>
              <a:t>由于每一条有向边均有一个始点和一个终点，故结论成立。证</a:t>
            </a:r>
            <a:r>
              <a:rPr lang="zh-CN" altLang="zh-CN" sz="2400" dirty="0" smtClean="0"/>
              <a:t>毕</a:t>
            </a:r>
            <a:r>
              <a:rPr lang="en-US" altLang="zh-CN" sz="2400" dirty="0"/>
              <a:t>.</a:t>
            </a:r>
            <a:endParaRPr lang="zh-CN" altLang="en-US" sz="2200" dirty="0"/>
          </a:p>
          <a:p>
            <a:endParaRPr lang="zh-CN" altLang="en-US" sz="2200"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38458986"/>
              </p:ext>
            </p:extLst>
          </p:nvPr>
        </p:nvGraphicFramePr>
        <p:xfrm>
          <a:off x="6320116" y="2433170"/>
          <a:ext cx="1555748" cy="658905"/>
        </p:xfrm>
        <a:graphic>
          <a:graphicData uri="http://schemas.openxmlformats.org/presentationml/2006/ole">
            <mc:AlternateContent xmlns:mc="http://schemas.openxmlformats.org/markup-compatibility/2006">
              <mc:Choice xmlns:v="urn:schemas-microsoft-com:vml" Requires="v">
                <p:oleObj spid="_x0000_s5127" name="Equation" r:id="rId3" imgW="812447" imgH="342751" progId="Equation.DSMT4">
                  <p:embed/>
                </p:oleObj>
              </mc:Choice>
              <mc:Fallback>
                <p:oleObj name="Equation" r:id="rId3" imgW="812447" imgH="34275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116" y="2433170"/>
                        <a:ext cx="1555748" cy="658905"/>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553457414"/>
              </p:ext>
            </p:extLst>
          </p:nvPr>
        </p:nvGraphicFramePr>
        <p:xfrm>
          <a:off x="5435101" y="4025348"/>
          <a:ext cx="2953985" cy="723425"/>
        </p:xfrm>
        <a:graphic>
          <a:graphicData uri="http://schemas.openxmlformats.org/presentationml/2006/ole">
            <mc:AlternateContent xmlns:mc="http://schemas.openxmlformats.org/markup-compatibility/2006">
              <mc:Choice xmlns:v="urn:schemas-microsoft-com:vml" Requires="v">
                <p:oleObj spid="_x0000_s5128" name="Equation" r:id="rId5" imgW="1866900" imgH="457200" progId="Equation.DSMT4">
                  <p:embed/>
                </p:oleObj>
              </mc:Choice>
              <mc:Fallback>
                <p:oleObj name="Equation" r:id="rId5" imgW="186690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101" y="4025348"/>
                        <a:ext cx="2953985" cy="723425"/>
                      </a:xfrm>
                      <a:prstGeom prst="rect">
                        <a:avLst/>
                      </a:prstGeom>
                      <a:noFill/>
                    </p:spPr>
                  </p:pic>
                </p:oleObj>
              </mc:Fallback>
            </mc:AlternateContent>
          </a:graphicData>
        </a:graphic>
      </p:graphicFrame>
    </p:spTree>
    <p:extLst>
      <p:ext uri="{BB962C8B-B14F-4D97-AF65-F5344CB8AC3E}">
        <p14:creationId xmlns:p14="http://schemas.microsoft.com/office/powerpoint/2010/main" val="419028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051" y="246297"/>
            <a:ext cx="9824819" cy="1410402"/>
          </a:xfrm>
        </p:spPr>
        <p:txBody>
          <a:bodyPr>
            <a:normAutofit/>
          </a:bodyPr>
          <a:lstStyle/>
          <a:p>
            <a:r>
              <a:rPr lang="en-US" altLang="zh-CN" sz="4000" dirty="0"/>
              <a:t>14.5 	</a:t>
            </a:r>
            <a:r>
              <a:rPr lang="zh-CN" altLang="en-US" sz="4000" dirty="0"/>
              <a:t>计算有向图的可达矩阵的算法及其 </a:t>
            </a:r>
            <a:r>
              <a:rPr lang="en-US" altLang="zh-CN" sz="4000" dirty="0"/>
              <a:t>MATLAB</a:t>
            </a:r>
            <a:r>
              <a:rPr lang="zh-CN" altLang="en-US" sz="4000" dirty="0"/>
              <a:t>实现</a:t>
            </a:r>
          </a:p>
        </p:txBody>
      </p:sp>
      <p:sp>
        <p:nvSpPr>
          <p:cNvPr id="3" name="内容占位符 2"/>
          <p:cNvSpPr>
            <a:spLocks noGrp="1"/>
          </p:cNvSpPr>
          <p:nvPr>
            <p:ph idx="1"/>
          </p:nvPr>
        </p:nvSpPr>
        <p:spPr>
          <a:xfrm>
            <a:off x="522691" y="1842719"/>
            <a:ext cx="9515537" cy="4905466"/>
          </a:xfrm>
        </p:spPr>
        <p:txBody>
          <a:bodyPr>
            <a:normAutofit/>
          </a:bodyPr>
          <a:lstStyle/>
          <a:p>
            <a:r>
              <a:rPr lang="zh-CN" altLang="zh-CN" sz="2200" dirty="0"/>
              <a:t>设有向图</a:t>
            </a:r>
            <a:r>
              <a:rPr lang="en-US" altLang="zh-CN" sz="2200" dirty="0"/>
              <a:t>D=(V,E)</a:t>
            </a:r>
            <a:r>
              <a:rPr lang="zh-CN" altLang="zh-CN" sz="2200" dirty="0"/>
              <a:t>，顶点集</a:t>
            </a:r>
            <a:r>
              <a:rPr lang="en-US" altLang="zh-CN" sz="2200" dirty="0"/>
              <a:t>V={v</a:t>
            </a:r>
            <a:r>
              <a:rPr lang="en-US" altLang="zh-CN" sz="2200" baseline="-25000" dirty="0"/>
              <a:t>1</a:t>
            </a:r>
            <a:r>
              <a:rPr lang="en-US" altLang="zh-CN" sz="2200" dirty="0"/>
              <a:t>,v</a:t>
            </a:r>
            <a:r>
              <a:rPr lang="en-US" altLang="zh-CN" sz="2200" baseline="-25000" dirty="0"/>
              <a:t>2</a:t>
            </a:r>
            <a:r>
              <a:rPr lang="en-US" altLang="zh-CN" sz="2200" dirty="0"/>
              <a:t>,…,</a:t>
            </a:r>
            <a:r>
              <a:rPr lang="en-US" altLang="zh-CN" sz="2200" dirty="0" err="1"/>
              <a:t>v</a:t>
            </a:r>
            <a:r>
              <a:rPr lang="en-US" altLang="zh-CN" sz="2200" baseline="-25000" dirty="0" err="1"/>
              <a:t>n</a:t>
            </a:r>
            <a:r>
              <a:rPr lang="en-US" altLang="zh-CN" sz="2200" dirty="0"/>
              <a:t>}</a:t>
            </a:r>
            <a:r>
              <a:rPr lang="zh-CN" altLang="zh-CN" sz="2200" dirty="0"/>
              <a:t>。定义矩阵</a:t>
            </a:r>
            <a:r>
              <a:rPr lang="en-US" altLang="zh-CN" sz="2200" dirty="0"/>
              <a:t>P=(</a:t>
            </a:r>
            <a:r>
              <a:rPr lang="en-US" altLang="zh-CN" sz="2200" dirty="0" err="1"/>
              <a:t>p</a:t>
            </a:r>
            <a:r>
              <a:rPr lang="en-US" altLang="zh-CN" sz="2200" baseline="-25000" dirty="0" err="1"/>
              <a:t>ij</a:t>
            </a:r>
            <a:r>
              <a:rPr lang="en-US" altLang="zh-CN" sz="2200" dirty="0"/>
              <a:t>)</a:t>
            </a:r>
            <a:r>
              <a:rPr lang="en-US" altLang="zh-CN" sz="2200" baseline="-25000" dirty="0"/>
              <a:t>n</a:t>
            </a:r>
            <a:r>
              <a:rPr lang="zh-CN" altLang="zh-CN" sz="2200" baseline="-25000" dirty="0"/>
              <a:t>×</a:t>
            </a:r>
            <a:r>
              <a:rPr lang="en-US" altLang="zh-CN" sz="2200" baseline="-25000" dirty="0"/>
              <a:t>n</a:t>
            </a:r>
            <a:r>
              <a:rPr lang="zh-CN" altLang="zh-CN" sz="2200" dirty="0" smtClean="0"/>
              <a:t>为</a:t>
            </a:r>
            <a:endParaRPr lang="en-US" altLang="zh-CN" sz="2200" dirty="0" smtClean="0"/>
          </a:p>
          <a:p>
            <a:endParaRPr lang="en-US" altLang="zh-CN" sz="2400" dirty="0"/>
          </a:p>
          <a:p>
            <a:endParaRPr lang="en-US" altLang="zh-CN" sz="2400" dirty="0" smtClean="0"/>
          </a:p>
          <a:p>
            <a:r>
              <a:rPr lang="zh-CN" altLang="zh-CN" sz="2200" dirty="0"/>
              <a:t>称矩阵</a:t>
            </a:r>
            <a:r>
              <a:rPr lang="en-US" altLang="zh-CN" sz="2200" dirty="0"/>
              <a:t>P </a:t>
            </a:r>
            <a:r>
              <a:rPr lang="zh-CN" altLang="zh-CN" sz="2200" dirty="0"/>
              <a:t>是图</a:t>
            </a:r>
            <a:r>
              <a:rPr lang="en-US" altLang="zh-CN" sz="2200" dirty="0"/>
              <a:t>D </a:t>
            </a:r>
            <a:r>
              <a:rPr lang="zh-CN" altLang="zh-CN" sz="2200" dirty="0"/>
              <a:t>的可达矩阵。</a:t>
            </a:r>
          </a:p>
          <a:p>
            <a:r>
              <a:rPr lang="zh-CN" altLang="zh-CN" sz="2200" dirty="0"/>
              <a:t>【算法用途】</a:t>
            </a:r>
          </a:p>
          <a:p>
            <a:r>
              <a:rPr lang="zh-CN" altLang="zh-CN" sz="2200" dirty="0"/>
              <a:t>有向图的可达矩阵的计算。</a:t>
            </a:r>
          </a:p>
          <a:p>
            <a:r>
              <a:rPr lang="zh-CN" altLang="zh-CN" sz="2200" dirty="0"/>
              <a:t>【算法思想】</a:t>
            </a:r>
          </a:p>
          <a:p>
            <a:r>
              <a:rPr lang="zh-CN" altLang="zh-CN" sz="2200" dirty="0"/>
              <a:t>一般地，设</a:t>
            </a:r>
            <a:r>
              <a:rPr lang="en-US" altLang="zh-CN" sz="2200" dirty="0"/>
              <a:t>n</a:t>
            </a:r>
            <a:r>
              <a:rPr lang="zh-CN" altLang="zh-CN" sz="2200" dirty="0"/>
              <a:t>阶有向图</a:t>
            </a:r>
            <a:r>
              <a:rPr lang="en-US" altLang="zh-CN" sz="2200" dirty="0"/>
              <a:t>D </a:t>
            </a:r>
            <a:r>
              <a:rPr lang="zh-CN" altLang="zh-CN" sz="2200" dirty="0"/>
              <a:t>的邻接矩阵为</a:t>
            </a:r>
            <a:r>
              <a:rPr lang="en-US" altLang="zh-CN" sz="2200" dirty="0"/>
              <a:t>A</a:t>
            </a:r>
            <a:r>
              <a:rPr lang="zh-CN" altLang="zh-CN" sz="2200" dirty="0"/>
              <a:t>，由</a:t>
            </a:r>
            <a:r>
              <a:rPr lang="en-US" altLang="zh-CN" sz="2200" dirty="0"/>
              <a:t>A </a:t>
            </a:r>
            <a:r>
              <a:rPr lang="zh-CN" altLang="zh-CN" sz="2200" dirty="0"/>
              <a:t>可得到图</a:t>
            </a:r>
            <a:r>
              <a:rPr lang="en-US" altLang="zh-CN" sz="2200" dirty="0"/>
              <a:t>D </a:t>
            </a:r>
            <a:r>
              <a:rPr lang="zh-CN" altLang="zh-CN" sz="2200" dirty="0"/>
              <a:t>的可达矩阵，不妨设为</a:t>
            </a:r>
            <a:r>
              <a:rPr lang="en-US" altLang="zh-CN" sz="2200" dirty="0"/>
              <a:t>P</a:t>
            </a:r>
            <a:r>
              <a:rPr lang="zh-CN" altLang="zh-CN" sz="2200" dirty="0"/>
              <a:t>，其步骤如下：首先，求出</a:t>
            </a:r>
            <a:r>
              <a:rPr lang="en-US" altLang="zh-CN" sz="2200" dirty="0" err="1"/>
              <a:t>B</a:t>
            </a:r>
            <a:r>
              <a:rPr lang="en-US" altLang="zh-CN" sz="2200" baseline="-25000" dirty="0" err="1"/>
              <a:t>n</a:t>
            </a:r>
            <a:r>
              <a:rPr lang="en-US" altLang="zh-CN" sz="2200" dirty="0"/>
              <a:t>=A+A</a:t>
            </a:r>
            <a:r>
              <a:rPr lang="en-US" altLang="zh-CN" sz="2200" baseline="30000" dirty="0"/>
              <a:t>2</a:t>
            </a:r>
            <a:r>
              <a:rPr lang="en-US" altLang="zh-CN" sz="2200" dirty="0"/>
              <a:t>+…+A</a:t>
            </a:r>
            <a:r>
              <a:rPr lang="en-US" altLang="zh-CN" sz="2200" baseline="30000" dirty="0"/>
              <a:t>n</a:t>
            </a:r>
            <a:r>
              <a:rPr lang="zh-CN" altLang="zh-CN" sz="2200" dirty="0"/>
              <a:t>，然后，把矩阵</a:t>
            </a:r>
            <a:r>
              <a:rPr lang="en-US" altLang="zh-CN" sz="2200" dirty="0" err="1"/>
              <a:t>Bn</a:t>
            </a:r>
            <a:r>
              <a:rPr lang="zh-CN" altLang="zh-CN" sz="2200" dirty="0"/>
              <a:t>中不为</a:t>
            </a:r>
            <a:r>
              <a:rPr lang="en-US" altLang="zh-CN" sz="2200" dirty="0"/>
              <a:t>0</a:t>
            </a:r>
            <a:r>
              <a:rPr lang="zh-CN" altLang="zh-CN" sz="2200" dirty="0"/>
              <a:t>的元素改为</a:t>
            </a:r>
            <a:r>
              <a:rPr lang="en-US" altLang="zh-CN" sz="2200" dirty="0"/>
              <a:t>1</a:t>
            </a:r>
            <a:r>
              <a:rPr lang="zh-CN" altLang="zh-CN" sz="2200" dirty="0"/>
              <a:t>，而为</a:t>
            </a:r>
            <a:r>
              <a:rPr lang="en-US" altLang="zh-CN" sz="2200" dirty="0"/>
              <a:t>0</a:t>
            </a:r>
            <a:r>
              <a:rPr lang="zh-CN" altLang="zh-CN" sz="2200" dirty="0"/>
              <a:t>的元素不变，这样所改换的矩阵就为图</a:t>
            </a:r>
            <a:r>
              <a:rPr lang="en-US" altLang="zh-CN" sz="2200" dirty="0"/>
              <a:t>D </a:t>
            </a:r>
            <a:r>
              <a:rPr lang="zh-CN" altLang="zh-CN" sz="2200" dirty="0"/>
              <a:t>的可达矩阵</a:t>
            </a:r>
            <a:r>
              <a:rPr lang="en-US" altLang="zh-CN" sz="2200" dirty="0"/>
              <a:t>P</a:t>
            </a:r>
            <a:r>
              <a:rPr lang="zh-CN" altLang="zh-CN" sz="2200" dirty="0"/>
              <a:t>。</a:t>
            </a:r>
          </a:p>
          <a:p>
            <a:endParaRPr lang="zh-CN" altLang="zh-CN" sz="2400" dirty="0"/>
          </a:p>
          <a:p>
            <a:endParaRPr lang="zh-CN" altLang="en-US" sz="2200"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228933573"/>
              </p:ext>
            </p:extLst>
          </p:nvPr>
        </p:nvGraphicFramePr>
        <p:xfrm>
          <a:off x="3361764" y="2353235"/>
          <a:ext cx="3155259" cy="981636"/>
        </p:xfrm>
        <a:graphic>
          <a:graphicData uri="http://schemas.openxmlformats.org/presentationml/2006/ole">
            <mc:AlternateContent xmlns:mc="http://schemas.openxmlformats.org/markup-compatibility/2006">
              <mc:Choice xmlns:v="urn:schemas-microsoft-com:vml" Requires="v">
                <p:oleObj spid="_x0000_s6148" name="Equation" r:id="rId3" imgW="1714500" imgH="533400" progId="Equation.DSMT4">
                  <p:embed/>
                </p:oleObj>
              </mc:Choice>
              <mc:Fallback>
                <p:oleObj name="Equation" r:id="rId3" imgW="17145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764" y="2353235"/>
                        <a:ext cx="3155259" cy="981636"/>
                      </a:xfrm>
                      <a:prstGeom prst="rect">
                        <a:avLst/>
                      </a:prstGeom>
                      <a:noFill/>
                    </p:spPr>
                  </p:pic>
                </p:oleObj>
              </mc:Fallback>
            </mc:AlternateContent>
          </a:graphicData>
        </a:graphic>
      </p:graphicFrame>
    </p:spTree>
    <p:extLst>
      <p:ext uri="{BB962C8B-B14F-4D97-AF65-F5344CB8AC3E}">
        <p14:creationId xmlns:p14="http://schemas.microsoft.com/office/powerpoint/2010/main" val="158865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551329"/>
            <a:ext cx="8596668" cy="5490033"/>
          </a:xfrm>
        </p:spPr>
        <p:txBody>
          <a:bodyPr>
            <a:normAutofit fontScale="92500" lnSpcReduction="20000"/>
          </a:bodyPr>
          <a:lstStyle/>
          <a:p>
            <a:r>
              <a:rPr lang="zh-CN" altLang="zh-CN" sz="2400" dirty="0"/>
              <a:t>【程序参数说明】</a:t>
            </a:r>
          </a:p>
          <a:p>
            <a:r>
              <a:rPr lang="en-US" altLang="zh-CN" sz="2400" dirty="0"/>
              <a:t>A</a:t>
            </a:r>
            <a:r>
              <a:rPr lang="zh-CN" altLang="zh-CN" sz="2400" dirty="0"/>
              <a:t>表示图的邻接矩阵。</a:t>
            </a:r>
            <a:r>
              <a:rPr lang="en-US" altLang="zh-CN" sz="2400" dirty="0"/>
              <a:t>P</a:t>
            </a:r>
            <a:r>
              <a:rPr lang="zh-CN" altLang="zh-CN" sz="2400" dirty="0"/>
              <a:t>表示图的可达矩阵。</a:t>
            </a:r>
          </a:p>
          <a:p>
            <a:r>
              <a:rPr lang="zh-CN" altLang="zh-CN" sz="2400" dirty="0"/>
              <a:t>【算法的</a:t>
            </a:r>
            <a:r>
              <a:rPr lang="en-US" altLang="zh-CN" sz="2400" dirty="0"/>
              <a:t> MATLAB</a:t>
            </a:r>
            <a:r>
              <a:rPr lang="zh-CN" altLang="zh-CN" sz="2400" dirty="0"/>
              <a:t>程序】</a:t>
            </a:r>
          </a:p>
          <a:p>
            <a:r>
              <a:rPr lang="en-US" altLang="zh-CN" sz="2400" dirty="0"/>
              <a:t>%</a:t>
            </a:r>
            <a:r>
              <a:rPr lang="zh-CN" altLang="zh-CN" sz="2400" dirty="0"/>
              <a:t>计算图的可达矩阵</a:t>
            </a:r>
          </a:p>
          <a:p>
            <a:r>
              <a:rPr lang="en-US" altLang="zh-CN" sz="2400" dirty="0"/>
              <a:t>function P=</a:t>
            </a:r>
            <a:r>
              <a:rPr lang="en-US" altLang="zh-CN" sz="2400" dirty="0" err="1"/>
              <a:t>dgraf</a:t>
            </a:r>
            <a:r>
              <a:rPr lang="en-US" altLang="zh-CN" sz="2400" dirty="0"/>
              <a:t>(A)</a:t>
            </a:r>
            <a:endParaRPr lang="zh-CN" altLang="zh-CN" sz="2400" dirty="0"/>
          </a:p>
          <a:p>
            <a:r>
              <a:rPr lang="en-US" altLang="zh-CN" sz="2400" dirty="0"/>
              <a:t>n=size(</a:t>
            </a:r>
            <a:r>
              <a:rPr lang="en-US" altLang="zh-CN" sz="2400" dirty="0" err="1"/>
              <a:t>A,l</a:t>
            </a:r>
            <a:r>
              <a:rPr lang="en-US" altLang="zh-CN" sz="2400" dirty="0"/>
              <a:t>);</a:t>
            </a:r>
            <a:endParaRPr lang="zh-CN" altLang="zh-CN" sz="2400" dirty="0"/>
          </a:p>
          <a:p>
            <a:r>
              <a:rPr lang="en-US" altLang="zh-CN" sz="2400" dirty="0"/>
              <a:t>P=A;</a:t>
            </a:r>
            <a:endParaRPr lang="zh-CN" altLang="zh-CN" sz="2400" dirty="0"/>
          </a:p>
          <a:p>
            <a:r>
              <a:rPr lang="en-US" altLang="zh-CN" sz="2400" dirty="0"/>
              <a:t>%</a:t>
            </a:r>
            <a:r>
              <a:rPr lang="zh-CN" altLang="zh-CN" sz="2400" dirty="0"/>
              <a:t>计算矩阵</a:t>
            </a:r>
            <a:r>
              <a:rPr lang="en-US" altLang="zh-CN" sz="2400" dirty="0" err="1"/>
              <a:t>Bn</a:t>
            </a:r>
            <a:endParaRPr lang="zh-CN" altLang="zh-CN" sz="2400" dirty="0"/>
          </a:p>
          <a:p>
            <a:r>
              <a:rPr lang="en-US" altLang="zh-CN" sz="2400" dirty="0"/>
              <a:t>for </a:t>
            </a:r>
            <a:r>
              <a:rPr lang="en-US" altLang="zh-CN" sz="2400" dirty="0" err="1"/>
              <a:t>i</a:t>
            </a:r>
            <a:r>
              <a:rPr lang="en-US" altLang="zh-CN" sz="2400" dirty="0"/>
              <a:t>=2;n</a:t>
            </a:r>
            <a:endParaRPr lang="zh-CN" altLang="zh-CN" sz="2400" dirty="0"/>
          </a:p>
          <a:p>
            <a:r>
              <a:rPr lang="en-US" altLang="zh-CN" sz="2400" dirty="0"/>
              <a:t>      P=</a:t>
            </a:r>
            <a:r>
              <a:rPr lang="en-US" altLang="zh-CN" sz="2400" dirty="0" err="1"/>
              <a:t>P+A^i</a:t>
            </a:r>
            <a:r>
              <a:rPr lang="en-US" altLang="zh-CN" sz="2400" dirty="0"/>
              <a:t>;</a:t>
            </a:r>
            <a:endParaRPr lang="zh-CN" altLang="zh-CN" sz="2400" dirty="0"/>
          </a:p>
          <a:p>
            <a:r>
              <a:rPr lang="en-US" altLang="zh-CN" sz="2400" dirty="0" smtClean="0"/>
              <a:t>End</a:t>
            </a:r>
            <a:endParaRPr lang="zh-CN" altLang="zh-CN" sz="2400" dirty="0"/>
          </a:p>
          <a:p>
            <a:r>
              <a:rPr lang="en-US" altLang="zh-CN" sz="2400" dirty="0"/>
              <a:t>P(P~=0)=1    %</a:t>
            </a:r>
            <a:r>
              <a:rPr lang="zh-CN" altLang="zh-CN" sz="2400" dirty="0"/>
              <a:t>将不为</a:t>
            </a:r>
            <a:r>
              <a:rPr lang="en-US" altLang="zh-CN" sz="2400" dirty="0"/>
              <a:t>0</a:t>
            </a:r>
            <a:r>
              <a:rPr lang="zh-CN" altLang="zh-CN" sz="2400" dirty="0"/>
              <a:t>的元素变为</a:t>
            </a:r>
            <a:r>
              <a:rPr lang="en-US" altLang="zh-CN" sz="2400" dirty="0"/>
              <a:t>1</a:t>
            </a:r>
            <a:endParaRPr lang="zh-CN" altLang="zh-CN" sz="2400" dirty="0"/>
          </a:p>
          <a:p>
            <a:r>
              <a:rPr lang="en-US" altLang="zh-CN" sz="2400" dirty="0"/>
              <a:t>P;</a:t>
            </a:r>
            <a:endParaRPr lang="zh-CN" altLang="zh-CN" sz="2400" dirty="0"/>
          </a:p>
          <a:p>
            <a:endParaRPr lang="zh-CN" altLang="en-US" sz="2200" dirty="0"/>
          </a:p>
        </p:txBody>
      </p:sp>
    </p:spTree>
    <p:extLst>
      <p:ext uri="{BB962C8B-B14F-4D97-AF65-F5344CB8AC3E}">
        <p14:creationId xmlns:p14="http://schemas.microsoft.com/office/powerpoint/2010/main" val="83441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551329"/>
            <a:ext cx="8596668" cy="5490033"/>
          </a:xfrm>
        </p:spPr>
        <p:txBody>
          <a:bodyPr>
            <a:normAutofit fontScale="92500" lnSpcReduction="20000"/>
          </a:bodyPr>
          <a:lstStyle/>
          <a:p>
            <a:r>
              <a:rPr lang="zh-CN" altLang="zh-CN" sz="2200" b="1" dirty="0"/>
              <a:t>【例</a:t>
            </a:r>
            <a:r>
              <a:rPr lang="en-US" altLang="zh-CN" sz="2200" b="1" dirty="0"/>
              <a:t>14-1</a:t>
            </a:r>
            <a:r>
              <a:rPr lang="zh-CN" altLang="zh-CN" sz="2200" b="1" dirty="0"/>
              <a:t>】</a:t>
            </a:r>
            <a:r>
              <a:rPr lang="zh-CN" altLang="zh-CN" sz="2200" dirty="0"/>
              <a:t> 求图</a:t>
            </a:r>
            <a:r>
              <a:rPr lang="en-US" altLang="zh-CN" sz="2200" dirty="0"/>
              <a:t>14-5</a:t>
            </a:r>
            <a:r>
              <a:rPr lang="zh-CN" altLang="zh-CN" sz="2200" dirty="0"/>
              <a:t>的可达矩阵</a:t>
            </a:r>
            <a:r>
              <a:rPr lang="zh-CN" altLang="zh-CN" sz="2200" dirty="0" smtClean="0"/>
              <a:t>。</a:t>
            </a:r>
            <a:endParaRPr lang="en-US" altLang="zh-CN" sz="2200" dirty="0" smtClean="0"/>
          </a:p>
          <a:p>
            <a:endParaRPr lang="en-US" altLang="zh-CN" sz="2200" dirty="0"/>
          </a:p>
          <a:p>
            <a:endParaRPr lang="en-US" altLang="zh-CN" sz="2200" dirty="0" smtClean="0"/>
          </a:p>
          <a:p>
            <a:endParaRPr lang="en-US" altLang="zh-CN" sz="2200" dirty="0"/>
          </a:p>
          <a:p>
            <a:r>
              <a:rPr lang="zh-CN" altLang="en-US" sz="2200" dirty="0"/>
              <a:t>解</a:t>
            </a:r>
            <a:r>
              <a:rPr lang="en-US" altLang="zh-CN" sz="2200" dirty="0"/>
              <a:t>:</a:t>
            </a:r>
            <a:r>
              <a:rPr lang="zh-CN" altLang="en-US" sz="2200" dirty="0"/>
              <a:t>根据邻接矩阵的定义</a:t>
            </a:r>
            <a:r>
              <a:rPr lang="en-US" altLang="zh-CN" sz="2200" dirty="0"/>
              <a:t>,</a:t>
            </a:r>
            <a:r>
              <a:rPr lang="zh-CN" altLang="en-US" sz="2200" dirty="0"/>
              <a:t>可知该图的邻接矩阵为</a:t>
            </a:r>
            <a:r>
              <a:rPr lang="zh-CN" altLang="en-US" sz="2200" dirty="0" smtClean="0"/>
              <a:t>：</a:t>
            </a:r>
            <a:endParaRPr lang="en-US" altLang="zh-CN" sz="2200" dirty="0" smtClean="0"/>
          </a:p>
          <a:p>
            <a:r>
              <a:rPr lang="zh-CN" altLang="zh-CN" sz="2400" dirty="0"/>
              <a:t>运行以下程序：</a:t>
            </a:r>
          </a:p>
          <a:p>
            <a:r>
              <a:rPr lang="en-US" altLang="zh-CN" sz="2400" dirty="0"/>
              <a:t>&gt;&gt;A=[0111;1011;1101;1110];</a:t>
            </a:r>
            <a:endParaRPr lang="zh-CN" altLang="zh-CN" sz="2400" dirty="0"/>
          </a:p>
          <a:p>
            <a:r>
              <a:rPr lang="en-US" altLang="zh-CN" sz="2400" dirty="0"/>
              <a:t>&gt;&gt; P=</a:t>
            </a:r>
            <a:r>
              <a:rPr lang="en-US" altLang="zh-CN" sz="2400" dirty="0" err="1"/>
              <a:t>dgraf</a:t>
            </a:r>
            <a:r>
              <a:rPr lang="en-US" altLang="zh-CN" sz="2400" dirty="0"/>
              <a:t>(A)      %</a:t>
            </a:r>
            <a:r>
              <a:rPr lang="zh-CN" altLang="zh-CN" sz="2400" dirty="0"/>
              <a:t>调用函数</a:t>
            </a:r>
            <a:r>
              <a:rPr lang="en-US" altLang="zh-CN" sz="2400" dirty="0" err="1"/>
              <a:t>dgraf</a:t>
            </a:r>
            <a:endParaRPr lang="zh-CN" altLang="zh-CN" sz="2400" dirty="0"/>
          </a:p>
          <a:p>
            <a:r>
              <a:rPr lang="zh-CN" altLang="zh-CN" sz="2400" dirty="0"/>
              <a:t>运行结果如下</a:t>
            </a:r>
            <a:r>
              <a:rPr lang="en-US" altLang="zh-CN" sz="2400" dirty="0"/>
              <a:t>:</a:t>
            </a:r>
            <a:endParaRPr lang="zh-CN" altLang="zh-CN" sz="2400" dirty="0"/>
          </a:p>
          <a:p>
            <a:r>
              <a:rPr lang="en-US" altLang="zh-CN" sz="2400" dirty="0"/>
              <a:t>P=</a:t>
            </a:r>
            <a:endParaRPr lang="zh-CN" altLang="zh-CN" sz="2400" dirty="0"/>
          </a:p>
          <a:p>
            <a:r>
              <a:rPr lang="en-US" altLang="zh-CN" sz="2400" dirty="0"/>
              <a:t>1   1   1   1</a:t>
            </a:r>
            <a:endParaRPr lang="zh-CN" altLang="zh-CN" sz="2400" dirty="0"/>
          </a:p>
          <a:p>
            <a:r>
              <a:rPr lang="en-US" altLang="zh-CN" sz="2400" dirty="0"/>
              <a:t>1   1   1   1</a:t>
            </a:r>
            <a:endParaRPr lang="zh-CN" altLang="zh-CN" sz="2400" dirty="0"/>
          </a:p>
          <a:p>
            <a:r>
              <a:rPr lang="en-US" altLang="zh-CN" sz="2400" dirty="0"/>
              <a:t>1   1   1   1</a:t>
            </a:r>
            <a:endParaRPr lang="zh-CN" altLang="zh-CN" sz="2400" dirty="0"/>
          </a:p>
          <a:p>
            <a:r>
              <a:rPr lang="en-US" altLang="zh-CN" sz="2400" dirty="0"/>
              <a:t>1   1   1   1</a:t>
            </a:r>
            <a:endParaRPr lang="zh-CN" altLang="zh-CN" sz="2400" dirty="0"/>
          </a:p>
          <a:p>
            <a:endParaRPr lang="zh-CN" altLang="zh-CN" sz="2200" dirty="0"/>
          </a:p>
          <a:p>
            <a:endParaRPr lang="zh-CN" altLang="en-US" sz="2200" dirty="0"/>
          </a:p>
        </p:txBody>
      </p:sp>
      <p:pic>
        <p:nvPicPr>
          <p:cNvPr id="71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221" y="228599"/>
            <a:ext cx="1501775"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5506197" y="1654126"/>
            <a:ext cx="2205318" cy="369332"/>
          </a:xfrm>
          <a:prstGeom prst="rect">
            <a:avLst/>
          </a:prstGeom>
          <a:noFill/>
        </p:spPr>
        <p:txBody>
          <a:bodyPr wrap="square" rtlCol="0">
            <a:spAutoFit/>
          </a:bodyPr>
          <a:lstStyle/>
          <a:p>
            <a:r>
              <a:rPr lang="zh-CN" altLang="zh-CN" dirty="0"/>
              <a:t>图</a:t>
            </a:r>
            <a:r>
              <a:rPr lang="en-US" altLang="zh-CN" dirty="0"/>
              <a:t>14-5 </a:t>
            </a:r>
            <a:r>
              <a:rPr lang="zh-CN" altLang="zh-CN" dirty="0"/>
              <a:t>例</a:t>
            </a:r>
            <a:r>
              <a:rPr lang="en-US" altLang="zh-CN" dirty="0"/>
              <a:t>14-1</a:t>
            </a:r>
            <a:r>
              <a:rPr lang="zh-CN" altLang="zh-CN" dirty="0"/>
              <a:t>图</a:t>
            </a: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022425382"/>
              </p:ext>
            </p:extLst>
          </p:nvPr>
        </p:nvGraphicFramePr>
        <p:xfrm>
          <a:off x="7128996" y="1408486"/>
          <a:ext cx="1864672" cy="1529987"/>
        </p:xfrm>
        <a:graphic>
          <a:graphicData uri="http://schemas.openxmlformats.org/presentationml/2006/ole">
            <mc:AlternateContent xmlns:mc="http://schemas.openxmlformats.org/markup-compatibility/2006">
              <mc:Choice xmlns:v="urn:schemas-microsoft-com:vml" Requires="v">
                <p:oleObj spid="_x0000_s7174" name="Equation" r:id="rId4" imgW="1117600" imgH="914400" progId="Equation.DSMT4">
                  <p:embed/>
                </p:oleObj>
              </mc:Choice>
              <mc:Fallback>
                <p:oleObj name="Equation" r:id="rId4" imgW="1117600" imgH="914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8996" y="1408486"/>
                        <a:ext cx="1864672" cy="1529987"/>
                      </a:xfrm>
                      <a:prstGeom prst="rect">
                        <a:avLst/>
                      </a:prstGeom>
                      <a:noFill/>
                    </p:spPr>
                  </p:pic>
                </p:oleObj>
              </mc:Fallback>
            </mc:AlternateContent>
          </a:graphicData>
        </a:graphic>
      </p:graphicFrame>
    </p:spTree>
    <p:extLst>
      <p:ext uri="{BB962C8B-B14F-4D97-AF65-F5344CB8AC3E}">
        <p14:creationId xmlns:p14="http://schemas.microsoft.com/office/powerpoint/2010/main" val="197773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14.6 </a:t>
            </a:r>
            <a:r>
              <a:rPr lang="zh-CN" altLang="en-US" sz="4000" dirty="0" smtClean="0"/>
              <a:t>最短路问题</a:t>
            </a:r>
            <a:endParaRPr lang="zh-CN" altLang="en-US" sz="4000" dirty="0"/>
          </a:p>
        </p:txBody>
      </p:sp>
      <p:sp>
        <p:nvSpPr>
          <p:cNvPr id="3" name="内容占位符 2"/>
          <p:cNvSpPr>
            <a:spLocks noGrp="1"/>
          </p:cNvSpPr>
          <p:nvPr>
            <p:ph idx="1"/>
          </p:nvPr>
        </p:nvSpPr>
        <p:spPr>
          <a:xfrm>
            <a:off x="677333" y="1656699"/>
            <a:ext cx="9515537" cy="4905466"/>
          </a:xfrm>
        </p:spPr>
        <p:txBody>
          <a:bodyPr/>
          <a:lstStyle/>
          <a:p>
            <a:r>
              <a:rPr lang="zh-CN" altLang="en-US" sz="2200" dirty="0"/>
              <a:t>最短路问题是重要的最优化问题之一，也是图论研究中的一个经典算法问题，它不仅直接应用于解决生产实践中的众多问题，如管道的铺设、线路的安排、厂区的选址和布局、设备的更新等，而且也经常被作为一种基本工具，用于解决其他的最优化问题以及预测和决策问题。</a:t>
            </a:r>
          </a:p>
          <a:p>
            <a:r>
              <a:rPr lang="zh-CN" altLang="en-US" sz="2200" dirty="0"/>
              <a:t>从数学角度考虑，大量优化问题等价于在一个图中找最短路的问题。在图论中，最短路算法比任何其他算法都解决得更彻底</a:t>
            </a:r>
            <a:r>
              <a:rPr lang="zh-CN" altLang="en-US" sz="2200" dirty="0" smtClean="0"/>
              <a:t>。</a:t>
            </a:r>
            <a:endParaRPr lang="en-US" altLang="zh-CN" sz="2200" dirty="0" smtClean="0"/>
          </a:p>
          <a:p>
            <a:r>
              <a:rPr lang="zh-CN" altLang="en-US" sz="2200" dirty="0"/>
              <a:t>定义</a:t>
            </a:r>
            <a:r>
              <a:rPr lang="en-US" altLang="zh-CN" sz="2200" dirty="0"/>
              <a:t>14.2 </a:t>
            </a:r>
            <a:r>
              <a:rPr lang="zh-CN" altLang="en-US" sz="2200" dirty="0"/>
              <a:t>对简单图</a:t>
            </a:r>
            <a:r>
              <a:rPr lang="en-US" altLang="zh-CN" sz="2200" dirty="0"/>
              <a:t>G </a:t>
            </a:r>
            <a:r>
              <a:rPr lang="zh-CN" altLang="en-US" sz="2200" dirty="0"/>
              <a:t>的每一边</a:t>
            </a:r>
            <a:r>
              <a:rPr lang="en-US" altLang="zh-CN" sz="2200" dirty="0"/>
              <a:t>e</a:t>
            </a:r>
            <a:r>
              <a:rPr lang="zh-CN" altLang="en-US" sz="2200" dirty="0"/>
              <a:t>赋予一个实数，记为</a:t>
            </a:r>
            <a:r>
              <a:rPr lang="en-US" altLang="zh-CN" sz="2200" dirty="0"/>
              <a:t>w(e)</a:t>
            </a:r>
            <a:r>
              <a:rPr lang="zh-CN" altLang="en-US" sz="2200" dirty="0"/>
              <a:t>，称为边</a:t>
            </a:r>
            <a:r>
              <a:rPr lang="en-US" altLang="zh-CN" sz="2200" dirty="0"/>
              <a:t>e</a:t>
            </a:r>
            <a:r>
              <a:rPr lang="zh-CN" altLang="en-US" sz="2200" dirty="0"/>
              <a:t>的权，而每边均赋予权的图称为赋权图。</a:t>
            </a:r>
          </a:p>
          <a:p>
            <a:r>
              <a:rPr lang="zh-CN" altLang="en-US" sz="2200" dirty="0"/>
              <a:t>定义</a:t>
            </a:r>
            <a:r>
              <a:rPr lang="en-US" altLang="zh-CN" sz="2200" dirty="0"/>
              <a:t>14.3  (</a:t>
            </a:r>
            <a:r>
              <a:rPr lang="en-US" altLang="zh-CN" sz="2200" dirty="0" err="1"/>
              <a:t>u,v</a:t>
            </a:r>
            <a:r>
              <a:rPr lang="en-US" altLang="zh-CN" sz="2200" dirty="0"/>
              <a:t>)</a:t>
            </a:r>
            <a:r>
              <a:rPr lang="zh-CN" altLang="en-US" sz="2200" dirty="0"/>
              <a:t>路的边权之和称为该路的长，而</a:t>
            </a:r>
            <a:r>
              <a:rPr lang="en-US" altLang="zh-CN" sz="2200" dirty="0" err="1"/>
              <a:t>u,v</a:t>
            </a:r>
            <a:r>
              <a:rPr lang="zh-CN" altLang="en-US" sz="2200" dirty="0"/>
              <a:t>间路长达到最小的路称顶点</a:t>
            </a:r>
            <a:r>
              <a:rPr lang="en-US" altLang="zh-CN" sz="2200" dirty="0"/>
              <a:t>u </a:t>
            </a:r>
            <a:r>
              <a:rPr lang="zh-CN" altLang="en-US" sz="2200" dirty="0"/>
              <a:t>和</a:t>
            </a:r>
            <a:r>
              <a:rPr lang="en-US" altLang="zh-CN" sz="2200" dirty="0"/>
              <a:t>v</a:t>
            </a:r>
            <a:r>
              <a:rPr lang="zh-CN" altLang="en-US" sz="2200" dirty="0"/>
              <a:t>的最短路。</a:t>
            </a:r>
          </a:p>
          <a:p>
            <a:endParaRPr lang="zh-CN" altLang="en-US" sz="2200"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8236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3" y="167950"/>
            <a:ext cx="8596668" cy="1320800"/>
          </a:xfrm>
        </p:spPr>
        <p:txBody>
          <a:bodyPr>
            <a:normAutofit/>
          </a:bodyPr>
          <a:lstStyle/>
          <a:p>
            <a:r>
              <a:rPr lang="en-US" altLang="zh-CN" sz="4000" dirty="0"/>
              <a:t>14.7 	</a:t>
            </a:r>
            <a:r>
              <a:rPr lang="zh-CN" altLang="en-US" sz="4000" dirty="0"/>
              <a:t>求连通图最短距离矩阵的算法及其 </a:t>
            </a:r>
            <a:r>
              <a:rPr lang="en-US" altLang="zh-CN" sz="4000" dirty="0"/>
              <a:t>MATLAB</a:t>
            </a:r>
            <a:r>
              <a:rPr lang="zh-CN" altLang="en-US" sz="4000" dirty="0"/>
              <a:t>实现</a:t>
            </a:r>
          </a:p>
        </p:txBody>
      </p:sp>
      <p:sp>
        <p:nvSpPr>
          <p:cNvPr id="3" name="内容占位符 2"/>
          <p:cNvSpPr>
            <a:spLocks noGrp="1"/>
          </p:cNvSpPr>
          <p:nvPr>
            <p:ph idx="1"/>
          </p:nvPr>
        </p:nvSpPr>
        <p:spPr>
          <a:xfrm>
            <a:off x="1242110" y="2574087"/>
            <a:ext cx="9515537" cy="3334871"/>
          </a:xfrm>
        </p:spPr>
        <p:txBody>
          <a:bodyPr/>
          <a:lstStyle/>
          <a:p>
            <a:r>
              <a:rPr lang="zh-CN" altLang="en-US" sz="2200" dirty="0"/>
              <a:t>求最短距离矩阵的算法</a:t>
            </a:r>
            <a:r>
              <a:rPr lang="en-US" altLang="zh-CN" sz="2200" dirty="0"/>
              <a:t>,</a:t>
            </a:r>
            <a:r>
              <a:rPr lang="zh-CN" altLang="en-US" sz="2200" dirty="0"/>
              <a:t>在图论中是一个应用十分广泛的方法</a:t>
            </a:r>
            <a:r>
              <a:rPr lang="en-US" altLang="zh-CN" sz="2200" dirty="0"/>
              <a:t>,</a:t>
            </a:r>
            <a:r>
              <a:rPr lang="zh-CN" altLang="en-US" sz="2200" dirty="0"/>
              <a:t>它不仅可直接应用到运输网路的分析中</a:t>
            </a:r>
            <a:r>
              <a:rPr lang="en-US" altLang="zh-CN" sz="2200" dirty="0"/>
              <a:t>,</a:t>
            </a:r>
            <a:r>
              <a:rPr lang="zh-CN" altLang="en-US" sz="2200" dirty="0"/>
              <a:t>而且在图上最优选址类问题中应用也很重要</a:t>
            </a:r>
            <a:r>
              <a:rPr lang="zh-CN" altLang="en-US" sz="2200" dirty="0" smtClean="0"/>
              <a:t>。</a:t>
            </a:r>
            <a:endParaRPr lang="en-US" altLang="zh-CN" sz="2200" dirty="0" smtClean="0"/>
          </a:p>
          <a:p>
            <a:r>
              <a:rPr lang="zh-CN" altLang="en-US" sz="2200" dirty="0"/>
              <a:t>设</a:t>
            </a:r>
            <a:r>
              <a:rPr lang="en-US" altLang="zh-CN" sz="2200" dirty="0"/>
              <a:t>n</a:t>
            </a:r>
            <a:r>
              <a:rPr lang="zh-CN" altLang="en-US" sz="2200" dirty="0"/>
              <a:t>阶无向或有向连通赋权图           ，顶点</a:t>
            </a:r>
            <a:r>
              <a:rPr lang="zh-CN" altLang="en-US" sz="2200" dirty="0" smtClean="0"/>
              <a:t>集</a:t>
            </a:r>
            <a:r>
              <a:rPr lang="en-US" altLang="zh-CN" sz="2200" dirty="0" smtClean="0"/>
              <a:t>				</a:t>
            </a:r>
            <a:r>
              <a:rPr lang="zh-CN" altLang="en-US" sz="2200" dirty="0"/>
              <a:t>，</a:t>
            </a:r>
            <a:r>
              <a:rPr lang="zh-CN" altLang="en-US" sz="2200" dirty="0" smtClean="0"/>
              <a:t>边集</a:t>
            </a:r>
            <a:endParaRPr lang="en-US" altLang="zh-CN" sz="2200" dirty="0" smtClean="0"/>
          </a:p>
          <a:p>
            <a:pPr marL="0" indent="0">
              <a:buNone/>
            </a:pPr>
            <a:r>
              <a:rPr lang="zh-CN" altLang="en-US" sz="2200" dirty="0"/>
              <a:t>，并且边或</a:t>
            </a:r>
            <a:r>
              <a:rPr lang="zh-CN" altLang="en-US" sz="2200" dirty="0" smtClean="0"/>
              <a:t>弧</a:t>
            </a:r>
            <a:r>
              <a:rPr lang="en-US" altLang="zh-CN" sz="2200" dirty="0" smtClean="0"/>
              <a:t>	   </a:t>
            </a:r>
            <a:r>
              <a:rPr lang="zh-CN" altLang="en-US" sz="2200" dirty="0" smtClean="0"/>
              <a:t>上</a:t>
            </a:r>
            <a:r>
              <a:rPr lang="zh-CN" altLang="en-US" sz="2200" dirty="0"/>
              <a:t>的权值</a:t>
            </a:r>
            <a:r>
              <a:rPr lang="zh-CN" altLang="en-US" sz="2200" dirty="0" smtClean="0"/>
              <a:t>为</a:t>
            </a:r>
            <a:r>
              <a:rPr lang="en-US" altLang="zh-CN" sz="2200" dirty="0" smtClean="0"/>
              <a:t>		  </a:t>
            </a:r>
            <a:r>
              <a:rPr lang="zh-CN" altLang="en-US" sz="2200" dirty="0"/>
              <a:t>，</a:t>
            </a:r>
            <a:r>
              <a:rPr lang="zh-CN" altLang="en-US" sz="2200" dirty="0" smtClean="0"/>
              <a:t>其中</a:t>
            </a:r>
            <a:r>
              <a:rPr lang="en-US" altLang="zh-CN" sz="2200" dirty="0" smtClean="0"/>
              <a:t>				</a:t>
            </a:r>
            <a:r>
              <a:rPr lang="zh-CN" altLang="en-US" sz="2200" dirty="0" smtClean="0"/>
              <a:t>。</a:t>
            </a:r>
            <a:endParaRPr lang="en-US" altLang="zh-CN" sz="2200" dirty="0" smtClean="0"/>
          </a:p>
          <a:p>
            <a:pPr marL="0" indent="0">
              <a:buNone/>
            </a:pPr>
            <a:r>
              <a:rPr lang="en-US" altLang="zh-CN" sz="2200" dirty="0" smtClean="0"/>
              <a:t>	</a:t>
            </a:r>
            <a:r>
              <a:rPr lang="zh-CN" altLang="en-US" sz="2200" dirty="0" smtClean="0"/>
              <a:t>无向图</a:t>
            </a:r>
            <a:r>
              <a:rPr lang="en-US" altLang="zh-CN" sz="2200" dirty="0"/>
              <a:t>G</a:t>
            </a:r>
            <a:r>
              <a:rPr lang="zh-CN" altLang="en-US" sz="2200" dirty="0"/>
              <a:t>的权值</a:t>
            </a:r>
            <a:r>
              <a:rPr lang="zh-CN" altLang="en-US" sz="2200" dirty="0" smtClean="0"/>
              <a:t>矩阵</a:t>
            </a:r>
            <a:r>
              <a:rPr lang="en-US" altLang="zh-CN" sz="2200" dirty="0" smtClean="0"/>
              <a:t>			</a:t>
            </a:r>
            <a:r>
              <a:rPr lang="zh-CN" altLang="en-US" sz="2200" dirty="0"/>
              <a:t>定义为</a:t>
            </a:r>
            <a:r>
              <a:rPr lang="zh-CN" altLang="en-US" sz="2200" dirty="0" smtClean="0"/>
              <a:t>：</a:t>
            </a:r>
            <a:endParaRPr lang="en-US" altLang="zh-CN" sz="2200" dirty="0" smtClean="0"/>
          </a:p>
          <a:p>
            <a:pPr marL="0" indent="0">
              <a:buNone/>
            </a:pPr>
            <a:r>
              <a:rPr lang="en-US" altLang="zh-CN" sz="2200" dirty="0"/>
              <a:t>	</a:t>
            </a:r>
            <a:endParaRPr lang="zh-CN" altLang="en-US" sz="2200"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1121086" y="165669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sz="3200" dirty="0"/>
              <a:t>14.7.1 	</a:t>
            </a:r>
            <a:r>
              <a:rPr lang="zh-CN" altLang="en-US" sz="3200" dirty="0"/>
              <a:t>问题描述与算法思想</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239618821"/>
              </p:ext>
            </p:extLst>
          </p:nvPr>
        </p:nvGraphicFramePr>
        <p:xfrm>
          <a:off x="5210424" y="3444474"/>
          <a:ext cx="907988" cy="335831"/>
        </p:xfrm>
        <a:graphic>
          <a:graphicData uri="http://schemas.openxmlformats.org/presentationml/2006/ole">
            <mc:AlternateContent xmlns:mc="http://schemas.openxmlformats.org/markup-compatibility/2006">
              <mc:Choice xmlns:v="urn:schemas-microsoft-com:vml" Requires="v">
                <p:oleObj spid="_x0000_s8232" name="Equation" r:id="rId4" imgW="698197" imgH="253890" progId="Equation.DSMT4">
                  <p:embed/>
                </p:oleObj>
              </mc:Choice>
              <mc:Fallback>
                <p:oleObj name="Equation" r:id="rId4" imgW="698197" imgH="25389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424" y="3444474"/>
                        <a:ext cx="907988" cy="335831"/>
                      </a:xfrm>
                      <a:prstGeom prst="rect">
                        <a:avLst/>
                      </a:prstGeom>
                      <a:noFill/>
                    </p:spPr>
                  </p:pic>
                </p:oleObj>
              </mc:Fallback>
            </mc:AlternateContent>
          </a:graphicData>
        </a:graphic>
      </p:graphicFrame>
      <p:sp>
        <p:nvSpPr>
          <p:cNvPr id="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483365342"/>
              </p:ext>
            </p:extLst>
          </p:nvPr>
        </p:nvGraphicFramePr>
        <p:xfrm>
          <a:off x="7261411" y="3444474"/>
          <a:ext cx="1393077" cy="335831"/>
        </p:xfrm>
        <a:graphic>
          <a:graphicData uri="http://schemas.openxmlformats.org/presentationml/2006/ole">
            <mc:AlternateContent xmlns:mc="http://schemas.openxmlformats.org/markup-compatibility/2006">
              <mc:Choice xmlns:v="urn:schemas-microsoft-com:vml" Requires="v">
                <p:oleObj spid="_x0000_s8233" name="Equation" r:id="rId6" imgW="1066337" imgH="253890" progId="Equation.DSMT4">
                  <p:embed/>
                </p:oleObj>
              </mc:Choice>
              <mc:Fallback>
                <p:oleObj name="Equation" r:id="rId6" imgW="1066337" imgH="25389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1411" y="3444474"/>
                        <a:ext cx="1393077" cy="335831"/>
                      </a:xfrm>
                      <a:prstGeom prst="rect">
                        <a:avLst/>
                      </a:prstGeom>
                      <a:noFill/>
                    </p:spPr>
                  </p:pic>
                </p:oleObj>
              </mc:Fallback>
            </mc:AlternateContent>
          </a:graphicData>
        </a:graphic>
      </p:graphicFrame>
      <p:sp>
        <p:nvSpPr>
          <p:cNvPr id="11"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635724865"/>
              </p:ext>
            </p:extLst>
          </p:nvPr>
        </p:nvGraphicFramePr>
        <p:xfrm>
          <a:off x="9473203" y="3396395"/>
          <a:ext cx="1855944" cy="431987"/>
        </p:xfrm>
        <a:graphic>
          <a:graphicData uri="http://schemas.openxmlformats.org/presentationml/2006/ole">
            <mc:AlternateContent xmlns:mc="http://schemas.openxmlformats.org/markup-compatibility/2006">
              <mc:Choice xmlns:v="urn:schemas-microsoft-com:vml" Requires="v">
                <p:oleObj spid="_x0000_s8234" name="Equation" r:id="rId8" imgW="1104900" imgH="254000" progId="Equation.DSMT4">
                  <p:embed/>
                </p:oleObj>
              </mc:Choice>
              <mc:Fallback>
                <p:oleObj name="Equation" r:id="rId8" imgW="1104900" imgH="2540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73203" y="3396395"/>
                        <a:ext cx="1855944" cy="431987"/>
                      </a:xfrm>
                      <a:prstGeom prst="rect">
                        <a:avLst/>
                      </a:prstGeom>
                      <a:noFill/>
                    </p:spPr>
                  </p:pic>
                </p:oleObj>
              </mc:Fallback>
            </mc:AlternateContent>
          </a:graphicData>
        </a:graphic>
      </p:graphicFrame>
      <p:sp>
        <p:nvSpPr>
          <p:cNvPr id="16"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023655927"/>
              </p:ext>
            </p:extLst>
          </p:nvPr>
        </p:nvGraphicFramePr>
        <p:xfrm>
          <a:off x="2998694" y="3857100"/>
          <a:ext cx="403412" cy="373530"/>
        </p:xfrm>
        <a:graphic>
          <a:graphicData uri="http://schemas.openxmlformats.org/presentationml/2006/ole">
            <mc:AlternateContent xmlns:mc="http://schemas.openxmlformats.org/markup-compatibility/2006">
              <mc:Choice xmlns:v="urn:schemas-microsoft-com:vml" Requires="v">
                <p:oleObj spid="_x0000_s8235" name="Equation" r:id="rId10" imgW="253890" imgH="241195" progId="Equation.DSMT4">
                  <p:embed/>
                </p:oleObj>
              </mc:Choice>
              <mc:Fallback>
                <p:oleObj name="Equation" r:id="rId10" imgW="253890" imgH="241195"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8694" y="3857100"/>
                        <a:ext cx="403412" cy="373530"/>
                      </a:xfrm>
                      <a:prstGeom prst="rect">
                        <a:avLst/>
                      </a:prstGeom>
                      <a:noFill/>
                    </p:spPr>
                  </p:pic>
                </p:oleObj>
              </mc:Fallback>
            </mc:AlternateContent>
          </a:graphicData>
        </a:graphic>
      </p:graphicFrame>
      <p:sp>
        <p:nvSpPr>
          <p:cNvPr id="18"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071233038"/>
              </p:ext>
            </p:extLst>
          </p:nvPr>
        </p:nvGraphicFramePr>
        <p:xfrm>
          <a:off x="4791118" y="3857100"/>
          <a:ext cx="804202" cy="440035"/>
        </p:xfrm>
        <a:graphic>
          <a:graphicData uri="http://schemas.openxmlformats.org/presentationml/2006/ole">
            <mc:AlternateContent xmlns:mc="http://schemas.openxmlformats.org/markup-compatibility/2006">
              <mc:Choice xmlns:v="urn:schemas-microsoft-com:vml" Requires="v">
                <p:oleObj spid="_x0000_s8236" name="Equation" r:id="rId12" imgW="508000" imgH="279400" progId="Equation.DSMT4">
                  <p:embed/>
                </p:oleObj>
              </mc:Choice>
              <mc:Fallback>
                <p:oleObj name="Equation" r:id="rId12" imgW="508000" imgH="27940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91118" y="3857100"/>
                        <a:ext cx="804202" cy="440035"/>
                      </a:xfrm>
                      <a:prstGeom prst="rect">
                        <a:avLst/>
                      </a:prstGeom>
                      <a:noFill/>
                    </p:spPr>
                  </p:pic>
                </p:oleObj>
              </mc:Fallback>
            </mc:AlternateContent>
          </a:graphicData>
        </a:graphic>
      </p:graphicFrame>
      <p:sp>
        <p:nvSpPr>
          <p:cNvPr id="20"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454954443"/>
              </p:ext>
            </p:extLst>
          </p:nvPr>
        </p:nvGraphicFramePr>
        <p:xfrm>
          <a:off x="6493794" y="3894887"/>
          <a:ext cx="1646739" cy="335743"/>
        </p:xfrm>
        <a:graphic>
          <a:graphicData uri="http://schemas.openxmlformats.org/presentationml/2006/ole">
            <mc:AlternateContent xmlns:mc="http://schemas.openxmlformats.org/markup-compatibility/2006">
              <mc:Choice xmlns:v="urn:schemas-microsoft-com:vml" Requires="v">
                <p:oleObj spid="_x0000_s8237" name="Equation" r:id="rId14" imgW="977476" imgH="203112" progId="Equation.DSMT4">
                  <p:embed/>
                </p:oleObj>
              </mc:Choice>
              <mc:Fallback>
                <p:oleObj name="Equation" r:id="rId14" imgW="977476" imgH="203112"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93794" y="3894887"/>
                        <a:ext cx="1646739" cy="335743"/>
                      </a:xfrm>
                      <a:prstGeom prst="rect">
                        <a:avLst/>
                      </a:prstGeom>
                      <a:noFill/>
                    </p:spPr>
                  </p:pic>
                </p:oleObj>
              </mc:Fallback>
            </mc:AlternateContent>
          </a:graphicData>
        </a:graphic>
      </p:graphicFrame>
      <p:sp>
        <p:nvSpPr>
          <p:cNvPr id="22"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454645640"/>
              </p:ext>
            </p:extLst>
          </p:nvPr>
        </p:nvGraphicFramePr>
        <p:xfrm>
          <a:off x="4297502" y="4373930"/>
          <a:ext cx="1081322" cy="424316"/>
        </p:xfrm>
        <a:graphic>
          <a:graphicData uri="http://schemas.openxmlformats.org/presentationml/2006/ole">
            <mc:AlternateContent xmlns:mc="http://schemas.openxmlformats.org/markup-compatibility/2006">
              <mc:Choice xmlns:v="urn:schemas-microsoft-com:vml" Requires="v">
                <p:oleObj spid="_x0000_s8238" name="Equation" r:id="rId16" imgW="748975" imgH="291973" progId="Equation.DSMT4">
                  <p:embed/>
                </p:oleObj>
              </mc:Choice>
              <mc:Fallback>
                <p:oleObj name="Equation" r:id="rId16" imgW="748975" imgH="291973"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97502" y="4373930"/>
                        <a:ext cx="1081322" cy="424316"/>
                      </a:xfrm>
                      <a:prstGeom prst="rect">
                        <a:avLst/>
                      </a:prstGeom>
                      <a:noFill/>
                    </p:spPr>
                  </p:pic>
                </p:oleObj>
              </mc:Fallback>
            </mc:AlternateContent>
          </a:graphicData>
        </a:graphic>
      </p:graphicFrame>
      <p:sp>
        <p:nvSpPr>
          <p:cNvPr id="24"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1262346650"/>
              </p:ext>
            </p:extLst>
          </p:nvPr>
        </p:nvGraphicFramePr>
        <p:xfrm>
          <a:off x="3163070" y="4991235"/>
          <a:ext cx="4154093" cy="1384698"/>
        </p:xfrm>
        <a:graphic>
          <a:graphicData uri="http://schemas.openxmlformats.org/presentationml/2006/ole">
            <mc:AlternateContent xmlns:mc="http://schemas.openxmlformats.org/markup-compatibility/2006">
              <mc:Choice xmlns:v="urn:schemas-microsoft-com:vml" Requires="v">
                <p:oleObj spid="_x0000_s8239" name="Equation" r:id="rId18" imgW="2260600" imgH="838200" progId="Equation.DSMT4">
                  <p:embed/>
                </p:oleObj>
              </mc:Choice>
              <mc:Fallback>
                <p:oleObj name="Equation" r:id="rId18" imgW="2260600" imgH="838200" progId="Equation.DSMT4">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63070" y="4991235"/>
                        <a:ext cx="4154093" cy="1384698"/>
                      </a:xfrm>
                      <a:prstGeom prst="rect">
                        <a:avLst/>
                      </a:prstGeom>
                      <a:noFill/>
                    </p:spPr>
                  </p:pic>
                </p:oleObj>
              </mc:Fallback>
            </mc:AlternateContent>
          </a:graphicData>
        </a:graphic>
      </p:graphicFrame>
    </p:spTree>
    <p:extLst>
      <p:ext uri="{BB962C8B-B14F-4D97-AF65-F5344CB8AC3E}">
        <p14:creationId xmlns:p14="http://schemas.microsoft.com/office/powerpoint/2010/main" val="376924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5604" y="746313"/>
            <a:ext cx="9976514" cy="1434821"/>
          </a:xfrm>
        </p:spPr>
        <p:txBody>
          <a:bodyPr>
            <a:normAutofit/>
          </a:bodyPr>
          <a:lstStyle/>
          <a:p>
            <a:r>
              <a:rPr lang="zh-CN" altLang="zh-CN" sz="2200" dirty="0"/>
              <a:t>显然，对于无向图来说，对</a:t>
            </a:r>
            <a:r>
              <a:rPr lang="zh-CN" altLang="zh-CN" sz="2200" dirty="0" smtClean="0"/>
              <a:t>任意</a:t>
            </a:r>
            <a:r>
              <a:rPr lang="en-US" altLang="zh-CN" sz="2200" dirty="0" smtClean="0"/>
              <a:t> 				 </a:t>
            </a:r>
            <a:r>
              <a:rPr lang="zh-CN" altLang="zh-CN" sz="2400" dirty="0" smtClean="0"/>
              <a:t>有</a:t>
            </a:r>
            <a:r>
              <a:rPr lang="en-US" altLang="zh-CN" sz="2400" dirty="0" smtClean="0"/>
              <a:t>			</a:t>
            </a:r>
            <a:r>
              <a:rPr lang="zh-CN" altLang="en-US" sz="2400" dirty="0"/>
              <a:t>故该图的权值矩阵</a:t>
            </a:r>
            <a:r>
              <a:rPr lang="en-US" altLang="zh-CN" sz="2400" dirty="0"/>
              <a:t>W</a:t>
            </a:r>
            <a:r>
              <a:rPr lang="zh-CN" altLang="en-US" sz="2400" dirty="0"/>
              <a:t>为对称矩阵</a:t>
            </a:r>
            <a:r>
              <a:rPr lang="zh-CN" altLang="en-US" sz="2400" dirty="0" smtClean="0"/>
              <a:t>。</a:t>
            </a:r>
            <a:endParaRPr lang="en-US" altLang="zh-CN" sz="2400" dirty="0" smtClean="0"/>
          </a:p>
          <a:p>
            <a:r>
              <a:rPr lang="zh-CN" altLang="zh-CN" sz="2400" dirty="0"/>
              <a:t>类似地，可定义有向图的权值矩阵。</a:t>
            </a:r>
            <a:endParaRPr lang="zh-CN" altLang="en-US" sz="2200"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60366050"/>
              </p:ext>
            </p:extLst>
          </p:nvPr>
        </p:nvGraphicFramePr>
        <p:xfrm>
          <a:off x="5213938" y="766483"/>
          <a:ext cx="1764124" cy="416858"/>
        </p:xfrm>
        <a:graphic>
          <a:graphicData uri="http://schemas.openxmlformats.org/presentationml/2006/ole">
            <mc:AlternateContent xmlns:mc="http://schemas.openxmlformats.org/markup-compatibility/2006">
              <mc:Choice xmlns:v="urn:schemas-microsoft-com:vml" Requires="v">
                <p:oleObj spid="_x0000_s10280" name="Equation" r:id="rId3" imgW="901309" imgH="203112" progId="Equation.DSMT4">
                  <p:embed/>
                </p:oleObj>
              </mc:Choice>
              <mc:Fallback>
                <p:oleObj name="Equation" r:id="rId3" imgW="901309"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938" y="766483"/>
                        <a:ext cx="1764124" cy="416858"/>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266006755"/>
              </p:ext>
            </p:extLst>
          </p:nvPr>
        </p:nvGraphicFramePr>
        <p:xfrm>
          <a:off x="7361427" y="766483"/>
          <a:ext cx="883739" cy="416858"/>
        </p:xfrm>
        <a:graphic>
          <a:graphicData uri="http://schemas.openxmlformats.org/presentationml/2006/ole">
            <mc:AlternateContent xmlns:mc="http://schemas.openxmlformats.org/markup-compatibility/2006">
              <mc:Choice xmlns:v="urn:schemas-microsoft-com:vml" Requires="v">
                <p:oleObj spid="_x0000_s10281" name="Equation" r:id="rId5" imgW="508000" imgH="241300" progId="Equation.DSMT4">
                  <p:embed/>
                </p:oleObj>
              </mc:Choice>
              <mc:Fallback>
                <p:oleObj name="Equation" r:id="rId5" imgW="508000" imgH="241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1427" y="766483"/>
                        <a:ext cx="883739" cy="416858"/>
                      </a:xfrm>
                      <a:prstGeom prst="rect">
                        <a:avLst/>
                      </a:prstGeom>
                      <a:noFill/>
                    </p:spPr>
                  </p:pic>
                </p:oleObj>
              </mc:Fallback>
            </mc:AlternateContent>
          </a:graphicData>
        </a:graphic>
      </p:graphicFrame>
      <p:sp>
        <p:nvSpPr>
          <p:cNvPr id="8" name="标题 1"/>
          <p:cNvSpPr txBox="1">
            <a:spLocks/>
          </p:cNvSpPr>
          <p:nvPr/>
        </p:nvSpPr>
        <p:spPr>
          <a:xfrm>
            <a:off x="1040403" y="2181134"/>
            <a:ext cx="8596668" cy="65619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sz="3200" dirty="0"/>
              <a:t>14.7.2 	</a:t>
            </a:r>
            <a:r>
              <a:rPr lang="zh-CN" altLang="en-US" sz="3200" dirty="0"/>
              <a:t>实现步骤</a:t>
            </a:r>
          </a:p>
        </p:txBody>
      </p:sp>
      <p:sp>
        <p:nvSpPr>
          <p:cNvPr id="11" name="内容占位符 2"/>
          <p:cNvSpPr txBox="1">
            <a:spLocks/>
          </p:cNvSpPr>
          <p:nvPr/>
        </p:nvSpPr>
        <p:spPr>
          <a:xfrm>
            <a:off x="915604" y="3184348"/>
            <a:ext cx="9976514" cy="36736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auto"/>
            <a:r>
              <a:rPr lang="zh-CN" altLang="en-US" sz="2200" dirty="0"/>
              <a:t>首先</a:t>
            </a:r>
            <a:r>
              <a:rPr lang="en-US" altLang="zh-CN" sz="2200" dirty="0"/>
              <a:t>,</a:t>
            </a:r>
            <a:r>
              <a:rPr lang="zh-CN" altLang="en-US" sz="2200" dirty="0"/>
              <a:t>输入该赋权图的权值</a:t>
            </a:r>
            <a:r>
              <a:rPr lang="zh-CN" altLang="en-US" sz="2200" dirty="0" smtClean="0"/>
              <a:t>矩阵</a:t>
            </a:r>
            <a:r>
              <a:rPr lang="en-US" altLang="zh-CN" sz="2200" dirty="0" smtClean="0"/>
              <a:t>				</a:t>
            </a:r>
            <a:r>
              <a:rPr lang="zh-CN" altLang="en-US" sz="2200" dirty="0" smtClean="0"/>
              <a:t>，然后</a:t>
            </a:r>
            <a:r>
              <a:rPr lang="zh-CN" altLang="en-US" sz="2200" dirty="0"/>
              <a:t>，为了求出两点间的最短距离</a:t>
            </a:r>
            <a:r>
              <a:rPr lang="en-US" altLang="zh-CN" sz="2200" dirty="0"/>
              <a:t>,</a:t>
            </a:r>
            <a:r>
              <a:rPr lang="zh-CN" altLang="en-US" sz="2200" dirty="0"/>
              <a:t>可按照</a:t>
            </a:r>
            <a:r>
              <a:rPr lang="en-US" altLang="zh-CN" sz="2200" dirty="0" err="1"/>
              <a:t>Dijkstra</a:t>
            </a:r>
            <a:r>
              <a:rPr lang="zh-CN" altLang="en-US" sz="2200" dirty="0"/>
              <a:t>方法，只要反复使用迭代</a:t>
            </a:r>
            <a:r>
              <a:rPr lang="zh-CN" altLang="en-US" sz="2200" dirty="0" smtClean="0"/>
              <a:t>公式</a:t>
            </a:r>
            <a:endParaRPr lang="en-US" altLang="zh-CN" sz="2200" dirty="0" smtClean="0"/>
          </a:p>
          <a:p>
            <a:pPr marL="0" indent="0" fontAlgn="auto">
              <a:buNone/>
            </a:pPr>
            <a:r>
              <a:rPr lang="en-US" altLang="zh-CN" sz="2400" dirty="0" smtClean="0"/>
              <a:t>	</a:t>
            </a:r>
            <a:r>
              <a:rPr lang="zh-CN" altLang="zh-CN" sz="2400" dirty="0" smtClean="0"/>
              <a:t>，</a:t>
            </a:r>
            <a:r>
              <a:rPr lang="zh-CN" altLang="zh-CN" sz="2400" dirty="0"/>
              <a:t>就可以得到最终结果</a:t>
            </a:r>
            <a:r>
              <a:rPr lang="en-US" altLang="zh-CN" sz="2400" dirty="0"/>
              <a:t>,</a:t>
            </a:r>
            <a:r>
              <a:rPr lang="zh-CN" altLang="zh-CN" sz="2400" dirty="0"/>
              <a:t>记</a:t>
            </a:r>
            <a:r>
              <a:rPr lang="zh-CN" altLang="zh-CN" sz="2400" dirty="0" smtClean="0"/>
              <a:t>为</a:t>
            </a:r>
            <a:endParaRPr lang="en-US" altLang="zh-CN" sz="2400" dirty="0" smtClean="0"/>
          </a:p>
          <a:p>
            <a:pPr marL="0" indent="0" fontAlgn="auto">
              <a:buNone/>
            </a:pPr>
            <a:endParaRPr lang="en-US" altLang="zh-CN" sz="2400" dirty="0"/>
          </a:p>
          <a:p>
            <a:pPr marL="0" indent="0" fontAlgn="auto">
              <a:buNone/>
            </a:pPr>
            <a:endParaRPr lang="en-US" altLang="zh-CN" sz="2400" dirty="0" smtClean="0"/>
          </a:p>
          <a:p>
            <a:pPr marL="0" indent="0" fontAlgn="auto">
              <a:buNone/>
            </a:pPr>
            <a:endParaRPr lang="en-US" altLang="zh-CN" sz="2400" dirty="0"/>
          </a:p>
          <a:p>
            <a:pPr marL="0" indent="0" fontAlgn="auto">
              <a:buNone/>
            </a:pPr>
            <a:r>
              <a:rPr lang="zh-CN" altLang="zh-CN" sz="2200" dirty="0" smtClean="0"/>
              <a:t>其中</a:t>
            </a:r>
            <a:r>
              <a:rPr lang="en-US" altLang="zh-CN" sz="2200" dirty="0" smtClean="0"/>
              <a:t>	</a:t>
            </a:r>
            <a:r>
              <a:rPr lang="zh-CN" altLang="en-US" sz="2200" dirty="0"/>
              <a:t>为从</a:t>
            </a:r>
            <a:r>
              <a:rPr lang="zh-CN" altLang="en-US" sz="2200" dirty="0" smtClean="0"/>
              <a:t>顶点</a:t>
            </a:r>
            <a:r>
              <a:rPr lang="en-US" altLang="zh-CN" sz="2200" dirty="0" smtClean="0"/>
              <a:t>	</a:t>
            </a:r>
            <a:r>
              <a:rPr lang="zh-CN" altLang="en-US" sz="2200" dirty="0"/>
              <a:t>到</a:t>
            </a:r>
            <a:r>
              <a:rPr lang="zh-CN" altLang="en-US" sz="2200" dirty="0" smtClean="0"/>
              <a:t>顶点</a:t>
            </a:r>
            <a:r>
              <a:rPr lang="en-US" altLang="zh-CN" sz="2200" dirty="0" smtClean="0"/>
              <a:t>	   </a:t>
            </a:r>
            <a:r>
              <a:rPr lang="zh-CN" altLang="en-US" sz="2200" dirty="0"/>
              <a:t>的最短距离的计算结果</a:t>
            </a:r>
            <a:r>
              <a:rPr lang="en-US" altLang="zh-CN" sz="2200" dirty="0"/>
              <a:t>, </a:t>
            </a:r>
            <a:r>
              <a:rPr lang="zh-CN" altLang="en-US" sz="2200" dirty="0" smtClean="0"/>
              <a:t>称</a:t>
            </a:r>
            <a:r>
              <a:rPr lang="en-US" altLang="zh-CN" sz="2200" dirty="0" smtClean="0"/>
              <a:t>	   </a:t>
            </a:r>
            <a:r>
              <a:rPr lang="zh-CN" altLang="zh-CN" sz="2200" dirty="0" smtClean="0"/>
              <a:t>为</a:t>
            </a:r>
            <a:r>
              <a:rPr lang="zh-CN" altLang="zh-CN" sz="2200" dirty="0"/>
              <a:t>最短距离矩阵。以上亦是图的最短距离矩阵的求解思路。</a:t>
            </a:r>
          </a:p>
          <a:p>
            <a:pPr fontAlgn="auto"/>
            <a:endParaRPr lang="zh-CN" altLang="en-US" sz="2200" dirty="0"/>
          </a:p>
        </p:txBody>
      </p:sp>
      <p:sp>
        <p:nvSpPr>
          <p:cNvPr id="12"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254981175"/>
              </p:ext>
            </p:extLst>
          </p:nvPr>
        </p:nvGraphicFramePr>
        <p:xfrm>
          <a:off x="5213938" y="3253816"/>
          <a:ext cx="1029943" cy="404155"/>
        </p:xfrm>
        <a:graphic>
          <a:graphicData uri="http://schemas.openxmlformats.org/presentationml/2006/ole">
            <mc:AlternateContent xmlns:mc="http://schemas.openxmlformats.org/markup-compatibility/2006">
              <mc:Choice xmlns:v="urn:schemas-microsoft-com:vml" Requires="v">
                <p:oleObj spid="_x0000_s10282" name="Equation" r:id="rId7" imgW="748975" imgH="291973" progId="Equation.DSMT4">
                  <p:embed/>
                </p:oleObj>
              </mc:Choice>
              <mc:Fallback>
                <p:oleObj name="Equation" r:id="rId7" imgW="748975" imgH="291973"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3938" y="3253816"/>
                        <a:ext cx="1029943" cy="404155"/>
                      </a:xfrm>
                      <a:prstGeom prst="rect">
                        <a:avLst/>
                      </a:prstGeom>
                      <a:noFill/>
                    </p:spPr>
                  </p:pic>
                </p:oleObj>
              </mc:Fallback>
            </mc:AlternateContent>
          </a:graphicData>
        </a:graphic>
      </p:graphicFrame>
      <p:sp>
        <p:nvSpPr>
          <p:cNvPr id="14"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4264086832"/>
              </p:ext>
            </p:extLst>
          </p:nvPr>
        </p:nvGraphicFramePr>
        <p:xfrm>
          <a:off x="7193627" y="3505773"/>
          <a:ext cx="3940537" cy="674958"/>
        </p:xfrm>
        <a:graphic>
          <a:graphicData uri="http://schemas.openxmlformats.org/presentationml/2006/ole">
            <mc:AlternateContent xmlns:mc="http://schemas.openxmlformats.org/markup-compatibility/2006">
              <mc:Choice xmlns:v="urn:schemas-microsoft-com:vml" Requires="v">
                <p:oleObj spid="_x0000_s10283" name="Equation" r:id="rId9" imgW="2298700" imgH="342900" progId="Equation.DSMT4">
                  <p:embed/>
                </p:oleObj>
              </mc:Choice>
              <mc:Fallback>
                <p:oleObj name="Equation" r:id="rId9" imgW="2298700" imgH="3429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93627" y="3505773"/>
                        <a:ext cx="3940537" cy="674958"/>
                      </a:xfrm>
                      <a:prstGeom prst="rect">
                        <a:avLst/>
                      </a:prstGeom>
                      <a:noFill/>
                    </p:spPr>
                  </p:pic>
                </p:oleObj>
              </mc:Fallback>
            </mc:AlternateContent>
          </a:graphicData>
        </a:graphic>
      </p:graphicFrame>
      <p:sp>
        <p:nvSpPr>
          <p:cNvPr id="16"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519142466"/>
              </p:ext>
            </p:extLst>
          </p:nvPr>
        </p:nvGraphicFramePr>
        <p:xfrm>
          <a:off x="4499701" y="4465830"/>
          <a:ext cx="2304511" cy="1635459"/>
        </p:xfrm>
        <a:graphic>
          <a:graphicData uri="http://schemas.openxmlformats.org/presentationml/2006/ole">
            <mc:AlternateContent xmlns:mc="http://schemas.openxmlformats.org/markup-compatibility/2006">
              <mc:Choice xmlns:v="urn:schemas-microsoft-com:vml" Requires="v">
                <p:oleObj spid="_x0000_s10284" name="Equation" r:id="rId11" imgW="1473200" imgH="1041400" progId="Equation.DSMT4">
                  <p:embed/>
                </p:oleObj>
              </mc:Choice>
              <mc:Fallback>
                <p:oleObj name="Equation" r:id="rId11" imgW="1473200" imgH="10414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9701" y="4465830"/>
                        <a:ext cx="2304511" cy="1635459"/>
                      </a:xfrm>
                      <a:prstGeom prst="rect">
                        <a:avLst/>
                      </a:prstGeom>
                      <a:noFill/>
                    </p:spPr>
                  </p:pic>
                </p:oleObj>
              </mc:Fallback>
            </mc:AlternateContent>
          </a:graphicData>
        </a:graphic>
      </p:graphicFrame>
      <p:sp>
        <p:nvSpPr>
          <p:cNvPr id="18"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587789078"/>
              </p:ext>
            </p:extLst>
          </p:nvPr>
        </p:nvGraphicFramePr>
        <p:xfrm>
          <a:off x="1613647" y="6015003"/>
          <a:ext cx="403412" cy="352986"/>
        </p:xfrm>
        <a:graphic>
          <a:graphicData uri="http://schemas.openxmlformats.org/presentationml/2006/ole">
            <mc:AlternateContent xmlns:mc="http://schemas.openxmlformats.org/markup-compatibility/2006">
              <mc:Choice xmlns:v="urn:schemas-microsoft-com:vml" Requires="v">
                <p:oleObj spid="_x0000_s10285" name="Equation" r:id="rId13" imgW="304536" imgH="266469" progId="Equation.DSMT4">
                  <p:embed/>
                </p:oleObj>
              </mc:Choice>
              <mc:Fallback>
                <p:oleObj name="Equation" r:id="rId13" imgW="304536" imgH="266469"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3647" y="6015003"/>
                        <a:ext cx="403412" cy="352986"/>
                      </a:xfrm>
                      <a:prstGeom prst="rect">
                        <a:avLst/>
                      </a:prstGeom>
                      <a:noFill/>
                    </p:spPr>
                  </p:pic>
                </p:oleObj>
              </mc:Fallback>
            </mc:AlternateContent>
          </a:graphicData>
        </a:graphic>
      </p:graphicFrame>
      <p:sp>
        <p:nvSpPr>
          <p:cNvPr id="20"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3073153855"/>
              </p:ext>
            </p:extLst>
          </p:nvPr>
        </p:nvGraphicFramePr>
        <p:xfrm>
          <a:off x="3044066" y="5971321"/>
          <a:ext cx="331145" cy="358568"/>
        </p:xfrm>
        <a:graphic>
          <a:graphicData uri="http://schemas.openxmlformats.org/presentationml/2006/ole">
            <mc:AlternateContent xmlns:mc="http://schemas.openxmlformats.org/markup-compatibility/2006">
              <mc:Choice xmlns:v="urn:schemas-microsoft-com:vml" Requires="v">
                <p:oleObj spid="_x0000_s10286" name="Equation" r:id="rId15" imgW="139700" imgH="228600" progId="Equation.DSMT4">
                  <p:embed/>
                </p:oleObj>
              </mc:Choice>
              <mc:Fallback>
                <p:oleObj name="Equation" r:id="rId15" imgW="139700" imgH="22860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4066" y="5971321"/>
                        <a:ext cx="331145" cy="358568"/>
                      </a:xfrm>
                      <a:prstGeom prst="rect">
                        <a:avLst/>
                      </a:prstGeom>
                      <a:noFill/>
                    </p:spPr>
                  </p:pic>
                </p:oleObj>
              </mc:Fallback>
            </mc:AlternateContent>
          </a:graphicData>
        </a:graphic>
      </p:graphicFrame>
      <p:sp>
        <p:nvSpPr>
          <p:cNvPr id="26" name="Rectangle 2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2797271222"/>
              </p:ext>
            </p:extLst>
          </p:nvPr>
        </p:nvGraphicFramePr>
        <p:xfrm>
          <a:off x="4161287" y="5986507"/>
          <a:ext cx="259408" cy="381482"/>
        </p:xfrm>
        <a:graphic>
          <a:graphicData uri="http://schemas.openxmlformats.org/presentationml/2006/ole">
            <mc:AlternateContent xmlns:mc="http://schemas.openxmlformats.org/markup-compatibility/2006">
              <mc:Choice xmlns:v="urn:schemas-microsoft-com:vml" Requires="v">
                <p:oleObj spid="_x0000_s10287" name="Equation" r:id="rId17" imgW="164957" imgH="241091" progId="Equation.DSMT4">
                  <p:embed/>
                </p:oleObj>
              </mc:Choice>
              <mc:Fallback>
                <p:oleObj name="Equation" r:id="rId17" imgW="164957" imgH="241091" progId="Equation.DSMT4">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61287" y="5986507"/>
                        <a:ext cx="259408" cy="381482"/>
                      </a:xfrm>
                      <a:prstGeom prst="rect">
                        <a:avLst/>
                      </a:prstGeom>
                      <a:noFill/>
                    </p:spPr>
                  </p:pic>
                </p:oleObj>
              </mc:Fallback>
            </mc:AlternateContent>
          </a:graphicData>
        </a:graphic>
      </p:graphicFrame>
      <p:sp>
        <p:nvSpPr>
          <p:cNvPr id="28"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935242325"/>
              </p:ext>
            </p:extLst>
          </p:nvPr>
        </p:nvGraphicFramePr>
        <p:xfrm>
          <a:off x="7728567" y="5986507"/>
          <a:ext cx="436730" cy="316253"/>
        </p:xfrm>
        <a:graphic>
          <a:graphicData uri="http://schemas.openxmlformats.org/presentationml/2006/ole">
            <mc:AlternateContent xmlns:mc="http://schemas.openxmlformats.org/markup-compatibility/2006">
              <mc:Choice xmlns:v="urn:schemas-microsoft-com:vml" Requires="v">
                <p:oleObj spid="_x0000_s10288" name="Equation" r:id="rId19" imgW="279279" imgH="203112" progId="Equation.DSMT4">
                  <p:embed/>
                </p:oleObj>
              </mc:Choice>
              <mc:Fallback>
                <p:oleObj name="Equation" r:id="rId19" imgW="279279" imgH="203112" progId="Equation.DSMT4">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28567" y="5986507"/>
                        <a:ext cx="436730" cy="316253"/>
                      </a:xfrm>
                      <a:prstGeom prst="rect">
                        <a:avLst/>
                      </a:prstGeom>
                      <a:noFill/>
                    </p:spPr>
                  </p:pic>
                </p:oleObj>
              </mc:Fallback>
            </mc:AlternateContent>
          </a:graphicData>
        </a:graphic>
      </p:graphicFrame>
    </p:spTree>
    <p:extLst>
      <p:ext uri="{BB962C8B-B14F-4D97-AF65-F5344CB8AC3E}">
        <p14:creationId xmlns:p14="http://schemas.microsoft.com/office/powerpoint/2010/main" val="2776929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5969" y="1268229"/>
            <a:ext cx="11129184" cy="5262188"/>
          </a:xfrm>
        </p:spPr>
        <p:txBody>
          <a:bodyPr>
            <a:normAutofit/>
          </a:bodyPr>
          <a:lstStyle/>
          <a:p>
            <a:r>
              <a:rPr lang="en-US" altLang="zh-CN" dirty="0"/>
              <a:t>W </a:t>
            </a:r>
            <a:r>
              <a:rPr lang="zh-CN" altLang="zh-CN" dirty="0"/>
              <a:t>表示图的权值矩阵。</a:t>
            </a:r>
          </a:p>
          <a:p>
            <a:r>
              <a:rPr lang="en-US" altLang="zh-CN" dirty="0"/>
              <a:t>D </a:t>
            </a:r>
            <a:r>
              <a:rPr lang="zh-CN" altLang="zh-CN" dirty="0"/>
              <a:t>表示图的最短距离矩阵。</a:t>
            </a:r>
          </a:p>
          <a:p>
            <a:r>
              <a:rPr lang="zh-CN" altLang="zh-CN" dirty="0"/>
              <a:t>算法的</a:t>
            </a:r>
            <a:r>
              <a:rPr lang="en-US" altLang="zh-CN" dirty="0"/>
              <a:t> MATLAB </a:t>
            </a:r>
            <a:r>
              <a:rPr lang="zh-CN" altLang="zh-CN" dirty="0"/>
              <a:t>程序</a:t>
            </a:r>
          </a:p>
          <a:p>
            <a:r>
              <a:rPr lang="en-US" altLang="zh-CN" dirty="0"/>
              <a:t>% </a:t>
            </a:r>
            <a:r>
              <a:rPr lang="zh-CN" altLang="zh-CN" dirty="0"/>
              <a:t>连通图 中 各顶点间 最短距离的计算</a:t>
            </a:r>
            <a:r>
              <a:rPr lang="en-US" altLang="zh-CN" dirty="0"/>
              <a:t/>
            </a:r>
            <a:br>
              <a:rPr lang="en-US" altLang="zh-CN" dirty="0"/>
            </a:br>
            <a:r>
              <a:rPr lang="en-US" altLang="zh-CN" dirty="0" err="1"/>
              <a:t>functionD</a:t>
            </a:r>
            <a:r>
              <a:rPr lang="en-US" altLang="zh-CN" dirty="0"/>
              <a:t>=</a:t>
            </a:r>
            <a:r>
              <a:rPr lang="en-US" altLang="zh-CN" dirty="0" err="1"/>
              <a:t>shortdf</a:t>
            </a:r>
            <a:r>
              <a:rPr lang="en-US" altLang="zh-CN" dirty="0"/>
              <a:t>(W)</a:t>
            </a:r>
            <a:br>
              <a:rPr lang="en-US" altLang="zh-CN" dirty="0"/>
            </a:br>
            <a:r>
              <a:rPr lang="en-US" altLang="zh-CN" dirty="0"/>
              <a:t>% </a:t>
            </a:r>
            <a:r>
              <a:rPr lang="zh-CN" altLang="zh-CN" dirty="0"/>
              <a:t>对于</a:t>
            </a:r>
            <a:r>
              <a:rPr lang="en-US" altLang="zh-CN" dirty="0"/>
              <a:t>W(</a:t>
            </a:r>
            <a:r>
              <a:rPr lang="en-US" altLang="zh-CN" dirty="0" err="1"/>
              <a:t>i,j</a:t>
            </a:r>
            <a:r>
              <a:rPr lang="en-US" altLang="zh-CN" dirty="0"/>
              <a:t>) , </a:t>
            </a:r>
            <a:r>
              <a:rPr lang="zh-CN" altLang="zh-CN" dirty="0"/>
              <a:t>若两顶点间 存在弧</a:t>
            </a:r>
            <a:r>
              <a:rPr lang="en-US" altLang="zh-CN" dirty="0"/>
              <a:t>, </a:t>
            </a:r>
            <a:r>
              <a:rPr lang="zh-CN" altLang="zh-CN" dirty="0"/>
              <a:t>则 为弧的权值</a:t>
            </a:r>
            <a:r>
              <a:rPr lang="en-US" altLang="zh-CN" dirty="0"/>
              <a:t>, </a:t>
            </a:r>
            <a:r>
              <a:rPr lang="zh-CN" altLang="zh-CN" dirty="0"/>
              <a:t>否则 为</a:t>
            </a:r>
            <a:r>
              <a:rPr lang="en-US" altLang="zh-CN" dirty="0"/>
              <a:t> </a:t>
            </a:r>
            <a:r>
              <a:rPr lang="en-US" altLang="zh-CN" dirty="0" err="1"/>
              <a:t>inf</a:t>
            </a:r>
            <a:r>
              <a:rPr lang="en-US" altLang="zh-CN" dirty="0"/>
              <a:t>; </a:t>
            </a:r>
            <a:r>
              <a:rPr lang="zh-CN" altLang="zh-CN" dirty="0"/>
              <a:t>当</a:t>
            </a:r>
            <a:r>
              <a:rPr lang="en-US" altLang="zh-CN" dirty="0"/>
              <a:t> </a:t>
            </a:r>
            <a:r>
              <a:rPr lang="en-US" altLang="zh-CN" dirty="0" err="1"/>
              <a:t>i</a:t>
            </a:r>
            <a:r>
              <a:rPr lang="en-US" altLang="zh-CN" dirty="0"/>
              <a:t>=j </a:t>
            </a:r>
            <a:r>
              <a:rPr lang="zh-CN" altLang="zh-CN" dirty="0"/>
              <a:t>时</a:t>
            </a:r>
            <a:r>
              <a:rPr lang="en-US" altLang="zh-CN" dirty="0"/>
              <a:t>,W(</a:t>
            </a:r>
            <a:r>
              <a:rPr lang="en-US" altLang="zh-CN" dirty="0" err="1"/>
              <a:t>i,j</a:t>
            </a:r>
            <a:r>
              <a:rPr lang="en-US" altLang="zh-CN" dirty="0"/>
              <a:t>) =0</a:t>
            </a:r>
            <a:endParaRPr lang="zh-CN" altLang="zh-CN" dirty="0"/>
          </a:p>
          <a:p>
            <a:r>
              <a:rPr lang="en-US" altLang="zh-CN" dirty="0"/>
              <a:t>n=length(W) </a:t>
            </a:r>
            <a:r>
              <a:rPr lang="en-US" altLang="zh-CN" dirty="0" smtClean="0"/>
              <a:t>;</a:t>
            </a:r>
            <a:r>
              <a:rPr lang="en-US" altLang="zh-CN" dirty="0"/>
              <a:t>	</a:t>
            </a:r>
            <a:r>
              <a:rPr lang="en-US" altLang="zh-CN" dirty="0" smtClean="0"/>
              <a:t>D=W;</a:t>
            </a:r>
            <a:r>
              <a:rPr lang="en-US" altLang="zh-CN" dirty="0"/>
              <a:t>	</a:t>
            </a:r>
            <a:r>
              <a:rPr lang="en-US" altLang="zh-CN" dirty="0" smtClean="0"/>
              <a:t>m=1</a:t>
            </a:r>
            <a:r>
              <a:rPr lang="en-US" altLang="zh-CN" dirty="0"/>
              <a:t>;</a:t>
            </a:r>
            <a:endParaRPr lang="zh-CN" altLang="zh-CN" dirty="0"/>
          </a:p>
          <a:p>
            <a:r>
              <a:rPr lang="en-US" altLang="zh-CN" dirty="0" err="1"/>
              <a:t>whilem</a:t>
            </a:r>
            <a:r>
              <a:rPr lang="en-US" altLang="zh-CN" dirty="0"/>
              <a:t>&lt;=n</a:t>
            </a:r>
            <a:endParaRPr lang="zh-CN" altLang="zh-CN" dirty="0"/>
          </a:p>
          <a:p>
            <a:r>
              <a:rPr lang="en-US" altLang="zh-CN" dirty="0"/>
              <a:t>for </a:t>
            </a:r>
            <a:r>
              <a:rPr lang="en-US" altLang="zh-CN" dirty="0" err="1"/>
              <a:t>i</a:t>
            </a:r>
            <a:r>
              <a:rPr lang="en-US" altLang="zh-CN" dirty="0"/>
              <a:t>=1 : n</a:t>
            </a:r>
            <a:endParaRPr lang="zh-CN" altLang="zh-CN" dirty="0"/>
          </a:p>
          <a:p>
            <a:r>
              <a:rPr lang="en-US" altLang="zh-CN" dirty="0"/>
              <a:t>for j=1 : n</a:t>
            </a:r>
            <a:endParaRPr lang="zh-CN" altLang="zh-CN" dirty="0"/>
          </a:p>
          <a:p>
            <a:r>
              <a:rPr lang="en-US" altLang="zh-CN" dirty="0"/>
              <a:t>if D (</a:t>
            </a:r>
            <a:r>
              <a:rPr lang="en-US" altLang="zh-CN" dirty="0" err="1"/>
              <a:t>i,j</a:t>
            </a:r>
            <a:r>
              <a:rPr lang="en-US" altLang="zh-CN" dirty="0"/>
              <a:t>) &gt;D (</a:t>
            </a:r>
            <a:r>
              <a:rPr lang="en-US" altLang="zh-CN" dirty="0" err="1"/>
              <a:t>i,m</a:t>
            </a:r>
            <a:r>
              <a:rPr lang="en-US" altLang="zh-CN" dirty="0"/>
              <a:t>) +D (</a:t>
            </a:r>
            <a:r>
              <a:rPr lang="en-US" altLang="zh-CN" dirty="0" err="1"/>
              <a:t>m,j</a:t>
            </a:r>
            <a:r>
              <a:rPr lang="en-US" altLang="zh-CN" dirty="0"/>
              <a:t>)</a:t>
            </a:r>
            <a:endParaRPr lang="zh-CN" altLang="zh-CN" dirty="0"/>
          </a:p>
          <a:p>
            <a:r>
              <a:rPr lang="en-US" altLang="zh-CN" dirty="0"/>
              <a:t>D(</a:t>
            </a:r>
            <a:r>
              <a:rPr lang="en-US" altLang="zh-CN" dirty="0" err="1"/>
              <a:t>i,j</a:t>
            </a:r>
            <a:r>
              <a:rPr lang="en-US" altLang="zh-CN" dirty="0"/>
              <a:t>) = D (</a:t>
            </a:r>
            <a:r>
              <a:rPr lang="en-US" altLang="zh-CN" dirty="0" err="1"/>
              <a:t>i,m</a:t>
            </a:r>
            <a:r>
              <a:rPr lang="en-US" altLang="zh-CN" dirty="0"/>
              <a:t>) +D (</a:t>
            </a:r>
            <a:r>
              <a:rPr lang="en-US" altLang="zh-CN" dirty="0" err="1"/>
              <a:t>m,j</a:t>
            </a:r>
            <a:r>
              <a:rPr lang="en-US" altLang="zh-CN" dirty="0"/>
              <a:t>) ; % </a:t>
            </a:r>
            <a:r>
              <a:rPr lang="zh-CN" altLang="zh-CN" dirty="0"/>
              <a:t>距离进行更新</a:t>
            </a:r>
          </a:p>
          <a:p>
            <a:r>
              <a:rPr lang="en-US" altLang="zh-CN" dirty="0" smtClean="0"/>
              <a:t>End	End</a:t>
            </a:r>
            <a:r>
              <a:rPr lang="en-US" altLang="zh-CN" dirty="0"/>
              <a:t>	</a:t>
            </a:r>
            <a:r>
              <a:rPr lang="en-US" altLang="zh-CN" dirty="0" smtClean="0"/>
              <a:t>End</a:t>
            </a:r>
            <a:r>
              <a:rPr lang="en-US" altLang="zh-CN" dirty="0"/>
              <a:t>	</a:t>
            </a:r>
            <a:r>
              <a:rPr lang="en-US" altLang="zh-CN" dirty="0" smtClean="0"/>
              <a:t>m=m+1;</a:t>
            </a:r>
            <a:r>
              <a:rPr lang="en-US" altLang="zh-CN" dirty="0"/>
              <a:t>	</a:t>
            </a:r>
            <a:r>
              <a:rPr lang="en-US" altLang="zh-CN" dirty="0" smtClean="0"/>
              <a:t>End</a:t>
            </a:r>
            <a:r>
              <a:rPr lang="en-US" altLang="zh-CN" dirty="0"/>
              <a:t>	</a:t>
            </a:r>
            <a:r>
              <a:rPr lang="en-US" altLang="zh-CN" dirty="0" smtClean="0"/>
              <a:t>D</a:t>
            </a:r>
            <a:r>
              <a:rPr lang="en-US" altLang="zh-CN" dirty="0"/>
              <a:t>;</a:t>
            </a:r>
            <a:endParaRPr lang="zh-CN" altLang="zh-CN" dirty="0"/>
          </a:p>
          <a:p>
            <a:endParaRPr lang="zh-CN" altLang="en-US" dirty="0"/>
          </a:p>
        </p:txBody>
      </p:sp>
      <p:sp>
        <p:nvSpPr>
          <p:cNvPr id="4" name="标题 1"/>
          <p:cNvSpPr txBox="1">
            <a:spLocks/>
          </p:cNvSpPr>
          <p:nvPr/>
        </p:nvSpPr>
        <p:spPr>
          <a:xfrm>
            <a:off x="677334" y="60782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sz="3200" dirty="0"/>
              <a:t>14.7.3 	</a:t>
            </a:r>
            <a:r>
              <a:rPr lang="zh-CN" altLang="en-US" sz="3200" dirty="0"/>
              <a:t>算法验证及</a:t>
            </a:r>
            <a:r>
              <a:rPr lang="en-US" altLang="zh-CN" sz="3200" dirty="0" err="1"/>
              <a:t>matlab</a:t>
            </a:r>
            <a:r>
              <a:rPr lang="zh-CN" altLang="en-US" sz="3200" dirty="0"/>
              <a:t>实现</a:t>
            </a:r>
          </a:p>
        </p:txBody>
      </p:sp>
    </p:spTree>
    <p:extLst>
      <p:ext uri="{BB962C8B-B14F-4D97-AF65-F5344CB8AC3E}">
        <p14:creationId xmlns:p14="http://schemas.microsoft.com/office/powerpoint/2010/main" val="3615742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3" y="167950"/>
            <a:ext cx="8596668" cy="1320800"/>
          </a:xfrm>
        </p:spPr>
        <p:txBody>
          <a:bodyPr>
            <a:normAutofit/>
          </a:bodyPr>
          <a:lstStyle/>
          <a:p>
            <a:r>
              <a:rPr lang="en-US" altLang="zh-CN" sz="4000" dirty="0"/>
              <a:t>14.8 	</a:t>
            </a:r>
            <a:r>
              <a:rPr lang="en-US" altLang="zh-CN" sz="4000" dirty="0" err="1"/>
              <a:t>Dijkstra</a:t>
            </a:r>
            <a:r>
              <a:rPr lang="en-US" altLang="zh-CN" sz="4000" dirty="0"/>
              <a:t> </a:t>
            </a:r>
            <a:r>
              <a:rPr lang="zh-CN" altLang="en-US" sz="4000" dirty="0"/>
              <a:t>算法及其</a:t>
            </a:r>
            <a:r>
              <a:rPr lang="en-US" altLang="zh-CN" sz="4000" dirty="0"/>
              <a:t>MATLAB</a:t>
            </a:r>
            <a:r>
              <a:rPr lang="zh-CN" altLang="en-US" sz="4000" dirty="0"/>
              <a:t>实现</a:t>
            </a:r>
          </a:p>
        </p:txBody>
      </p:sp>
      <p:sp>
        <p:nvSpPr>
          <p:cNvPr id="3" name="内容占位符 2"/>
          <p:cNvSpPr>
            <a:spLocks noGrp="1"/>
          </p:cNvSpPr>
          <p:nvPr>
            <p:ph idx="1"/>
          </p:nvPr>
        </p:nvSpPr>
        <p:spPr>
          <a:xfrm>
            <a:off x="1242110" y="2574088"/>
            <a:ext cx="9515537" cy="1903784"/>
          </a:xfrm>
        </p:spPr>
        <p:txBody>
          <a:bodyPr>
            <a:normAutofit/>
          </a:bodyPr>
          <a:lstStyle/>
          <a:p>
            <a:pPr marL="0" indent="0">
              <a:buNone/>
            </a:pPr>
            <a:r>
              <a:rPr lang="en-US" altLang="zh-CN" sz="2200" dirty="0" err="1"/>
              <a:t>Dijkstra</a:t>
            </a:r>
            <a:r>
              <a:rPr lang="zh-CN" altLang="en-US" sz="2200" dirty="0"/>
              <a:t>算法是解单源最短路径问题的一个贪心算法。其基本思想是，设置一个顶点集合</a:t>
            </a:r>
            <a:r>
              <a:rPr lang="en-US" altLang="zh-CN" sz="2200" dirty="0"/>
              <a:t>S</a:t>
            </a:r>
            <a:r>
              <a:rPr lang="zh-CN" altLang="en-US" sz="2200" dirty="0"/>
              <a:t>并不断地作贪心选择来扩充这个集合。一个顶点属于集合</a:t>
            </a:r>
            <a:r>
              <a:rPr lang="en-US" altLang="zh-CN" sz="2200" dirty="0"/>
              <a:t>S</a:t>
            </a:r>
            <a:r>
              <a:rPr lang="zh-CN" altLang="en-US" sz="2200" dirty="0"/>
              <a:t>当且仅当从源到该顶点的最短路径长度已知。</a:t>
            </a:r>
            <a:r>
              <a:rPr lang="zh-CN" altLang="en-US" sz="2200" dirty="0" smtClean="0"/>
              <a:t>设</a:t>
            </a:r>
            <a:r>
              <a:rPr lang="en-US" altLang="zh-CN" sz="2200" dirty="0" smtClean="0"/>
              <a:t>v</a:t>
            </a:r>
            <a:r>
              <a:rPr lang="zh-CN" altLang="zh-CN" sz="2200" dirty="0"/>
              <a:t>是图中的一个顶点，</a:t>
            </a:r>
            <a:r>
              <a:rPr lang="zh-CN" altLang="zh-CN" sz="2200" dirty="0" smtClean="0"/>
              <a:t>记</a:t>
            </a:r>
            <a:r>
              <a:rPr lang="en-US" altLang="zh-CN" sz="2200" dirty="0" smtClean="0"/>
              <a:t>L(v)</a:t>
            </a:r>
          </a:p>
          <a:p>
            <a:pPr marL="0" indent="0">
              <a:buNone/>
            </a:pPr>
            <a:r>
              <a:rPr lang="zh-CN" altLang="zh-CN" sz="2200" dirty="0"/>
              <a:t>为</a:t>
            </a:r>
            <a:r>
              <a:rPr lang="zh-CN" altLang="zh-CN" sz="2200" dirty="0" smtClean="0"/>
              <a:t>顶点</a:t>
            </a:r>
            <a:r>
              <a:rPr lang="en-US" altLang="zh-CN" sz="2200" dirty="0" smtClean="0"/>
              <a:t>v</a:t>
            </a:r>
            <a:r>
              <a:rPr lang="zh-CN" altLang="zh-CN" sz="2200" dirty="0"/>
              <a:t>到</a:t>
            </a:r>
            <a:r>
              <a:rPr lang="zh-CN" altLang="zh-CN" sz="2200" dirty="0" smtClean="0"/>
              <a:t>源点</a:t>
            </a:r>
            <a:r>
              <a:rPr lang="en-US" altLang="zh-CN" sz="2200" dirty="0" smtClean="0"/>
              <a:t>v1</a:t>
            </a:r>
            <a:r>
              <a:rPr lang="zh-CN" altLang="zh-CN" sz="2200" dirty="0"/>
              <a:t>的最短距离</a:t>
            </a:r>
            <a:r>
              <a:rPr lang="en-US" altLang="zh-CN" sz="2200" dirty="0" smtClean="0"/>
              <a:t>,				</a:t>
            </a:r>
            <a:r>
              <a:rPr lang="zh-CN" altLang="en-US" sz="2200" dirty="0" smtClean="0"/>
              <a:t>若</a:t>
            </a:r>
            <a:r>
              <a:rPr lang="en-US" altLang="zh-CN" sz="2200" dirty="0" smtClean="0"/>
              <a:t>			   </a:t>
            </a:r>
            <a:r>
              <a:rPr lang="zh-CN" altLang="en-US" sz="2200" dirty="0"/>
              <a:t>，</a:t>
            </a:r>
            <a:r>
              <a:rPr lang="zh-CN" altLang="en-US" sz="2200" dirty="0" smtClean="0"/>
              <a:t>记</a:t>
            </a:r>
            <a:r>
              <a:rPr lang="en-US" altLang="zh-CN" sz="2200" dirty="0" smtClean="0"/>
              <a:t>vi</a:t>
            </a:r>
            <a:r>
              <a:rPr lang="zh-CN" altLang="en-US" sz="2200" dirty="0" smtClean="0"/>
              <a:t>到</a:t>
            </a:r>
            <a:r>
              <a:rPr lang="en-US" altLang="zh-CN" sz="2200" dirty="0" err="1" smtClean="0"/>
              <a:t>vj</a:t>
            </a:r>
            <a:r>
              <a:rPr lang="zh-CN" altLang="en-US" sz="2200" dirty="0" smtClean="0"/>
              <a:t>的权。</a:t>
            </a:r>
            <a:endParaRPr lang="zh-CN" altLang="en-US" sz="2200"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1107639" y="134631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sz="3200" dirty="0"/>
              <a:t>14.8.1 	</a:t>
            </a:r>
            <a:r>
              <a:rPr lang="zh-CN" altLang="en-US" sz="3200" dirty="0"/>
              <a:t>问题描述与算法思想</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672215550"/>
              </p:ext>
            </p:extLst>
          </p:nvPr>
        </p:nvGraphicFramePr>
        <p:xfrm>
          <a:off x="4975667" y="3736290"/>
          <a:ext cx="1238887" cy="430169"/>
        </p:xfrm>
        <a:graphic>
          <a:graphicData uri="http://schemas.openxmlformats.org/presentationml/2006/ole">
            <mc:AlternateContent xmlns:mc="http://schemas.openxmlformats.org/markup-compatibility/2006">
              <mc:Choice xmlns:v="urn:schemas-microsoft-com:vml" Requires="v">
                <p:oleObj spid="_x0000_s11271" name="Equation" r:id="rId4" imgW="685800" imgH="241300" progId="Equation.DSMT4">
                  <p:embed/>
                </p:oleObj>
              </mc:Choice>
              <mc:Fallback>
                <p:oleObj name="Equation" r:id="rId4" imgW="685800" imgH="241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667" y="3736290"/>
                        <a:ext cx="1238887" cy="430169"/>
                      </a:xfrm>
                      <a:prstGeom prst="rect">
                        <a:avLst/>
                      </a:prstGeom>
                      <a:noFill/>
                    </p:spPr>
                  </p:pic>
                </p:oleObj>
              </mc:Fallback>
            </mc:AlternateContent>
          </a:graphicData>
        </a:graphic>
      </p:graphicFrame>
      <p:sp>
        <p:nvSpPr>
          <p:cNvPr id="1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328971186"/>
              </p:ext>
            </p:extLst>
          </p:nvPr>
        </p:nvGraphicFramePr>
        <p:xfrm>
          <a:off x="6831107" y="3736290"/>
          <a:ext cx="1100614" cy="382158"/>
        </p:xfrm>
        <a:graphic>
          <a:graphicData uri="http://schemas.openxmlformats.org/presentationml/2006/ole">
            <mc:AlternateContent xmlns:mc="http://schemas.openxmlformats.org/markup-compatibility/2006">
              <mc:Choice xmlns:v="urn:schemas-microsoft-com:vml" Requires="v">
                <p:oleObj spid="_x0000_s11272" name="Equation" r:id="rId6" imgW="685800" imgH="241300" progId="Equation.DSMT4">
                  <p:embed/>
                </p:oleObj>
              </mc:Choice>
              <mc:Fallback>
                <p:oleObj name="Equation" r:id="rId6" imgW="685800" imgH="2413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1107" y="3736290"/>
                        <a:ext cx="1100614" cy="382158"/>
                      </a:xfrm>
                      <a:prstGeom prst="rect">
                        <a:avLst/>
                      </a:prstGeom>
                      <a:noFill/>
                    </p:spPr>
                  </p:pic>
                </p:oleObj>
              </mc:Fallback>
            </mc:AlternateContent>
          </a:graphicData>
        </a:graphic>
      </p:graphicFrame>
    </p:spTree>
    <p:extLst>
      <p:ext uri="{BB962C8B-B14F-4D97-AF65-F5344CB8AC3E}">
        <p14:creationId xmlns:p14="http://schemas.microsoft.com/office/powerpoint/2010/main" val="222550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6274" y="1822603"/>
            <a:ext cx="9515537" cy="4618538"/>
          </a:xfrm>
        </p:spPr>
        <p:txBody>
          <a:bodyPr>
            <a:normAutofit/>
          </a:bodyPr>
          <a:lstStyle/>
          <a:p>
            <a:pPr marL="0" indent="0">
              <a:buNone/>
            </a:pPr>
            <a:r>
              <a:rPr lang="zh-CN" altLang="en-US" sz="2200" dirty="0" smtClean="0"/>
              <a:t>（</a:t>
            </a:r>
            <a:r>
              <a:rPr lang="en-US" altLang="zh-CN" sz="2200" dirty="0" smtClean="0"/>
              <a:t>1</a:t>
            </a:r>
            <a:r>
              <a:rPr lang="zh-CN" altLang="en-US" sz="2200" dirty="0" smtClean="0"/>
              <a:t>）</a:t>
            </a:r>
            <a:endParaRPr lang="en-US" altLang="zh-CN" sz="2200" dirty="0" smtClean="0"/>
          </a:p>
          <a:p>
            <a:pPr marL="0" indent="0">
              <a:buNone/>
            </a:pPr>
            <a:r>
              <a:rPr lang="zh-CN" altLang="en-US" sz="2200" dirty="0" smtClean="0"/>
              <a:t>（</a:t>
            </a:r>
            <a:r>
              <a:rPr lang="en-US" altLang="zh-CN" sz="2200" dirty="0" smtClean="0"/>
              <a:t>2</a:t>
            </a:r>
            <a:r>
              <a:rPr lang="zh-CN" altLang="en-US" sz="2200" dirty="0" smtClean="0"/>
              <a:t>）</a:t>
            </a:r>
            <a:r>
              <a:rPr lang="en-US" altLang="zh-CN" sz="2200" dirty="0"/>
              <a:t>		,</a:t>
            </a:r>
            <a:r>
              <a:rPr lang="zh-CN" altLang="en-US" sz="2200" dirty="0"/>
              <a:t>停止，否则</a:t>
            </a:r>
            <a:r>
              <a:rPr lang="zh-CN" altLang="en-US" sz="2200" dirty="0" smtClean="0"/>
              <a:t>转（</a:t>
            </a:r>
            <a:r>
              <a:rPr lang="en-US" altLang="zh-CN" sz="2200" dirty="0" smtClean="0"/>
              <a:t>3</a:t>
            </a:r>
            <a:r>
              <a:rPr lang="zh-CN" altLang="en-US" sz="2200" dirty="0" smtClean="0"/>
              <a:t>）</a:t>
            </a:r>
            <a:endParaRPr lang="en-US" altLang="zh-CN" sz="2200" dirty="0" smtClean="0"/>
          </a:p>
          <a:p>
            <a:pPr marL="0" indent="0">
              <a:buNone/>
            </a:pPr>
            <a:r>
              <a:rPr lang="zh-CN" altLang="en-US" sz="2200" dirty="0" smtClean="0"/>
              <a:t>（</a:t>
            </a:r>
            <a:r>
              <a:rPr lang="en-US" altLang="zh-CN" sz="2200" dirty="0" smtClean="0"/>
              <a:t>3</a:t>
            </a:r>
            <a:r>
              <a:rPr lang="zh-CN" altLang="en-US" sz="2200" dirty="0" smtClean="0"/>
              <a:t>）</a:t>
            </a:r>
            <a:endParaRPr lang="en-US" altLang="zh-CN" sz="2200" dirty="0" smtClean="0"/>
          </a:p>
          <a:p>
            <a:pPr marL="0" indent="0">
              <a:buNone/>
            </a:pPr>
            <a:r>
              <a:rPr lang="zh-CN" altLang="en-US" sz="2200" dirty="0" smtClean="0"/>
              <a:t>（</a:t>
            </a:r>
            <a:r>
              <a:rPr lang="en-US" altLang="zh-CN" sz="2200" dirty="0" smtClean="0"/>
              <a:t>4</a:t>
            </a:r>
            <a:r>
              <a:rPr lang="zh-CN" altLang="en-US" sz="2200" dirty="0"/>
              <a:t>）</a:t>
            </a:r>
            <a:r>
              <a:rPr lang="zh-CN" altLang="en-US" sz="2200" dirty="0" smtClean="0"/>
              <a:t>存在</a:t>
            </a:r>
            <a:r>
              <a:rPr lang="en-US" altLang="zh-CN" sz="2200" dirty="0" smtClean="0"/>
              <a:t>	   </a:t>
            </a:r>
            <a:r>
              <a:rPr lang="zh-CN" altLang="zh-CN" sz="2400" dirty="0" smtClean="0"/>
              <a:t>，</a:t>
            </a:r>
            <a:r>
              <a:rPr lang="zh-CN" altLang="zh-CN" sz="2200" dirty="0" smtClean="0"/>
              <a:t>使</a:t>
            </a:r>
            <a:endParaRPr lang="en-US" altLang="zh-CN" sz="2200" dirty="0" smtClean="0"/>
          </a:p>
          <a:p>
            <a:pPr marL="0" indent="0">
              <a:buNone/>
            </a:pPr>
            <a:r>
              <a:rPr lang="zh-CN" altLang="en-US" sz="2200" dirty="0" smtClean="0"/>
              <a:t>（</a:t>
            </a:r>
            <a:r>
              <a:rPr lang="en-US" altLang="zh-CN" sz="2200" dirty="0" smtClean="0"/>
              <a:t>5</a:t>
            </a:r>
            <a:r>
              <a:rPr lang="zh-CN" altLang="en-US" sz="2200" dirty="0" smtClean="0"/>
              <a:t>）</a:t>
            </a:r>
            <a:r>
              <a:rPr lang="en-US" altLang="zh-CN" sz="2200" dirty="0" smtClean="0"/>
              <a:t>									</a:t>
            </a:r>
            <a:r>
              <a:rPr lang="zh-CN" altLang="en-US" sz="2200" dirty="0" smtClean="0"/>
              <a:t>转（</a:t>
            </a:r>
            <a:r>
              <a:rPr lang="en-US" altLang="zh-CN" sz="2200" dirty="0" smtClean="0"/>
              <a:t>2</a:t>
            </a:r>
            <a:r>
              <a:rPr lang="zh-CN" altLang="en-US" sz="2200" dirty="0" smtClean="0"/>
              <a:t>）</a:t>
            </a:r>
            <a:endParaRPr lang="en-US" altLang="zh-CN" sz="2200" dirty="0" smtClean="0"/>
          </a:p>
          <a:p>
            <a:pPr marL="0" indent="0">
              <a:buNone/>
            </a:pPr>
            <a:r>
              <a:rPr lang="zh-CN" altLang="en-US" sz="2200" dirty="0"/>
              <a:t>实际上，</a:t>
            </a:r>
            <a:r>
              <a:rPr lang="en-US" altLang="zh-CN" sz="2200" dirty="0" err="1"/>
              <a:t>Dijkstra</a:t>
            </a:r>
            <a:r>
              <a:rPr lang="zh-CN" altLang="en-US" sz="2200" dirty="0"/>
              <a:t>算法也是最优化原理的应用：</a:t>
            </a:r>
            <a:r>
              <a:rPr lang="zh-CN" altLang="en-US" sz="2200" dirty="0" smtClean="0"/>
              <a:t>如果</a:t>
            </a:r>
            <a:r>
              <a:rPr lang="en-US" altLang="zh-CN" sz="2200" dirty="0" smtClean="0"/>
              <a:t>			   </a:t>
            </a:r>
            <a:r>
              <a:rPr lang="zh-CN" altLang="en-US" sz="2200" dirty="0" smtClean="0"/>
              <a:t>是从</a:t>
            </a:r>
            <a:r>
              <a:rPr lang="en-US" altLang="zh-CN" sz="2200" dirty="0" smtClean="0"/>
              <a:t>vi</a:t>
            </a:r>
            <a:r>
              <a:rPr lang="zh-CN" altLang="en-US" sz="2200" dirty="0" smtClean="0"/>
              <a:t>到</a:t>
            </a:r>
            <a:r>
              <a:rPr lang="en-US" altLang="zh-CN" sz="2200" dirty="0" err="1" smtClean="0"/>
              <a:t>vn</a:t>
            </a:r>
            <a:r>
              <a:rPr lang="zh-CN" altLang="en-US" sz="2200" dirty="0" smtClean="0"/>
              <a:t>的最短路径，而</a:t>
            </a:r>
            <a:r>
              <a:rPr lang="en-US" altLang="zh-CN" sz="2200" dirty="0" smtClean="0"/>
              <a:t>				</a:t>
            </a:r>
            <a:r>
              <a:rPr lang="zh-CN" altLang="en-US" sz="2200" dirty="0"/>
              <a:t>也必然是</a:t>
            </a:r>
            <a:r>
              <a:rPr lang="zh-CN" altLang="en-US" sz="2200" dirty="0" smtClean="0"/>
              <a:t>从</a:t>
            </a:r>
            <a:r>
              <a:rPr lang="en-US" altLang="zh-CN" sz="2200" dirty="0" smtClean="0"/>
              <a:t>	</a:t>
            </a:r>
            <a:r>
              <a:rPr lang="zh-CN" altLang="en-US" sz="2200" dirty="0" smtClean="0"/>
              <a:t>到</a:t>
            </a:r>
            <a:r>
              <a:rPr lang="en-US" altLang="zh-CN" sz="2200" dirty="0" smtClean="0"/>
              <a:t>		</a:t>
            </a:r>
            <a:r>
              <a:rPr lang="zh-CN" altLang="en-US" sz="2200" dirty="0"/>
              <a:t>的最优路径。</a:t>
            </a:r>
          </a:p>
        </p:txBody>
      </p:sp>
      <p:sp>
        <p:nvSpPr>
          <p:cNvPr id="7" name="标题 1"/>
          <p:cNvSpPr txBox="1">
            <a:spLocks/>
          </p:cNvSpPr>
          <p:nvPr/>
        </p:nvSpPr>
        <p:spPr>
          <a:xfrm>
            <a:off x="946274" y="50180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sz="3200" dirty="0"/>
              <a:t>14.8.2 	</a:t>
            </a:r>
            <a:r>
              <a:rPr lang="en-US" altLang="zh-CN" sz="3200" dirty="0" err="1"/>
              <a:t>Dijkstra</a:t>
            </a:r>
            <a:r>
              <a:rPr lang="en-US" altLang="zh-CN" sz="3200" dirty="0"/>
              <a:t> </a:t>
            </a:r>
            <a:r>
              <a:rPr lang="zh-CN" altLang="en-US" sz="3200" dirty="0"/>
              <a:t>算法的步骤</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730283956"/>
              </p:ext>
            </p:extLst>
          </p:nvPr>
        </p:nvGraphicFramePr>
        <p:xfrm>
          <a:off x="1810558" y="1822603"/>
          <a:ext cx="5827032" cy="415185"/>
        </p:xfrm>
        <a:graphic>
          <a:graphicData uri="http://schemas.openxmlformats.org/presentationml/2006/ole">
            <mc:AlternateContent xmlns:mc="http://schemas.openxmlformats.org/markup-compatibility/2006">
              <mc:Choice xmlns:v="urn:schemas-microsoft-com:vml" Requires="v">
                <p:oleObj spid="_x0000_s13342" name="Equation" r:id="rId4" imgW="3479800" imgH="266700" progId="Equation.DSMT4">
                  <p:embed/>
                </p:oleObj>
              </mc:Choice>
              <mc:Fallback>
                <p:oleObj name="Equation" r:id="rId4" imgW="3479800" imgH="266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0558" y="1822603"/>
                        <a:ext cx="5827032" cy="415185"/>
                      </a:xfrm>
                      <a:prstGeom prst="rect">
                        <a:avLst/>
                      </a:prstGeom>
                      <a:noFill/>
                    </p:spPr>
                  </p:pic>
                </p:oleObj>
              </mc:Fallback>
            </mc:AlternateContent>
          </a:graphicData>
        </a:graphic>
      </p:graphicFrame>
      <p:sp>
        <p:nvSpPr>
          <p:cNvPr id="1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407527244"/>
              </p:ext>
            </p:extLst>
          </p:nvPr>
        </p:nvGraphicFramePr>
        <p:xfrm>
          <a:off x="1810559" y="2299328"/>
          <a:ext cx="556124" cy="345699"/>
        </p:xfrm>
        <a:graphic>
          <a:graphicData uri="http://schemas.openxmlformats.org/presentationml/2006/ole">
            <mc:AlternateContent xmlns:mc="http://schemas.openxmlformats.org/markup-compatibility/2006">
              <mc:Choice xmlns:v="urn:schemas-microsoft-com:vml" Requires="v">
                <p:oleObj spid="_x0000_s13343" name="Equation" r:id="rId6" imgW="355292" imgH="215713" progId="Equation.DSMT4">
                  <p:embed/>
                </p:oleObj>
              </mc:Choice>
              <mc:Fallback>
                <p:oleObj name="Equation" r:id="rId6" imgW="355292" imgH="215713"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0559" y="2299328"/>
                        <a:ext cx="556124" cy="345699"/>
                      </a:xfrm>
                      <a:prstGeom prst="rect">
                        <a:avLst/>
                      </a:prstGeom>
                      <a:noFill/>
                    </p:spPr>
                  </p:pic>
                </p:oleObj>
              </mc:Fallback>
            </mc:AlternateContent>
          </a:graphicData>
        </a:graphic>
      </p:graphicFrame>
      <p:sp>
        <p:nvSpPr>
          <p:cNvPr id="1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940312488"/>
              </p:ext>
            </p:extLst>
          </p:nvPr>
        </p:nvGraphicFramePr>
        <p:xfrm>
          <a:off x="1810558" y="2706567"/>
          <a:ext cx="4670924" cy="550056"/>
        </p:xfrm>
        <a:graphic>
          <a:graphicData uri="http://schemas.openxmlformats.org/presentationml/2006/ole">
            <mc:AlternateContent xmlns:mc="http://schemas.openxmlformats.org/markup-compatibility/2006">
              <mc:Choice xmlns:v="urn:schemas-microsoft-com:vml" Requires="v">
                <p:oleObj spid="_x0000_s13344" name="Equation" r:id="rId8" imgW="2514600" imgH="304800" progId="Equation.DSMT4">
                  <p:embed/>
                </p:oleObj>
              </mc:Choice>
              <mc:Fallback>
                <p:oleObj name="Equation" r:id="rId8" imgW="2514600" imgH="304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0558" y="2706567"/>
                        <a:ext cx="4670924" cy="550056"/>
                      </a:xfrm>
                      <a:prstGeom prst="rect">
                        <a:avLst/>
                      </a:prstGeom>
                      <a:noFill/>
                    </p:spPr>
                  </p:pic>
                </p:oleObj>
              </mc:Fallback>
            </mc:AlternateContent>
          </a:graphicData>
        </a:graphic>
      </p:graphicFrame>
      <p:sp>
        <p:nvSpPr>
          <p:cNvPr id="23"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3777835136"/>
              </p:ext>
            </p:extLst>
          </p:nvPr>
        </p:nvGraphicFramePr>
        <p:xfrm>
          <a:off x="2286001" y="3261964"/>
          <a:ext cx="383241" cy="383241"/>
        </p:xfrm>
        <a:graphic>
          <a:graphicData uri="http://schemas.openxmlformats.org/presentationml/2006/ole">
            <mc:AlternateContent xmlns:mc="http://schemas.openxmlformats.org/markup-compatibility/2006">
              <mc:Choice xmlns:v="urn:schemas-microsoft-com:vml" Requires="v">
                <p:oleObj spid="_x0000_s13345" name="Equation" r:id="rId10" imgW="228600" imgH="228600" progId="Equation.DSMT4">
                  <p:embed/>
                </p:oleObj>
              </mc:Choice>
              <mc:Fallback>
                <p:oleObj name="Equation" r:id="rId10" imgW="228600" imgH="2286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1" y="3261964"/>
                        <a:ext cx="383241" cy="383241"/>
                      </a:xfrm>
                      <a:prstGeom prst="rect">
                        <a:avLst/>
                      </a:prstGeom>
                      <a:noFill/>
                    </p:spPr>
                  </p:pic>
                </p:oleObj>
              </mc:Fallback>
            </mc:AlternateContent>
          </a:graphicData>
        </a:graphic>
      </p:graphicFrame>
      <p:sp>
        <p:nvSpPr>
          <p:cNvPr id="2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3202294169"/>
              </p:ext>
            </p:extLst>
          </p:nvPr>
        </p:nvGraphicFramePr>
        <p:xfrm>
          <a:off x="3353171" y="3287051"/>
          <a:ext cx="2772691" cy="438351"/>
        </p:xfrm>
        <a:graphic>
          <a:graphicData uri="http://schemas.openxmlformats.org/presentationml/2006/ole">
            <mc:AlternateContent xmlns:mc="http://schemas.openxmlformats.org/markup-compatibility/2006">
              <mc:Choice xmlns:v="urn:schemas-microsoft-com:vml" Requires="v">
                <p:oleObj spid="_x0000_s13346" name="Equation" r:id="rId12" imgW="1586811" imgH="266584" progId="Equation.DSMT4">
                  <p:embed/>
                </p:oleObj>
              </mc:Choice>
              <mc:Fallback>
                <p:oleObj name="Equation" r:id="rId12" imgW="1586811" imgH="266584"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3171" y="3287051"/>
                        <a:ext cx="2772691" cy="438351"/>
                      </a:xfrm>
                      <a:prstGeom prst="rect">
                        <a:avLst/>
                      </a:prstGeom>
                      <a:noFill/>
                    </p:spPr>
                  </p:pic>
                </p:oleObj>
              </mc:Fallback>
            </mc:AlternateContent>
          </a:graphicData>
        </a:graphic>
      </p:graphicFrame>
      <p:sp>
        <p:nvSpPr>
          <p:cNvPr id="29"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1429930531"/>
              </p:ext>
            </p:extLst>
          </p:nvPr>
        </p:nvGraphicFramePr>
        <p:xfrm>
          <a:off x="1810558" y="3703524"/>
          <a:ext cx="3595160" cy="441511"/>
        </p:xfrm>
        <a:graphic>
          <a:graphicData uri="http://schemas.openxmlformats.org/presentationml/2006/ole">
            <mc:AlternateContent xmlns:mc="http://schemas.openxmlformats.org/markup-compatibility/2006">
              <mc:Choice xmlns:v="urn:schemas-microsoft-com:vml" Requires="v">
                <p:oleObj spid="_x0000_s13347" name="Equation" r:id="rId14" imgW="2171700" imgH="266700" progId="Equation.DSMT4">
                  <p:embed/>
                </p:oleObj>
              </mc:Choice>
              <mc:Fallback>
                <p:oleObj name="Equation" r:id="rId14" imgW="2171700" imgH="266700"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10558" y="3703524"/>
                        <a:ext cx="3595160" cy="441511"/>
                      </a:xfrm>
                      <a:prstGeom prst="rect">
                        <a:avLst/>
                      </a:prstGeom>
                      <a:noFill/>
                    </p:spPr>
                  </p:pic>
                </p:oleObj>
              </mc:Fallback>
            </mc:AlternateContent>
          </a:graphicData>
        </a:graphic>
      </p:graphicFrame>
      <p:sp>
        <p:nvSpPr>
          <p:cNvPr id="31"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992066817"/>
              </p:ext>
            </p:extLst>
          </p:nvPr>
        </p:nvGraphicFramePr>
        <p:xfrm>
          <a:off x="7382436" y="4239165"/>
          <a:ext cx="1245684" cy="393374"/>
        </p:xfrm>
        <a:graphic>
          <a:graphicData uri="http://schemas.openxmlformats.org/presentationml/2006/ole">
            <mc:AlternateContent xmlns:mc="http://schemas.openxmlformats.org/markup-compatibility/2006">
              <mc:Choice xmlns:v="urn:schemas-microsoft-com:vml" Requires="v">
                <p:oleObj spid="_x0000_s13348" name="Equation" r:id="rId16" imgW="723586" imgH="228501" progId="Equation.DSMT4">
                  <p:embed/>
                </p:oleObj>
              </mc:Choice>
              <mc:Fallback>
                <p:oleObj name="Equation" r:id="rId16" imgW="723586" imgH="228501" progId="Equation.DSMT4">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82436" y="4239165"/>
                        <a:ext cx="1245684" cy="393374"/>
                      </a:xfrm>
                      <a:prstGeom prst="rect">
                        <a:avLst/>
                      </a:prstGeom>
                      <a:noFill/>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992066817"/>
              </p:ext>
            </p:extLst>
          </p:nvPr>
        </p:nvGraphicFramePr>
        <p:xfrm>
          <a:off x="2819314" y="4561508"/>
          <a:ext cx="1245684" cy="393374"/>
        </p:xfrm>
        <a:graphic>
          <a:graphicData uri="http://schemas.openxmlformats.org/presentationml/2006/ole">
            <mc:AlternateContent xmlns:mc="http://schemas.openxmlformats.org/markup-compatibility/2006">
              <mc:Choice xmlns:v="urn:schemas-microsoft-com:vml" Requires="v">
                <p:oleObj spid="_x0000_s13349" name="Equation" r:id="rId18" imgW="723586" imgH="228501" progId="Equation.DSMT4">
                  <p:embed/>
                </p:oleObj>
              </mc:Choice>
              <mc:Fallback>
                <p:oleObj name="Equation" r:id="rId18" imgW="723586" imgH="228501"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314" y="4561508"/>
                        <a:ext cx="1245684" cy="393374"/>
                      </a:xfrm>
                      <a:prstGeom prst="rect">
                        <a:avLst/>
                      </a:prstGeom>
                      <a:noFill/>
                    </p:spPr>
                  </p:pic>
                </p:oleObj>
              </mc:Fallback>
            </mc:AlternateContent>
          </a:graphicData>
        </a:graphic>
      </p:graphicFrame>
      <p:sp>
        <p:nvSpPr>
          <p:cNvPr id="34" name="Rectangle 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245588053"/>
              </p:ext>
            </p:extLst>
          </p:nvPr>
        </p:nvGraphicFramePr>
        <p:xfrm>
          <a:off x="5704042" y="4488876"/>
          <a:ext cx="233996" cy="374394"/>
        </p:xfrm>
        <a:graphic>
          <a:graphicData uri="http://schemas.openxmlformats.org/presentationml/2006/ole">
            <mc:AlternateContent xmlns:mc="http://schemas.openxmlformats.org/markup-compatibility/2006">
              <mc:Choice xmlns:v="urn:schemas-microsoft-com:vml" Requires="v">
                <p:oleObj spid="_x0000_s13350" name="Equation" r:id="rId19" imgW="139700" imgH="228600" progId="Equation.DSMT4">
                  <p:embed/>
                </p:oleObj>
              </mc:Choice>
              <mc:Fallback>
                <p:oleObj name="Equation" r:id="rId19" imgW="139700" imgH="228600" progId="Equation.DSMT4">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04042" y="4488876"/>
                        <a:ext cx="233996" cy="374394"/>
                      </a:xfrm>
                      <a:prstGeom prst="rect">
                        <a:avLst/>
                      </a:prstGeom>
                      <a:noFill/>
                    </p:spPr>
                  </p:pic>
                </p:oleObj>
              </mc:Fallback>
            </mc:AlternateContent>
          </a:graphicData>
        </a:graphic>
      </p:graphicFrame>
      <p:sp>
        <p:nvSpPr>
          <p:cNvPr id="36"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 name="对象 36"/>
          <p:cNvGraphicFramePr>
            <a:graphicFrameLocks noChangeAspect="1"/>
          </p:cNvGraphicFramePr>
          <p:nvPr>
            <p:extLst>
              <p:ext uri="{D42A27DB-BD31-4B8C-83A1-F6EECF244321}">
                <p14:modId xmlns:p14="http://schemas.microsoft.com/office/powerpoint/2010/main" val="2456075167"/>
              </p:ext>
            </p:extLst>
          </p:nvPr>
        </p:nvGraphicFramePr>
        <p:xfrm>
          <a:off x="6362419" y="4431010"/>
          <a:ext cx="468687" cy="449940"/>
        </p:xfrm>
        <a:graphic>
          <a:graphicData uri="http://schemas.openxmlformats.org/presentationml/2006/ole">
            <mc:AlternateContent xmlns:mc="http://schemas.openxmlformats.org/markup-compatibility/2006">
              <mc:Choice xmlns:v="urn:schemas-microsoft-com:vml" Requires="v">
                <p:oleObj spid="_x0000_s13351" name="Equation" r:id="rId21" imgW="241300" imgH="228600" progId="Equation.DSMT4">
                  <p:embed/>
                </p:oleObj>
              </mc:Choice>
              <mc:Fallback>
                <p:oleObj name="Equation" r:id="rId21" imgW="241300" imgH="228600" progId="Equation.DSMT4">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62419" y="4431010"/>
                        <a:ext cx="468687" cy="449940"/>
                      </a:xfrm>
                      <a:prstGeom prst="rect">
                        <a:avLst/>
                      </a:prstGeom>
                      <a:noFill/>
                    </p:spPr>
                  </p:pic>
                </p:oleObj>
              </mc:Fallback>
            </mc:AlternateContent>
          </a:graphicData>
        </a:graphic>
      </p:graphicFrame>
    </p:spTree>
    <p:extLst>
      <p:ext uri="{BB962C8B-B14F-4D97-AF65-F5344CB8AC3E}">
        <p14:creationId xmlns:p14="http://schemas.microsoft.com/office/powerpoint/2010/main" val="209701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421341"/>
            <a:ext cx="8596668" cy="1320800"/>
          </a:xfrm>
        </p:spPr>
        <p:txBody>
          <a:bodyPr>
            <a:normAutofit/>
          </a:bodyPr>
          <a:lstStyle/>
          <a:p>
            <a:r>
              <a:rPr lang="en-US" altLang="zh-CN" sz="4000" dirty="0"/>
              <a:t>14.1 </a:t>
            </a:r>
            <a:r>
              <a:rPr lang="zh-CN" altLang="en-US" sz="4000" dirty="0" smtClean="0"/>
              <a:t>图论</a:t>
            </a:r>
            <a:r>
              <a:rPr lang="zh-CN" altLang="en-US" sz="4000" dirty="0"/>
              <a:t>的起源</a:t>
            </a:r>
          </a:p>
        </p:txBody>
      </p:sp>
      <p:sp>
        <p:nvSpPr>
          <p:cNvPr id="3" name="内容占位符 2"/>
          <p:cNvSpPr>
            <a:spLocks noGrp="1"/>
          </p:cNvSpPr>
          <p:nvPr>
            <p:ph idx="1"/>
          </p:nvPr>
        </p:nvSpPr>
        <p:spPr>
          <a:xfrm>
            <a:off x="502521" y="1313424"/>
            <a:ext cx="10914031" cy="3880773"/>
          </a:xfrm>
        </p:spPr>
        <p:txBody>
          <a:bodyPr>
            <a:normAutofit lnSpcReduction="10000"/>
          </a:bodyPr>
          <a:lstStyle/>
          <a:p>
            <a:r>
              <a:rPr lang="zh-CN" altLang="zh-CN" sz="2200" dirty="0" smtClean="0"/>
              <a:t>图论起源于一个实际问题———柯尼斯堡</a:t>
            </a:r>
            <a:r>
              <a:rPr lang="en-US" altLang="zh-CN" sz="2200" dirty="0" smtClean="0"/>
              <a:t>(Konigsberg)</a:t>
            </a:r>
            <a:r>
              <a:rPr lang="zh-CN" altLang="zh-CN" sz="2200" dirty="0" smtClean="0"/>
              <a:t>七桥问题。柯尼斯堡位于前苏联的加里宁格勒，普雷格尔河横穿此城堡，河中有两个小岛，记为</a:t>
            </a:r>
            <a:r>
              <a:rPr lang="en-US" altLang="zh-CN" sz="2200" dirty="0" smtClean="0"/>
              <a:t>A </a:t>
            </a:r>
            <a:r>
              <a:rPr lang="zh-CN" altLang="zh-CN" sz="2200" dirty="0" smtClean="0"/>
              <a:t>和</a:t>
            </a:r>
            <a:r>
              <a:rPr lang="en-US" altLang="zh-CN" sz="2200" dirty="0" smtClean="0"/>
              <a:t>D</a:t>
            </a:r>
            <a:r>
              <a:rPr lang="zh-CN" altLang="zh-CN" sz="2200" dirty="0" smtClean="0"/>
              <a:t>，并有七座桥连接岛与河岸、岛与岛</a:t>
            </a:r>
            <a:r>
              <a:rPr lang="en-US" altLang="zh-CN" sz="2200" dirty="0" smtClean="0"/>
              <a:t>(</a:t>
            </a:r>
            <a:r>
              <a:rPr lang="zh-CN" altLang="zh-CN" sz="2200" dirty="0" smtClean="0"/>
              <a:t>图</a:t>
            </a:r>
            <a:r>
              <a:rPr lang="en-US" altLang="zh-CN" sz="2200" dirty="0" smtClean="0"/>
              <a:t>14-1)</a:t>
            </a:r>
            <a:r>
              <a:rPr lang="zh-CN" altLang="zh-CN" sz="2200" dirty="0" smtClean="0"/>
              <a:t>。当时居民有个有趣的问题</a:t>
            </a:r>
            <a:r>
              <a:rPr lang="en-US" altLang="zh-CN" sz="2200" dirty="0" smtClean="0"/>
              <a:t>:</a:t>
            </a:r>
            <a:r>
              <a:rPr lang="zh-CN" altLang="zh-CN" sz="2200" dirty="0" smtClean="0"/>
              <a:t>是否存在这样一种走法，要从这四个河岸中的任何一个河岸开始，通过每座桥且恰巧都经过一次，再回到起点。此问题就是著名的柯尼斯堡七桥问题。</a:t>
            </a:r>
            <a:endParaRPr lang="en-US" altLang="zh-CN" sz="2200" dirty="0" smtClean="0"/>
          </a:p>
          <a:p>
            <a:r>
              <a:rPr lang="en-US" altLang="zh-CN" sz="2200" dirty="0"/>
              <a:t>1736</a:t>
            </a:r>
            <a:r>
              <a:rPr lang="zh-CN" altLang="en-US" sz="2200" dirty="0"/>
              <a:t>年，瑞典数学家欧拉</a:t>
            </a:r>
            <a:r>
              <a:rPr lang="en-US" altLang="zh-CN" sz="2200" dirty="0"/>
              <a:t>(</a:t>
            </a:r>
            <a:r>
              <a:rPr lang="en-US" altLang="zh-CN" sz="2200" dirty="0" err="1"/>
              <a:t>LeonhardEuler</a:t>
            </a:r>
            <a:r>
              <a:rPr lang="en-US" altLang="zh-CN" sz="2200" dirty="0"/>
              <a:t>)</a:t>
            </a:r>
            <a:r>
              <a:rPr lang="zh-CN" altLang="en-US" sz="2200" dirty="0"/>
              <a:t>解决了柯尼斯堡问题，由此图论诞生。欧拉认为，此问题关键在于河岸与岛所连接的桥的数目，而与河岸和岛的大小、形状以及桥的长度和曲直无关，他用点表示河岸和岛，用连接相应顶点的线表示各座桥，这样就构成一个图</a:t>
            </a:r>
            <a:r>
              <a:rPr lang="en-US" altLang="zh-CN" sz="2200" dirty="0"/>
              <a:t>G(</a:t>
            </a:r>
            <a:r>
              <a:rPr lang="zh-CN" altLang="en-US" sz="2200" dirty="0"/>
              <a:t>图</a:t>
            </a:r>
            <a:r>
              <a:rPr lang="en-US" altLang="zh-CN" sz="2200" dirty="0"/>
              <a:t>14-2)</a:t>
            </a:r>
            <a:r>
              <a:rPr lang="zh-CN" altLang="en-US" sz="2200" dirty="0"/>
              <a:t>，此问题就等价于图</a:t>
            </a:r>
            <a:r>
              <a:rPr lang="en-US" altLang="zh-CN" sz="2200" dirty="0"/>
              <a:t>G </a:t>
            </a:r>
            <a:r>
              <a:rPr lang="zh-CN" altLang="en-US" sz="2200" dirty="0"/>
              <a:t>中是否存在经过该图的每一条边一次且仅一次的 “闭路”问题。</a:t>
            </a:r>
            <a:r>
              <a:rPr lang="en-US" altLang="zh-CN" sz="2200" dirty="0"/>
              <a:t>Euler</a:t>
            </a:r>
            <a:r>
              <a:rPr lang="zh-CN" altLang="en-US" sz="2200" dirty="0"/>
              <a:t>不仅论证了此走法是不存在的，而且还推广了这个问题，从此开始了图论理论的研究。</a:t>
            </a:r>
            <a:endParaRPr lang="zh-CN" altLang="zh-CN" sz="2200" dirty="0" smtClean="0"/>
          </a:p>
          <a:p>
            <a:endParaRPr lang="zh-CN" altLang="en-US" dirty="0"/>
          </a:p>
        </p:txBody>
      </p:sp>
      <p:pic>
        <p:nvPicPr>
          <p:cNvPr id="2050"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3454" y="4815490"/>
            <a:ext cx="2160213" cy="156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8344" y="4842983"/>
            <a:ext cx="1852520" cy="15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2631277" y="6350741"/>
            <a:ext cx="2904565" cy="584775"/>
          </a:xfrm>
          <a:prstGeom prst="rect">
            <a:avLst/>
          </a:prstGeom>
          <a:noFill/>
        </p:spPr>
        <p:txBody>
          <a:bodyPr wrap="square" rtlCol="0">
            <a:spAutoFit/>
          </a:bodyPr>
          <a:lstStyle/>
          <a:p>
            <a:r>
              <a:rPr lang="zh-CN" altLang="zh-CN" sz="1400" dirty="0"/>
              <a:t>图</a:t>
            </a:r>
            <a:r>
              <a:rPr lang="en-US" altLang="zh-CN" sz="1400" dirty="0"/>
              <a:t>14-1 </a:t>
            </a:r>
            <a:r>
              <a:rPr lang="zh-CN" altLang="zh-CN" sz="1400" dirty="0"/>
              <a:t>柯尼斯堡七桥问题实际图</a:t>
            </a:r>
          </a:p>
          <a:p>
            <a:endParaRPr lang="zh-CN" altLang="en-US" dirty="0"/>
          </a:p>
        </p:txBody>
      </p:sp>
      <p:sp>
        <p:nvSpPr>
          <p:cNvPr id="7" name="文本框 6"/>
          <p:cNvSpPr txBox="1"/>
          <p:nvPr/>
        </p:nvSpPr>
        <p:spPr>
          <a:xfrm>
            <a:off x="6212317" y="6350741"/>
            <a:ext cx="2904565" cy="307777"/>
          </a:xfrm>
          <a:prstGeom prst="rect">
            <a:avLst/>
          </a:prstGeom>
          <a:noFill/>
        </p:spPr>
        <p:txBody>
          <a:bodyPr wrap="square" rtlCol="0">
            <a:spAutoFit/>
          </a:bodyPr>
          <a:lstStyle/>
          <a:p>
            <a:r>
              <a:rPr lang="zh-CN" altLang="zh-CN" sz="1400" dirty="0"/>
              <a:t>图</a:t>
            </a:r>
            <a:r>
              <a:rPr lang="en-US" altLang="zh-CN" sz="1400" dirty="0"/>
              <a:t>14-2 </a:t>
            </a:r>
            <a:r>
              <a:rPr lang="zh-CN" altLang="zh-CN" sz="1400" dirty="0"/>
              <a:t>柯尼斯堡七桥问题简化图</a:t>
            </a:r>
          </a:p>
        </p:txBody>
      </p:sp>
    </p:spTree>
    <p:extLst>
      <p:ext uri="{BB962C8B-B14F-4D97-AF65-F5344CB8AC3E}">
        <p14:creationId xmlns:p14="http://schemas.microsoft.com/office/powerpoint/2010/main" val="424929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14.8.3 	</a:t>
            </a:r>
            <a:r>
              <a:rPr lang="en-US" altLang="zh-CN" dirty="0" err="1"/>
              <a:t>Dijkstra</a:t>
            </a:r>
            <a:r>
              <a:rPr lang="zh-CN" altLang="en-US" dirty="0"/>
              <a:t>算法验证及</a:t>
            </a:r>
            <a:r>
              <a:rPr lang="en-US" altLang="zh-CN" dirty="0" err="1"/>
              <a:t>matlab</a:t>
            </a:r>
            <a:r>
              <a:rPr lang="zh-CN" altLang="en-US" dirty="0"/>
              <a:t>实现</a:t>
            </a:r>
          </a:p>
        </p:txBody>
      </p:sp>
      <p:sp>
        <p:nvSpPr>
          <p:cNvPr id="3" name="内容占位符 2"/>
          <p:cNvSpPr>
            <a:spLocks noGrp="1"/>
          </p:cNvSpPr>
          <p:nvPr>
            <p:ph idx="1"/>
          </p:nvPr>
        </p:nvSpPr>
        <p:spPr>
          <a:xfrm>
            <a:off x="852146" y="1492624"/>
            <a:ext cx="9784478" cy="1183341"/>
          </a:xfrm>
        </p:spPr>
        <p:txBody>
          <a:bodyPr>
            <a:normAutofit/>
          </a:bodyPr>
          <a:lstStyle/>
          <a:p>
            <a:r>
              <a:rPr lang="zh-CN" altLang="en-US" sz="2200" dirty="0"/>
              <a:t>在下面的</a:t>
            </a:r>
            <a:r>
              <a:rPr lang="en-US" altLang="zh-CN" sz="2200" dirty="0"/>
              <a:t>MATLAB</a:t>
            </a:r>
            <a:r>
              <a:rPr lang="zh-CN" altLang="en-US" sz="2200" dirty="0"/>
              <a:t>实现代码中，我们用到了距离矩阵，矩阵第</a:t>
            </a:r>
            <a:r>
              <a:rPr lang="en-US" altLang="zh-CN" sz="2200" dirty="0" err="1"/>
              <a:t>i</a:t>
            </a:r>
            <a:r>
              <a:rPr lang="zh-CN" altLang="en-US" sz="2200" dirty="0"/>
              <a:t>行第</a:t>
            </a:r>
            <a:r>
              <a:rPr lang="en-US" altLang="zh-CN" sz="2200" dirty="0"/>
              <a:t>j</a:t>
            </a:r>
            <a:r>
              <a:rPr lang="zh-CN" altLang="en-US" sz="2200" dirty="0"/>
              <a:t>行元素表示</a:t>
            </a:r>
            <a:r>
              <a:rPr lang="zh-CN" altLang="en-US" sz="2200" dirty="0" smtClean="0"/>
              <a:t>顶点</a:t>
            </a:r>
            <a:r>
              <a:rPr lang="en-US" altLang="zh-CN" sz="2200" dirty="0" smtClean="0"/>
              <a:t>vi</a:t>
            </a:r>
            <a:r>
              <a:rPr lang="zh-CN" altLang="en-US" sz="2200" dirty="0" smtClean="0"/>
              <a:t>到</a:t>
            </a:r>
            <a:r>
              <a:rPr lang="en-US" altLang="zh-CN" sz="2200" dirty="0" err="1" smtClean="0"/>
              <a:t>vj</a:t>
            </a:r>
            <a:r>
              <a:rPr lang="zh-CN" altLang="en-US" sz="2200" dirty="0" smtClean="0"/>
              <a:t>的权</a:t>
            </a:r>
            <a:r>
              <a:rPr lang="en-US" altLang="zh-CN" sz="2200" dirty="0" err="1" smtClean="0"/>
              <a:t>wij</a:t>
            </a:r>
            <a:r>
              <a:rPr lang="en-US" altLang="zh-CN" sz="2200" dirty="0" smtClean="0"/>
              <a:t>,</a:t>
            </a:r>
            <a:r>
              <a:rPr lang="zh-CN" altLang="en-US" sz="2200" dirty="0" smtClean="0"/>
              <a:t>若</a:t>
            </a:r>
            <a:r>
              <a:rPr lang="en-US" altLang="zh-CN" sz="2200" dirty="0" smtClean="0"/>
              <a:t>vi</a:t>
            </a:r>
            <a:r>
              <a:rPr lang="zh-CN" altLang="en-US" sz="2200" dirty="0" smtClean="0"/>
              <a:t>到</a:t>
            </a:r>
            <a:r>
              <a:rPr lang="en-US" altLang="zh-CN" sz="2200" dirty="0" err="1" smtClean="0"/>
              <a:t>vj</a:t>
            </a:r>
            <a:r>
              <a:rPr lang="zh-CN" altLang="en-US" sz="2200" dirty="0" smtClean="0"/>
              <a:t>无边，则</a:t>
            </a:r>
            <a:r>
              <a:rPr lang="en-US" altLang="zh-CN" sz="2200" dirty="0" smtClean="0"/>
              <a:t>				</a:t>
            </a:r>
            <a:r>
              <a:rPr lang="zh-CN" altLang="en-US" sz="2200" dirty="0" smtClean="0"/>
              <a:t>其中</a:t>
            </a:r>
            <a:r>
              <a:rPr lang="en-US" altLang="zh-CN" sz="2200" dirty="0" smtClean="0"/>
              <a:t>		</a:t>
            </a:r>
            <a:r>
              <a:rPr lang="zh-CN" altLang="en-US" sz="2200" dirty="0"/>
              <a:t>是</a:t>
            </a:r>
            <a:r>
              <a:rPr lang="en-US" altLang="zh-CN" sz="2200" dirty="0"/>
              <a:t>MATLAB</a:t>
            </a:r>
            <a:r>
              <a:rPr lang="zh-CN" altLang="en-US" sz="2200" dirty="0"/>
              <a:t>常量，表示最大的实数</a:t>
            </a:r>
            <a:r>
              <a:rPr lang="en-US" altLang="zh-CN" sz="2200" dirty="0"/>
              <a:t>(1.7977e+308)</a:t>
            </a:r>
            <a:r>
              <a:rPr lang="zh-CN" altLang="en-US" sz="2200" dirty="0" smtClean="0"/>
              <a:t>。</a:t>
            </a:r>
            <a:endParaRPr lang="en-US" altLang="zh-CN" sz="2200" dirty="0" smtClean="0"/>
          </a:p>
          <a:p>
            <a:endParaRPr lang="zh-CN" altLang="zh-CN" dirty="0"/>
          </a:p>
          <a:p>
            <a:endParaRPr lang="en-US" altLang="zh-CN" sz="2200" dirty="0" smtClean="0"/>
          </a:p>
          <a:p>
            <a:pPr marL="0" indent="0">
              <a:buNone/>
            </a:pPr>
            <a:endParaRPr lang="en-US" altLang="zh-CN" sz="2200"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77668353"/>
              </p:ext>
            </p:extLst>
          </p:nvPr>
        </p:nvGraphicFramePr>
        <p:xfrm>
          <a:off x="6096000" y="1838780"/>
          <a:ext cx="1633734" cy="429930"/>
        </p:xfrm>
        <a:graphic>
          <a:graphicData uri="http://schemas.openxmlformats.org/presentationml/2006/ole">
            <mc:AlternateContent xmlns:mc="http://schemas.openxmlformats.org/markup-compatibility/2006">
              <mc:Choice xmlns:v="urn:schemas-microsoft-com:vml" Requires="v">
                <p:oleObj spid="_x0000_s14341" name="Equation" r:id="rId3" imgW="901309" imgH="241195" progId="Equation.DSMT4">
                  <p:embed/>
                </p:oleObj>
              </mc:Choice>
              <mc:Fallback>
                <p:oleObj name="Equation" r:id="rId3" imgW="901309"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38780"/>
                        <a:ext cx="1633734" cy="429930"/>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143993858"/>
              </p:ext>
            </p:extLst>
          </p:nvPr>
        </p:nvGraphicFramePr>
        <p:xfrm>
          <a:off x="8355134" y="1899851"/>
          <a:ext cx="918868" cy="286205"/>
        </p:xfrm>
        <a:graphic>
          <a:graphicData uri="http://schemas.openxmlformats.org/presentationml/2006/ole">
            <mc:AlternateContent xmlns:mc="http://schemas.openxmlformats.org/markup-compatibility/2006">
              <mc:Choice xmlns:v="urn:schemas-microsoft-com:vml" Requires="v">
                <p:oleObj spid="_x0000_s14342" name="Equation" r:id="rId5" imgW="583693" imgH="177646" progId="Equation.DSMT4">
                  <p:embed/>
                </p:oleObj>
              </mc:Choice>
              <mc:Fallback>
                <p:oleObj name="Equation" r:id="rId5" imgW="583693" imgH="17764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5134" y="1899851"/>
                        <a:ext cx="918868" cy="286205"/>
                      </a:xfrm>
                      <a:prstGeom prst="rect">
                        <a:avLst/>
                      </a:prstGeom>
                      <a:noFill/>
                    </p:spPr>
                  </p:pic>
                </p:oleObj>
              </mc:Fallback>
            </mc:AlternateContent>
          </a:graphicData>
        </a:graphic>
      </p:graphicFrame>
      <p:sp>
        <p:nvSpPr>
          <p:cNvPr id="8" name="文本框 7"/>
          <p:cNvSpPr txBox="1"/>
          <p:nvPr/>
        </p:nvSpPr>
        <p:spPr>
          <a:xfrm>
            <a:off x="1358153" y="2662518"/>
            <a:ext cx="4168588" cy="3693319"/>
          </a:xfrm>
          <a:prstGeom prst="rect">
            <a:avLst/>
          </a:prstGeom>
          <a:noFill/>
        </p:spPr>
        <p:txBody>
          <a:bodyPr wrap="square" rtlCol="0">
            <a:spAutoFit/>
          </a:bodyPr>
          <a:lstStyle/>
          <a:p>
            <a:r>
              <a:rPr lang="en-US" altLang="zh-CN" dirty="0">
                <a:solidFill>
                  <a:schemeClr val="tx1">
                    <a:lumMod val="75000"/>
                    <a:lumOff val="25000"/>
                  </a:schemeClr>
                </a:solidFill>
                <a:latin typeface="+mn-lt"/>
                <a:ea typeface="+mn-ea"/>
              </a:rPr>
              <a:t>function re=</a:t>
            </a:r>
            <a:r>
              <a:rPr lang="en-US" altLang="zh-CN" dirty="0" err="1">
                <a:solidFill>
                  <a:schemeClr val="tx1">
                    <a:lumMod val="75000"/>
                    <a:lumOff val="25000"/>
                  </a:schemeClr>
                </a:solidFill>
                <a:latin typeface="+mn-lt"/>
                <a:ea typeface="+mn-ea"/>
              </a:rPr>
              <a:t>Dijkstra</a:t>
            </a:r>
            <a:r>
              <a:rPr lang="en-US" altLang="zh-CN" dirty="0">
                <a:solidFill>
                  <a:schemeClr val="tx1">
                    <a:lumMod val="75000"/>
                    <a:lumOff val="25000"/>
                  </a:schemeClr>
                </a:solidFill>
                <a:latin typeface="+mn-lt"/>
                <a:ea typeface="+mn-ea"/>
              </a:rPr>
              <a:t>(ma)</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a:t>
            </a:r>
            <a:r>
              <a:rPr lang="zh-CN" altLang="zh-CN" dirty="0">
                <a:solidFill>
                  <a:schemeClr val="tx1">
                    <a:lumMod val="75000"/>
                    <a:lumOff val="25000"/>
                  </a:schemeClr>
                </a:solidFill>
                <a:latin typeface="+mn-lt"/>
                <a:ea typeface="+mn-ea"/>
              </a:rPr>
              <a:t>用</a:t>
            </a:r>
            <a:r>
              <a:rPr lang="en-US" altLang="zh-CN" dirty="0" err="1">
                <a:solidFill>
                  <a:schemeClr val="tx1">
                    <a:lumMod val="75000"/>
                    <a:lumOff val="25000"/>
                  </a:schemeClr>
                </a:solidFill>
                <a:latin typeface="+mn-lt"/>
                <a:ea typeface="+mn-ea"/>
              </a:rPr>
              <a:t>Dijkstra</a:t>
            </a:r>
            <a:r>
              <a:rPr lang="zh-CN" altLang="zh-CN" dirty="0">
                <a:solidFill>
                  <a:schemeClr val="tx1">
                    <a:lumMod val="75000"/>
                    <a:lumOff val="25000"/>
                  </a:schemeClr>
                </a:solidFill>
                <a:latin typeface="+mn-lt"/>
                <a:ea typeface="+mn-ea"/>
              </a:rPr>
              <a:t>算法求单源最短路径</a:t>
            </a:r>
          </a:p>
          <a:p>
            <a:r>
              <a:rPr lang="en-US" altLang="zh-CN" dirty="0">
                <a:solidFill>
                  <a:schemeClr val="tx1">
                    <a:lumMod val="75000"/>
                    <a:lumOff val="25000"/>
                  </a:schemeClr>
                </a:solidFill>
                <a:latin typeface="+mn-lt"/>
                <a:ea typeface="+mn-ea"/>
              </a:rPr>
              <a:t>%</a:t>
            </a:r>
            <a:r>
              <a:rPr lang="zh-CN" altLang="zh-CN" dirty="0">
                <a:solidFill>
                  <a:schemeClr val="tx1">
                    <a:lumMod val="75000"/>
                    <a:lumOff val="25000"/>
                  </a:schemeClr>
                </a:solidFill>
                <a:latin typeface="+mn-lt"/>
                <a:ea typeface="+mn-ea"/>
              </a:rPr>
              <a:t>输入参量</a:t>
            </a:r>
            <a:r>
              <a:rPr lang="en-US" altLang="zh-CN" dirty="0">
                <a:solidFill>
                  <a:schemeClr val="tx1">
                    <a:lumMod val="75000"/>
                    <a:lumOff val="25000"/>
                  </a:schemeClr>
                </a:solidFill>
                <a:latin typeface="+mn-lt"/>
                <a:ea typeface="+mn-ea"/>
              </a:rPr>
              <a:t>ma</a:t>
            </a:r>
            <a:r>
              <a:rPr lang="zh-CN" altLang="zh-CN" dirty="0">
                <a:solidFill>
                  <a:schemeClr val="tx1">
                    <a:lumMod val="75000"/>
                    <a:lumOff val="25000"/>
                  </a:schemeClr>
                </a:solidFill>
                <a:latin typeface="+mn-lt"/>
                <a:ea typeface="+mn-ea"/>
              </a:rPr>
              <a:t>是距离矩阵</a:t>
            </a:r>
          </a:p>
          <a:p>
            <a:r>
              <a:rPr lang="en-US" altLang="zh-CN" dirty="0">
                <a:solidFill>
                  <a:schemeClr val="tx1">
                    <a:lumMod val="75000"/>
                    <a:lumOff val="25000"/>
                  </a:schemeClr>
                </a:solidFill>
                <a:latin typeface="+mn-lt"/>
                <a:ea typeface="+mn-ea"/>
              </a:rPr>
              <a:t>%</a:t>
            </a:r>
            <a:r>
              <a:rPr lang="zh-CN" altLang="zh-CN" dirty="0">
                <a:solidFill>
                  <a:schemeClr val="tx1">
                    <a:lumMod val="75000"/>
                    <a:lumOff val="25000"/>
                  </a:schemeClr>
                </a:solidFill>
                <a:latin typeface="+mn-lt"/>
                <a:ea typeface="+mn-ea"/>
              </a:rPr>
              <a:t>输出参量是一个三行</a:t>
            </a:r>
            <a:r>
              <a:rPr lang="en-US" altLang="zh-CN" dirty="0">
                <a:solidFill>
                  <a:schemeClr val="tx1">
                    <a:lumMod val="75000"/>
                    <a:lumOff val="25000"/>
                  </a:schemeClr>
                </a:solidFill>
                <a:latin typeface="+mn-lt"/>
                <a:ea typeface="+mn-ea"/>
              </a:rPr>
              <a:t>n</a:t>
            </a:r>
            <a:r>
              <a:rPr lang="zh-CN" altLang="zh-CN" dirty="0">
                <a:solidFill>
                  <a:schemeClr val="tx1">
                    <a:lumMod val="75000"/>
                    <a:lumOff val="25000"/>
                  </a:schemeClr>
                </a:solidFill>
                <a:latin typeface="+mn-lt"/>
                <a:ea typeface="+mn-ea"/>
              </a:rPr>
              <a:t>列矩阵，每列表示顶点号及顶点到源的最短距离和前顶点</a:t>
            </a:r>
          </a:p>
          <a:p>
            <a:r>
              <a:rPr lang="en-US" altLang="zh-CN" dirty="0">
                <a:solidFill>
                  <a:schemeClr val="tx1">
                    <a:lumMod val="75000"/>
                    <a:lumOff val="25000"/>
                  </a:schemeClr>
                </a:solidFill>
                <a:latin typeface="+mn-lt"/>
                <a:ea typeface="+mn-ea"/>
              </a:rPr>
              <a:t>n=size(ma,1);%</a:t>
            </a:r>
            <a:r>
              <a:rPr lang="zh-CN" altLang="zh-CN" dirty="0">
                <a:solidFill>
                  <a:schemeClr val="tx1">
                    <a:lumMod val="75000"/>
                    <a:lumOff val="25000"/>
                  </a:schemeClr>
                </a:solidFill>
                <a:latin typeface="+mn-lt"/>
                <a:ea typeface="+mn-ea"/>
              </a:rPr>
              <a:t>得到距离矩阵的维数</a:t>
            </a:r>
          </a:p>
          <a:p>
            <a:r>
              <a:rPr lang="en-US" altLang="zh-CN" dirty="0">
                <a:solidFill>
                  <a:schemeClr val="tx1">
                    <a:lumMod val="75000"/>
                    <a:lumOff val="25000"/>
                  </a:schemeClr>
                </a:solidFill>
                <a:latin typeface="+mn-lt"/>
                <a:ea typeface="+mn-ea"/>
              </a:rPr>
              <a:t>s=ones(1,n);s(1)=0;%</a:t>
            </a:r>
            <a:r>
              <a:rPr lang="zh-CN" altLang="zh-CN" dirty="0">
                <a:solidFill>
                  <a:schemeClr val="tx1">
                    <a:lumMod val="75000"/>
                    <a:lumOff val="25000"/>
                  </a:schemeClr>
                </a:solidFill>
                <a:latin typeface="+mn-lt"/>
                <a:ea typeface="+mn-ea"/>
              </a:rPr>
              <a:t>标记集合</a:t>
            </a:r>
            <a:r>
              <a:rPr lang="en-US" altLang="zh-CN" dirty="0">
                <a:solidFill>
                  <a:schemeClr val="tx1">
                    <a:lumMod val="75000"/>
                    <a:lumOff val="25000"/>
                  </a:schemeClr>
                </a:solidFill>
                <a:latin typeface="+mn-lt"/>
                <a:ea typeface="+mn-ea"/>
              </a:rPr>
              <a:t>S</a:t>
            </a:r>
            <a:r>
              <a:rPr lang="zh-CN" altLang="zh-CN" dirty="0">
                <a:solidFill>
                  <a:schemeClr val="tx1">
                    <a:lumMod val="75000"/>
                    <a:lumOff val="25000"/>
                  </a:schemeClr>
                </a:solidFill>
                <a:latin typeface="+mn-lt"/>
                <a:ea typeface="+mn-ea"/>
              </a:rPr>
              <a:t>和</a:t>
            </a:r>
            <a:r>
              <a:rPr lang="en-US" altLang="zh-CN" dirty="0">
                <a:solidFill>
                  <a:schemeClr val="tx1">
                    <a:lumMod val="75000"/>
                    <a:lumOff val="25000"/>
                  </a:schemeClr>
                </a:solidFill>
                <a:latin typeface="+mn-lt"/>
                <a:ea typeface="+mn-ea"/>
              </a:rPr>
              <a:t>S</a:t>
            </a:r>
            <a:r>
              <a:rPr lang="zh-CN" altLang="zh-CN" dirty="0">
                <a:solidFill>
                  <a:schemeClr val="tx1">
                    <a:lumMod val="75000"/>
                    <a:lumOff val="25000"/>
                  </a:schemeClr>
                </a:solidFill>
                <a:latin typeface="+mn-lt"/>
                <a:ea typeface="+mn-ea"/>
              </a:rPr>
              <a:t>的补</a:t>
            </a:r>
          </a:p>
          <a:p>
            <a:r>
              <a:rPr lang="en-US" altLang="zh-CN" dirty="0">
                <a:solidFill>
                  <a:schemeClr val="tx1">
                    <a:lumMod val="75000"/>
                    <a:lumOff val="25000"/>
                  </a:schemeClr>
                </a:solidFill>
                <a:latin typeface="+mn-lt"/>
                <a:ea typeface="+mn-ea"/>
              </a:rPr>
              <a:t>r=zeros(3,n);r(1,:)=1:n;r(2,2:end)=</a:t>
            </a:r>
            <a:r>
              <a:rPr lang="en-US" altLang="zh-CN" dirty="0" err="1">
                <a:solidFill>
                  <a:schemeClr val="tx1">
                    <a:lumMod val="75000"/>
                    <a:lumOff val="25000"/>
                  </a:schemeClr>
                </a:solidFill>
                <a:latin typeface="+mn-lt"/>
                <a:ea typeface="+mn-ea"/>
              </a:rPr>
              <a:t>realmax</a:t>
            </a:r>
            <a:r>
              <a:rPr lang="en-US" altLang="zh-CN" dirty="0">
                <a:solidFill>
                  <a:schemeClr val="tx1">
                    <a:lumMod val="75000"/>
                    <a:lumOff val="25000"/>
                  </a:schemeClr>
                </a:solidFill>
                <a:latin typeface="+mn-lt"/>
                <a:ea typeface="+mn-ea"/>
              </a:rPr>
              <a:t>;%</a:t>
            </a:r>
            <a:r>
              <a:rPr lang="zh-CN" altLang="zh-CN" dirty="0">
                <a:solidFill>
                  <a:schemeClr val="tx1">
                    <a:lumMod val="75000"/>
                    <a:lumOff val="25000"/>
                  </a:schemeClr>
                </a:solidFill>
                <a:latin typeface="+mn-lt"/>
                <a:ea typeface="+mn-ea"/>
              </a:rPr>
              <a:t>初始化</a:t>
            </a:r>
          </a:p>
          <a:p>
            <a:r>
              <a:rPr lang="en-US" altLang="zh-CN" dirty="0">
                <a:solidFill>
                  <a:schemeClr val="tx1">
                    <a:lumMod val="75000"/>
                    <a:lumOff val="25000"/>
                  </a:schemeClr>
                </a:solidFill>
                <a:latin typeface="+mn-lt"/>
                <a:ea typeface="+mn-ea"/>
              </a:rPr>
              <a:t>for </a:t>
            </a:r>
            <a:r>
              <a:rPr lang="en-US" altLang="zh-CN" dirty="0" err="1">
                <a:solidFill>
                  <a:schemeClr val="tx1">
                    <a:lumMod val="75000"/>
                    <a:lumOff val="25000"/>
                  </a:schemeClr>
                </a:solidFill>
                <a:latin typeface="+mn-lt"/>
                <a:ea typeface="+mn-ea"/>
              </a:rPr>
              <a:t>i</a:t>
            </a:r>
            <a:r>
              <a:rPr lang="en-US" altLang="zh-CN" dirty="0">
                <a:solidFill>
                  <a:schemeClr val="tx1">
                    <a:lumMod val="75000"/>
                    <a:lumOff val="25000"/>
                  </a:schemeClr>
                </a:solidFill>
                <a:latin typeface="+mn-lt"/>
                <a:ea typeface="+mn-ea"/>
              </a:rPr>
              <a:t>=2:n;%</a:t>
            </a:r>
            <a:r>
              <a:rPr lang="zh-CN" altLang="zh-CN" dirty="0">
                <a:solidFill>
                  <a:schemeClr val="tx1">
                    <a:lumMod val="75000"/>
                    <a:lumOff val="25000"/>
                  </a:schemeClr>
                </a:solidFill>
                <a:latin typeface="+mn-lt"/>
                <a:ea typeface="+mn-ea"/>
              </a:rPr>
              <a:t>控制循环</a:t>
            </a:r>
            <a:r>
              <a:rPr lang="zh-CN" altLang="zh-CN" dirty="0">
                <a:solidFill>
                  <a:schemeClr val="tx1">
                    <a:lumMod val="75000"/>
                    <a:lumOff val="25000"/>
                  </a:schemeClr>
                </a:solidFill>
                <a:latin typeface="+mn-lt"/>
                <a:ea typeface="+mn-ea"/>
              </a:rPr>
              <a:t>次数</a:t>
            </a:r>
            <a:r>
              <a:rPr lang="en-US" altLang="zh-CN" dirty="0">
                <a:solidFill>
                  <a:schemeClr val="tx1">
                    <a:lumMod val="75000"/>
                    <a:lumOff val="25000"/>
                  </a:schemeClr>
                </a:solidFill>
                <a:latin typeface="+mn-lt"/>
                <a:ea typeface="+mn-ea"/>
              </a:rPr>
              <a:t>mm=</a:t>
            </a:r>
            <a:r>
              <a:rPr lang="en-US" altLang="zh-CN" dirty="0" err="1">
                <a:solidFill>
                  <a:schemeClr val="tx1">
                    <a:lumMod val="75000"/>
                    <a:lumOff val="25000"/>
                  </a:schemeClr>
                </a:solidFill>
                <a:latin typeface="+mn-lt"/>
                <a:ea typeface="+mn-ea"/>
              </a:rPr>
              <a:t>realmax</a:t>
            </a:r>
            <a:r>
              <a:rPr lang="en-US" altLang="zh-CN" dirty="0">
                <a:solidFill>
                  <a:schemeClr val="tx1">
                    <a:lumMod val="75000"/>
                    <a:lumOff val="25000"/>
                  </a:schemeClr>
                </a:solidFill>
                <a:latin typeface="+mn-lt"/>
                <a:ea typeface="+mn-ea"/>
              </a:rPr>
              <a:t>;</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for j=find(s==0);%</a:t>
            </a:r>
            <a:r>
              <a:rPr lang="zh-CN" altLang="zh-CN" dirty="0">
                <a:solidFill>
                  <a:schemeClr val="tx1">
                    <a:lumMod val="75000"/>
                    <a:lumOff val="25000"/>
                  </a:schemeClr>
                </a:solidFill>
                <a:latin typeface="+mn-lt"/>
                <a:ea typeface="+mn-ea"/>
              </a:rPr>
              <a:t>集合</a:t>
            </a:r>
            <a:r>
              <a:rPr lang="en-US" altLang="zh-CN" dirty="0">
                <a:solidFill>
                  <a:schemeClr val="tx1">
                    <a:lumMod val="75000"/>
                    <a:lumOff val="25000"/>
                  </a:schemeClr>
                </a:solidFill>
                <a:latin typeface="+mn-lt"/>
                <a:ea typeface="+mn-ea"/>
              </a:rPr>
              <a:t>S</a:t>
            </a:r>
            <a:r>
              <a:rPr lang="zh-CN" altLang="zh-CN" dirty="0">
                <a:solidFill>
                  <a:schemeClr val="tx1">
                    <a:lumMod val="75000"/>
                    <a:lumOff val="25000"/>
                  </a:schemeClr>
                </a:solidFill>
                <a:latin typeface="+mn-lt"/>
                <a:ea typeface="+mn-ea"/>
              </a:rPr>
              <a:t>中的顶点</a:t>
            </a:r>
          </a:p>
          <a:p>
            <a:r>
              <a:rPr lang="en-US" altLang="zh-CN" dirty="0">
                <a:solidFill>
                  <a:schemeClr val="tx1">
                    <a:lumMod val="75000"/>
                    <a:lumOff val="25000"/>
                  </a:schemeClr>
                </a:solidFill>
                <a:latin typeface="+mn-lt"/>
                <a:ea typeface="+mn-ea"/>
              </a:rPr>
              <a:t>      </a:t>
            </a:r>
            <a:endParaRPr lang="zh-CN" altLang="zh-CN" dirty="0">
              <a:solidFill>
                <a:schemeClr val="tx1">
                  <a:lumMod val="75000"/>
                  <a:lumOff val="25000"/>
                </a:schemeClr>
              </a:solidFill>
              <a:latin typeface="+mn-lt"/>
              <a:ea typeface="+mn-ea"/>
            </a:endParaRPr>
          </a:p>
        </p:txBody>
      </p:sp>
      <p:sp>
        <p:nvSpPr>
          <p:cNvPr id="9" name="文本框 8"/>
          <p:cNvSpPr txBox="1"/>
          <p:nvPr/>
        </p:nvSpPr>
        <p:spPr>
          <a:xfrm>
            <a:off x="6096000" y="2662518"/>
            <a:ext cx="4168588" cy="3970318"/>
          </a:xfrm>
          <a:prstGeom prst="rect">
            <a:avLst/>
          </a:prstGeom>
          <a:noFill/>
        </p:spPr>
        <p:txBody>
          <a:bodyPr wrap="square" rtlCol="0">
            <a:spAutoFit/>
          </a:bodyPr>
          <a:lstStyle/>
          <a:p>
            <a:r>
              <a:rPr lang="en-US" altLang="zh-CN" dirty="0" smtClean="0"/>
              <a:t> </a:t>
            </a:r>
            <a:r>
              <a:rPr lang="en-US" altLang="zh-CN" dirty="0">
                <a:solidFill>
                  <a:schemeClr val="tx1">
                    <a:lumMod val="75000"/>
                    <a:lumOff val="25000"/>
                  </a:schemeClr>
                </a:solidFill>
                <a:latin typeface="+mn-lt"/>
                <a:ea typeface="+mn-ea"/>
              </a:rPr>
              <a:t> for k=find(s==1);%</a:t>
            </a:r>
            <a:r>
              <a:rPr lang="zh-CN" altLang="zh-CN" dirty="0">
                <a:solidFill>
                  <a:schemeClr val="tx1">
                    <a:lumMod val="75000"/>
                    <a:lumOff val="25000"/>
                  </a:schemeClr>
                </a:solidFill>
                <a:latin typeface="+mn-lt"/>
                <a:ea typeface="+mn-ea"/>
              </a:rPr>
              <a:t>集合</a:t>
            </a:r>
            <a:r>
              <a:rPr lang="en-US" altLang="zh-CN" dirty="0">
                <a:solidFill>
                  <a:schemeClr val="tx1">
                    <a:lumMod val="75000"/>
                    <a:lumOff val="25000"/>
                  </a:schemeClr>
                </a:solidFill>
                <a:latin typeface="+mn-lt"/>
                <a:ea typeface="+mn-ea"/>
              </a:rPr>
              <a:t>S</a:t>
            </a:r>
            <a:r>
              <a:rPr lang="zh-CN" altLang="zh-CN" dirty="0">
                <a:solidFill>
                  <a:schemeClr val="tx1">
                    <a:lumMod val="75000"/>
                    <a:lumOff val="25000"/>
                  </a:schemeClr>
                </a:solidFill>
                <a:latin typeface="+mn-lt"/>
                <a:ea typeface="+mn-ea"/>
              </a:rPr>
              <a:t>补中的顶点</a:t>
            </a:r>
          </a:p>
          <a:p>
            <a:r>
              <a:rPr lang="en-US" altLang="zh-CN" dirty="0">
                <a:solidFill>
                  <a:schemeClr val="tx1">
                    <a:lumMod val="75000"/>
                    <a:lumOff val="25000"/>
                  </a:schemeClr>
                </a:solidFill>
                <a:latin typeface="+mn-lt"/>
                <a:ea typeface="+mn-ea"/>
              </a:rPr>
              <a:t>            if(r(2,j)+ma(</a:t>
            </a:r>
            <a:r>
              <a:rPr lang="en-US" altLang="zh-CN" dirty="0" err="1">
                <a:solidFill>
                  <a:schemeClr val="tx1">
                    <a:lumMod val="75000"/>
                    <a:lumOff val="25000"/>
                  </a:schemeClr>
                </a:solidFill>
                <a:latin typeface="+mn-lt"/>
                <a:ea typeface="+mn-ea"/>
              </a:rPr>
              <a:t>j,k</a:t>
            </a:r>
            <a:r>
              <a:rPr lang="en-US" altLang="zh-CN" dirty="0">
                <a:solidFill>
                  <a:schemeClr val="tx1">
                    <a:lumMod val="75000"/>
                    <a:lumOff val="25000"/>
                  </a:schemeClr>
                </a:solidFill>
                <a:latin typeface="+mn-lt"/>
                <a:ea typeface="+mn-ea"/>
              </a:rPr>
              <a:t>)&lt;r(2,k))</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r(2,k)=r(2,j)+ma(</a:t>
            </a:r>
            <a:r>
              <a:rPr lang="en-US" altLang="zh-CN" dirty="0" err="1">
                <a:solidFill>
                  <a:schemeClr val="tx1">
                    <a:lumMod val="75000"/>
                    <a:lumOff val="25000"/>
                  </a:schemeClr>
                </a:solidFill>
                <a:latin typeface="+mn-lt"/>
                <a:ea typeface="+mn-ea"/>
              </a:rPr>
              <a:t>j,k</a:t>
            </a:r>
            <a:r>
              <a:rPr lang="en-US" altLang="zh-CN" dirty="0">
                <a:solidFill>
                  <a:schemeClr val="tx1">
                    <a:lumMod val="75000"/>
                    <a:lumOff val="25000"/>
                  </a:schemeClr>
                </a:solidFill>
                <a:latin typeface="+mn-lt"/>
                <a:ea typeface="+mn-ea"/>
              </a:rPr>
              <a:t>);r(3,k)=j; end</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if(mm&gt;r(2,k))</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mm=r(2,k);t=k;</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end</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end</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end</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s(1,t)=0;%</a:t>
            </a:r>
            <a:r>
              <a:rPr lang="zh-CN" altLang="zh-CN" dirty="0">
                <a:solidFill>
                  <a:schemeClr val="tx1">
                    <a:lumMod val="75000"/>
                    <a:lumOff val="25000"/>
                  </a:schemeClr>
                </a:solidFill>
                <a:latin typeface="+mn-lt"/>
                <a:ea typeface="+mn-ea"/>
              </a:rPr>
              <a:t>找到最小的顶点加入集合</a:t>
            </a:r>
            <a:r>
              <a:rPr lang="en-US" altLang="zh-CN" dirty="0">
                <a:solidFill>
                  <a:schemeClr val="tx1">
                    <a:lumMod val="75000"/>
                    <a:lumOff val="25000"/>
                  </a:schemeClr>
                </a:solidFill>
                <a:latin typeface="+mn-lt"/>
                <a:ea typeface="+mn-ea"/>
              </a:rPr>
              <a:t>S</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end</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re=r;</a:t>
            </a:r>
            <a:endParaRPr lang="zh-CN" altLang="zh-CN" dirty="0">
              <a:solidFill>
                <a:schemeClr val="tx1">
                  <a:lumMod val="75000"/>
                  <a:lumOff val="25000"/>
                </a:schemeClr>
              </a:solidFill>
              <a:latin typeface="+mn-lt"/>
              <a:ea typeface="+mn-ea"/>
            </a:endParaRPr>
          </a:p>
          <a:p>
            <a:endParaRPr lang="zh-CN" altLang="zh-CN" dirty="0">
              <a:solidFill>
                <a:schemeClr val="tx1">
                  <a:lumMod val="75000"/>
                  <a:lumOff val="25000"/>
                </a:schemeClr>
              </a:solidFill>
              <a:latin typeface="+mn-lt"/>
              <a:ea typeface="+mn-ea"/>
            </a:endParaRPr>
          </a:p>
          <a:p>
            <a:endParaRPr lang="zh-CN" altLang="zh-CN" dirty="0">
              <a:solidFill>
                <a:schemeClr val="tx1">
                  <a:lumMod val="75000"/>
                  <a:lumOff val="25000"/>
                </a:schemeClr>
              </a:solidFill>
              <a:latin typeface="+mn-lt"/>
              <a:ea typeface="+mn-ea"/>
            </a:endParaRPr>
          </a:p>
        </p:txBody>
      </p:sp>
    </p:spTree>
    <p:extLst>
      <p:ext uri="{BB962C8B-B14F-4D97-AF65-F5344CB8AC3E}">
        <p14:creationId xmlns:p14="http://schemas.microsoft.com/office/powerpoint/2010/main" val="4619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3" y="167950"/>
            <a:ext cx="10080314" cy="1320800"/>
          </a:xfrm>
        </p:spPr>
        <p:txBody>
          <a:bodyPr>
            <a:normAutofit/>
          </a:bodyPr>
          <a:lstStyle/>
          <a:p>
            <a:r>
              <a:rPr lang="en-US" altLang="zh-CN" sz="4000" dirty="0"/>
              <a:t>14.9 	</a:t>
            </a:r>
            <a:r>
              <a:rPr lang="en-US" altLang="zh-CN" sz="4000" dirty="0" err="1"/>
              <a:t>Warshall</a:t>
            </a:r>
            <a:r>
              <a:rPr lang="en-US" altLang="zh-CN" sz="4000" dirty="0"/>
              <a:t> Floyd</a:t>
            </a:r>
            <a:r>
              <a:rPr lang="zh-CN" altLang="en-US" sz="4000" dirty="0"/>
              <a:t>算法及其 </a:t>
            </a:r>
            <a:r>
              <a:rPr lang="en-US" altLang="zh-CN" sz="4000" dirty="0"/>
              <a:t>MATLAB</a:t>
            </a:r>
            <a:r>
              <a:rPr lang="zh-CN" altLang="en-US" sz="4000" dirty="0"/>
              <a:t>实现</a:t>
            </a:r>
          </a:p>
        </p:txBody>
      </p:sp>
      <p:sp>
        <p:nvSpPr>
          <p:cNvPr id="3" name="内容占位符 2"/>
          <p:cNvSpPr>
            <a:spLocks noGrp="1"/>
          </p:cNvSpPr>
          <p:nvPr>
            <p:ph idx="1"/>
          </p:nvPr>
        </p:nvSpPr>
        <p:spPr>
          <a:xfrm>
            <a:off x="677333" y="2127095"/>
            <a:ext cx="10080314" cy="4435069"/>
          </a:xfrm>
        </p:spPr>
        <p:txBody>
          <a:bodyPr>
            <a:normAutofit/>
          </a:bodyPr>
          <a:lstStyle/>
          <a:p>
            <a:r>
              <a:rPr lang="zh-CN" altLang="zh-CN" sz="2400" dirty="0"/>
              <a:t>设图</a:t>
            </a:r>
            <a:r>
              <a:rPr lang="en-US" altLang="zh-CN" sz="2400" dirty="0"/>
              <a:t>G=(V,E)</a:t>
            </a:r>
            <a:r>
              <a:rPr lang="zh-CN" altLang="zh-CN" sz="2400" dirty="0"/>
              <a:t>，顶点集记作</a:t>
            </a:r>
            <a:r>
              <a:rPr lang="en-US" altLang="zh-CN" sz="2400" dirty="0"/>
              <a:t>(v</a:t>
            </a:r>
            <a:r>
              <a:rPr lang="en-US" altLang="zh-CN" sz="2400" baseline="-25000" dirty="0"/>
              <a:t>1</a:t>
            </a:r>
            <a:r>
              <a:rPr lang="en-US" altLang="zh-CN" sz="2400" dirty="0"/>
              <a:t>,v</a:t>
            </a:r>
            <a:r>
              <a:rPr lang="en-US" altLang="zh-CN" sz="2400" baseline="-25000" dirty="0"/>
              <a:t>2</a:t>
            </a:r>
            <a:r>
              <a:rPr lang="en-US" altLang="zh-CN" sz="2400" dirty="0"/>
              <a:t>,…,</a:t>
            </a:r>
            <a:r>
              <a:rPr lang="en-US" altLang="zh-CN" sz="2400" dirty="0" err="1"/>
              <a:t>v</a:t>
            </a:r>
            <a:r>
              <a:rPr lang="en-US" altLang="zh-CN" sz="2400" baseline="-25000" dirty="0" err="1"/>
              <a:t>n</a:t>
            </a:r>
            <a:r>
              <a:rPr lang="en-US" altLang="zh-CN" sz="2400" dirty="0"/>
              <a:t>)</a:t>
            </a:r>
            <a:r>
              <a:rPr lang="zh-CN" altLang="zh-CN" sz="2400" dirty="0"/>
              <a:t>，</a:t>
            </a:r>
            <a:r>
              <a:rPr lang="en-US" altLang="zh-CN" sz="2400" dirty="0"/>
              <a:t>G </a:t>
            </a:r>
            <a:r>
              <a:rPr lang="zh-CN" altLang="zh-CN" sz="2400" dirty="0"/>
              <a:t>的每条边赋有一个权值</a:t>
            </a:r>
            <a:r>
              <a:rPr lang="en-US" altLang="zh-CN" sz="2400" dirty="0"/>
              <a:t>,</a:t>
            </a:r>
            <a:r>
              <a:rPr lang="en-US" altLang="zh-CN" sz="2400" dirty="0" err="1"/>
              <a:t>w</a:t>
            </a:r>
            <a:r>
              <a:rPr lang="en-US" altLang="zh-CN" sz="2400" baseline="-25000" dirty="0" err="1"/>
              <a:t>ij</a:t>
            </a:r>
            <a:r>
              <a:rPr lang="zh-CN" altLang="zh-CN" sz="2400" dirty="0"/>
              <a:t>表示边</a:t>
            </a:r>
            <a:r>
              <a:rPr lang="en-US" altLang="zh-CN" sz="2400" dirty="0" err="1"/>
              <a:t>v</a:t>
            </a:r>
            <a:r>
              <a:rPr lang="en-US" altLang="zh-CN" sz="2400" baseline="-25000" dirty="0" err="1"/>
              <a:t>i</a:t>
            </a:r>
            <a:r>
              <a:rPr lang="en-US" altLang="zh-CN" sz="2400" dirty="0" err="1"/>
              <a:t>v</a:t>
            </a:r>
            <a:r>
              <a:rPr lang="en-US" altLang="zh-CN" sz="2400" baseline="-25000" dirty="0" err="1"/>
              <a:t>j</a:t>
            </a:r>
            <a:r>
              <a:rPr lang="zh-CN" altLang="zh-CN" sz="2400" dirty="0"/>
              <a:t>上的权，若</a:t>
            </a:r>
            <a:r>
              <a:rPr lang="en-US" altLang="zh-CN" sz="2400" dirty="0" err="1"/>
              <a:t>v</a:t>
            </a:r>
            <a:r>
              <a:rPr lang="en-US" altLang="zh-CN" sz="2400" baseline="-25000" dirty="0" err="1"/>
              <a:t>i</a:t>
            </a:r>
            <a:r>
              <a:rPr lang="en-US" altLang="zh-CN" sz="2400" dirty="0" err="1"/>
              <a:t>,v</a:t>
            </a:r>
            <a:r>
              <a:rPr lang="en-US" altLang="zh-CN" sz="2400" baseline="-25000" dirty="0" err="1"/>
              <a:t>j</a:t>
            </a:r>
            <a:r>
              <a:rPr lang="zh-CN" altLang="zh-CN" sz="2400" dirty="0"/>
              <a:t>不相邻，则令</a:t>
            </a:r>
            <a:r>
              <a:rPr lang="en-US" altLang="zh-CN" sz="2400" dirty="0" err="1"/>
              <a:t>w</a:t>
            </a:r>
            <a:r>
              <a:rPr lang="en-US" altLang="zh-CN" sz="2400" baseline="-25000" dirty="0" err="1"/>
              <a:t>ij</a:t>
            </a:r>
            <a:r>
              <a:rPr lang="en-US" altLang="zh-CN" sz="2400" dirty="0"/>
              <a:t>=+</a:t>
            </a:r>
            <a:r>
              <a:rPr lang="zh-CN" altLang="zh-CN" sz="2400" dirty="0"/>
              <a:t>∞。</a:t>
            </a:r>
          </a:p>
          <a:p>
            <a:r>
              <a:rPr lang="en-US" altLang="zh-CN" sz="2400" dirty="0" err="1"/>
              <a:t>Warshall</a:t>
            </a:r>
            <a:r>
              <a:rPr lang="en-US" altLang="zh-CN" sz="2400" dirty="0"/>
              <a:t> Floyd</a:t>
            </a:r>
            <a:r>
              <a:rPr lang="zh-CN" altLang="zh-CN" sz="2400" dirty="0"/>
              <a:t>算法简称</a:t>
            </a:r>
            <a:r>
              <a:rPr lang="en-US" altLang="zh-CN" sz="2400" dirty="0"/>
              <a:t>Floyd</a:t>
            </a:r>
            <a:r>
              <a:rPr lang="zh-CN" altLang="zh-CN" sz="2400" dirty="0" smtClean="0"/>
              <a:t>算法，它</a:t>
            </a:r>
            <a:r>
              <a:rPr lang="zh-CN" altLang="zh-CN" sz="2400" dirty="0"/>
              <a:t>利用了动态规划算法的基本思想，即若</a:t>
            </a:r>
            <a:r>
              <a:rPr lang="en-US" altLang="zh-CN" sz="2400" dirty="0" err="1"/>
              <a:t>d</a:t>
            </a:r>
            <a:r>
              <a:rPr lang="en-US" altLang="zh-CN" sz="2400" baseline="-25000" dirty="0" err="1"/>
              <a:t>ik</a:t>
            </a:r>
            <a:r>
              <a:rPr lang="zh-CN" altLang="zh-CN" sz="2400" dirty="0"/>
              <a:t>是顶点</a:t>
            </a:r>
            <a:r>
              <a:rPr lang="en-US" altLang="zh-CN" sz="2400" dirty="0"/>
              <a:t>v</a:t>
            </a:r>
            <a:r>
              <a:rPr lang="en-US" altLang="zh-CN" sz="2400" baseline="-25000" dirty="0"/>
              <a:t>i</a:t>
            </a:r>
            <a:r>
              <a:rPr lang="zh-CN" altLang="zh-CN" sz="2400" dirty="0"/>
              <a:t>到顶点</a:t>
            </a:r>
            <a:r>
              <a:rPr lang="en-US" altLang="zh-CN" sz="2400" dirty="0" err="1"/>
              <a:t>v</a:t>
            </a:r>
            <a:r>
              <a:rPr lang="en-US" altLang="zh-CN" sz="2400" baseline="-25000" dirty="0" err="1"/>
              <a:t>k</a:t>
            </a:r>
            <a:r>
              <a:rPr lang="zh-CN" altLang="zh-CN" sz="2400" dirty="0"/>
              <a:t>的最短距离，</a:t>
            </a:r>
            <a:r>
              <a:rPr lang="en-US" altLang="zh-CN" sz="2400" dirty="0" err="1"/>
              <a:t>d</a:t>
            </a:r>
            <a:r>
              <a:rPr lang="en-US" altLang="zh-CN" sz="2400" baseline="-25000" dirty="0" err="1"/>
              <a:t>kj</a:t>
            </a:r>
            <a:r>
              <a:rPr lang="zh-CN" altLang="zh-CN" sz="2400" dirty="0"/>
              <a:t>是顶点</a:t>
            </a:r>
            <a:r>
              <a:rPr lang="en-US" altLang="zh-CN" sz="2400" dirty="0" err="1"/>
              <a:t>v</a:t>
            </a:r>
            <a:r>
              <a:rPr lang="en-US" altLang="zh-CN" sz="2400" baseline="-25000" dirty="0" err="1"/>
              <a:t>k</a:t>
            </a:r>
            <a:r>
              <a:rPr lang="zh-CN" altLang="zh-CN" sz="2400" dirty="0"/>
              <a:t>到顶点</a:t>
            </a:r>
            <a:r>
              <a:rPr lang="en-US" altLang="zh-CN" sz="2400" dirty="0" err="1"/>
              <a:t>v</a:t>
            </a:r>
            <a:r>
              <a:rPr lang="en-US" altLang="zh-CN" sz="2400" baseline="-25000" dirty="0" err="1"/>
              <a:t>j</a:t>
            </a:r>
            <a:r>
              <a:rPr lang="zh-CN" altLang="zh-CN" sz="2400" dirty="0"/>
              <a:t>的最短距离，则</a:t>
            </a:r>
            <a:r>
              <a:rPr lang="en-US" altLang="zh-CN" sz="2400" dirty="0" err="1"/>
              <a:t>d</a:t>
            </a:r>
            <a:r>
              <a:rPr lang="en-US" altLang="zh-CN" sz="2400" baseline="-25000" dirty="0" err="1"/>
              <a:t>ij</a:t>
            </a:r>
            <a:r>
              <a:rPr lang="en-US" altLang="zh-CN" sz="2400" dirty="0"/>
              <a:t>=</a:t>
            </a:r>
            <a:r>
              <a:rPr lang="en-US" altLang="zh-CN" sz="2400" dirty="0" err="1"/>
              <a:t>d</a:t>
            </a:r>
            <a:r>
              <a:rPr lang="en-US" altLang="zh-CN" sz="2400" baseline="-25000" dirty="0" err="1"/>
              <a:t>ik</a:t>
            </a:r>
            <a:r>
              <a:rPr lang="en-US" altLang="zh-CN" sz="2400" dirty="0"/>
              <a:t> +</a:t>
            </a:r>
            <a:r>
              <a:rPr lang="en-US" altLang="zh-CN" sz="2400" dirty="0" err="1"/>
              <a:t>d</a:t>
            </a:r>
            <a:r>
              <a:rPr lang="en-US" altLang="zh-CN" sz="2400" baseline="-25000" dirty="0" err="1"/>
              <a:t>kj</a:t>
            </a:r>
            <a:r>
              <a:rPr lang="zh-CN" altLang="zh-CN" sz="2400" dirty="0"/>
              <a:t>是顶点</a:t>
            </a:r>
            <a:r>
              <a:rPr lang="en-US" altLang="zh-CN" sz="2400" dirty="0"/>
              <a:t>v</a:t>
            </a:r>
            <a:r>
              <a:rPr lang="en-US" altLang="zh-CN" sz="2400" baseline="-25000" dirty="0"/>
              <a:t>i</a:t>
            </a:r>
            <a:r>
              <a:rPr lang="zh-CN" altLang="zh-CN" sz="2400" dirty="0"/>
              <a:t>到顶点</a:t>
            </a:r>
            <a:r>
              <a:rPr lang="en-US" altLang="zh-CN" sz="2400" dirty="0" err="1"/>
              <a:t>v</a:t>
            </a:r>
            <a:r>
              <a:rPr lang="en-US" altLang="zh-CN" sz="2400" baseline="-25000" dirty="0" err="1"/>
              <a:t>j</a:t>
            </a:r>
            <a:r>
              <a:rPr lang="zh-CN" altLang="zh-CN" sz="2400" dirty="0"/>
              <a:t>的最短距离</a:t>
            </a:r>
            <a:r>
              <a:rPr lang="zh-CN" altLang="zh-CN" sz="2400" dirty="0" smtClean="0"/>
              <a:t>。</a:t>
            </a:r>
            <a:endParaRPr lang="en-US" altLang="zh-CN" sz="2400" dirty="0" smtClean="0"/>
          </a:p>
          <a:p>
            <a:r>
              <a:rPr lang="zh-CN" altLang="zh-CN" sz="2400" dirty="0"/>
              <a:t>对于任何一个顶点</a:t>
            </a:r>
            <a:r>
              <a:rPr lang="en-US" altLang="zh-CN" sz="2400" dirty="0" err="1"/>
              <a:t>v</a:t>
            </a:r>
            <a:r>
              <a:rPr lang="en-US" altLang="zh-CN" sz="2400" baseline="-25000" dirty="0" err="1"/>
              <a:t>k</a:t>
            </a:r>
            <a:r>
              <a:rPr lang="zh-CN" altLang="zh-CN" sz="2400" dirty="0"/>
              <a:t>∈</a:t>
            </a:r>
            <a:r>
              <a:rPr lang="en-US" altLang="zh-CN" sz="2400" dirty="0"/>
              <a:t>V</a:t>
            </a:r>
            <a:r>
              <a:rPr lang="zh-CN" altLang="zh-CN" sz="2400" dirty="0"/>
              <a:t>，顶点</a:t>
            </a:r>
            <a:r>
              <a:rPr lang="en-US" altLang="zh-CN" sz="2400" dirty="0"/>
              <a:t>v</a:t>
            </a:r>
            <a:r>
              <a:rPr lang="en-US" altLang="zh-CN" sz="2400" baseline="-25000" dirty="0"/>
              <a:t>i</a:t>
            </a:r>
            <a:r>
              <a:rPr lang="zh-CN" altLang="zh-CN" sz="2400" dirty="0"/>
              <a:t>到顶点</a:t>
            </a:r>
            <a:r>
              <a:rPr lang="en-US" altLang="zh-CN" sz="2400" dirty="0" err="1"/>
              <a:t>v</a:t>
            </a:r>
            <a:r>
              <a:rPr lang="en-US" altLang="zh-CN" sz="2400" baseline="-25000" dirty="0" err="1"/>
              <a:t>j</a:t>
            </a:r>
            <a:r>
              <a:rPr lang="zh-CN" altLang="zh-CN" sz="2400" dirty="0"/>
              <a:t>的最短路经过顶点</a:t>
            </a:r>
            <a:r>
              <a:rPr lang="en-US" altLang="zh-CN" sz="2400" dirty="0" err="1"/>
              <a:t>v</a:t>
            </a:r>
            <a:r>
              <a:rPr lang="en-US" altLang="zh-CN" sz="2400" baseline="-25000" dirty="0" err="1"/>
              <a:t>k</a:t>
            </a:r>
            <a:r>
              <a:rPr lang="zh-CN" altLang="zh-CN" sz="2400" dirty="0"/>
              <a:t>或者不经过顶点</a:t>
            </a:r>
            <a:r>
              <a:rPr lang="en-US" altLang="zh-CN" sz="2400" dirty="0" err="1"/>
              <a:t>v</a:t>
            </a:r>
            <a:r>
              <a:rPr lang="en-US" altLang="zh-CN" sz="2400" baseline="-25000" dirty="0" err="1"/>
              <a:t>k</a:t>
            </a:r>
            <a:r>
              <a:rPr lang="zh-CN" altLang="zh-CN" sz="2400" dirty="0"/>
              <a:t>。比较</a:t>
            </a:r>
            <a:r>
              <a:rPr lang="en-US" altLang="zh-CN" sz="2400" dirty="0" err="1"/>
              <a:t>d</a:t>
            </a:r>
            <a:r>
              <a:rPr lang="en-US" altLang="zh-CN" sz="2400" baseline="-25000" dirty="0" err="1"/>
              <a:t>ij</a:t>
            </a:r>
            <a:r>
              <a:rPr lang="zh-CN" altLang="zh-CN" sz="2400" dirty="0"/>
              <a:t>与</a:t>
            </a:r>
            <a:r>
              <a:rPr lang="en-US" altLang="zh-CN" sz="2400" dirty="0" err="1"/>
              <a:t>d</a:t>
            </a:r>
            <a:r>
              <a:rPr lang="en-US" altLang="zh-CN" sz="2400" baseline="-25000" dirty="0" err="1"/>
              <a:t>ik</a:t>
            </a:r>
            <a:r>
              <a:rPr lang="en-US" altLang="zh-CN" sz="2400" dirty="0" err="1"/>
              <a:t>+d</a:t>
            </a:r>
            <a:r>
              <a:rPr lang="en-US" altLang="zh-CN" sz="2400" baseline="-25000" dirty="0" err="1"/>
              <a:t>kj</a:t>
            </a:r>
            <a:r>
              <a:rPr lang="zh-CN" altLang="zh-CN" sz="2400" dirty="0"/>
              <a:t>的值。若</a:t>
            </a:r>
            <a:r>
              <a:rPr lang="en-US" altLang="zh-CN" sz="2400" dirty="0" err="1"/>
              <a:t>d</a:t>
            </a:r>
            <a:r>
              <a:rPr lang="en-US" altLang="zh-CN" sz="2400" baseline="-25000" dirty="0" err="1"/>
              <a:t>ij</a:t>
            </a:r>
            <a:r>
              <a:rPr lang="en-US" altLang="zh-CN" sz="2400" dirty="0"/>
              <a:t>&gt;</a:t>
            </a:r>
            <a:r>
              <a:rPr lang="en-US" altLang="zh-CN" sz="2400" dirty="0" err="1"/>
              <a:t>d</a:t>
            </a:r>
            <a:r>
              <a:rPr lang="en-US" altLang="zh-CN" sz="2400" baseline="-25000" dirty="0" err="1"/>
              <a:t>ik</a:t>
            </a:r>
            <a:r>
              <a:rPr lang="en-US" altLang="zh-CN" sz="2400" dirty="0" err="1"/>
              <a:t>+d</a:t>
            </a:r>
            <a:r>
              <a:rPr lang="en-US" altLang="zh-CN" sz="2400" baseline="-25000" dirty="0" err="1"/>
              <a:t>kj</a:t>
            </a:r>
            <a:r>
              <a:rPr lang="zh-CN" altLang="zh-CN" sz="2400" dirty="0"/>
              <a:t>，则令</a:t>
            </a:r>
            <a:r>
              <a:rPr lang="en-US" altLang="zh-CN" sz="2400" dirty="0" err="1"/>
              <a:t>d</a:t>
            </a:r>
            <a:r>
              <a:rPr lang="en-US" altLang="zh-CN" sz="2400" baseline="-25000" dirty="0" err="1"/>
              <a:t>ij</a:t>
            </a:r>
            <a:r>
              <a:rPr lang="en-US" altLang="zh-CN" sz="2400" dirty="0"/>
              <a:t>=</a:t>
            </a:r>
            <a:r>
              <a:rPr lang="en-US" altLang="zh-CN" sz="2400" dirty="0" err="1"/>
              <a:t>d</a:t>
            </a:r>
            <a:r>
              <a:rPr lang="en-US" altLang="zh-CN" sz="2400" baseline="-25000" dirty="0" err="1"/>
              <a:t>ik</a:t>
            </a:r>
            <a:r>
              <a:rPr lang="en-US" altLang="zh-CN" sz="2400" dirty="0" err="1"/>
              <a:t>+d</a:t>
            </a:r>
            <a:r>
              <a:rPr lang="en-US" altLang="zh-CN" sz="2400" baseline="-25000" dirty="0" err="1"/>
              <a:t>kj</a:t>
            </a:r>
            <a:r>
              <a:rPr lang="zh-CN" altLang="zh-CN" sz="2400" dirty="0"/>
              <a:t>，保持</a:t>
            </a:r>
            <a:r>
              <a:rPr lang="en-US" altLang="zh-CN" sz="2400" dirty="0" err="1"/>
              <a:t>d</a:t>
            </a:r>
            <a:r>
              <a:rPr lang="en-US" altLang="zh-CN" sz="2400" baseline="-25000" dirty="0" err="1"/>
              <a:t>ij</a:t>
            </a:r>
            <a:r>
              <a:rPr lang="zh-CN" altLang="zh-CN" sz="2400" dirty="0"/>
              <a:t>是当前搜索的顶点</a:t>
            </a:r>
            <a:r>
              <a:rPr lang="en-US" altLang="zh-CN" sz="2400" dirty="0"/>
              <a:t>v</a:t>
            </a:r>
            <a:r>
              <a:rPr lang="en-US" altLang="zh-CN" sz="2400" baseline="-25000" dirty="0"/>
              <a:t>i</a:t>
            </a:r>
            <a:r>
              <a:rPr lang="zh-CN" altLang="zh-CN" sz="2400" dirty="0"/>
              <a:t>到顶点</a:t>
            </a:r>
            <a:r>
              <a:rPr lang="en-US" altLang="zh-CN" sz="2400" dirty="0" err="1"/>
              <a:t>v</a:t>
            </a:r>
            <a:r>
              <a:rPr lang="en-US" altLang="zh-CN" sz="2400" baseline="-25000" dirty="0" err="1"/>
              <a:t>j</a:t>
            </a:r>
            <a:r>
              <a:rPr lang="zh-CN" altLang="zh-CN" sz="2400" dirty="0"/>
              <a:t>的最短距离。重复这一过程，最后当搜索完所有顶点</a:t>
            </a:r>
            <a:r>
              <a:rPr lang="en-US" altLang="zh-CN" sz="2400" dirty="0" err="1"/>
              <a:t>v</a:t>
            </a:r>
            <a:r>
              <a:rPr lang="en-US" altLang="zh-CN" sz="2400" baseline="-25000" dirty="0" err="1"/>
              <a:t>k</a:t>
            </a:r>
            <a:r>
              <a:rPr lang="zh-CN" altLang="zh-CN" sz="2400" dirty="0"/>
              <a:t>时，</a:t>
            </a:r>
            <a:r>
              <a:rPr lang="en-US" altLang="zh-CN" sz="2400" dirty="0" err="1"/>
              <a:t>d</a:t>
            </a:r>
            <a:r>
              <a:rPr lang="en-US" altLang="zh-CN" sz="2400" baseline="-25000" dirty="0" err="1"/>
              <a:t>ij</a:t>
            </a:r>
            <a:r>
              <a:rPr lang="zh-CN" altLang="zh-CN" sz="2400" dirty="0"/>
              <a:t>就是顶点</a:t>
            </a:r>
            <a:r>
              <a:rPr lang="en-US" altLang="zh-CN" sz="2400" dirty="0"/>
              <a:t>v</a:t>
            </a:r>
            <a:r>
              <a:rPr lang="en-US" altLang="zh-CN" sz="2400" baseline="-25000" dirty="0"/>
              <a:t>i</a:t>
            </a:r>
            <a:r>
              <a:rPr lang="zh-CN" altLang="zh-CN" sz="2400" dirty="0"/>
              <a:t>到顶点</a:t>
            </a:r>
            <a:r>
              <a:rPr lang="en-US" altLang="zh-CN" sz="2400" dirty="0" err="1"/>
              <a:t>v</a:t>
            </a:r>
            <a:r>
              <a:rPr lang="en-US" altLang="zh-CN" sz="2400" baseline="-25000" dirty="0" err="1"/>
              <a:t>j</a:t>
            </a:r>
            <a:r>
              <a:rPr lang="zh-CN" altLang="zh-CN" sz="2400" dirty="0"/>
              <a:t>的最短距离。</a:t>
            </a:r>
          </a:p>
          <a:p>
            <a:endParaRPr lang="zh-CN" altLang="zh-CN" sz="2400"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1107639" y="134631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sz="3200" dirty="0"/>
              <a:t>14.9.1 	Floyd</a:t>
            </a:r>
            <a:r>
              <a:rPr lang="zh-CN" altLang="en-US" sz="3200" dirty="0"/>
              <a:t>算法的基本思想</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89356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9721" y="1817813"/>
            <a:ext cx="10080314" cy="2579375"/>
          </a:xfrm>
        </p:spPr>
        <p:txBody>
          <a:bodyPr>
            <a:normAutofit/>
          </a:bodyPr>
          <a:lstStyle/>
          <a:p>
            <a:r>
              <a:rPr lang="zh-CN" altLang="en-US" sz="2200" dirty="0"/>
              <a:t>令</a:t>
            </a:r>
            <a:r>
              <a:rPr lang="en-US" altLang="zh-CN" sz="2200" dirty="0" err="1"/>
              <a:t>dij</a:t>
            </a:r>
            <a:r>
              <a:rPr lang="zh-CN" altLang="en-US" sz="2200" dirty="0"/>
              <a:t>是顶点</a:t>
            </a:r>
            <a:r>
              <a:rPr lang="en-US" altLang="zh-CN" sz="2200" dirty="0"/>
              <a:t>vi</a:t>
            </a:r>
            <a:r>
              <a:rPr lang="zh-CN" altLang="en-US" sz="2200" dirty="0"/>
              <a:t>到顶点</a:t>
            </a:r>
            <a:r>
              <a:rPr lang="en-US" altLang="zh-CN" sz="2200" dirty="0" err="1"/>
              <a:t>vj</a:t>
            </a:r>
            <a:r>
              <a:rPr lang="zh-CN" altLang="en-US" sz="2200" dirty="0"/>
              <a:t>的最短距离</a:t>
            </a:r>
            <a:r>
              <a:rPr lang="en-US" altLang="zh-CN" sz="2200" dirty="0"/>
              <a:t>,</a:t>
            </a:r>
            <a:r>
              <a:rPr lang="en-US" altLang="zh-CN" sz="2200" dirty="0" err="1"/>
              <a:t>wij</a:t>
            </a:r>
            <a:r>
              <a:rPr lang="zh-CN" altLang="en-US" sz="2200" dirty="0"/>
              <a:t>是顶点</a:t>
            </a:r>
            <a:r>
              <a:rPr lang="en-US" altLang="zh-CN" sz="2200" dirty="0"/>
              <a:t>vi</a:t>
            </a:r>
            <a:r>
              <a:rPr lang="zh-CN" altLang="en-US" sz="2200" dirty="0"/>
              <a:t>到</a:t>
            </a:r>
            <a:r>
              <a:rPr lang="en-US" altLang="zh-CN" sz="2200" dirty="0" err="1"/>
              <a:t>vj</a:t>
            </a:r>
            <a:r>
              <a:rPr lang="zh-CN" altLang="en-US" sz="2200" dirty="0"/>
              <a:t>的权。</a:t>
            </a:r>
            <a:r>
              <a:rPr lang="en-US" altLang="zh-CN" sz="2200" dirty="0"/>
              <a:t>Floyd</a:t>
            </a:r>
            <a:r>
              <a:rPr lang="zh-CN" altLang="en-US" sz="2200" dirty="0"/>
              <a:t>算法的步骤是</a:t>
            </a:r>
            <a:r>
              <a:rPr lang="en-US" altLang="zh-CN" sz="2200" dirty="0"/>
              <a:t>:</a:t>
            </a:r>
          </a:p>
          <a:p>
            <a:r>
              <a:rPr lang="zh-CN" altLang="en-US" sz="2200" dirty="0"/>
              <a:t>步骤</a:t>
            </a:r>
            <a:r>
              <a:rPr lang="en-US" altLang="zh-CN" sz="2200" dirty="0"/>
              <a:t>1 </a:t>
            </a:r>
            <a:r>
              <a:rPr lang="zh-CN" altLang="en-US" sz="2200" dirty="0"/>
              <a:t>输入图</a:t>
            </a:r>
            <a:r>
              <a:rPr lang="en-US" altLang="zh-CN" sz="2200" dirty="0"/>
              <a:t>G </a:t>
            </a:r>
            <a:r>
              <a:rPr lang="zh-CN" altLang="en-US" sz="2200" dirty="0"/>
              <a:t>的权矩阵</a:t>
            </a:r>
            <a:r>
              <a:rPr lang="en-US" altLang="zh-CN" sz="2200" dirty="0"/>
              <a:t>W</a:t>
            </a:r>
            <a:r>
              <a:rPr lang="zh-CN" altLang="en-US" sz="2200" dirty="0"/>
              <a:t>。对所有</a:t>
            </a:r>
            <a:r>
              <a:rPr lang="en-US" altLang="zh-CN" sz="2200" dirty="0" err="1"/>
              <a:t>i</a:t>
            </a:r>
            <a:r>
              <a:rPr lang="zh-CN" altLang="en-US" sz="2200" dirty="0"/>
              <a:t>、</a:t>
            </a:r>
            <a:r>
              <a:rPr lang="en-US" altLang="zh-CN" sz="2200" dirty="0"/>
              <a:t>j,</a:t>
            </a:r>
            <a:r>
              <a:rPr lang="zh-CN" altLang="en-US" sz="2200" dirty="0"/>
              <a:t>有</a:t>
            </a:r>
            <a:r>
              <a:rPr lang="en-US" altLang="zh-CN" sz="2200" dirty="0" err="1">
                <a:latin typeface="Times New Roman" panose="02020603050405020304" pitchFamily="18" charset="0"/>
                <a:cs typeface="Times New Roman" panose="02020603050405020304" pitchFamily="18" charset="0"/>
              </a:rPr>
              <a:t>dij</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wij,k</a:t>
            </a:r>
            <a:r>
              <a:rPr lang="en-US" altLang="zh-CN" sz="2200" dirty="0">
                <a:latin typeface="Times New Roman" panose="02020603050405020304" pitchFamily="18" charset="0"/>
                <a:cs typeface="Times New Roman" panose="02020603050405020304" pitchFamily="18" charset="0"/>
              </a:rPr>
              <a:t>=1</a:t>
            </a:r>
            <a:r>
              <a:rPr lang="zh-CN" altLang="en-US" sz="2200" dirty="0"/>
              <a:t>。</a:t>
            </a:r>
          </a:p>
          <a:p>
            <a:r>
              <a:rPr lang="zh-CN" altLang="en-US" sz="2200" dirty="0"/>
              <a:t>步骤</a:t>
            </a:r>
            <a:r>
              <a:rPr lang="en-US" altLang="zh-CN" sz="2200" dirty="0"/>
              <a:t>2 </a:t>
            </a:r>
            <a:r>
              <a:rPr lang="zh-CN" altLang="en-US" sz="2200" dirty="0"/>
              <a:t>更新</a:t>
            </a:r>
            <a:r>
              <a:rPr lang="en-US" altLang="zh-CN" sz="2200" dirty="0" err="1">
                <a:latin typeface="Times New Roman" panose="02020603050405020304" pitchFamily="18" charset="0"/>
                <a:cs typeface="Times New Roman" panose="02020603050405020304" pitchFamily="18" charset="0"/>
              </a:rPr>
              <a:t>dij</a:t>
            </a:r>
            <a:r>
              <a:rPr lang="zh-CN" altLang="en-US" sz="2200" dirty="0"/>
              <a:t>。对所有</a:t>
            </a:r>
            <a:r>
              <a:rPr lang="en-US" altLang="zh-CN" sz="2200" dirty="0" err="1"/>
              <a:t>i,j</a:t>
            </a:r>
            <a:r>
              <a:rPr lang="zh-CN" altLang="en-US" sz="2200" dirty="0"/>
              <a:t>，若</a:t>
            </a:r>
            <a:r>
              <a:rPr lang="en-US" altLang="zh-CN" sz="2200" dirty="0" err="1">
                <a:latin typeface="Times New Roman" panose="02020603050405020304" pitchFamily="18" charset="0"/>
                <a:cs typeface="Times New Roman" panose="02020603050405020304" pitchFamily="18" charset="0"/>
              </a:rPr>
              <a:t>dik+dkj</a:t>
            </a:r>
            <a:r>
              <a:rPr lang="en-US" altLang="zh-CN" sz="2200" dirty="0">
                <a:latin typeface="Times New Roman" panose="02020603050405020304" pitchFamily="18" charset="0"/>
                <a:cs typeface="Times New Roman" panose="02020603050405020304" pitchFamily="18" charset="0"/>
              </a:rPr>
              <a:t>&lt;</a:t>
            </a:r>
            <a:r>
              <a:rPr lang="en-US" altLang="zh-CN" sz="2200" dirty="0" err="1">
                <a:latin typeface="Times New Roman" panose="02020603050405020304" pitchFamily="18" charset="0"/>
                <a:cs typeface="Times New Roman" panose="02020603050405020304" pitchFamily="18" charset="0"/>
              </a:rPr>
              <a:t>dij</a:t>
            </a:r>
            <a:r>
              <a:rPr lang="zh-CN" altLang="en-US" sz="2200" dirty="0"/>
              <a:t>，则令</a:t>
            </a:r>
            <a:r>
              <a:rPr lang="en-US" altLang="zh-CN" sz="2200" dirty="0" err="1">
                <a:latin typeface="Times New Roman" panose="02020603050405020304" pitchFamily="18" charset="0"/>
                <a:cs typeface="Times New Roman" panose="02020603050405020304" pitchFamily="18" charset="0"/>
              </a:rPr>
              <a:t>dij</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dik+dkj</a:t>
            </a:r>
            <a:r>
              <a:rPr lang="zh-CN" altLang="en-US" sz="2200" dirty="0"/>
              <a:t>。</a:t>
            </a:r>
          </a:p>
          <a:p>
            <a:r>
              <a:rPr lang="zh-CN" altLang="en-US" sz="2200" dirty="0"/>
              <a:t>步骤</a:t>
            </a:r>
            <a:r>
              <a:rPr lang="en-US" altLang="zh-CN" sz="2200" dirty="0"/>
              <a:t>3 </a:t>
            </a:r>
            <a:r>
              <a:rPr lang="zh-CN" altLang="en-US" sz="2200" dirty="0"/>
              <a:t>若</a:t>
            </a:r>
            <a:r>
              <a:rPr lang="en-US" altLang="zh-CN" sz="2200" dirty="0"/>
              <a:t>dii&lt;0,</a:t>
            </a:r>
            <a:r>
              <a:rPr lang="zh-CN" altLang="en-US" sz="2200" dirty="0"/>
              <a:t>则存在一条含有顶点</a:t>
            </a:r>
            <a:r>
              <a:rPr lang="en-US" altLang="zh-CN" sz="2200" dirty="0"/>
              <a:t>vi</a:t>
            </a:r>
            <a:r>
              <a:rPr lang="zh-CN" altLang="en-US" sz="2200" dirty="0"/>
              <a:t>的负回路</a:t>
            </a:r>
            <a:r>
              <a:rPr lang="en-US" altLang="zh-CN" sz="2200" dirty="0"/>
              <a:t>,</a:t>
            </a:r>
            <a:r>
              <a:rPr lang="zh-CN" altLang="en-US" sz="2200" dirty="0"/>
              <a:t>停止</a:t>
            </a:r>
            <a:r>
              <a:rPr lang="en-US" altLang="zh-CN" sz="2200" dirty="0"/>
              <a:t>;</a:t>
            </a:r>
            <a:r>
              <a:rPr lang="zh-CN" altLang="en-US" sz="2200" dirty="0"/>
              <a:t>或者</a:t>
            </a:r>
            <a:r>
              <a:rPr lang="en-US" altLang="zh-CN" sz="2200" dirty="0"/>
              <a:t>k=n</a:t>
            </a:r>
            <a:r>
              <a:rPr lang="zh-CN" altLang="en-US" sz="2200" dirty="0"/>
              <a:t>停止</a:t>
            </a:r>
            <a:r>
              <a:rPr lang="en-US" altLang="zh-CN" sz="2200" dirty="0"/>
              <a:t>,</a:t>
            </a:r>
            <a:r>
              <a:rPr lang="zh-CN" altLang="en-US" sz="2200" dirty="0"/>
              <a:t>否则转到步骤</a:t>
            </a:r>
            <a:r>
              <a:rPr lang="en-US" altLang="zh-CN" sz="2200" dirty="0"/>
              <a:t>2</a:t>
            </a:r>
            <a:r>
              <a:rPr lang="zh-CN" altLang="en-US" sz="2200" dirty="0"/>
              <a:t>。</a:t>
            </a: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959721" y="80629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sz="3200" dirty="0"/>
              <a:t>14.9.2 	Floyd</a:t>
            </a:r>
            <a:r>
              <a:rPr lang="zh-CN" altLang="en-US" sz="3200" dirty="0"/>
              <a:t>算法的基本步骤</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517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9721" y="1817814"/>
            <a:ext cx="10080314" cy="535421"/>
          </a:xfrm>
        </p:spPr>
        <p:txBody>
          <a:bodyPr>
            <a:normAutofit/>
          </a:bodyPr>
          <a:lstStyle/>
          <a:p>
            <a:r>
              <a:rPr lang="en-US" altLang="zh-CN" sz="2200" dirty="0"/>
              <a:t>Floyd</a:t>
            </a:r>
            <a:r>
              <a:rPr lang="zh-CN" altLang="zh-CN" sz="2200" dirty="0"/>
              <a:t>算法的</a:t>
            </a:r>
            <a:r>
              <a:rPr lang="en-US" altLang="zh-CN" sz="2200" dirty="0"/>
              <a:t>MATLAB</a:t>
            </a:r>
            <a:r>
              <a:rPr lang="zh-CN" altLang="zh-CN" sz="2200" dirty="0"/>
              <a:t>程序如下。</a:t>
            </a:r>
          </a:p>
          <a:p>
            <a:endParaRPr lang="zh-CN" altLang="en-US" sz="2200"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959721" y="80629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sz="3200" dirty="0"/>
              <a:t>14.9.3 	</a:t>
            </a:r>
            <a:r>
              <a:rPr lang="en-US" altLang="zh-CN" sz="3200" dirty="0" err="1"/>
              <a:t>Warshall</a:t>
            </a:r>
            <a:r>
              <a:rPr lang="en-US" altLang="zh-CN" sz="3200" dirty="0"/>
              <a:t> Floyd</a:t>
            </a:r>
            <a:r>
              <a:rPr lang="zh-CN" altLang="en-US" sz="3200" dirty="0"/>
              <a:t>算法的 </a:t>
            </a:r>
            <a:r>
              <a:rPr lang="en-US" altLang="zh-CN" sz="3200" dirty="0"/>
              <a:t>MATLAB</a:t>
            </a:r>
            <a:r>
              <a:rPr lang="zh-CN" altLang="en-US" sz="3200" dirty="0"/>
              <a:t>实现</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p:cNvSpPr txBox="1"/>
          <p:nvPr/>
        </p:nvSpPr>
        <p:spPr>
          <a:xfrm>
            <a:off x="1089467" y="2518507"/>
            <a:ext cx="4168588" cy="3693319"/>
          </a:xfrm>
          <a:prstGeom prst="rect">
            <a:avLst/>
          </a:prstGeom>
          <a:noFill/>
        </p:spPr>
        <p:txBody>
          <a:bodyPr wrap="square" rtlCol="0">
            <a:spAutoFit/>
          </a:bodyPr>
          <a:lstStyle/>
          <a:p>
            <a:r>
              <a:rPr lang="en-US" altLang="zh-CN" dirty="0">
                <a:solidFill>
                  <a:schemeClr val="tx1">
                    <a:lumMod val="75000"/>
                    <a:lumOff val="25000"/>
                  </a:schemeClr>
                </a:solidFill>
                <a:latin typeface="+mn-lt"/>
                <a:ea typeface="+mn-ea"/>
              </a:rPr>
              <a:t>%</a:t>
            </a:r>
            <a:r>
              <a:rPr lang="zh-CN" altLang="zh-CN" dirty="0">
                <a:solidFill>
                  <a:schemeClr val="tx1">
                    <a:lumMod val="75000"/>
                    <a:lumOff val="25000"/>
                  </a:schemeClr>
                </a:solidFill>
                <a:latin typeface="+mn-lt"/>
                <a:ea typeface="+mn-ea"/>
              </a:rPr>
              <a:t>采用</a:t>
            </a:r>
            <a:r>
              <a:rPr lang="en-US" altLang="zh-CN" dirty="0" err="1">
                <a:solidFill>
                  <a:schemeClr val="tx1">
                    <a:lumMod val="75000"/>
                    <a:lumOff val="25000"/>
                  </a:schemeClr>
                </a:solidFill>
                <a:latin typeface="+mn-lt"/>
                <a:ea typeface="+mn-ea"/>
              </a:rPr>
              <a:t>floyd</a:t>
            </a:r>
            <a:r>
              <a:rPr lang="zh-CN" altLang="zh-CN" dirty="0">
                <a:solidFill>
                  <a:schemeClr val="tx1">
                    <a:lumMod val="75000"/>
                    <a:lumOff val="25000"/>
                  </a:schemeClr>
                </a:solidFill>
                <a:latin typeface="+mn-lt"/>
                <a:ea typeface="+mn-ea"/>
              </a:rPr>
              <a:t>算法计算图</a:t>
            </a:r>
            <a:r>
              <a:rPr lang="en-US" altLang="zh-CN" dirty="0">
                <a:solidFill>
                  <a:schemeClr val="tx1">
                    <a:lumMod val="75000"/>
                    <a:lumOff val="25000"/>
                  </a:schemeClr>
                </a:solidFill>
                <a:latin typeface="+mn-lt"/>
                <a:ea typeface="+mn-ea"/>
              </a:rPr>
              <a:t>a</a:t>
            </a:r>
            <a:r>
              <a:rPr lang="zh-CN" altLang="zh-CN" dirty="0">
                <a:solidFill>
                  <a:schemeClr val="tx1">
                    <a:lumMod val="75000"/>
                    <a:lumOff val="25000"/>
                  </a:schemeClr>
                </a:solidFill>
                <a:latin typeface="+mn-lt"/>
                <a:ea typeface="+mn-ea"/>
              </a:rPr>
              <a:t>中每对顶点最短路</a:t>
            </a:r>
          </a:p>
          <a:p>
            <a:r>
              <a:rPr lang="en-US" altLang="zh-CN" dirty="0">
                <a:solidFill>
                  <a:schemeClr val="tx1">
                    <a:lumMod val="75000"/>
                    <a:lumOff val="25000"/>
                  </a:schemeClr>
                </a:solidFill>
                <a:latin typeface="+mn-lt"/>
                <a:ea typeface="+mn-ea"/>
              </a:rPr>
              <a:t> %d</a:t>
            </a:r>
            <a:r>
              <a:rPr lang="zh-CN" altLang="zh-CN" dirty="0">
                <a:solidFill>
                  <a:schemeClr val="tx1">
                    <a:lumMod val="75000"/>
                    <a:lumOff val="25000"/>
                  </a:schemeClr>
                </a:solidFill>
                <a:latin typeface="+mn-lt"/>
                <a:ea typeface="+mn-ea"/>
              </a:rPr>
              <a:t>是矩离矩阵</a:t>
            </a:r>
          </a:p>
          <a:p>
            <a:r>
              <a:rPr lang="en-US" altLang="zh-CN" dirty="0">
                <a:solidFill>
                  <a:schemeClr val="tx1">
                    <a:lumMod val="75000"/>
                    <a:lumOff val="25000"/>
                  </a:schemeClr>
                </a:solidFill>
                <a:latin typeface="+mn-lt"/>
                <a:ea typeface="+mn-ea"/>
              </a:rPr>
              <a:t> %r</a:t>
            </a:r>
            <a:r>
              <a:rPr lang="zh-CN" altLang="zh-CN" dirty="0">
                <a:solidFill>
                  <a:schemeClr val="tx1">
                    <a:lumMod val="75000"/>
                    <a:lumOff val="25000"/>
                  </a:schemeClr>
                </a:solidFill>
                <a:latin typeface="+mn-lt"/>
                <a:ea typeface="+mn-ea"/>
              </a:rPr>
              <a:t>是路由矩阵</a:t>
            </a:r>
          </a:p>
          <a:p>
            <a:r>
              <a:rPr lang="en-US" altLang="zh-CN" dirty="0">
                <a:solidFill>
                  <a:schemeClr val="tx1">
                    <a:lumMod val="75000"/>
                    <a:lumOff val="25000"/>
                  </a:schemeClr>
                </a:solidFill>
                <a:latin typeface="+mn-lt"/>
                <a:ea typeface="+mn-ea"/>
              </a:rPr>
              <a:t>   n=size(a,1);</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d=a;</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for </a:t>
            </a:r>
            <a:r>
              <a:rPr lang="en-US" altLang="zh-CN" dirty="0" err="1">
                <a:solidFill>
                  <a:schemeClr val="tx1">
                    <a:lumMod val="75000"/>
                    <a:lumOff val="25000"/>
                  </a:schemeClr>
                </a:solidFill>
                <a:latin typeface="+mn-lt"/>
                <a:ea typeface="+mn-ea"/>
              </a:rPr>
              <a:t>i</a:t>
            </a:r>
            <a:r>
              <a:rPr lang="en-US" altLang="zh-CN" dirty="0">
                <a:solidFill>
                  <a:schemeClr val="tx1">
                    <a:lumMod val="75000"/>
                    <a:lumOff val="25000"/>
                  </a:schemeClr>
                </a:solidFill>
                <a:latin typeface="+mn-lt"/>
                <a:ea typeface="+mn-ea"/>
              </a:rPr>
              <a:t>=1:n</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for j=1:n</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r(</a:t>
            </a:r>
            <a:r>
              <a:rPr lang="en-US" altLang="zh-CN" dirty="0" err="1">
                <a:solidFill>
                  <a:schemeClr val="tx1">
                    <a:lumMod val="75000"/>
                    <a:lumOff val="25000"/>
                  </a:schemeClr>
                </a:solidFill>
                <a:latin typeface="+mn-lt"/>
                <a:ea typeface="+mn-ea"/>
              </a:rPr>
              <a:t>i,j</a:t>
            </a:r>
            <a:r>
              <a:rPr lang="en-US" altLang="zh-CN" dirty="0">
                <a:solidFill>
                  <a:schemeClr val="tx1">
                    <a:lumMod val="75000"/>
                    <a:lumOff val="25000"/>
                  </a:schemeClr>
                </a:solidFill>
                <a:latin typeface="+mn-lt"/>
                <a:ea typeface="+mn-ea"/>
              </a:rPr>
              <a:t>)=j;</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end </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end </a:t>
            </a:r>
          </a:p>
          <a:p>
            <a:r>
              <a:rPr lang="en-US" altLang="zh-CN" dirty="0">
                <a:solidFill>
                  <a:schemeClr val="tx1">
                    <a:lumMod val="75000"/>
                    <a:lumOff val="25000"/>
                  </a:schemeClr>
                </a:solidFill>
                <a:latin typeface="+mn-lt"/>
                <a:ea typeface="+mn-ea"/>
              </a:rPr>
              <a:t>       r</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for k=1:n</a:t>
            </a:r>
            <a:endParaRPr lang="zh-CN" altLang="zh-CN" dirty="0">
              <a:solidFill>
                <a:schemeClr val="tx1">
                  <a:lumMod val="75000"/>
                  <a:lumOff val="25000"/>
                </a:schemeClr>
              </a:solidFill>
              <a:latin typeface="+mn-lt"/>
              <a:ea typeface="+mn-ea"/>
            </a:endParaRPr>
          </a:p>
        </p:txBody>
      </p:sp>
      <p:sp>
        <p:nvSpPr>
          <p:cNvPr id="19" name="文本框 18"/>
          <p:cNvSpPr txBox="1"/>
          <p:nvPr/>
        </p:nvSpPr>
        <p:spPr>
          <a:xfrm>
            <a:off x="5258055" y="2610683"/>
            <a:ext cx="4168588" cy="3754874"/>
          </a:xfrm>
          <a:prstGeom prst="rect">
            <a:avLst/>
          </a:prstGeom>
          <a:noFill/>
        </p:spPr>
        <p:txBody>
          <a:bodyPr wrap="square" rtlCol="0">
            <a:spAutoFit/>
          </a:bodyPr>
          <a:lstStyle/>
          <a:p>
            <a:r>
              <a:rPr lang="en-US" altLang="zh-CN" sz="1400" dirty="0" smtClean="0"/>
              <a:t> </a:t>
            </a:r>
            <a:r>
              <a:rPr lang="en-US" altLang="zh-CN" dirty="0">
                <a:solidFill>
                  <a:schemeClr val="tx1">
                    <a:lumMod val="75000"/>
                    <a:lumOff val="25000"/>
                  </a:schemeClr>
                </a:solidFill>
                <a:latin typeface="+mn-lt"/>
                <a:ea typeface="+mn-ea"/>
              </a:rPr>
              <a:t>for </a:t>
            </a:r>
            <a:r>
              <a:rPr lang="en-US" altLang="zh-CN" dirty="0" err="1">
                <a:solidFill>
                  <a:schemeClr val="tx1">
                    <a:lumMod val="75000"/>
                    <a:lumOff val="25000"/>
                  </a:schemeClr>
                </a:solidFill>
                <a:latin typeface="+mn-lt"/>
                <a:ea typeface="+mn-ea"/>
              </a:rPr>
              <a:t>i</a:t>
            </a:r>
            <a:r>
              <a:rPr lang="en-US" altLang="zh-CN" dirty="0">
                <a:solidFill>
                  <a:schemeClr val="tx1">
                    <a:lumMod val="75000"/>
                    <a:lumOff val="25000"/>
                  </a:schemeClr>
                </a:solidFill>
                <a:latin typeface="+mn-lt"/>
                <a:ea typeface="+mn-ea"/>
              </a:rPr>
              <a:t>=1:n</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for j=1:n</a:t>
            </a:r>
            <a:r>
              <a:rPr lang="en-US" altLang="zh-CN" dirty="0">
                <a:solidFill>
                  <a:schemeClr val="tx1">
                    <a:lumMod val="75000"/>
                    <a:lumOff val="25000"/>
                  </a:schemeClr>
                </a:solidFill>
                <a:latin typeface="+mn-lt"/>
                <a:ea typeface="+mn-ea"/>
              </a:rPr>
              <a:t> </a:t>
            </a:r>
          </a:p>
          <a:p>
            <a:r>
              <a:rPr lang="en-US" altLang="zh-CN" dirty="0">
                <a:solidFill>
                  <a:schemeClr val="tx1">
                    <a:lumMod val="75000"/>
                    <a:lumOff val="25000"/>
                  </a:schemeClr>
                </a:solidFill>
                <a:latin typeface="+mn-lt"/>
                <a:ea typeface="+mn-ea"/>
              </a:rPr>
              <a:t>	if </a:t>
            </a:r>
            <a:r>
              <a:rPr lang="en-US" altLang="zh-CN" dirty="0">
                <a:solidFill>
                  <a:schemeClr val="tx1">
                    <a:lumMod val="75000"/>
                    <a:lumOff val="25000"/>
                  </a:schemeClr>
                </a:solidFill>
                <a:latin typeface="+mn-lt"/>
                <a:ea typeface="+mn-ea"/>
              </a:rPr>
              <a:t>d(</a:t>
            </a:r>
            <a:r>
              <a:rPr lang="en-US" altLang="zh-CN" dirty="0" err="1">
                <a:solidFill>
                  <a:schemeClr val="tx1">
                    <a:lumMod val="75000"/>
                    <a:lumOff val="25000"/>
                  </a:schemeClr>
                </a:solidFill>
                <a:latin typeface="+mn-lt"/>
                <a:ea typeface="+mn-ea"/>
              </a:rPr>
              <a:t>i,k</a:t>
            </a:r>
            <a:r>
              <a:rPr lang="en-US" altLang="zh-CN" dirty="0">
                <a:solidFill>
                  <a:schemeClr val="tx1">
                    <a:lumMod val="75000"/>
                    <a:lumOff val="25000"/>
                  </a:schemeClr>
                </a:solidFill>
                <a:latin typeface="+mn-lt"/>
                <a:ea typeface="+mn-ea"/>
              </a:rPr>
              <a:t>)+d(</a:t>
            </a:r>
            <a:r>
              <a:rPr lang="en-US" altLang="zh-CN" dirty="0" err="1">
                <a:solidFill>
                  <a:schemeClr val="tx1">
                    <a:lumMod val="75000"/>
                    <a:lumOff val="25000"/>
                  </a:schemeClr>
                </a:solidFill>
                <a:latin typeface="+mn-lt"/>
                <a:ea typeface="+mn-ea"/>
              </a:rPr>
              <a:t>k,j</a:t>
            </a:r>
            <a:r>
              <a:rPr lang="en-US" altLang="zh-CN" dirty="0">
                <a:solidFill>
                  <a:schemeClr val="tx1">
                    <a:lumMod val="75000"/>
                    <a:lumOff val="25000"/>
                  </a:schemeClr>
                </a:solidFill>
                <a:latin typeface="+mn-lt"/>
                <a:ea typeface="+mn-ea"/>
              </a:rPr>
              <a:t>)&lt;d(</a:t>
            </a:r>
            <a:r>
              <a:rPr lang="en-US" altLang="zh-CN" dirty="0" err="1">
                <a:solidFill>
                  <a:schemeClr val="tx1">
                    <a:lumMod val="75000"/>
                    <a:lumOff val="25000"/>
                  </a:schemeClr>
                </a:solidFill>
                <a:latin typeface="+mn-lt"/>
                <a:ea typeface="+mn-ea"/>
              </a:rPr>
              <a:t>i,j</a:t>
            </a:r>
            <a:r>
              <a:rPr lang="en-US" altLang="zh-CN" dirty="0">
                <a:solidFill>
                  <a:schemeClr val="tx1">
                    <a:lumMod val="75000"/>
                    <a:lumOff val="25000"/>
                  </a:schemeClr>
                </a:solidFill>
                <a:latin typeface="+mn-lt"/>
                <a:ea typeface="+mn-ea"/>
              </a:rPr>
              <a:t>)</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d(</a:t>
            </a:r>
            <a:r>
              <a:rPr lang="en-US" altLang="zh-CN" dirty="0" err="1">
                <a:solidFill>
                  <a:schemeClr val="tx1">
                    <a:lumMod val="75000"/>
                    <a:lumOff val="25000"/>
                  </a:schemeClr>
                </a:solidFill>
                <a:latin typeface="+mn-lt"/>
                <a:ea typeface="+mn-ea"/>
              </a:rPr>
              <a:t>i,j</a:t>
            </a:r>
            <a:r>
              <a:rPr lang="en-US" altLang="zh-CN" dirty="0">
                <a:solidFill>
                  <a:schemeClr val="tx1">
                    <a:lumMod val="75000"/>
                    <a:lumOff val="25000"/>
                  </a:schemeClr>
                </a:solidFill>
                <a:latin typeface="+mn-lt"/>
                <a:ea typeface="+mn-ea"/>
              </a:rPr>
              <a:t>)=d(</a:t>
            </a:r>
            <a:r>
              <a:rPr lang="en-US" altLang="zh-CN" dirty="0" err="1">
                <a:solidFill>
                  <a:schemeClr val="tx1">
                    <a:lumMod val="75000"/>
                    <a:lumOff val="25000"/>
                  </a:schemeClr>
                </a:solidFill>
                <a:latin typeface="+mn-lt"/>
                <a:ea typeface="+mn-ea"/>
              </a:rPr>
              <a:t>i,k</a:t>
            </a:r>
            <a:r>
              <a:rPr lang="en-US" altLang="zh-CN" dirty="0">
                <a:solidFill>
                  <a:schemeClr val="tx1">
                    <a:lumMod val="75000"/>
                    <a:lumOff val="25000"/>
                  </a:schemeClr>
                </a:solidFill>
                <a:latin typeface="+mn-lt"/>
                <a:ea typeface="+mn-ea"/>
              </a:rPr>
              <a:t>)+d(</a:t>
            </a:r>
            <a:r>
              <a:rPr lang="en-US" altLang="zh-CN" dirty="0" err="1">
                <a:solidFill>
                  <a:schemeClr val="tx1">
                    <a:lumMod val="75000"/>
                    <a:lumOff val="25000"/>
                  </a:schemeClr>
                </a:solidFill>
                <a:latin typeface="+mn-lt"/>
                <a:ea typeface="+mn-ea"/>
              </a:rPr>
              <a:t>k,j</a:t>
            </a:r>
            <a:r>
              <a:rPr lang="en-US" altLang="zh-CN" dirty="0">
                <a:solidFill>
                  <a:schemeClr val="tx1">
                    <a:lumMod val="75000"/>
                    <a:lumOff val="25000"/>
                  </a:schemeClr>
                </a:solidFill>
                <a:latin typeface="+mn-lt"/>
                <a:ea typeface="+mn-ea"/>
              </a:rPr>
              <a:t>);</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r(</a:t>
            </a:r>
            <a:r>
              <a:rPr lang="en-US" altLang="zh-CN" dirty="0" err="1">
                <a:solidFill>
                  <a:schemeClr val="tx1">
                    <a:lumMod val="75000"/>
                    <a:lumOff val="25000"/>
                  </a:schemeClr>
                </a:solidFill>
                <a:latin typeface="+mn-lt"/>
                <a:ea typeface="+mn-ea"/>
              </a:rPr>
              <a:t>i,j</a:t>
            </a:r>
            <a:r>
              <a:rPr lang="en-US" altLang="zh-CN" dirty="0">
                <a:solidFill>
                  <a:schemeClr val="tx1">
                    <a:lumMod val="75000"/>
                    <a:lumOff val="25000"/>
                  </a:schemeClr>
                </a:solidFill>
                <a:latin typeface="+mn-lt"/>
                <a:ea typeface="+mn-ea"/>
              </a:rPr>
              <a:t>)=r(</a:t>
            </a:r>
            <a:r>
              <a:rPr lang="en-US" altLang="zh-CN" dirty="0" err="1">
                <a:solidFill>
                  <a:schemeClr val="tx1">
                    <a:lumMod val="75000"/>
                    <a:lumOff val="25000"/>
                  </a:schemeClr>
                </a:solidFill>
                <a:latin typeface="+mn-lt"/>
                <a:ea typeface="+mn-ea"/>
              </a:rPr>
              <a:t>i,k</a:t>
            </a:r>
            <a:r>
              <a:rPr lang="en-US" altLang="zh-CN" dirty="0">
                <a:solidFill>
                  <a:schemeClr val="tx1">
                    <a:lumMod val="75000"/>
                    <a:lumOff val="25000"/>
                  </a:schemeClr>
                </a:solidFill>
                <a:latin typeface="+mn-lt"/>
                <a:ea typeface="+mn-ea"/>
              </a:rPr>
              <a:t>)</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end </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end </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end</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k</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d</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r</a:t>
            </a:r>
            <a:endParaRPr lang="zh-CN" altLang="zh-CN" dirty="0">
              <a:solidFill>
                <a:schemeClr val="tx1">
                  <a:lumMod val="75000"/>
                  <a:lumOff val="25000"/>
                </a:schemeClr>
              </a:solidFill>
              <a:latin typeface="+mn-lt"/>
              <a:ea typeface="+mn-ea"/>
            </a:endParaRPr>
          </a:p>
          <a:p>
            <a:r>
              <a:rPr lang="en-US" altLang="zh-CN" dirty="0">
                <a:solidFill>
                  <a:schemeClr val="tx1">
                    <a:lumMod val="75000"/>
                    <a:lumOff val="25000"/>
                  </a:schemeClr>
                </a:solidFill>
                <a:latin typeface="+mn-lt"/>
                <a:ea typeface="+mn-ea"/>
              </a:rPr>
              <a:t>        end</a:t>
            </a:r>
            <a:endParaRPr lang="zh-CN" altLang="zh-CN" dirty="0">
              <a:solidFill>
                <a:schemeClr val="tx1">
                  <a:lumMod val="75000"/>
                  <a:lumOff val="25000"/>
                </a:schemeClr>
              </a:solidFill>
              <a:latin typeface="+mn-lt"/>
              <a:ea typeface="+mn-ea"/>
            </a:endParaRPr>
          </a:p>
          <a:p>
            <a:endParaRPr lang="zh-CN" altLang="zh-CN" sz="2200" dirty="0">
              <a:solidFill>
                <a:schemeClr val="tx1">
                  <a:lumMod val="75000"/>
                  <a:lumOff val="25000"/>
                </a:schemeClr>
              </a:solidFill>
              <a:latin typeface="+mn-lt"/>
              <a:ea typeface="+mn-ea"/>
            </a:endParaRPr>
          </a:p>
        </p:txBody>
      </p:sp>
    </p:spTree>
    <p:extLst>
      <p:ext uri="{BB962C8B-B14F-4D97-AF65-F5344CB8AC3E}">
        <p14:creationId xmlns:p14="http://schemas.microsoft.com/office/powerpoint/2010/main" val="3716618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14.10 	</a:t>
            </a:r>
            <a:r>
              <a:rPr lang="zh-CN" altLang="en-US" sz="4000" dirty="0"/>
              <a:t>本章总结</a:t>
            </a:r>
          </a:p>
        </p:txBody>
      </p:sp>
      <p:sp>
        <p:nvSpPr>
          <p:cNvPr id="3" name="内容占位符 2"/>
          <p:cNvSpPr>
            <a:spLocks noGrp="1"/>
          </p:cNvSpPr>
          <p:nvPr>
            <p:ph idx="1"/>
          </p:nvPr>
        </p:nvSpPr>
        <p:spPr>
          <a:xfrm>
            <a:off x="677334" y="2133695"/>
            <a:ext cx="8596668" cy="3880773"/>
          </a:xfrm>
        </p:spPr>
        <p:txBody>
          <a:bodyPr/>
          <a:lstStyle/>
          <a:p>
            <a:r>
              <a:rPr lang="zh-CN" altLang="en-US" sz="2200" dirty="0"/>
              <a:t>本章讲述了图论算法及其</a:t>
            </a:r>
            <a:r>
              <a:rPr lang="en-US" altLang="zh-CN" sz="2200" dirty="0"/>
              <a:t>MATLAB</a:t>
            </a:r>
            <a:r>
              <a:rPr lang="zh-CN" altLang="en-US" sz="2200" dirty="0"/>
              <a:t>实现</a:t>
            </a:r>
            <a:r>
              <a:rPr lang="en-US" altLang="zh-CN" sz="2200" dirty="0"/>
              <a:t>,</a:t>
            </a:r>
            <a:r>
              <a:rPr lang="zh-CN" altLang="en-US" sz="2200" dirty="0"/>
              <a:t>首先从图的起源进行描述详细的讲解了图、特殊图类、有向图、路、等概念，然后讲解了图的表现形式，和图论的基本性质和定理，将图论的基础知识、图论的著名问题以及相应的 </a:t>
            </a:r>
            <a:r>
              <a:rPr lang="en-US" altLang="zh-CN" sz="2200" dirty="0"/>
              <a:t>MATLAB </a:t>
            </a:r>
            <a:r>
              <a:rPr lang="zh-CN" altLang="en-US" sz="2200" dirty="0"/>
              <a:t>程序代码和简单实例完美地结合在一起</a:t>
            </a:r>
            <a:r>
              <a:rPr lang="en-US" altLang="zh-CN" sz="2200" dirty="0"/>
              <a:t>,</a:t>
            </a:r>
            <a:r>
              <a:rPr lang="zh-CN" altLang="en-US" sz="2200" dirty="0"/>
              <a:t>力求语言简洁易懂</a:t>
            </a:r>
            <a:r>
              <a:rPr lang="en-US" altLang="zh-CN" sz="2200" dirty="0"/>
              <a:t>,</a:t>
            </a:r>
            <a:r>
              <a:rPr lang="zh-CN" altLang="en-US" sz="2200" dirty="0"/>
              <a:t>问题广泛有趣</a:t>
            </a:r>
            <a:r>
              <a:rPr lang="en-US" altLang="zh-CN" sz="2200" dirty="0"/>
              <a:t>,</a:t>
            </a:r>
            <a:r>
              <a:rPr lang="zh-CN" altLang="en-US" sz="2200" dirty="0"/>
              <a:t>算法科学</a:t>
            </a:r>
            <a:r>
              <a:rPr lang="en-US" altLang="zh-CN" sz="2200" dirty="0"/>
              <a:t>,</a:t>
            </a:r>
            <a:r>
              <a:rPr lang="zh-CN" altLang="en-US" sz="2200" dirty="0"/>
              <a:t>实例浅显</a:t>
            </a:r>
            <a:r>
              <a:rPr lang="en-US" altLang="zh-CN" sz="2200" dirty="0"/>
              <a:t>,</a:t>
            </a:r>
            <a:r>
              <a:rPr lang="zh-CN" altLang="en-US" sz="2200" dirty="0"/>
              <a:t>增强 </a:t>
            </a:r>
            <a:r>
              <a:rPr lang="en-US" altLang="zh-CN" sz="2200" dirty="0"/>
              <a:t>MATLAB </a:t>
            </a:r>
            <a:r>
              <a:rPr lang="zh-CN" altLang="en-US" sz="2200" dirty="0"/>
              <a:t>实现的技巧性和操作性。读者可以通过简单案例，把图论的重要算法与 </a:t>
            </a:r>
            <a:r>
              <a:rPr lang="en-US" altLang="zh-CN" sz="2200" dirty="0"/>
              <a:t>MATLAB</a:t>
            </a:r>
            <a:r>
              <a:rPr lang="zh-CN" altLang="en-US" sz="2200" dirty="0"/>
              <a:t>编程完美结合。</a:t>
            </a:r>
          </a:p>
          <a:p>
            <a:endParaRPr lang="zh-CN" altLang="en-US" dirty="0"/>
          </a:p>
        </p:txBody>
      </p:sp>
    </p:spTree>
    <p:extLst>
      <p:ext uri="{BB962C8B-B14F-4D97-AF65-F5344CB8AC3E}">
        <p14:creationId xmlns:p14="http://schemas.microsoft.com/office/powerpoint/2010/main" val="271611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36178"/>
            <a:ext cx="8596668" cy="856129"/>
          </a:xfrm>
        </p:spPr>
        <p:txBody>
          <a:bodyPr>
            <a:normAutofit/>
          </a:bodyPr>
          <a:lstStyle/>
          <a:p>
            <a:pPr lvl="1" algn="l" defTabSz="457200" rtl="0">
              <a:spcBef>
                <a:spcPct val="0"/>
              </a:spcBef>
            </a:pPr>
            <a:r>
              <a:rPr lang="en-US" altLang="zh-CN" sz="4000" kern="1200" dirty="0">
                <a:solidFill>
                  <a:schemeClr val="accent1"/>
                </a:solidFill>
                <a:latin typeface="+mj-lt"/>
                <a:ea typeface="+mj-ea"/>
                <a:cs typeface="+mj-cs"/>
              </a:rPr>
              <a:t>14.2 	</a:t>
            </a:r>
            <a:r>
              <a:rPr lang="zh-CN" altLang="en-US" sz="4000" kern="1200" dirty="0">
                <a:solidFill>
                  <a:schemeClr val="accent1"/>
                </a:solidFill>
                <a:latin typeface="+mj-lt"/>
                <a:ea typeface="+mj-ea"/>
                <a:cs typeface="+mj-cs"/>
              </a:rPr>
              <a:t>相关概念</a:t>
            </a:r>
            <a:endParaRPr lang="zh-CN" altLang="zh-CN" sz="4000" kern="1200" dirty="0">
              <a:solidFill>
                <a:schemeClr val="accent1"/>
              </a:solidFill>
              <a:latin typeface="+mj-lt"/>
              <a:ea typeface="+mj-ea"/>
              <a:cs typeface="+mj-cs"/>
            </a:endParaRPr>
          </a:p>
        </p:txBody>
      </p:sp>
      <p:sp>
        <p:nvSpPr>
          <p:cNvPr id="3" name="内容占位符 2"/>
          <p:cNvSpPr>
            <a:spLocks noGrp="1"/>
          </p:cNvSpPr>
          <p:nvPr>
            <p:ph idx="1"/>
          </p:nvPr>
        </p:nvSpPr>
        <p:spPr>
          <a:xfrm>
            <a:off x="1282451" y="2241272"/>
            <a:ext cx="8596668" cy="1806293"/>
          </a:xfrm>
        </p:spPr>
        <p:txBody>
          <a:bodyPr/>
          <a:lstStyle/>
          <a:p>
            <a:r>
              <a:rPr lang="zh-CN" altLang="en-US" sz="2400" dirty="0" smtClean="0"/>
              <a:t>一</a:t>
            </a:r>
            <a:r>
              <a:rPr lang="zh-CN" altLang="zh-CN" sz="2400" dirty="0" smtClean="0"/>
              <a:t>个</a:t>
            </a:r>
            <a:r>
              <a:rPr lang="en-US" altLang="zh-CN" sz="2400" dirty="0"/>
              <a:t>(</a:t>
            </a:r>
            <a:r>
              <a:rPr lang="zh-CN" altLang="zh-CN" sz="2400" dirty="0"/>
              <a:t>无向</a:t>
            </a:r>
            <a:r>
              <a:rPr lang="en-US" altLang="zh-CN" sz="2400" dirty="0"/>
              <a:t>)</a:t>
            </a:r>
            <a:r>
              <a:rPr lang="zh-CN" altLang="zh-CN" sz="2400" dirty="0"/>
              <a:t>图</a:t>
            </a:r>
            <a:r>
              <a:rPr lang="en-US" altLang="zh-CN" sz="2400" dirty="0">
                <a:latin typeface="Times New Roman" panose="02020603050405020304" pitchFamily="18" charset="0"/>
                <a:cs typeface="Times New Roman" panose="02020603050405020304" pitchFamily="18" charset="0"/>
              </a:rPr>
              <a:t>G</a:t>
            </a:r>
            <a:r>
              <a:rPr lang="en-US" altLang="zh-CN" sz="2400" dirty="0"/>
              <a:t> </a:t>
            </a:r>
            <a:r>
              <a:rPr lang="zh-CN" altLang="zh-CN" sz="2400" dirty="0"/>
              <a:t>是指一个有序三元组</a:t>
            </a:r>
            <a:r>
              <a:rPr lang="en-US" altLang="zh-CN" sz="2400" dirty="0">
                <a:latin typeface="Times New Roman" panose="02020603050405020304" pitchFamily="18" charset="0"/>
                <a:cs typeface="Times New Roman" panose="02020603050405020304" pitchFamily="18" charset="0"/>
              </a:rPr>
              <a:t>(V(G),E(G),</a:t>
            </a:r>
            <a:r>
              <a:rPr lang="zh-CN" altLang="zh-CN" sz="2400" dirty="0">
                <a:latin typeface="Times New Roman" panose="02020603050405020304" pitchFamily="18" charset="0"/>
                <a:cs typeface="Times New Roman" panose="02020603050405020304" pitchFamily="18" charset="0"/>
              </a:rPr>
              <a:t>ψ</a:t>
            </a:r>
            <a:r>
              <a:rPr lang="en-US" altLang="zh-CN" sz="2400" dirty="0">
                <a:latin typeface="Times New Roman" panose="02020603050405020304" pitchFamily="18" charset="0"/>
                <a:cs typeface="Times New Roman" panose="02020603050405020304" pitchFamily="18" charset="0"/>
              </a:rPr>
              <a:t>G</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zh-CN" sz="2400" dirty="0"/>
              <a:t>其中</a:t>
            </a:r>
            <a:r>
              <a:rPr lang="en-US" altLang="zh-CN" sz="2400" dirty="0">
                <a:latin typeface="Times New Roman" panose="02020603050405020304" pitchFamily="18" charset="0"/>
                <a:cs typeface="Times New Roman" panose="02020603050405020304" pitchFamily="18" charset="0"/>
              </a:rPr>
              <a:t>V(G)</a:t>
            </a:r>
            <a:r>
              <a:rPr lang="zh-CN" altLang="zh-CN" sz="2400" dirty="0"/>
              <a:t>为非空的顶点集</a:t>
            </a:r>
            <a:r>
              <a:rPr lang="en-US" altLang="zh-CN" sz="2400" dirty="0"/>
              <a:t>,</a:t>
            </a:r>
            <a:r>
              <a:rPr lang="zh-CN" altLang="zh-CN" sz="2400" dirty="0"/>
              <a:t>，</a:t>
            </a:r>
            <a:r>
              <a:rPr lang="en-US" altLang="zh-CN" sz="2400" dirty="0">
                <a:latin typeface="Times New Roman" panose="02020603050405020304" pitchFamily="18" charset="0"/>
                <a:cs typeface="Times New Roman" panose="02020603050405020304" pitchFamily="18" charset="0"/>
              </a:rPr>
              <a:t>E(G)</a:t>
            </a:r>
            <a:r>
              <a:rPr lang="zh-CN" altLang="zh-CN" sz="2400" dirty="0"/>
              <a:t>为不与</a:t>
            </a:r>
            <a:r>
              <a:rPr lang="en-US" altLang="zh-CN" sz="2400" dirty="0">
                <a:latin typeface="Times New Roman" panose="02020603050405020304" pitchFamily="18" charset="0"/>
                <a:cs typeface="Times New Roman" panose="02020603050405020304" pitchFamily="18" charset="0"/>
              </a:rPr>
              <a:t>V(G)</a:t>
            </a:r>
            <a:r>
              <a:rPr lang="zh-CN" altLang="zh-CN" sz="2400" dirty="0"/>
              <a:t>相交的边集</a:t>
            </a:r>
            <a:r>
              <a:rPr lang="en-US" altLang="zh-CN" sz="2400" dirty="0"/>
              <a:t>,</a:t>
            </a:r>
            <a:r>
              <a:rPr lang="zh-CN" altLang="zh-CN" sz="2400" dirty="0"/>
              <a:t>而</a:t>
            </a:r>
            <a:r>
              <a:rPr lang="zh-CN" altLang="zh-CN" sz="2400" dirty="0">
                <a:latin typeface="Times New Roman" panose="02020603050405020304" pitchFamily="18" charset="0"/>
                <a:cs typeface="Times New Roman" panose="02020603050405020304" pitchFamily="18" charset="0"/>
              </a:rPr>
              <a:t>ψ</a:t>
            </a:r>
            <a:r>
              <a:rPr lang="en-US" altLang="zh-CN" sz="2400" dirty="0">
                <a:latin typeface="Times New Roman" panose="02020603050405020304" pitchFamily="18" charset="0"/>
                <a:cs typeface="Times New Roman" panose="02020603050405020304" pitchFamily="18" charset="0"/>
              </a:rPr>
              <a:t>G</a:t>
            </a:r>
            <a:r>
              <a:rPr lang="zh-CN" altLang="zh-CN" sz="2400" dirty="0"/>
              <a:t>，是关联函数</a:t>
            </a:r>
            <a:r>
              <a:rPr lang="en-US" altLang="zh-CN" sz="2400" dirty="0"/>
              <a:t>,</a:t>
            </a:r>
            <a:r>
              <a:rPr lang="zh-CN" altLang="zh-CN" sz="2400" dirty="0"/>
              <a:t>使得</a:t>
            </a:r>
            <a:r>
              <a:rPr lang="en-US" altLang="zh-CN" sz="2400" dirty="0">
                <a:latin typeface="Times New Roman" panose="02020603050405020304" pitchFamily="18" charset="0"/>
                <a:cs typeface="Times New Roman" panose="02020603050405020304" pitchFamily="18" charset="0"/>
              </a:rPr>
              <a:t>G</a:t>
            </a:r>
            <a:r>
              <a:rPr lang="en-US" altLang="zh-CN" sz="2400" dirty="0"/>
              <a:t> </a:t>
            </a:r>
            <a:r>
              <a:rPr lang="zh-CN" altLang="zh-CN" sz="2400" dirty="0"/>
              <a:t>的每条边都对应于</a:t>
            </a:r>
            <a:r>
              <a:rPr lang="en-US" altLang="zh-CN" sz="2400" dirty="0">
                <a:latin typeface="Times New Roman" panose="02020603050405020304" pitchFamily="18" charset="0"/>
                <a:cs typeface="Times New Roman" panose="02020603050405020304" pitchFamily="18" charset="0"/>
              </a:rPr>
              <a:t>G </a:t>
            </a:r>
            <a:r>
              <a:rPr lang="zh-CN" altLang="zh-CN" sz="2400" dirty="0"/>
              <a:t>的无序顶点对，</a:t>
            </a:r>
            <a:r>
              <a:rPr lang="en-US" altLang="zh-CN" sz="2400" dirty="0" err="1">
                <a:latin typeface="Times New Roman" panose="02020603050405020304" pitchFamily="18" charset="0"/>
                <a:cs typeface="Times New Roman" panose="02020603050405020304" pitchFamily="18" charset="0"/>
              </a:rPr>
              <a:t>uv</a:t>
            </a:r>
            <a:r>
              <a:rPr lang="en-US" altLang="zh-CN" sz="2400" dirty="0"/>
              <a:t>(</a:t>
            </a:r>
            <a:r>
              <a:rPr lang="zh-CN" altLang="zh-CN" sz="2400" dirty="0"/>
              <a:t>未必互异</a:t>
            </a:r>
            <a:r>
              <a:rPr lang="en-US" altLang="zh-CN" sz="2400" dirty="0"/>
              <a:t>),</a:t>
            </a:r>
            <a:r>
              <a:rPr lang="zh-CN" altLang="zh-CN" sz="2400" dirty="0"/>
              <a:t>简记为图</a:t>
            </a:r>
            <a:r>
              <a:rPr lang="en-US" altLang="zh-CN" sz="2400" dirty="0">
                <a:latin typeface="Times New Roman" panose="02020603050405020304" pitchFamily="18" charset="0"/>
                <a:cs typeface="Times New Roman" panose="02020603050405020304" pitchFamily="18" charset="0"/>
              </a:rPr>
              <a:t>G= (V(G),E(G))</a:t>
            </a:r>
            <a:r>
              <a:rPr lang="zh-CN" altLang="zh-CN" sz="2400" dirty="0"/>
              <a:t>或</a:t>
            </a:r>
            <a:r>
              <a:rPr lang="en-US" altLang="zh-CN" sz="2400" dirty="0">
                <a:latin typeface="Times New Roman" panose="02020603050405020304" pitchFamily="18" charset="0"/>
                <a:cs typeface="Times New Roman" panose="02020603050405020304" pitchFamily="18" charset="0"/>
              </a:rPr>
              <a:t>G= (V,E)</a:t>
            </a:r>
            <a:r>
              <a:rPr lang="zh-CN" altLang="zh-CN" sz="2400" dirty="0"/>
              <a:t>。</a:t>
            </a:r>
            <a:endParaRPr lang="zh-CN" altLang="en-US" dirty="0"/>
          </a:p>
        </p:txBody>
      </p:sp>
      <p:sp>
        <p:nvSpPr>
          <p:cNvPr id="4" name="标题 1"/>
          <p:cNvSpPr txBox="1">
            <a:spLocks/>
          </p:cNvSpPr>
          <p:nvPr/>
        </p:nvSpPr>
        <p:spPr>
          <a:xfrm>
            <a:off x="1282451" y="1187826"/>
            <a:ext cx="8596668" cy="8561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fontAlgn="auto">
              <a:spcAft>
                <a:spcPts val="0"/>
              </a:spcAft>
            </a:pPr>
            <a:r>
              <a:rPr lang="en-US" altLang="zh-CN" sz="3600" dirty="0">
                <a:solidFill>
                  <a:schemeClr val="accent1"/>
                </a:solidFill>
                <a:latin typeface="+mj-lt"/>
                <a:ea typeface="+mj-ea"/>
                <a:cs typeface="+mj-cs"/>
              </a:rPr>
              <a:t>14.2.1 	</a:t>
            </a:r>
            <a:r>
              <a:rPr lang="zh-CN" altLang="en-US" sz="3600" dirty="0">
                <a:solidFill>
                  <a:schemeClr val="accent1"/>
                </a:solidFill>
                <a:latin typeface="+mj-lt"/>
                <a:ea typeface="+mj-ea"/>
                <a:cs typeface="+mj-cs"/>
              </a:rPr>
              <a:t>图</a:t>
            </a:r>
            <a:endParaRPr lang="zh-CN" altLang="zh-CN" sz="3600" kern="1200" dirty="0">
              <a:solidFill>
                <a:schemeClr val="accent1"/>
              </a:solidFill>
              <a:latin typeface="+mj-lt"/>
              <a:ea typeface="+mj-ea"/>
              <a:cs typeface="+mj-cs"/>
            </a:endParaRPr>
          </a:p>
        </p:txBody>
      </p:sp>
    </p:spTree>
    <p:extLst>
      <p:ext uri="{BB962C8B-B14F-4D97-AF65-F5344CB8AC3E}">
        <p14:creationId xmlns:p14="http://schemas.microsoft.com/office/powerpoint/2010/main" val="29012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5629" y="1721226"/>
            <a:ext cx="9277960" cy="3823350"/>
          </a:xfrm>
        </p:spPr>
        <p:txBody>
          <a:bodyPr>
            <a:normAutofit/>
          </a:bodyPr>
          <a:lstStyle/>
          <a:p>
            <a:r>
              <a:rPr lang="zh-CN" altLang="en-US" sz="2200" dirty="0"/>
              <a:t>在研究和描述一般图的性质过程中，特殊图类起着很重要的作用。</a:t>
            </a:r>
          </a:p>
          <a:p>
            <a:r>
              <a:rPr lang="zh-CN" altLang="en-US" sz="2200" dirty="0"/>
              <a:t>设两个简单图</a:t>
            </a:r>
            <a:r>
              <a:rPr lang="en-US" altLang="zh-CN" sz="2200" dirty="0">
                <a:latin typeface="Times New Roman" panose="02020603050405020304" pitchFamily="18" charset="0"/>
                <a:cs typeface="Times New Roman" panose="02020603050405020304" pitchFamily="18" charset="0"/>
              </a:rPr>
              <a:t>G=(V,E)</a:t>
            </a:r>
            <a:r>
              <a:rPr lang="zh-CN" altLang="en-US" sz="2200" dirty="0"/>
              <a:t>和</a:t>
            </a:r>
            <a:r>
              <a:rPr lang="zh-CN" altLang="en-US" sz="24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H=(V′,E′)</a:t>
            </a:r>
            <a:r>
              <a:rPr lang="zh-CN" altLang="en-US" sz="2200" dirty="0"/>
              <a:t>。若</a:t>
            </a:r>
            <a:r>
              <a:rPr lang="en-US" altLang="zh-CN" sz="2200" dirty="0">
                <a:latin typeface="Times New Roman" panose="02020603050405020304" pitchFamily="18" charset="0"/>
                <a:cs typeface="Times New Roman" panose="02020603050405020304" pitchFamily="18" charset="0"/>
              </a:rPr>
              <a:t>V′⊆V </a:t>
            </a:r>
            <a:r>
              <a:rPr lang="zh-CN" altLang="en-US" sz="2200" dirty="0"/>
              <a:t>和</a:t>
            </a:r>
            <a:r>
              <a:rPr lang="en-US" altLang="zh-CN" sz="2200" dirty="0">
                <a:latin typeface="Times New Roman" panose="02020603050405020304" pitchFamily="18" charset="0"/>
                <a:cs typeface="Times New Roman" panose="02020603050405020304" pitchFamily="18" charset="0"/>
              </a:rPr>
              <a:t>E′⊆E</a:t>
            </a:r>
            <a:r>
              <a:rPr lang="zh-CN" altLang="en-US" sz="2200" dirty="0"/>
              <a:t>，则称 </a:t>
            </a:r>
            <a:r>
              <a:rPr lang="en-US" altLang="zh-CN" sz="2200" dirty="0">
                <a:latin typeface="Times New Roman" panose="02020603050405020304" pitchFamily="18" charset="0"/>
                <a:cs typeface="Times New Roman" panose="02020603050405020304" pitchFamily="18" charset="0"/>
              </a:rPr>
              <a:t>H </a:t>
            </a:r>
            <a:r>
              <a:rPr lang="zh-CN" altLang="en-US" sz="2200" dirty="0"/>
              <a:t>是</a:t>
            </a:r>
            <a:r>
              <a:rPr lang="en-US" altLang="zh-CN" sz="2200" dirty="0">
                <a:latin typeface="Times New Roman" panose="02020603050405020304" pitchFamily="18" charset="0"/>
                <a:cs typeface="Times New Roman" panose="02020603050405020304" pitchFamily="18" charset="0"/>
              </a:rPr>
              <a:t>G</a:t>
            </a:r>
            <a:r>
              <a:rPr lang="en-US" altLang="zh-CN" sz="24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2200" dirty="0"/>
              <a:t>的子图，记为 </a:t>
            </a:r>
            <a:r>
              <a:rPr lang="en-US" altLang="zh-CN" sz="2200" dirty="0">
                <a:latin typeface="Times New Roman" panose="02020603050405020304" pitchFamily="18" charset="0"/>
                <a:cs typeface="Times New Roman" panose="02020603050405020304" pitchFamily="18" charset="0"/>
              </a:rPr>
              <a:t>H⊆G</a:t>
            </a:r>
            <a:r>
              <a:rPr lang="zh-CN" altLang="en-US" sz="2200" dirty="0"/>
              <a:t>。若 </a:t>
            </a:r>
            <a:r>
              <a:rPr lang="en-US" altLang="zh-CN" sz="2200" dirty="0">
                <a:latin typeface="Times New Roman" panose="02020603050405020304" pitchFamily="18" charset="0"/>
                <a:cs typeface="Times New Roman" panose="02020603050405020304" pitchFamily="18" charset="0"/>
              </a:rPr>
              <a:t>H</a:t>
            </a:r>
            <a:r>
              <a:rPr lang="en-US" altLang="zh-CN" sz="2200" dirty="0"/>
              <a:t> </a:t>
            </a:r>
            <a:r>
              <a:rPr lang="zh-CN" altLang="en-US" sz="2200" dirty="0"/>
              <a:t>是</a:t>
            </a:r>
            <a:r>
              <a:rPr lang="en-US" altLang="zh-CN" sz="2200" dirty="0">
                <a:latin typeface="Times New Roman" panose="02020603050405020304" pitchFamily="18" charset="0"/>
                <a:cs typeface="Times New Roman" panose="02020603050405020304" pitchFamily="18" charset="0"/>
              </a:rPr>
              <a:t>G </a:t>
            </a:r>
            <a:r>
              <a:rPr lang="zh-CN" altLang="en-US" sz="2200" dirty="0"/>
              <a:t>的子图，并且</a:t>
            </a:r>
            <a:r>
              <a:rPr lang="en-US" altLang="zh-CN" sz="2200" dirty="0">
                <a:latin typeface="Times New Roman" panose="02020603050405020304" pitchFamily="18" charset="0"/>
                <a:cs typeface="Times New Roman" panose="02020603050405020304" pitchFamily="18" charset="0"/>
              </a:rPr>
              <a:t>V(H)=V(G)</a:t>
            </a:r>
            <a:r>
              <a:rPr lang="zh-CN" altLang="en-US" sz="2200" dirty="0"/>
              <a:t>，则称 </a:t>
            </a:r>
            <a:r>
              <a:rPr lang="en-US" altLang="zh-CN" sz="2200" dirty="0"/>
              <a:t>H </a:t>
            </a:r>
            <a:r>
              <a:rPr lang="zh-CN" altLang="en-US" sz="2200" dirty="0"/>
              <a:t>是</a:t>
            </a:r>
            <a:r>
              <a:rPr lang="en-US" altLang="zh-CN" sz="2200" dirty="0"/>
              <a:t>G </a:t>
            </a:r>
            <a:r>
              <a:rPr lang="zh-CN" altLang="en-US" sz="2200" dirty="0"/>
              <a:t>的生成子图。若 </a:t>
            </a:r>
            <a:r>
              <a:rPr lang="en-US" altLang="zh-CN" sz="2200" dirty="0"/>
              <a:t>H </a:t>
            </a:r>
            <a:r>
              <a:rPr lang="zh-CN" altLang="en-US" sz="2200" dirty="0"/>
              <a:t>是</a:t>
            </a:r>
            <a:r>
              <a:rPr lang="en-US" altLang="zh-CN" sz="2200" dirty="0"/>
              <a:t>G </a:t>
            </a:r>
            <a:r>
              <a:rPr lang="zh-CN" altLang="en-US" sz="2200" dirty="0"/>
              <a:t>的子图，其中</a:t>
            </a:r>
            <a:r>
              <a:rPr lang="en-US" altLang="zh-CN" sz="2200" dirty="0">
                <a:latin typeface="Times New Roman" panose="02020603050405020304" pitchFamily="18" charset="0"/>
                <a:cs typeface="Times New Roman" panose="02020603050405020304" pitchFamily="18" charset="0"/>
              </a:rPr>
              <a:t>V(H)=V(G)</a:t>
            </a:r>
            <a:r>
              <a:rPr lang="zh-CN" altLang="en-US" sz="2200" dirty="0"/>
              <a:t>和</a:t>
            </a:r>
            <a:r>
              <a:rPr lang="en-US" altLang="zh-CN" sz="2200" dirty="0">
                <a:latin typeface="Times New Roman" panose="02020603050405020304" pitchFamily="18" charset="0"/>
                <a:cs typeface="Times New Roman" panose="02020603050405020304" pitchFamily="18" charset="0"/>
              </a:rPr>
              <a:t>E(H)=E(G</a:t>
            </a:r>
            <a:r>
              <a:rPr lang="en-US" altLang="zh-CN" sz="2200" dirty="0"/>
              <a:t>)</a:t>
            </a:r>
            <a:r>
              <a:rPr lang="zh-CN" altLang="en-US" sz="2200" dirty="0"/>
              <a:t>至少有一个不成立，就称 </a:t>
            </a:r>
            <a:r>
              <a:rPr lang="en-US" altLang="zh-CN" sz="2200" dirty="0"/>
              <a:t>H </a:t>
            </a:r>
            <a:r>
              <a:rPr lang="zh-CN" altLang="en-US" sz="2200" dirty="0"/>
              <a:t>是</a:t>
            </a:r>
            <a:r>
              <a:rPr lang="en-US" altLang="zh-CN" sz="2200" dirty="0"/>
              <a:t>G </a:t>
            </a:r>
            <a:r>
              <a:rPr lang="zh-CN" altLang="en-US" sz="2200" dirty="0"/>
              <a:t>的真子图</a:t>
            </a:r>
            <a:r>
              <a:rPr lang="zh-CN" altLang="en-US" sz="2400" dirty="0" smtClean="0"/>
              <a:t>。</a:t>
            </a:r>
            <a:endParaRPr lang="en-US" altLang="zh-CN" sz="2400" dirty="0" smtClean="0"/>
          </a:p>
          <a:p>
            <a:r>
              <a:rPr lang="zh-CN" altLang="en-US" sz="2200" dirty="0"/>
              <a:t>设图</a:t>
            </a:r>
            <a:r>
              <a:rPr lang="en-US" altLang="zh-CN" sz="2200" dirty="0">
                <a:latin typeface="Times New Roman" panose="02020603050405020304" pitchFamily="18" charset="0"/>
                <a:cs typeface="Times New Roman" panose="02020603050405020304" pitchFamily="18" charset="0"/>
              </a:rPr>
              <a:t>G=(V,E)</a:t>
            </a:r>
            <a:r>
              <a:rPr lang="zh-CN" altLang="en-US" sz="2200" dirty="0"/>
              <a:t>。假设</a:t>
            </a:r>
            <a:r>
              <a:rPr lang="en-US" altLang="zh-CN" sz="2200" dirty="0">
                <a:latin typeface="Times New Roman" panose="02020603050405020304" pitchFamily="18" charset="0"/>
                <a:cs typeface="Times New Roman" panose="02020603050405020304" pitchFamily="18" charset="0"/>
              </a:rPr>
              <a:t>V′</a:t>
            </a:r>
            <a:r>
              <a:rPr lang="zh-CN" altLang="en-US" sz="2200" dirty="0"/>
              <a:t>是</a:t>
            </a:r>
            <a:r>
              <a:rPr lang="en-US" altLang="zh-CN" sz="2200" dirty="0">
                <a:latin typeface="Times New Roman" panose="02020603050405020304" pitchFamily="18" charset="0"/>
                <a:cs typeface="Times New Roman" panose="02020603050405020304" pitchFamily="18" charset="0"/>
              </a:rPr>
              <a:t>V</a:t>
            </a:r>
            <a:r>
              <a:rPr lang="en-US" altLang="zh-CN" sz="2200" dirty="0"/>
              <a:t> </a:t>
            </a:r>
            <a:r>
              <a:rPr lang="zh-CN" altLang="en-US" sz="2200" dirty="0"/>
              <a:t>的一个非空真子集，则以</a:t>
            </a:r>
            <a:r>
              <a:rPr lang="en-US" altLang="zh-CN" sz="2200" dirty="0">
                <a:latin typeface="Times New Roman" panose="02020603050405020304" pitchFamily="18" charset="0"/>
                <a:cs typeface="Times New Roman" panose="02020603050405020304" pitchFamily="18" charset="0"/>
              </a:rPr>
              <a:t>G-V′</a:t>
            </a:r>
            <a:r>
              <a:rPr lang="zh-CN" altLang="en-US" sz="2200" dirty="0"/>
              <a:t>表示从</a:t>
            </a:r>
            <a:r>
              <a:rPr lang="en-US" altLang="zh-CN" sz="2200" dirty="0">
                <a:latin typeface="Times New Roman" panose="02020603050405020304" pitchFamily="18" charset="0"/>
                <a:cs typeface="Times New Roman" panose="02020603050405020304" pitchFamily="18" charset="0"/>
              </a:rPr>
              <a:t>G</a:t>
            </a:r>
            <a:r>
              <a:rPr lang="en-US" altLang="zh-CN" sz="2200" dirty="0"/>
              <a:t> </a:t>
            </a:r>
            <a:r>
              <a:rPr lang="zh-CN" altLang="en-US" sz="2200" dirty="0"/>
              <a:t>中删去</a:t>
            </a:r>
            <a:r>
              <a:rPr lang="en-US" altLang="zh-CN" sz="2200" dirty="0"/>
              <a:t>V′</a:t>
            </a:r>
            <a:r>
              <a:rPr lang="zh-CN" altLang="en-US" sz="2200" dirty="0"/>
              <a:t>内的所有顶点以及与这些顶点相关联的边所得到的子图。特别地</a:t>
            </a:r>
            <a:r>
              <a:rPr lang="en-US" altLang="zh-CN" sz="2200" dirty="0"/>
              <a:t>,</a:t>
            </a:r>
            <a:r>
              <a:rPr lang="zh-CN" altLang="en-US" sz="2200" dirty="0"/>
              <a:t>当</a:t>
            </a:r>
            <a:r>
              <a:rPr lang="en-US" altLang="zh-CN" sz="2200" dirty="0">
                <a:latin typeface="Times New Roman" panose="02020603050405020304" pitchFamily="18" charset="0"/>
                <a:cs typeface="Times New Roman" panose="02020603050405020304" pitchFamily="18" charset="0"/>
              </a:rPr>
              <a:t>V′={v}</a:t>
            </a:r>
            <a:r>
              <a:rPr lang="zh-CN" altLang="en-US" sz="2200" dirty="0"/>
              <a:t>时，常把</a:t>
            </a:r>
            <a:r>
              <a:rPr lang="en-US" altLang="zh-CN" sz="2200" dirty="0">
                <a:latin typeface="Times New Roman" panose="02020603050405020304" pitchFamily="18" charset="0"/>
                <a:cs typeface="Times New Roman" panose="02020603050405020304" pitchFamily="18" charset="0"/>
              </a:rPr>
              <a:t>G-{v}</a:t>
            </a:r>
            <a:r>
              <a:rPr lang="zh-CN" altLang="en-US" sz="2200" dirty="0"/>
              <a:t>简记为</a:t>
            </a:r>
            <a:r>
              <a:rPr lang="en-US" altLang="zh-CN" sz="2200" dirty="0">
                <a:latin typeface="Times New Roman" panose="02020603050405020304" pitchFamily="18" charset="0"/>
                <a:cs typeface="Times New Roman" panose="02020603050405020304" pitchFamily="18" charset="0"/>
              </a:rPr>
              <a:t>G-v</a:t>
            </a:r>
            <a:r>
              <a:rPr lang="zh-CN" altLang="en-US" sz="2200" dirty="0"/>
              <a:t>，并且用</a:t>
            </a:r>
            <a:r>
              <a:rPr lang="en-US" altLang="zh-CN" sz="2200" dirty="0">
                <a:latin typeface="Times New Roman" panose="02020603050405020304" pitchFamily="18" charset="0"/>
                <a:cs typeface="Times New Roman" panose="02020603050405020304" pitchFamily="18" charset="0"/>
              </a:rPr>
              <a:t>G[V′]</a:t>
            </a:r>
            <a:r>
              <a:rPr lang="zh-CN" altLang="en-US" sz="2200" dirty="0"/>
              <a:t>表示</a:t>
            </a:r>
            <a:r>
              <a:rPr lang="en-US" altLang="zh-CN" sz="2200" dirty="0">
                <a:latin typeface="Times New Roman" panose="02020603050405020304" pitchFamily="18" charset="0"/>
                <a:cs typeface="Times New Roman" panose="02020603050405020304" pitchFamily="18" charset="0"/>
              </a:rPr>
              <a:t>G-(V-V′</a:t>
            </a:r>
            <a:r>
              <a:rPr lang="en-US" altLang="zh-CN" sz="2200" dirty="0"/>
              <a:t>)</a:t>
            </a:r>
            <a:r>
              <a:rPr lang="zh-CN" altLang="en-US" sz="2200" dirty="0"/>
              <a:t>，称为</a:t>
            </a:r>
            <a:r>
              <a:rPr lang="en-US" altLang="zh-CN" sz="2200" dirty="0"/>
              <a:t>G </a:t>
            </a:r>
            <a:r>
              <a:rPr lang="zh-CN" altLang="en-US" sz="2200" dirty="0"/>
              <a:t>的由</a:t>
            </a:r>
            <a:r>
              <a:rPr lang="en-US" altLang="zh-CN" sz="2200" dirty="0"/>
              <a:t>V′</a:t>
            </a:r>
            <a:r>
              <a:rPr lang="zh-CN" altLang="en-US" sz="2200" dirty="0"/>
              <a:t>导出的子图。</a:t>
            </a:r>
          </a:p>
        </p:txBody>
      </p:sp>
      <p:sp>
        <p:nvSpPr>
          <p:cNvPr id="4" name="标题 1"/>
          <p:cNvSpPr txBox="1">
            <a:spLocks/>
          </p:cNvSpPr>
          <p:nvPr/>
        </p:nvSpPr>
        <p:spPr>
          <a:xfrm>
            <a:off x="852145" y="865097"/>
            <a:ext cx="8596668" cy="8561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fontAlgn="auto">
              <a:spcAft>
                <a:spcPts val="0"/>
              </a:spcAft>
            </a:pPr>
            <a:r>
              <a:rPr lang="en-US" altLang="zh-CN" sz="3600" dirty="0">
                <a:solidFill>
                  <a:schemeClr val="accent1"/>
                </a:solidFill>
                <a:latin typeface="+mj-lt"/>
                <a:ea typeface="+mj-ea"/>
                <a:cs typeface="+mj-cs"/>
              </a:rPr>
              <a:t>14.2.2 	</a:t>
            </a:r>
            <a:r>
              <a:rPr lang="zh-CN" altLang="en-US" sz="3600" dirty="0">
                <a:solidFill>
                  <a:schemeClr val="accent1"/>
                </a:solidFill>
                <a:latin typeface="+mj-lt"/>
                <a:ea typeface="+mj-ea"/>
                <a:cs typeface="+mj-cs"/>
              </a:rPr>
              <a:t>特殊图类</a:t>
            </a:r>
            <a:endParaRPr lang="zh-CN" altLang="zh-CN" sz="3600" kern="1200" dirty="0">
              <a:solidFill>
                <a:schemeClr val="accent1"/>
              </a:solidFill>
              <a:latin typeface="+mj-lt"/>
              <a:ea typeface="+mj-ea"/>
              <a:cs typeface="+mj-cs"/>
            </a:endParaRPr>
          </a:p>
        </p:txBody>
      </p:sp>
    </p:spTree>
    <p:extLst>
      <p:ext uri="{BB962C8B-B14F-4D97-AF65-F5344CB8AC3E}">
        <p14:creationId xmlns:p14="http://schemas.microsoft.com/office/powerpoint/2010/main" val="321120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2145" y="1788464"/>
            <a:ext cx="9277960" cy="3823350"/>
          </a:xfrm>
        </p:spPr>
        <p:txBody>
          <a:bodyPr>
            <a:normAutofit/>
          </a:bodyPr>
          <a:lstStyle/>
          <a:p>
            <a:r>
              <a:rPr lang="zh-CN" altLang="en-US" sz="2200" dirty="0"/>
              <a:t>有向图</a:t>
            </a:r>
            <a:r>
              <a:rPr lang="en-US" altLang="zh-CN" sz="2200" dirty="0">
                <a:latin typeface="Times New Roman" panose="02020603050405020304" pitchFamily="18" charset="0"/>
                <a:cs typeface="Times New Roman" panose="02020603050405020304" pitchFamily="18" charset="0"/>
              </a:rPr>
              <a:t>D </a:t>
            </a:r>
            <a:r>
              <a:rPr lang="zh-CN" altLang="en-US" sz="2200" dirty="0"/>
              <a:t>是指有序三元组</a:t>
            </a:r>
            <a:r>
              <a:rPr lang="en-US" altLang="zh-CN" sz="2200" dirty="0">
                <a:latin typeface="Times New Roman" panose="02020603050405020304" pitchFamily="18" charset="0"/>
                <a:cs typeface="Times New Roman" panose="02020603050405020304" pitchFamily="18" charset="0"/>
              </a:rPr>
              <a:t>(V(D),A(D),</a:t>
            </a:r>
            <a:r>
              <a:rPr lang="en-US" altLang="zh-CN" sz="2200" dirty="0" err="1">
                <a:latin typeface="Times New Roman" panose="02020603050405020304" pitchFamily="18" charset="0"/>
                <a:cs typeface="Times New Roman" panose="02020603050405020304" pitchFamily="18" charset="0"/>
              </a:rPr>
              <a:t>ψD</a:t>
            </a:r>
            <a:r>
              <a:rPr lang="en-US" altLang="zh-CN" sz="2200" dirty="0">
                <a:latin typeface="Times New Roman" panose="02020603050405020304" pitchFamily="18" charset="0"/>
                <a:cs typeface="Times New Roman" panose="02020603050405020304" pitchFamily="18" charset="0"/>
              </a:rPr>
              <a:t>)</a:t>
            </a:r>
            <a:r>
              <a:rPr lang="zh-CN" altLang="en-US" sz="2200" dirty="0"/>
              <a:t>，其中</a:t>
            </a:r>
            <a:r>
              <a:rPr lang="en-US" altLang="zh-CN" sz="2200" dirty="0">
                <a:latin typeface="Times New Roman" panose="02020603050405020304" pitchFamily="18" charset="0"/>
                <a:cs typeface="Times New Roman" panose="02020603050405020304" pitchFamily="18" charset="0"/>
              </a:rPr>
              <a:t>V(D)</a:t>
            </a:r>
            <a:r>
              <a:rPr lang="zh-CN" altLang="en-US" sz="2200" dirty="0"/>
              <a:t>是非空的顶点集；</a:t>
            </a:r>
            <a:r>
              <a:rPr lang="en-US" altLang="zh-CN" sz="2200" dirty="0">
                <a:latin typeface="Times New Roman" panose="02020603050405020304" pitchFamily="18" charset="0"/>
                <a:cs typeface="Times New Roman" panose="02020603050405020304" pitchFamily="18" charset="0"/>
              </a:rPr>
              <a:t>A(D)</a:t>
            </a:r>
            <a:r>
              <a:rPr lang="zh-CN" altLang="en-US" sz="2200" dirty="0"/>
              <a:t>是不与</a:t>
            </a:r>
            <a:r>
              <a:rPr lang="en-US" altLang="zh-CN" sz="2200" dirty="0">
                <a:latin typeface="Times New Roman" panose="02020603050405020304" pitchFamily="18" charset="0"/>
                <a:cs typeface="Times New Roman" panose="02020603050405020304" pitchFamily="18" charset="0"/>
              </a:rPr>
              <a:t>V(D)</a:t>
            </a:r>
            <a:r>
              <a:rPr lang="zh-CN" altLang="en-US" sz="2200" dirty="0"/>
              <a:t>相交的有向边集；而</a:t>
            </a:r>
            <a:r>
              <a:rPr lang="en-US" altLang="zh-CN" sz="2200" dirty="0" err="1">
                <a:latin typeface="Times New Roman" panose="02020603050405020304" pitchFamily="18" charset="0"/>
                <a:cs typeface="Times New Roman" panose="02020603050405020304" pitchFamily="18" charset="0"/>
              </a:rPr>
              <a:t>ψD</a:t>
            </a:r>
            <a:r>
              <a:rPr lang="zh-CN" altLang="en-US" sz="2200" dirty="0"/>
              <a:t>是关联函数，使得</a:t>
            </a:r>
            <a:r>
              <a:rPr lang="en-US" altLang="zh-CN" sz="2200" dirty="0">
                <a:latin typeface="Times New Roman" panose="02020603050405020304" pitchFamily="18" charset="0"/>
                <a:cs typeface="Times New Roman" panose="02020603050405020304" pitchFamily="18" charset="0"/>
              </a:rPr>
              <a:t>D</a:t>
            </a:r>
            <a:r>
              <a:rPr lang="en-US" altLang="zh-CN" sz="2200" dirty="0"/>
              <a:t> </a:t>
            </a:r>
            <a:r>
              <a:rPr lang="zh-CN" altLang="en-US" sz="2200" dirty="0"/>
              <a:t>的每条有向边对应于</a:t>
            </a:r>
            <a:r>
              <a:rPr lang="en-US" altLang="zh-CN" sz="2200" dirty="0"/>
              <a:t>D </a:t>
            </a:r>
            <a:r>
              <a:rPr lang="zh-CN" altLang="en-US" sz="2200" dirty="0"/>
              <a:t>的一个有序顶点对</a:t>
            </a:r>
            <a:r>
              <a:rPr lang="en-US" altLang="zh-CN" sz="2200" dirty="0"/>
              <a:t>(</a:t>
            </a:r>
            <a:r>
              <a:rPr lang="zh-CN" altLang="en-US" sz="2200" dirty="0"/>
              <a:t>不必相异</a:t>
            </a:r>
            <a:r>
              <a:rPr lang="en-US" altLang="zh-CN" sz="2200" dirty="0"/>
              <a:t>)</a:t>
            </a:r>
            <a:r>
              <a:rPr lang="zh-CN" altLang="en-US" sz="2200" dirty="0"/>
              <a:t>。若</a:t>
            </a:r>
            <a:r>
              <a:rPr lang="en-US" altLang="zh-CN" sz="2200" dirty="0"/>
              <a:t>a</a:t>
            </a:r>
            <a:r>
              <a:rPr lang="zh-CN" altLang="en-US" sz="2200" dirty="0"/>
              <a:t>是</a:t>
            </a:r>
            <a:r>
              <a:rPr lang="en-US" altLang="zh-CN" sz="2200" dirty="0"/>
              <a:t>D </a:t>
            </a:r>
            <a:r>
              <a:rPr lang="zh-CN" altLang="en-US" sz="2200" dirty="0"/>
              <a:t>的一条有边，而</a:t>
            </a:r>
            <a:r>
              <a:rPr lang="en-US" altLang="zh-CN" sz="2200" dirty="0"/>
              <a:t>u</a:t>
            </a:r>
            <a:r>
              <a:rPr lang="zh-CN" altLang="en-US" sz="2200" dirty="0"/>
              <a:t>和</a:t>
            </a:r>
            <a:r>
              <a:rPr lang="en-US" altLang="zh-CN" sz="2200" dirty="0"/>
              <a:t>v </a:t>
            </a:r>
            <a:r>
              <a:rPr lang="zh-CN" altLang="en-US" sz="2200" dirty="0"/>
              <a:t>是满足</a:t>
            </a:r>
            <a:r>
              <a:rPr lang="en-US" altLang="zh-CN" sz="2200" dirty="0" err="1">
                <a:latin typeface="Times New Roman" panose="02020603050405020304" pitchFamily="18" charset="0"/>
                <a:cs typeface="Times New Roman" panose="02020603050405020304" pitchFamily="18" charset="0"/>
              </a:rPr>
              <a:t>ψD</a:t>
            </a:r>
            <a:r>
              <a:rPr lang="en-US" altLang="zh-CN" sz="2200" dirty="0">
                <a:latin typeface="Times New Roman" panose="02020603050405020304" pitchFamily="18" charset="0"/>
                <a:cs typeface="Times New Roman" panose="02020603050405020304" pitchFamily="18" charset="0"/>
              </a:rPr>
              <a:t>(a)=(</a:t>
            </a:r>
            <a:r>
              <a:rPr lang="en-US" altLang="zh-CN" sz="2200" dirty="0" err="1">
                <a:latin typeface="Times New Roman" panose="02020603050405020304" pitchFamily="18" charset="0"/>
                <a:cs typeface="Times New Roman" panose="02020603050405020304" pitchFamily="18" charset="0"/>
              </a:rPr>
              <a:t>u,v</a:t>
            </a:r>
            <a:r>
              <a:rPr lang="en-US" altLang="zh-CN" sz="2200" dirty="0">
                <a:latin typeface="Times New Roman" panose="02020603050405020304" pitchFamily="18" charset="0"/>
                <a:cs typeface="Times New Roman" panose="02020603050405020304" pitchFamily="18" charset="0"/>
              </a:rPr>
              <a:t>)</a:t>
            </a:r>
            <a:r>
              <a:rPr lang="zh-CN" altLang="en-US" sz="2200" dirty="0"/>
              <a:t>的顶点，则称</a:t>
            </a:r>
            <a:r>
              <a:rPr lang="en-US" altLang="zh-CN" sz="2200" dirty="0"/>
              <a:t>a</a:t>
            </a:r>
            <a:r>
              <a:rPr lang="zh-CN" altLang="en-US" sz="2200" dirty="0"/>
              <a:t>为从</a:t>
            </a:r>
            <a:r>
              <a:rPr lang="en-US" altLang="zh-CN" sz="2200" dirty="0"/>
              <a:t>u</a:t>
            </a:r>
            <a:r>
              <a:rPr lang="zh-CN" altLang="en-US" sz="2200" dirty="0"/>
              <a:t>连接到</a:t>
            </a:r>
            <a:r>
              <a:rPr lang="en-US" altLang="zh-CN" sz="2200" dirty="0"/>
              <a:t>v </a:t>
            </a:r>
            <a:r>
              <a:rPr lang="zh-CN" altLang="en-US" sz="2200" dirty="0"/>
              <a:t>的一条弧</a:t>
            </a:r>
            <a:r>
              <a:rPr lang="en-US" altLang="zh-CN" sz="2200" dirty="0"/>
              <a:t>(</a:t>
            </a:r>
            <a:r>
              <a:rPr lang="zh-CN" altLang="en-US" sz="2200" dirty="0"/>
              <a:t>或有向边</a:t>
            </a:r>
            <a:r>
              <a:rPr lang="en-US" altLang="zh-CN" sz="2200" dirty="0"/>
              <a:t>)</a:t>
            </a:r>
            <a:r>
              <a:rPr lang="zh-CN" altLang="en-US" sz="2200" dirty="0"/>
              <a:t>，称</a:t>
            </a:r>
            <a:r>
              <a:rPr lang="en-US" altLang="zh-CN" sz="2200" dirty="0"/>
              <a:t>u</a:t>
            </a:r>
            <a:r>
              <a:rPr lang="zh-CN" altLang="en-US" sz="2200" dirty="0"/>
              <a:t>是</a:t>
            </a:r>
            <a:r>
              <a:rPr lang="en-US" altLang="zh-CN" sz="2200" dirty="0"/>
              <a:t>a </a:t>
            </a:r>
            <a:r>
              <a:rPr lang="zh-CN" altLang="en-US" sz="2200" dirty="0"/>
              <a:t>的始点，</a:t>
            </a:r>
            <a:r>
              <a:rPr lang="en-US" altLang="zh-CN" sz="2200" dirty="0"/>
              <a:t>v</a:t>
            </a:r>
            <a:r>
              <a:rPr lang="zh-CN" altLang="en-US" sz="2200" dirty="0"/>
              <a:t>是</a:t>
            </a:r>
            <a:r>
              <a:rPr lang="en-US" altLang="zh-CN" sz="2200" dirty="0"/>
              <a:t>a </a:t>
            </a:r>
            <a:r>
              <a:rPr lang="zh-CN" altLang="en-US" sz="2200" dirty="0"/>
              <a:t>的终点，在不产生混淆的情况下，可简记有向边</a:t>
            </a:r>
            <a:r>
              <a:rPr lang="en-US" altLang="zh-CN" sz="2200" dirty="0">
                <a:latin typeface="Times New Roman" panose="02020603050405020304" pitchFamily="18" charset="0"/>
                <a:cs typeface="Times New Roman" panose="02020603050405020304" pitchFamily="18" charset="0"/>
              </a:rPr>
              <a:t>a</a:t>
            </a:r>
            <a:r>
              <a:rPr lang="zh-CN" altLang="en-US" sz="2200" dirty="0"/>
              <a:t>为</a:t>
            </a:r>
            <a:r>
              <a:rPr lang="en-US" altLang="zh-CN" sz="2200" dirty="0" err="1">
                <a:latin typeface="Times New Roman" panose="02020603050405020304" pitchFamily="18" charset="0"/>
                <a:cs typeface="Times New Roman" panose="02020603050405020304" pitchFamily="18" charset="0"/>
              </a:rPr>
              <a:t>uv</a:t>
            </a:r>
            <a:r>
              <a:rPr lang="zh-CN" altLang="en-US" sz="2200" dirty="0"/>
              <a:t>。若有向图没有环，并且任何两条弧都不具有相同方向和相同端点，则称该有向图是严格的。</a:t>
            </a:r>
            <a:endParaRPr lang="zh-CN" altLang="en-US" sz="2200" dirty="0"/>
          </a:p>
        </p:txBody>
      </p:sp>
      <p:sp>
        <p:nvSpPr>
          <p:cNvPr id="4" name="标题 1"/>
          <p:cNvSpPr txBox="1">
            <a:spLocks/>
          </p:cNvSpPr>
          <p:nvPr/>
        </p:nvSpPr>
        <p:spPr>
          <a:xfrm>
            <a:off x="852145" y="865097"/>
            <a:ext cx="8596668" cy="8561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fontAlgn="auto">
              <a:spcAft>
                <a:spcPts val="0"/>
              </a:spcAft>
            </a:pPr>
            <a:r>
              <a:rPr lang="en-US" altLang="zh-CN" sz="3600" dirty="0">
                <a:solidFill>
                  <a:schemeClr val="accent1"/>
                </a:solidFill>
                <a:latin typeface="+mj-lt"/>
                <a:ea typeface="+mj-ea"/>
                <a:cs typeface="+mj-cs"/>
              </a:rPr>
              <a:t>14.2.3 	</a:t>
            </a:r>
            <a:r>
              <a:rPr lang="zh-CN" altLang="en-US" sz="3600" dirty="0">
                <a:solidFill>
                  <a:schemeClr val="accent1"/>
                </a:solidFill>
                <a:latin typeface="+mj-lt"/>
                <a:ea typeface="+mj-ea"/>
                <a:cs typeface="+mj-cs"/>
              </a:rPr>
              <a:t>有向图</a:t>
            </a:r>
            <a:endParaRPr lang="zh-CN" altLang="zh-CN" sz="3600" kern="1200" dirty="0">
              <a:solidFill>
                <a:schemeClr val="accent1"/>
              </a:solidFill>
              <a:latin typeface="+mj-lt"/>
              <a:ea typeface="+mj-ea"/>
              <a:cs typeface="+mj-cs"/>
            </a:endParaRPr>
          </a:p>
        </p:txBody>
      </p:sp>
    </p:spTree>
    <p:extLst>
      <p:ext uri="{BB962C8B-B14F-4D97-AF65-F5344CB8AC3E}">
        <p14:creationId xmlns:p14="http://schemas.microsoft.com/office/powerpoint/2010/main" val="35684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2144" y="1183343"/>
            <a:ext cx="10725773" cy="5351928"/>
          </a:xfrm>
        </p:spPr>
        <p:txBody>
          <a:bodyPr>
            <a:noAutofit/>
          </a:bodyPr>
          <a:lstStyle/>
          <a:p>
            <a:r>
              <a:rPr lang="zh-CN" altLang="en-US" sz="2200" dirty="0"/>
              <a:t>在图论理论中</a:t>
            </a:r>
            <a:r>
              <a:rPr lang="en-US" altLang="zh-CN" sz="2200" dirty="0"/>
              <a:t>,</a:t>
            </a:r>
            <a:r>
              <a:rPr lang="zh-CN" altLang="en-US" sz="2200" dirty="0"/>
              <a:t>路具有特殊的重要性</a:t>
            </a:r>
            <a:r>
              <a:rPr lang="en-US" altLang="zh-CN" sz="2200" dirty="0"/>
              <a:t>,</a:t>
            </a:r>
            <a:r>
              <a:rPr lang="zh-CN" altLang="en-US" sz="2200" dirty="0"/>
              <a:t>古往今来</a:t>
            </a:r>
            <a:r>
              <a:rPr lang="en-US" altLang="zh-CN" sz="2200" dirty="0"/>
              <a:t>,</a:t>
            </a:r>
            <a:r>
              <a:rPr lang="zh-CN" altLang="en-US" sz="2200" dirty="0"/>
              <a:t>许多学者均对它进行过深入研究。本</a:t>
            </a:r>
            <a:r>
              <a:rPr lang="zh-CN" altLang="en-US" sz="2200" dirty="0" smtClean="0"/>
              <a:t>节主要</a:t>
            </a:r>
            <a:r>
              <a:rPr lang="zh-CN" altLang="en-US" sz="2200" dirty="0"/>
              <a:t>介绍简单图</a:t>
            </a:r>
            <a:r>
              <a:rPr lang="en-US" altLang="zh-CN" sz="2200" dirty="0">
                <a:latin typeface="Times New Roman" panose="02020603050405020304" pitchFamily="18" charset="0"/>
                <a:cs typeface="Times New Roman" panose="02020603050405020304" pitchFamily="18" charset="0"/>
              </a:rPr>
              <a:t>G=(V,E)</a:t>
            </a:r>
            <a:r>
              <a:rPr lang="zh-CN" altLang="en-US" sz="2200" dirty="0"/>
              <a:t>中有关路和连通性的简单性质</a:t>
            </a:r>
            <a:r>
              <a:rPr lang="zh-CN" altLang="en-US" sz="2200" dirty="0" smtClean="0"/>
              <a:t>。</a:t>
            </a:r>
            <a:endParaRPr lang="en-US" altLang="zh-CN" sz="2200" dirty="0" smtClean="0"/>
          </a:p>
          <a:p>
            <a:pPr marL="0" indent="0">
              <a:buNone/>
            </a:pPr>
            <a:r>
              <a:rPr lang="en-US" altLang="zh-CN" sz="2200" b="1" dirty="0" smtClean="0"/>
              <a:t>	</a:t>
            </a:r>
            <a:r>
              <a:rPr lang="zh-CN" altLang="en-US" sz="2200" b="1" dirty="0" smtClean="0"/>
              <a:t>定理</a:t>
            </a:r>
            <a:r>
              <a:rPr lang="en-US" altLang="zh-CN" sz="2200" b="1" dirty="0"/>
              <a:t>14.1 </a:t>
            </a:r>
            <a:r>
              <a:rPr lang="zh-CN" altLang="en-US" sz="2200" dirty="0"/>
              <a:t>若图</a:t>
            </a:r>
            <a:r>
              <a:rPr lang="en-US" altLang="zh-CN" sz="2200" dirty="0">
                <a:latin typeface="Times New Roman" panose="02020603050405020304" pitchFamily="18" charset="0"/>
                <a:cs typeface="Times New Roman" panose="02020603050405020304" pitchFamily="18" charset="0"/>
              </a:rPr>
              <a:t>G</a:t>
            </a:r>
            <a:r>
              <a:rPr lang="en-US" altLang="zh-CN" sz="2200" dirty="0"/>
              <a:t> </a:t>
            </a:r>
            <a:r>
              <a:rPr lang="zh-CN" altLang="en-US" sz="2200" dirty="0"/>
              <a:t>中有一条</a:t>
            </a:r>
            <a:r>
              <a:rPr lang="en-US" altLang="zh-CN" sz="2200" dirty="0"/>
              <a:t>(</a:t>
            </a:r>
            <a:r>
              <a:rPr lang="en-US" altLang="zh-CN" sz="2200" dirty="0" err="1">
                <a:latin typeface="Times New Roman" panose="02020603050405020304" pitchFamily="18" charset="0"/>
                <a:cs typeface="Times New Roman" panose="02020603050405020304" pitchFamily="18" charset="0"/>
              </a:rPr>
              <a:t>u,v</a:t>
            </a:r>
            <a:r>
              <a:rPr lang="en-US" altLang="zh-CN" sz="2200" dirty="0">
                <a:latin typeface="Times New Roman" panose="02020603050405020304" pitchFamily="18" charset="0"/>
                <a:cs typeface="Times New Roman" panose="02020603050405020304" pitchFamily="18" charset="0"/>
              </a:rPr>
              <a:t>)</a:t>
            </a:r>
            <a:r>
              <a:rPr lang="zh-CN" altLang="en-US" sz="2200" dirty="0"/>
              <a:t>途径</a:t>
            </a:r>
            <a:r>
              <a:rPr lang="en-US" altLang="zh-CN" sz="2200" dirty="0"/>
              <a:t>,</a:t>
            </a:r>
            <a:r>
              <a:rPr lang="zh-CN" altLang="en-US" sz="2200" dirty="0"/>
              <a:t>则</a:t>
            </a:r>
            <a:r>
              <a:rPr lang="en-US" altLang="zh-CN" sz="2200" dirty="0">
                <a:latin typeface="Times New Roman" panose="02020603050405020304" pitchFamily="18" charset="0"/>
                <a:cs typeface="Times New Roman" panose="02020603050405020304" pitchFamily="18" charset="0"/>
              </a:rPr>
              <a:t>G </a:t>
            </a:r>
            <a:r>
              <a:rPr lang="zh-CN" altLang="en-US" sz="2200" dirty="0"/>
              <a:t>中也存在一条</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u,v</a:t>
            </a:r>
            <a:r>
              <a:rPr lang="en-US" altLang="zh-CN" sz="2200" dirty="0">
                <a:latin typeface="Times New Roman" panose="02020603050405020304" pitchFamily="18" charset="0"/>
                <a:cs typeface="Times New Roman" panose="02020603050405020304" pitchFamily="18" charset="0"/>
              </a:rPr>
              <a:t>)</a:t>
            </a:r>
            <a:r>
              <a:rPr lang="zh-CN" altLang="en-US" sz="2200" dirty="0"/>
              <a:t>路</a:t>
            </a:r>
            <a:r>
              <a:rPr lang="zh-CN" altLang="en-US" sz="2200" dirty="0" smtClean="0"/>
              <a:t>。</a:t>
            </a:r>
            <a:endParaRPr lang="en-US" altLang="zh-CN" sz="2200" dirty="0" smtClean="0"/>
          </a:p>
          <a:p>
            <a:pPr marL="0" indent="0">
              <a:buNone/>
            </a:pPr>
            <a:r>
              <a:rPr lang="en-US" altLang="zh-CN" sz="2200" dirty="0"/>
              <a:t>	</a:t>
            </a:r>
            <a:r>
              <a:rPr lang="zh-CN" altLang="zh-CN" sz="2200" b="1" dirty="0" smtClean="0"/>
              <a:t>证明</a:t>
            </a:r>
            <a:r>
              <a:rPr lang="en-US" altLang="zh-CN" sz="2200" b="1" dirty="0"/>
              <a:t>:</a:t>
            </a:r>
            <a:r>
              <a:rPr lang="zh-CN" altLang="zh-CN" sz="2200" dirty="0"/>
              <a:t>事实上</a:t>
            </a:r>
            <a:r>
              <a:rPr lang="en-US" altLang="zh-CN" sz="2200" dirty="0"/>
              <a:t>,</a:t>
            </a:r>
            <a:r>
              <a:rPr lang="zh-CN" altLang="zh-CN" sz="2200" dirty="0"/>
              <a:t>由</a:t>
            </a:r>
            <a:r>
              <a:rPr lang="en-US" altLang="zh-CN" sz="2200" dirty="0"/>
              <a:t>u</a:t>
            </a:r>
            <a:r>
              <a:rPr lang="zh-CN" altLang="zh-CN" sz="2200" dirty="0"/>
              <a:t>出发沿</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u,v</a:t>
            </a:r>
            <a:r>
              <a:rPr lang="en-US" altLang="zh-CN" sz="2200" dirty="0">
                <a:latin typeface="Times New Roman" panose="02020603050405020304" pitchFamily="18" charset="0"/>
                <a:cs typeface="Times New Roman" panose="02020603050405020304" pitchFamily="18" charset="0"/>
              </a:rPr>
              <a:t>)</a:t>
            </a:r>
            <a:r>
              <a:rPr lang="zh-CN" altLang="zh-CN" sz="2200" dirty="0"/>
              <a:t>途径走</a:t>
            </a:r>
            <a:r>
              <a:rPr lang="en-US" altLang="zh-CN" sz="2200" dirty="0"/>
              <a:t>,</a:t>
            </a:r>
            <a:r>
              <a:rPr lang="zh-CN" altLang="zh-CN" sz="2200" dirty="0"/>
              <a:t>若遇到相同点</a:t>
            </a:r>
            <a:r>
              <a:rPr lang="en-US" altLang="zh-CN" sz="2200" dirty="0"/>
              <a:t>,</a:t>
            </a:r>
            <a:r>
              <a:rPr lang="zh-CN" altLang="zh-CN" sz="2200" dirty="0"/>
              <a:t>则把相同点间的那段途径去掉</a:t>
            </a:r>
            <a:r>
              <a:rPr lang="en-US" altLang="zh-CN" sz="2200" dirty="0"/>
              <a:t>,</a:t>
            </a:r>
            <a:r>
              <a:rPr lang="zh-CN" altLang="zh-CN" sz="2200" dirty="0"/>
              <a:t>然后继续沿</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u,v</a:t>
            </a:r>
            <a:r>
              <a:rPr lang="en-US" altLang="zh-CN" sz="2200" dirty="0">
                <a:latin typeface="Times New Roman" panose="02020603050405020304" pitchFamily="18" charset="0"/>
                <a:cs typeface="Times New Roman" panose="02020603050405020304" pitchFamily="18" charset="0"/>
              </a:rPr>
              <a:t>)</a:t>
            </a:r>
            <a:r>
              <a:rPr lang="zh-CN" altLang="zh-CN" sz="2200" dirty="0"/>
              <a:t>途径往下走</a:t>
            </a:r>
            <a:r>
              <a:rPr lang="en-US" altLang="zh-CN" sz="2200" dirty="0"/>
              <a:t>,</a:t>
            </a:r>
            <a:r>
              <a:rPr lang="zh-CN" altLang="zh-CN" sz="2200" dirty="0"/>
              <a:t>一直走到终点</a:t>
            </a:r>
            <a:r>
              <a:rPr lang="en-US" altLang="zh-CN" sz="2200" dirty="0"/>
              <a:t>v</a:t>
            </a:r>
            <a:r>
              <a:rPr lang="zh-CN" altLang="zh-CN" sz="2200" dirty="0"/>
              <a:t>为止。按照此做法可知</a:t>
            </a:r>
            <a:r>
              <a:rPr lang="en-US" altLang="zh-CN" sz="2200" dirty="0"/>
              <a:t>,</a:t>
            </a:r>
            <a:r>
              <a:rPr lang="zh-CN" altLang="zh-CN" sz="2200" dirty="0"/>
              <a:t>最终所得的</a:t>
            </a:r>
            <a:r>
              <a:rPr lang="en-US" altLang="zh-CN" sz="2200" dirty="0"/>
              <a:t>(</a:t>
            </a:r>
            <a:r>
              <a:rPr lang="en-US" altLang="zh-CN" sz="2200" dirty="0" err="1"/>
              <a:t>u,v</a:t>
            </a:r>
            <a:r>
              <a:rPr lang="en-US" altLang="zh-CN" sz="2200" dirty="0"/>
              <a:t>)</a:t>
            </a:r>
            <a:r>
              <a:rPr lang="zh-CN" altLang="zh-CN" sz="2200" dirty="0"/>
              <a:t>途径即为图</a:t>
            </a:r>
            <a:r>
              <a:rPr lang="en-US" altLang="zh-CN" sz="2200" dirty="0">
                <a:latin typeface="Times New Roman" panose="02020603050405020304" pitchFamily="18" charset="0"/>
                <a:cs typeface="Times New Roman" panose="02020603050405020304" pitchFamily="18" charset="0"/>
              </a:rPr>
              <a:t>G</a:t>
            </a:r>
            <a:r>
              <a:rPr lang="en-US" altLang="zh-CN" sz="2200" dirty="0"/>
              <a:t> </a:t>
            </a:r>
            <a:r>
              <a:rPr lang="zh-CN" altLang="zh-CN" sz="2200" dirty="0"/>
              <a:t>中的一条</a:t>
            </a:r>
            <a:r>
              <a:rPr lang="en-US" altLang="zh-CN" sz="2200" dirty="0"/>
              <a:t>(</a:t>
            </a:r>
            <a:r>
              <a:rPr lang="en-US" altLang="zh-CN" sz="2200" dirty="0" err="1"/>
              <a:t>u,v</a:t>
            </a:r>
            <a:r>
              <a:rPr lang="en-US" altLang="zh-CN" sz="2200" dirty="0"/>
              <a:t>)</a:t>
            </a:r>
            <a:r>
              <a:rPr lang="zh-CN" altLang="zh-CN" sz="2200" dirty="0"/>
              <a:t>路。证毕。</a:t>
            </a:r>
          </a:p>
          <a:p>
            <a:pPr marL="0" indent="0">
              <a:buNone/>
            </a:pPr>
            <a:r>
              <a:rPr lang="en-US" altLang="zh-CN" sz="2200" b="1" dirty="0" smtClean="0"/>
              <a:t>	</a:t>
            </a:r>
            <a:r>
              <a:rPr lang="zh-CN" altLang="zh-CN" sz="2200" b="1" dirty="0" smtClean="0"/>
              <a:t>定理</a:t>
            </a:r>
            <a:r>
              <a:rPr lang="en-US" altLang="zh-CN" sz="2200" b="1" dirty="0"/>
              <a:t>14.2</a:t>
            </a:r>
            <a:r>
              <a:rPr lang="en-US" altLang="zh-CN" sz="2200" dirty="0"/>
              <a:t> </a:t>
            </a:r>
            <a:r>
              <a:rPr lang="zh-CN" altLang="zh-CN" sz="2200" dirty="0"/>
              <a:t>设</a:t>
            </a:r>
            <a:r>
              <a:rPr lang="en-US" altLang="zh-CN" sz="2200" dirty="0"/>
              <a:t>G </a:t>
            </a:r>
            <a:r>
              <a:rPr lang="zh-CN" altLang="zh-CN" sz="2200" dirty="0"/>
              <a:t>为简单图</a:t>
            </a:r>
            <a:r>
              <a:rPr lang="en-US" altLang="zh-CN" sz="2200" dirty="0"/>
              <a:t>,</a:t>
            </a:r>
            <a:r>
              <a:rPr lang="zh-CN" altLang="zh-CN" sz="2200" dirty="0"/>
              <a:t>且最小度</a:t>
            </a:r>
            <a:r>
              <a:rPr lang="zh-CN" altLang="zh-CN" sz="2200" dirty="0">
                <a:latin typeface="Times New Roman" panose="02020603050405020304" pitchFamily="18" charset="0"/>
                <a:cs typeface="Times New Roman" panose="02020603050405020304" pitchFamily="18" charset="0"/>
              </a:rPr>
              <a:t>δ</a:t>
            </a:r>
            <a:r>
              <a:rPr lang="en-US" altLang="zh-CN" sz="2200" dirty="0">
                <a:latin typeface="Times New Roman" panose="02020603050405020304" pitchFamily="18" charset="0"/>
                <a:cs typeface="Times New Roman" panose="02020603050405020304" pitchFamily="18" charset="0"/>
              </a:rPr>
              <a:t>(G)</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k</a:t>
            </a:r>
            <a:r>
              <a:rPr lang="en-US" altLang="zh-CN" sz="2200" dirty="0"/>
              <a:t>,</a:t>
            </a:r>
            <a:r>
              <a:rPr lang="zh-CN" altLang="zh-CN" sz="2200" dirty="0"/>
              <a:t>则</a:t>
            </a:r>
            <a:r>
              <a:rPr lang="en-US" altLang="zh-CN" sz="2200" dirty="0"/>
              <a:t>G </a:t>
            </a:r>
            <a:r>
              <a:rPr lang="zh-CN" altLang="zh-CN" sz="2200" dirty="0"/>
              <a:t>中存在长为</a:t>
            </a:r>
            <a:r>
              <a:rPr lang="en-US" altLang="zh-CN" sz="2200" dirty="0"/>
              <a:t>k </a:t>
            </a:r>
            <a:r>
              <a:rPr lang="zh-CN" altLang="zh-CN" sz="2200" dirty="0"/>
              <a:t>的路。</a:t>
            </a:r>
          </a:p>
          <a:p>
            <a:pPr marL="0" indent="0">
              <a:buNone/>
            </a:pPr>
            <a:r>
              <a:rPr lang="en-US" altLang="zh-CN" sz="2200" b="1" dirty="0" smtClean="0"/>
              <a:t>	</a:t>
            </a:r>
            <a:r>
              <a:rPr lang="zh-CN" altLang="zh-CN" sz="2200" b="1" dirty="0" smtClean="0"/>
              <a:t>证明</a:t>
            </a:r>
            <a:r>
              <a:rPr lang="en-US" altLang="zh-CN" sz="2200" b="1" dirty="0"/>
              <a:t>:</a:t>
            </a:r>
            <a:r>
              <a:rPr lang="zh-CN" altLang="zh-CN" sz="2200" dirty="0"/>
              <a:t>设</a:t>
            </a:r>
            <a:r>
              <a:rPr lang="en-US" altLang="zh-CN" sz="2200" dirty="0"/>
              <a:t>P </a:t>
            </a:r>
            <a:r>
              <a:rPr lang="zh-CN" altLang="zh-CN" sz="2200" dirty="0"/>
              <a:t>为简单图</a:t>
            </a:r>
            <a:r>
              <a:rPr lang="en-US" altLang="zh-CN" sz="2200" dirty="0"/>
              <a:t>G </a:t>
            </a:r>
            <a:r>
              <a:rPr lang="zh-CN" altLang="zh-CN" sz="2200" dirty="0"/>
              <a:t>中的一条最长路，其长为</a:t>
            </a:r>
            <a:r>
              <a:rPr lang="en-US" altLang="zh-CN" sz="2200" dirty="0"/>
              <a:t>l</a:t>
            </a:r>
            <a:r>
              <a:rPr lang="zh-CN" altLang="zh-CN" sz="2200" dirty="0"/>
              <a:t>则</a:t>
            </a:r>
            <a:r>
              <a:rPr lang="en-US" altLang="zh-CN" sz="2200" dirty="0">
                <a:latin typeface="Times New Roman" panose="02020603050405020304" pitchFamily="18" charset="0"/>
                <a:cs typeface="Times New Roman" panose="02020603050405020304" pitchFamily="18" charset="0"/>
              </a:rPr>
              <a:t>l&gt;k</a:t>
            </a:r>
            <a:r>
              <a:rPr lang="zh-CN" altLang="zh-CN" sz="2200" dirty="0"/>
              <a:t>。进一步设</a:t>
            </a:r>
            <a:r>
              <a:rPr lang="en-US" altLang="zh-CN" sz="2200" dirty="0"/>
              <a:t>P </a:t>
            </a:r>
            <a:r>
              <a:rPr lang="zh-CN" altLang="zh-CN" sz="2200" dirty="0"/>
              <a:t>为</a:t>
            </a:r>
            <a:r>
              <a:rPr lang="en-US" altLang="zh-CN" sz="2200" dirty="0">
                <a:latin typeface="Times New Roman" panose="02020603050405020304" pitchFamily="18" charset="0"/>
                <a:cs typeface="Times New Roman" panose="02020603050405020304" pitchFamily="18" charset="0"/>
              </a:rPr>
              <a:t>v1v2</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vlvl+1</a:t>
            </a:r>
            <a:r>
              <a:rPr lang="zh-CN" altLang="zh-CN" sz="2200" dirty="0"/>
              <a:t>，由假设</a:t>
            </a:r>
            <a:r>
              <a:rPr lang="en-US" altLang="zh-CN" sz="2200" dirty="0" err="1">
                <a:latin typeface="Times New Roman" panose="02020603050405020304" pitchFamily="18" charset="0"/>
                <a:cs typeface="Times New Roman" panose="02020603050405020304" pitchFamily="18" charset="0"/>
              </a:rPr>
              <a:t>dG</a:t>
            </a:r>
            <a:r>
              <a:rPr lang="en-US" altLang="zh-CN" sz="2200" dirty="0">
                <a:latin typeface="Times New Roman" panose="02020603050405020304" pitchFamily="18" charset="0"/>
                <a:cs typeface="Times New Roman" panose="02020603050405020304" pitchFamily="18" charset="0"/>
              </a:rPr>
              <a:t>(v1)</a:t>
            </a:r>
            <a:r>
              <a:rPr lang="zh-CN" altLang="zh-CN" sz="2200" dirty="0">
                <a:latin typeface="Times New Roman" panose="02020603050405020304" pitchFamily="18" charset="0"/>
                <a:cs typeface="Times New Roman" panose="02020603050405020304" pitchFamily="18" charset="0"/>
              </a:rPr>
              <a:t>≥δ≥</a:t>
            </a:r>
            <a:r>
              <a:rPr lang="en-US" altLang="zh-CN" sz="2200" dirty="0">
                <a:latin typeface="Times New Roman" panose="02020603050405020304" pitchFamily="18" charset="0"/>
                <a:cs typeface="Times New Roman" panose="02020603050405020304" pitchFamily="18" charset="0"/>
              </a:rPr>
              <a:t>l&gt;k</a:t>
            </a:r>
            <a:r>
              <a:rPr lang="en-US" altLang="zh-CN" sz="2200" dirty="0"/>
              <a:t>,</a:t>
            </a:r>
            <a:r>
              <a:rPr lang="zh-CN" altLang="zh-CN" sz="2200" dirty="0"/>
              <a:t>得在</a:t>
            </a:r>
            <a:r>
              <a:rPr lang="en-US" altLang="zh-CN" sz="2200" dirty="0"/>
              <a:t>P </a:t>
            </a:r>
            <a:r>
              <a:rPr lang="zh-CN" altLang="zh-CN" sz="2200" dirty="0"/>
              <a:t>外存在一个顶点</a:t>
            </a:r>
            <a:r>
              <a:rPr lang="en-US" altLang="zh-CN" sz="2200" dirty="0"/>
              <a:t>v</a:t>
            </a:r>
            <a:r>
              <a:rPr lang="en-US" altLang="zh-CN" sz="2200" baseline="-25000" dirty="0"/>
              <a:t>0</a:t>
            </a:r>
            <a:r>
              <a:rPr lang="zh-CN" altLang="zh-CN" sz="2200" dirty="0"/>
              <a:t>与</a:t>
            </a:r>
            <a:r>
              <a:rPr lang="en-US" altLang="zh-CN" sz="2200" dirty="0"/>
              <a:t>v</a:t>
            </a:r>
            <a:r>
              <a:rPr lang="en-US" altLang="zh-CN" sz="2200" baseline="-25000" dirty="0"/>
              <a:t>1</a:t>
            </a:r>
            <a:r>
              <a:rPr lang="zh-CN" altLang="zh-CN" sz="2200" dirty="0"/>
              <a:t>邻接</a:t>
            </a:r>
            <a:r>
              <a:rPr lang="en-US" altLang="zh-CN" sz="2200" dirty="0"/>
              <a:t>,</a:t>
            </a:r>
            <a:r>
              <a:rPr lang="zh-CN" altLang="zh-CN" sz="2200" dirty="0"/>
              <a:t>这样就得到</a:t>
            </a:r>
            <a:r>
              <a:rPr lang="en-US" altLang="zh-CN" sz="2200" dirty="0">
                <a:latin typeface="Times New Roman" panose="02020603050405020304" pitchFamily="18" charset="0"/>
                <a:cs typeface="Times New Roman" panose="02020603050405020304" pitchFamily="18" charset="0"/>
              </a:rPr>
              <a:t>v0v1v2</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vlvl+</a:t>
            </a:r>
            <a:r>
              <a:rPr lang="en-US" altLang="zh-CN" sz="2200" dirty="0"/>
              <a:t>1</a:t>
            </a:r>
            <a:r>
              <a:rPr lang="zh-CN" altLang="zh-CN" sz="2200" dirty="0"/>
              <a:t>是图</a:t>
            </a:r>
            <a:r>
              <a:rPr lang="en-US" altLang="zh-CN" sz="2200" dirty="0"/>
              <a:t>G </a:t>
            </a:r>
            <a:r>
              <a:rPr lang="zh-CN" altLang="zh-CN" sz="2200" dirty="0"/>
              <a:t>的另外一条路</a:t>
            </a:r>
            <a:r>
              <a:rPr lang="en-US" altLang="zh-CN" sz="2200" dirty="0"/>
              <a:t>,</a:t>
            </a:r>
            <a:r>
              <a:rPr lang="zh-CN" altLang="zh-CN" sz="2200" dirty="0"/>
              <a:t>并且长于</a:t>
            </a:r>
            <a:r>
              <a:rPr lang="en-US" altLang="zh-CN" sz="2200" dirty="0"/>
              <a:t>P,</a:t>
            </a:r>
            <a:r>
              <a:rPr lang="zh-CN" altLang="zh-CN" sz="2200" dirty="0"/>
              <a:t>这与</a:t>
            </a:r>
            <a:r>
              <a:rPr lang="en-US" altLang="zh-CN" sz="2200" dirty="0"/>
              <a:t>P </a:t>
            </a:r>
            <a:r>
              <a:rPr lang="zh-CN" altLang="zh-CN" sz="2200" dirty="0"/>
              <a:t>的最长性矛盾。</a:t>
            </a:r>
          </a:p>
          <a:p>
            <a:pPr marL="0" indent="0">
              <a:buNone/>
            </a:pPr>
            <a:r>
              <a:rPr lang="en-US" altLang="zh-CN" sz="2200" dirty="0" smtClean="0"/>
              <a:t>	</a:t>
            </a:r>
            <a:r>
              <a:rPr lang="zh-CN" altLang="zh-CN" sz="2200" dirty="0" smtClean="0"/>
              <a:t>从</a:t>
            </a:r>
            <a:r>
              <a:rPr lang="zh-CN" altLang="zh-CN" sz="2200" dirty="0"/>
              <a:t>上述可知</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l</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k</a:t>
            </a:r>
            <a:r>
              <a:rPr lang="zh-CN" altLang="zh-CN" sz="2200" dirty="0"/>
              <a:t>，这样，取</a:t>
            </a:r>
            <a:r>
              <a:rPr lang="en-US" altLang="zh-CN" sz="2200" dirty="0"/>
              <a:t>P </a:t>
            </a:r>
            <a:r>
              <a:rPr lang="zh-CN" altLang="zh-CN" sz="2200" dirty="0"/>
              <a:t>的长为</a:t>
            </a:r>
            <a:r>
              <a:rPr lang="en-US" altLang="zh-CN" sz="2200" dirty="0"/>
              <a:t>k </a:t>
            </a:r>
            <a:r>
              <a:rPr lang="zh-CN" altLang="zh-CN" sz="2200" dirty="0"/>
              <a:t>的一段作为所求。证毕。</a:t>
            </a:r>
            <a:endParaRPr lang="zh-CN" altLang="en-US" sz="2200" dirty="0"/>
          </a:p>
        </p:txBody>
      </p:sp>
      <p:sp>
        <p:nvSpPr>
          <p:cNvPr id="4" name="标题 1"/>
          <p:cNvSpPr txBox="1">
            <a:spLocks/>
          </p:cNvSpPr>
          <p:nvPr/>
        </p:nvSpPr>
        <p:spPr>
          <a:xfrm>
            <a:off x="852145" y="327214"/>
            <a:ext cx="8596668" cy="8561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fontAlgn="auto">
              <a:spcAft>
                <a:spcPts val="0"/>
              </a:spcAft>
            </a:pPr>
            <a:r>
              <a:rPr lang="en-US" altLang="zh-CN" sz="3600" dirty="0">
                <a:solidFill>
                  <a:schemeClr val="accent1"/>
                </a:solidFill>
                <a:latin typeface="+mj-lt"/>
                <a:ea typeface="+mj-ea"/>
                <a:cs typeface="+mj-cs"/>
              </a:rPr>
              <a:t>14.2.4 </a:t>
            </a:r>
            <a:r>
              <a:rPr lang="zh-CN" altLang="en-US" sz="3600" dirty="0" smtClean="0">
                <a:solidFill>
                  <a:schemeClr val="accent1"/>
                </a:solidFill>
                <a:latin typeface="+mj-lt"/>
                <a:ea typeface="+mj-ea"/>
                <a:cs typeface="+mj-cs"/>
              </a:rPr>
              <a:t>路</a:t>
            </a:r>
            <a:endParaRPr lang="zh-CN" altLang="zh-CN" sz="3600" kern="1200" dirty="0">
              <a:solidFill>
                <a:schemeClr val="accent1"/>
              </a:solidFill>
              <a:latin typeface="+mj-lt"/>
              <a:ea typeface="+mj-ea"/>
              <a:cs typeface="+mj-cs"/>
            </a:endParaRPr>
          </a:p>
        </p:txBody>
      </p:sp>
    </p:spTree>
    <p:extLst>
      <p:ext uri="{BB962C8B-B14F-4D97-AF65-F5344CB8AC3E}">
        <p14:creationId xmlns:p14="http://schemas.microsoft.com/office/powerpoint/2010/main" val="366750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14.3 	</a:t>
            </a:r>
            <a:r>
              <a:rPr lang="zh-CN" altLang="en-US" sz="4000" dirty="0"/>
              <a:t>图的矩阵表示</a:t>
            </a:r>
          </a:p>
        </p:txBody>
      </p:sp>
      <p:sp>
        <p:nvSpPr>
          <p:cNvPr id="3" name="内容占位符 2"/>
          <p:cNvSpPr>
            <a:spLocks noGrp="1"/>
          </p:cNvSpPr>
          <p:nvPr>
            <p:ph idx="1"/>
          </p:nvPr>
        </p:nvSpPr>
        <p:spPr>
          <a:xfrm>
            <a:off x="677334" y="2093355"/>
            <a:ext cx="8345642" cy="3487176"/>
          </a:xfrm>
        </p:spPr>
        <p:txBody>
          <a:bodyPr/>
          <a:lstStyle/>
          <a:p>
            <a:r>
              <a:rPr lang="zh-CN" altLang="en-US" sz="2200" dirty="0"/>
              <a:t>图</a:t>
            </a:r>
            <a:r>
              <a:rPr lang="en-US" altLang="zh-CN" sz="2200" dirty="0">
                <a:latin typeface="Times New Roman" panose="02020603050405020304" pitchFamily="18" charset="0"/>
                <a:cs typeface="Times New Roman" panose="02020603050405020304" pitchFamily="18" charset="0"/>
              </a:rPr>
              <a:t>G=(V,E)</a:t>
            </a:r>
            <a:r>
              <a:rPr lang="zh-CN" altLang="en-US" sz="2200" dirty="0"/>
              <a:t>，一方面，由它的顶点与边之间的关联关系唯一确定，也由它的顶点与顶点之间的邻接关系唯一确定；另一方面</a:t>
            </a:r>
            <a:r>
              <a:rPr lang="en-US" altLang="zh-CN" sz="2200" dirty="0"/>
              <a:t>,</a:t>
            </a:r>
            <a:r>
              <a:rPr lang="zh-CN" altLang="en-US" sz="2200" dirty="0"/>
              <a:t>图</a:t>
            </a:r>
            <a:r>
              <a:rPr lang="en-US" altLang="zh-CN" sz="2200" dirty="0">
                <a:latin typeface="Times New Roman" panose="02020603050405020304" pitchFamily="18" charset="0"/>
                <a:cs typeface="Times New Roman" panose="02020603050405020304" pitchFamily="18" charset="0"/>
              </a:rPr>
              <a:t>G=(V,E)</a:t>
            </a:r>
            <a:r>
              <a:rPr lang="zh-CN" altLang="en-US" sz="2200" dirty="0"/>
              <a:t>在计算机中存储的数据结构必须完全等价于图本身的顶点与边之间的结构关系，而图的矩阵表示就能够承担这种重要的“中介”角色。此外，可通过对图的表示矩阵进行讨论来得到图本身的若干性质。</a:t>
            </a:r>
            <a:endParaRPr lang="zh-CN" altLang="en-US" dirty="0"/>
          </a:p>
        </p:txBody>
      </p:sp>
    </p:spTree>
    <p:extLst>
      <p:ext uri="{BB962C8B-B14F-4D97-AF65-F5344CB8AC3E}">
        <p14:creationId xmlns:p14="http://schemas.microsoft.com/office/powerpoint/2010/main" val="163930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2144" y="1183343"/>
            <a:ext cx="10725773" cy="5351928"/>
          </a:xfrm>
        </p:spPr>
        <p:txBody>
          <a:bodyPr>
            <a:noAutofit/>
          </a:bodyPr>
          <a:lstStyle/>
          <a:p>
            <a:r>
              <a:rPr lang="zh-CN" altLang="en-US" sz="2200" b="1" dirty="0"/>
              <a:t>定义</a:t>
            </a:r>
            <a:r>
              <a:rPr lang="en-US" altLang="zh-CN" sz="2200" b="1" dirty="0"/>
              <a:t>14.1 </a:t>
            </a:r>
            <a:r>
              <a:rPr lang="zh-CN" altLang="en-US" sz="2200" dirty="0"/>
              <a:t>设</a:t>
            </a:r>
            <a:r>
              <a:rPr lang="en-US" altLang="zh-CN" sz="2200" dirty="0"/>
              <a:t>(</a:t>
            </a:r>
            <a:r>
              <a:rPr lang="zh-CN" altLang="en-US" sz="2200" dirty="0"/>
              <a:t>无向</a:t>
            </a:r>
            <a:r>
              <a:rPr lang="en-US" altLang="zh-CN" sz="2200" dirty="0"/>
              <a:t>)</a:t>
            </a:r>
            <a:r>
              <a:rPr lang="zh-CN" altLang="en-US" sz="2200" dirty="0"/>
              <a:t>图</a:t>
            </a:r>
            <a:r>
              <a:rPr lang="en-US" altLang="zh-CN" sz="2200" dirty="0">
                <a:latin typeface="Times New Roman" panose="02020603050405020304" pitchFamily="18" charset="0"/>
                <a:cs typeface="Times New Roman" panose="02020603050405020304" pitchFamily="18" charset="0"/>
              </a:rPr>
              <a:t>G=(V,E)</a:t>
            </a:r>
            <a:r>
              <a:rPr lang="zh-CN" altLang="en-US" sz="2200" dirty="0"/>
              <a:t>，其中顶点集</a:t>
            </a:r>
            <a:r>
              <a:rPr lang="en-US" altLang="zh-CN" sz="2200" dirty="0">
                <a:latin typeface="Times New Roman" panose="02020603050405020304" pitchFamily="18" charset="0"/>
                <a:cs typeface="Times New Roman" panose="02020603050405020304" pitchFamily="18" charset="0"/>
              </a:rPr>
              <a:t>V={v1,v2,…,</a:t>
            </a:r>
            <a:r>
              <a:rPr lang="en-US" altLang="zh-CN" sz="2200" dirty="0" err="1">
                <a:latin typeface="Times New Roman" panose="02020603050405020304" pitchFamily="18" charset="0"/>
                <a:cs typeface="Times New Roman" panose="02020603050405020304" pitchFamily="18" charset="0"/>
              </a:rPr>
              <a:t>vn</a:t>
            </a:r>
            <a:r>
              <a:rPr lang="en-US" altLang="zh-CN" sz="2200" dirty="0">
                <a:latin typeface="Times New Roman" panose="02020603050405020304" pitchFamily="18" charset="0"/>
                <a:cs typeface="Times New Roman" panose="02020603050405020304" pitchFamily="18" charset="0"/>
              </a:rPr>
              <a:t>}</a:t>
            </a:r>
            <a:r>
              <a:rPr lang="zh-CN" altLang="en-US" sz="2200" dirty="0"/>
              <a:t>，边集</a:t>
            </a:r>
            <a:r>
              <a:rPr lang="en-US" altLang="zh-CN" sz="2200" dirty="0">
                <a:latin typeface="Times New Roman" panose="02020603050405020304" pitchFamily="18" charset="0"/>
                <a:cs typeface="Times New Roman" panose="02020603050405020304" pitchFamily="18" charset="0"/>
              </a:rPr>
              <a:t>E={e1,e2,…,</a:t>
            </a:r>
            <a:r>
              <a:rPr lang="en-US" altLang="zh-CN" sz="2200" dirty="0" err="1">
                <a:latin typeface="Times New Roman" panose="02020603050405020304" pitchFamily="18" charset="0"/>
                <a:cs typeface="Times New Roman" panose="02020603050405020304" pitchFamily="18" charset="0"/>
              </a:rPr>
              <a:t>eε</a:t>
            </a:r>
            <a:r>
              <a:rPr lang="en-US" altLang="zh-CN" sz="2200" dirty="0">
                <a:latin typeface="Times New Roman" panose="02020603050405020304" pitchFamily="18" charset="0"/>
                <a:cs typeface="Times New Roman" panose="02020603050405020304" pitchFamily="18" charset="0"/>
              </a:rPr>
              <a:t>}</a:t>
            </a:r>
            <a:r>
              <a:rPr lang="zh-CN" altLang="en-US" sz="2200" dirty="0"/>
              <a:t>。用</a:t>
            </a:r>
            <a:r>
              <a:rPr lang="en-US" altLang="zh-CN" sz="2200" dirty="0" err="1">
                <a:latin typeface="Times New Roman" panose="02020603050405020304" pitchFamily="18" charset="0"/>
                <a:cs typeface="Times New Roman" panose="02020603050405020304" pitchFamily="18" charset="0"/>
              </a:rPr>
              <a:t>aij</a:t>
            </a:r>
            <a:r>
              <a:rPr lang="zh-CN" altLang="en-US" sz="2200" dirty="0"/>
              <a:t>表示顶点</a:t>
            </a:r>
            <a:r>
              <a:rPr lang="en-US" altLang="zh-CN" sz="2200" dirty="0">
                <a:latin typeface="Times New Roman" panose="02020603050405020304" pitchFamily="18" charset="0"/>
                <a:cs typeface="Times New Roman" panose="02020603050405020304" pitchFamily="18" charset="0"/>
              </a:rPr>
              <a:t>vi</a:t>
            </a:r>
            <a:r>
              <a:rPr lang="zh-CN" altLang="en-US" sz="2200" dirty="0"/>
              <a:t>与顶点</a:t>
            </a:r>
            <a:r>
              <a:rPr lang="en-US" altLang="zh-CN" sz="2200" dirty="0" err="1">
                <a:latin typeface="Times New Roman" panose="02020603050405020304" pitchFamily="18" charset="0"/>
                <a:cs typeface="Times New Roman" panose="02020603050405020304" pitchFamily="18" charset="0"/>
              </a:rPr>
              <a:t>vj</a:t>
            </a:r>
            <a:r>
              <a:rPr lang="zh-CN" altLang="en-US" sz="2200" dirty="0"/>
              <a:t>之间的边数，可能取值为</a:t>
            </a:r>
            <a:r>
              <a:rPr lang="en-US" altLang="zh-CN" sz="2200" dirty="0"/>
              <a:t>0,1,2,</a:t>
            </a:r>
            <a:r>
              <a:rPr lang="zh-CN" altLang="en-US" sz="2200" dirty="0"/>
              <a:t>称所得矩阵</a:t>
            </a:r>
            <a:r>
              <a:rPr lang="en-US" altLang="zh-CN" sz="2200" dirty="0">
                <a:latin typeface="Times New Roman" panose="02020603050405020304" pitchFamily="18" charset="0"/>
                <a:cs typeface="Times New Roman" panose="02020603050405020304" pitchFamily="18" charset="0"/>
              </a:rPr>
              <a:t>A=A(G)=(</a:t>
            </a:r>
            <a:r>
              <a:rPr lang="en-US" altLang="zh-CN" sz="2200" dirty="0" err="1">
                <a:latin typeface="Times New Roman" panose="02020603050405020304" pitchFamily="18" charset="0"/>
                <a:cs typeface="Times New Roman" panose="02020603050405020304" pitchFamily="18" charset="0"/>
              </a:rPr>
              <a:t>aij</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n×n</a:t>
            </a:r>
            <a:r>
              <a:rPr lang="zh-CN" altLang="en-US" sz="2200" dirty="0"/>
              <a:t>为图</a:t>
            </a:r>
            <a:r>
              <a:rPr lang="en-US" altLang="zh-CN" sz="2200" dirty="0"/>
              <a:t>G </a:t>
            </a:r>
            <a:r>
              <a:rPr lang="zh-CN" altLang="en-US" sz="2200" dirty="0"/>
              <a:t>的邻接矩阵</a:t>
            </a:r>
            <a:r>
              <a:rPr lang="zh-CN" altLang="en-US" sz="2200" dirty="0" smtClean="0"/>
              <a:t>。</a:t>
            </a:r>
            <a:endParaRPr lang="en-US" altLang="zh-CN" sz="2200" dirty="0" smtClean="0"/>
          </a:p>
          <a:p>
            <a:pPr marL="0" indent="0">
              <a:buNone/>
            </a:pPr>
            <a:r>
              <a:rPr lang="en-US" altLang="zh-CN" sz="2200" dirty="0" smtClean="0"/>
              <a:t>	</a:t>
            </a:r>
            <a:r>
              <a:rPr lang="zh-CN" altLang="zh-CN" sz="2200" dirty="0" smtClean="0"/>
              <a:t>根据</a:t>
            </a:r>
            <a:r>
              <a:rPr lang="zh-CN" altLang="zh-CN" sz="2200" dirty="0"/>
              <a:t>图邻接矩阵的定义，易得若干性质如下</a:t>
            </a:r>
            <a:r>
              <a:rPr lang="zh-CN" altLang="zh-CN" sz="2200" dirty="0" smtClean="0"/>
              <a:t>：</a:t>
            </a:r>
            <a:endParaRPr lang="en-US" altLang="zh-CN" sz="2200" dirty="0" smtClean="0"/>
          </a:p>
          <a:p>
            <a:pPr marL="0" indent="0">
              <a:buNone/>
            </a:pPr>
            <a:r>
              <a:rPr lang="en-US" altLang="zh-CN" sz="2200" dirty="0" smtClean="0"/>
              <a:t>	</a:t>
            </a:r>
            <a:r>
              <a:rPr lang="zh-CN" altLang="en-US" sz="2200" dirty="0"/>
              <a:t>①</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A(G)</a:t>
            </a:r>
            <a:r>
              <a:rPr lang="zh-CN" altLang="en-US" sz="2200" dirty="0"/>
              <a:t>为对称矩阵</a:t>
            </a:r>
            <a:r>
              <a:rPr lang="zh-CN" altLang="en-US" sz="2200" dirty="0" smtClean="0"/>
              <a:t>；</a:t>
            </a:r>
            <a:endParaRPr lang="en-US" altLang="zh-CN" sz="2200" dirty="0" smtClean="0"/>
          </a:p>
          <a:p>
            <a:pPr marL="0" indent="0">
              <a:buNone/>
            </a:pPr>
            <a:r>
              <a:rPr lang="en-US" altLang="zh-CN" sz="2200" dirty="0" smtClean="0"/>
              <a:t>	</a:t>
            </a:r>
            <a:r>
              <a:rPr lang="zh-CN" altLang="en-US" sz="2200" dirty="0" smtClean="0"/>
              <a:t>②</a:t>
            </a:r>
            <a:r>
              <a:rPr lang="zh-CN" altLang="en-US" sz="2200" dirty="0"/>
              <a:t>	若</a:t>
            </a:r>
            <a:r>
              <a:rPr lang="en-US" altLang="zh-CN" sz="2200" dirty="0">
                <a:latin typeface="Times New Roman" panose="02020603050405020304" pitchFamily="18" charset="0"/>
                <a:cs typeface="Times New Roman" panose="02020603050405020304" pitchFamily="18" charset="0"/>
              </a:rPr>
              <a:t>G</a:t>
            </a:r>
            <a:r>
              <a:rPr lang="en-US" altLang="zh-CN" sz="2200" dirty="0"/>
              <a:t> </a:t>
            </a:r>
            <a:r>
              <a:rPr lang="zh-CN" altLang="en-US" sz="2200" dirty="0"/>
              <a:t>为无环图</a:t>
            </a:r>
            <a:r>
              <a:rPr lang="en-US" altLang="zh-CN" sz="2200" dirty="0"/>
              <a:t>,</a:t>
            </a:r>
            <a:r>
              <a:rPr lang="zh-CN" altLang="en-US" sz="2200" dirty="0"/>
              <a:t>则</a:t>
            </a:r>
            <a:r>
              <a:rPr lang="en-US" altLang="zh-CN" sz="2200" dirty="0">
                <a:latin typeface="Times New Roman" panose="02020603050405020304" pitchFamily="18" charset="0"/>
                <a:cs typeface="Times New Roman" panose="02020603050405020304" pitchFamily="18" charset="0"/>
              </a:rPr>
              <a:t>A(G)</a:t>
            </a:r>
            <a:r>
              <a:rPr lang="zh-CN" altLang="en-US" sz="2200" dirty="0"/>
              <a:t>中第</a:t>
            </a:r>
            <a:r>
              <a:rPr lang="en-US" altLang="zh-CN" sz="2200" dirty="0" err="1"/>
              <a:t>i</a:t>
            </a:r>
            <a:r>
              <a:rPr lang="zh-CN" altLang="en-US" sz="2200" dirty="0"/>
              <a:t>行</a:t>
            </a:r>
            <a:r>
              <a:rPr lang="en-US" altLang="zh-CN" sz="2200" dirty="0"/>
              <a:t>(</a:t>
            </a:r>
            <a:r>
              <a:rPr lang="zh-CN" altLang="en-US" sz="2200" dirty="0"/>
              <a:t>列</a:t>
            </a:r>
            <a:r>
              <a:rPr lang="en-US" altLang="zh-CN" sz="2200" dirty="0"/>
              <a:t>)</a:t>
            </a:r>
            <a:r>
              <a:rPr lang="zh-CN" altLang="en-US" sz="2200" dirty="0"/>
              <a:t>的元素之和等于顶点</a:t>
            </a:r>
            <a:r>
              <a:rPr lang="en-US" altLang="zh-CN" sz="2200" dirty="0"/>
              <a:t>vi</a:t>
            </a:r>
            <a:r>
              <a:rPr lang="zh-CN" altLang="en-US" sz="2200" dirty="0"/>
              <a:t>的度</a:t>
            </a:r>
            <a:r>
              <a:rPr lang="zh-CN" altLang="en-US" sz="2200" dirty="0" smtClean="0"/>
              <a:t>；</a:t>
            </a:r>
            <a:endParaRPr lang="en-US" altLang="zh-CN" sz="2200" dirty="0" smtClean="0"/>
          </a:p>
          <a:p>
            <a:pPr marL="0" indent="0">
              <a:buNone/>
            </a:pPr>
            <a:r>
              <a:rPr lang="en-US" altLang="zh-CN" sz="2200" dirty="0" smtClean="0"/>
              <a:t>	</a:t>
            </a:r>
            <a:r>
              <a:rPr lang="zh-CN" altLang="en-US" sz="2200" dirty="0" smtClean="0"/>
              <a:t>③</a:t>
            </a:r>
            <a:r>
              <a:rPr lang="zh-CN" altLang="en-US" sz="2200" dirty="0"/>
              <a:t>	两图</a:t>
            </a:r>
            <a:r>
              <a:rPr lang="en-US" altLang="zh-CN" sz="2200" dirty="0">
                <a:latin typeface="Times New Roman" panose="02020603050405020304" pitchFamily="18" charset="0"/>
                <a:cs typeface="Times New Roman" panose="02020603050405020304" pitchFamily="18" charset="0"/>
              </a:rPr>
              <a:t>G</a:t>
            </a:r>
            <a:r>
              <a:rPr lang="en-US" altLang="zh-CN" sz="2200" dirty="0"/>
              <a:t> </a:t>
            </a:r>
            <a:r>
              <a:rPr lang="zh-CN" altLang="en-US" sz="2200" dirty="0"/>
              <a:t>和</a:t>
            </a:r>
            <a:r>
              <a:rPr lang="en-US" altLang="zh-CN" sz="2200" dirty="0">
                <a:latin typeface="Times New Roman" panose="02020603050405020304" pitchFamily="18" charset="0"/>
                <a:cs typeface="Times New Roman" panose="02020603050405020304" pitchFamily="18" charset="0"/>
              </a:rPr>
              <a:t>H</a:t>
            </a:r>
            <a:r>
              <a:rPr lang="en-US" altLang="zh-CN" sz="2200" dirty="0"/>
              <a:t> </a:t>
            </a:r>
            <a:r>
              <a:rPr lang="zh-CN" altLang="en-US" sz="2200" dirty="0"/>
              <a:t>同构的充分必要条件是存在置换矩阵</a:t>
            </a:r>
            <a:r>
              <a:rPr lang="en-US" altLang="zh-CN" sz="2200" dirty="0"/>
              <a:t>P </a:t>
            </a:r>
            <a:r>
              <a:rPr lang="zh-CN" altLang="en-US" sz="2200" dirty="0"/>
              <a:t>使得</a:t>
            </a:r>
            <a:r>
              <a:rPr lang="en-US" altLang="zh-CN" sz="2200" dirty="0"/>
              <a:t>A(G)=PTA(H)P</a:t>
            </a:r>
            <a:r>
              <a:rPr lang="zh-CN" altLang="en-US" sz="2200" dirty="0" smtClean="0"/>
              <a:t>。</a:t>
            </a:r>
            <a:endParaRPr lang="en-US" altLang="zh-CN" sz="2200" dirty="0" smtClean="0"/>
          </a:p>
          <a:p>
            <a:pPr marL="0" indent="0">
              <a:buNone/>
            </a:pPr>
            <a:r>
              <a:rPr lang="zh-CN" altLang="zh-CN" sz="2200" dirty="0"/>
              <a:t>类似地，有向图</a:t>
            </a:r>
            <a:r>
              <a:rPr lang="en-US" altLang="zh-CN" sz="2200" dirty="0"/>
              <a:t>D </a:t>
            </a:r>
            <a:r>
              <a:rPr lang="zh-CN" altLang="zh-CN" sz="2200" dirty="0"/>
              <a:t>的邻接矩阵</a:t>
            </a:r>
            <a:r>
              <a:rPr lang="en-US" altLang="zh-CN" sz="2200" dirty="0">
                <a:latin typeface="Times New Roman" panose="02020603050405020304" pitchFamily="18" charset="0"/>
                <a:cs typeface="Times New Roman" panose="02020603050405020304" pitchFamily="18" charset="0"/>
              </a:rPr>
              <a:t>A(D)=(</a:t>
            </a:r>
            <a:r>
              <a:rPr lang="en-US" altLang="zh-CN" sz="2200" dirty="0" err="1">
                <a:latin typeface="Times New Roman" panose="02020603050405020304" pitchFamily="18" charset="0"/>
                <a:cs typeface="Times New Roman" panose="02020603050405020304" pitchFamily="18" charset="0"/>
              </a:rPr>
              <a:t>aij</a:t>
            </a:r>
            <a:r>
              <a:rPr lang="en-US" altLang="zh-CN" sz="2200" dirty="0">
                <a:latin typeface="Times New Roman" panose="02020603050405020304" pitchFamily="18" charset="0"/>
                <a:cs typeface="Times New Roman" panose="02020603050405020304" pitchFamily="18" charset="0"/>
              </a:rPr>
              <a:t>)n</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n</a:t>
            </a:r>
            <a:r>
              <a:rPr lang="zh-CN" altLang="zh-CN" sz="2200" dirty="0"/>
              <a:t>的元素</a:t>
            </a:r>
            <a:r>
              <a:rPr lang="en-US" altLang="zh-CN" sz="2200" dirty="0" err="1">
                <a:latin typeface="Times New Roman" panose="02020603050405020304" pitchFamily="18" charset="0"/>
                <a:cs typeface="Times New Roman" panose="02020603050405020304" pitchFamily="18" charset="0"/>
              </a:rPr>
              <a:t>aij</a:t>
            </a:r>
            <a:r>
              <a:rPr lang="zh-CN" altLang="zh-CN" sz="2200" dirty="0"/>
              <a:t>定义为：元素</a:t>
            </a:r>
            <a:r>
              <a:rPr lang="en-US" altLang="zh-CN" sz="2200" dirty="0" err="1">
                <a:latin typeface="Times New Roman" panose="02020603050405020304" pitchFamily="18" charset="0"/>
                <a:cs typeface="Times New Roman" panose="02020603050405020304" pitchFamily="18" charset="0"/>
              </a:rPr>
              <a:t>aij</a:t>
            </a:r>
            <a:r>
              <a:rPr lang="zh-CN" altLang="zh-CN" sz="2200" dirty="0"/>
              <a:t>表示从始点</a:t>
            </a:r>
            <a:r>
              <a:rPr lang="en-US" altLang="zh-CN" sz="2200" dirty="0"/>
              <a:t>v</a:t>
            </a:r>
            <a:r>
              <a:rPr lang="en-US" altLang="zh-CN" sz="2200" baseline="-25000" dirty="0"/>
              <a:t>i</a:t>
            </a:r>
            <a:r>
              <a:rPr lang="zh-CN" altLang="zh-CN" sz="2200" dirty="0"/>
              <a:t>到终点</a:t>
            </a:r>
            <a:r>
              <a:rPr lang="en-US" altLang="zh-CN" sz="2200" dirty="0" err="1">
                <a:latin typeface="Times New Roman" panose="02020603050405020304" pitchFamily="18" charset="0"/>
                <a:cs typeface="Times New Roman" panose="02020603050405020304" pitchFamily="18" charset="0"/>
              </a:rPr>
              <a:t>vj</a:t>
            </a:r>
            <a:r>
              <a:rPr lang="zh-CN" altLang="zh-CN" sz="2200" dirty="0"/>
              <a:t>的有向边的条，</a:t>
            </a:r>
            <a:r>
              <a:rPr lang="en-US" altLang="zh-CN" sz="2200" dirty="0"/>
              <a:t>,</a:t>
            </a:r>
            <a:r>
              <a:rPr lang="zh-CN" altLang="zh-CN" sz="2200" dirty="0"/>
              <a:t>其中</a:t>
            </a:r>
            <a:r>
              <a:rPr lang="en-US" altLang="zh-CN" sz="2200" dirty="0">
                <a:latin typeface="Times New Roman" panose="02020603050405020304" pitchFamily="18" charset="0"/>
                <a:cs typeface="Times New Roman" panose="02020603050405020304" pitchFamily="18" charset="0"/>
              </a:rPr>
              <a:t>vi</a:t>
            </a:r>
            <a:r>
              <a:rPr lang="zh-CN" altLang="zh-CN" sz="2200" dirty="0"/>
              <a:t>和</a:t>
            </a:r>
            <a:r>
              <a:rPr lang="en-US" altLang="zh-CN" sz="2200" dirty="0" err="1">
                <a:latin typeface="Times New Roman" panose="02020603050405020304" pitchFamily="18" charset="0"/>
                <a:cs typeface="Times New Roman" panose="02020603050405020304" pitchFamily="18" charset="0"/>
              </a:rPr>
              <a:t>vj</a:t>
            </a:r>
            <a:r>
              <a:rPr lang="zh-CN" altLang="zh-CN" sz="2200" dirty="0"/>
              <a:t>为</a:t>
            </a:r>
            <a:r>
              <a:rPr lang="en-US" altLang="zh-CN" sz="2200" dirty="0"/>
              <a:t>D </a:t>
            </a:r>
            <a:r>
              <a:rPr lang="zh-CN" altLang="zh-CN" sz="2200" dirty="0"/>
              <a:t>的顶点。</a:t>
            </a:r>
          </a:p>
          <a:p>
            <a:pPr marL="0" indent="0">
              <a:buNone/>
            </a:pPr>
            <a:endParaRPr lang="zh-CN" altLang="zh-CN" sz="2400" dirty="0" smtClean="0"/>
          </a:p>
          <a:p>
            <a:endParaRPr lang="zh-CN" altLang="en-US" sz="2200" dirty="0"/>
          </a:p>
        </p:txBody>
      </p:sp>
      <p:sp>
        <p:nvSpPr>
          <p:cNvPr id="4" name="标题 1"/>
          <p:cNvSpPr txBox="1">
            <a:spLocks/>
          </p:cNvSpPr>
          <p:nvPr/>
        </p:nvSpPr>
        <p:spPr>
          <a:xfrm>
            <a:off x="852145" y="327214"/>
            <a:ext cx="8596668" cy="8561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fontAlgn="auto">
              <a:spcAft>
                <a:spcPts val="0"/>
              </a:spcAft>
            </a:pPr>
            <a:r>
              <a:rPr lang="en-US" altLang="zh-CN" sz="3600" dirty="0">
                <a:solidFill>
                  <a:schemeClr val="accent1"/>
                </a:solidFill>
                <a:latin typeface="+mj-lt"/>
                <a:ea typeface="+mj-ea"/>
                <a:cs typeface="+mj-cs"/>
              </a:rPr>
              <a:t>14.3.1 </a:t>
            </a:r>
            <a:r>
              <a:rPr lang="zh-CN" altLang="en-US" sz="3600" dirty="0" smtClean="0">
                <a:solidFill>
                  <a:schemeClr val="accent1"/>
                </a:solidFill>
                <a:latin typeface="+mj-lt"/>
                <a:ea typeface="+mj-ea"/>
                <a:cs typeface="+mj-cs"/>
              </a:rPr>
              <a:t>邻接矩阵</a:t>
            </a:r>
            <a:endParaRPr lang="zh-CN" altLang="zh-CN" sz="3600" kern="1200" dirty="0">
              <a:solidFill>
                <a:schemeClr val="accent1"/>
              </a:solidFill>
              <a:latin typeface="+mj-lt"/>
              <a:ea typeface="+mj-ea"/>
              <a:cs typeface="+mj-cs"/>
            </a:endParaRPr>
          </a:p>
        </p:txBody>
      </p:sp>
    </p:spTree>
    <p:extLst>
      <p:ext uri="{BB962C8B-B14F-4D97-AF65-F5344CB8AC3E}">
        <p14:creationId xmlns:p14="http://schemas.microsoft.com/office/powerpoint/2010/main" val="308662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2144" y="1183343"/>
            <a:ext cx="10725773" cy="5351928"/>
          </a:xfrm>
        </p:spPr>
        <p:txBody>
          <a:bodyPr>
            <a:noAutofit/>
          </a:bodyPr>
          <a:lstStyle/>
          <a:p>
            <a:r>
              <a:rPr lang="zh-CN" altLang="zh-CN" sz="2200" b="1" dirty="0"/>
              <a:t>定义</a:t>
            </a:r>
            <a:r>
              <a:rPr lang="en-US" altLang="zh-CN" sz="2200" b="1" dirty="0"/>
              <a:t>14.2</a:t>
            </a:r>
            <a:r>
              <a:rPr lang="en-US" altLang="zh-CN" sz="2200" dirty="0"/>
              <a:t> </a:t>
            </a:r>
            <a:r>
              <a:rPr lang="zh-CN" altLang="zh-CN" sz="2200" dirty="0"/>
              <a:t>设任意</a:t>
            </a:r>
            <a:r>
              <a:rPr lang="en-US" altLang="zh-CN" sz="2200" dirty="0"/>
              <a:t>(</a:t>
            </a:r>
            <a:r>
              <a:rPr lang="zh-CN" altLang="zh-CN" sz="2200" dirty="0"/>
              <a:t>无向</a:t>
            </a:r>
            <a:r>
              <a:rPr lang="en-US" altLang="zh-CN" sz="2200" dirty="0"/>
              <a:t>)</a:t>
            </a:r>
            <a:r>
              <a:rPr lang="zh-CN" altLang="zh-CN" sz="2200" dirty="0"/>
              <a:t>图</a:t>
            </a:r>
            <a:r>
              <a:rPr lang="en-US" altLang="zh-CN" sz="2200" dirty="0">
                <a:latin typeface="Times New Roman" panose="02020603050405020304" pitchFamily="18" charset="0"/>
                <a:cs typeface="Times New Roman" panose="02020603050405020304" pitchFamily="18" charset="0"/>
              </a:rPr>
              <a:t>G=(V,E)</a:t>
            </a:r>
            <a:r>
              <a:rPr lang="zh-CN" altLang="zh-CN" sz="2200" dirty="0"/>
              <a:t>，其中顶点集</a:t>
            </a:r>
            <a:r>
              <a:rPr lang="en-US" altLang="zh-CN" sz="2200" dirty="0">
                <a:latin typeface="Times New Roman" panose="02020603050405020304" pitchFamily="18" charset="0"/>
                <a:cs typeface="Times New Roman" panose="02020603050405020304" pitchFamily="18" charset="0"/>
              </a:rPr>
              <a:t>V={v1,v2,…,</a:t>
            </a:r>
            <a:r>
              <a:rPr lang="en-US" altLang="zh-CN" sz="2200" dirty="0" err="1">
                <a:latin typeface="Times New Roman" panose="02020603050405020304" pitchFamily="18" charset="0"/>
                <a:cs typeface="Times New Roman" panose="02020603050405020304" pitchFamily="18" charset="0"/>
              </a:rPr>
              <a:t>vn</a:t>
            </a:r>
            <a:r>
              <a:rPr lang="en-US" altLang="zh-CN" sz="2200" dirty="0">
                <a:latin typeface="Times New Roman" panose="02020603050405020304" pitchFamily="18" charset="0"/>
                <a:cs typeface="Times New Roman" panose="02020603050405020304" pitchFamily="18" charset="0"/>
              </a:rPr>
              <a:t>},</a:t>
            </a:r>
            <a:r>
              <a:rPr lang="zh-CN" altLang="zh-CN" sz="2200" dirty="0"/>
              <a:t>边集</a:t>
            </a:r>
            <a:r>
              <a:rPr lang="en-US" altLang="zh-CN" sz="2200" dirty="0">
                <a:latin typeface="Times New Roman" panose="02020603050405020304" pitchFamily="18" charset="0"/>
                <a:cs typeface="Times New Roman" panose="02020603050405020304" pitchFamily="18" charset="0"/>
              </a:rPr>
              <a:t>E={e1,e2,…,e</a:t>
            </a:r>
            <a:r>
              <a:rPr lang="zh-CN" altLang="zh-CN" sz="2200" dirty="0">
                <a:latin typeface="Times New Roman" panose="02020603050405020304" pitchFamily="18" charset="0"/>
                <a:cs typeface="Times New Roman" panose="02020603050405020304" pitchFamily="18" charset="0"/>
              </a:rPr>
              <a:t>ε</a:t>
            </a:r>
            <a:r>
              <a:rPr lang="en-US" altLang="zh-CN" sz="2200" dirty="0">
                <a:latin typeface="Times New Roman" panose="02020603050405020304" pitchFamily="18" charset="0"/>
                <a:cs typeface="Times New Roman" panose="02020603050405020304" pitchFamily="18" charset="0"/>
              </a:rPr>
              <a:t>}</a:t>
            </a:r>
            <a:r>
              <a:rPr lang="zh-CN" altLang="zh-CN" sz="2200" dirty="0"/>
              <a:t>。用</a:t>
            </a:r>
            <a:r>
              <a:rPr lang="en-US" altLang="zh-CN" sz="2200" dirty="0"/>
              <a:t> </a:t>
            </a:r>
            <a:r>
              <a:rPr lang="en-US" altLang="zh-CN" sz="2200" dirty="0" err="1"/>
              <a:t>m</a:t>
            </a:r>
            <a:r>
              <a:rPr lang="en-US" altLang="zh-CN" sz="2200" baseline="-25000" dirty="0" err="1"/>
              <a:t>ij</a:t>
            </a:r>
            <a:r>
              <a:rPr lang="zh-CN" altLang="zh-CN" sz="2200" dirty="0"/>
              <a:t>表示顶点</a:t>
            </a:r>
            <a:r>
              <a:rPr lang="en-US" altLang="zh-CN" sz="2200" dirty="0"/>
              <a:t>v</a:t>
            </a:r>
            <a:r>
              <a:rPr lang="en-US" altLang="zh-CN" sz="2200" baseline="-25000" dirty="0"/>
              <a:t>i</a:t>
            </a:r>
            <a:r>
              <a:rPr lang="zh-CN" altLang="zh-CN" sz="2200" dirty="0"/>
              <a:t>与边</a:t>
            </a:r>
            <a:r>
              <a:rPr lang="en-US" altLang="zh-CN" sz="2200" dirty="0" err="1"/>
              <a:t>e</a:t>
            </a:r>
            <a:r>
              <a:rPr lang="en-US" altLang="zh-CN" sz="2200" baseline="-25000" dirty="0" err="1"/>
              <a:t>j</a:t>
            </a:r>
            <a:r>
              <a:rPr lang="zh-CN" altLang="zh-CN" sz="2200" dirty="0"/>
              <a:t>关联的次数，可能取值为</a:t>
            </a:r>
            <a:r>
              <a:rPr lang="en-US" altLang="zh-CN" sz="2200" dirty="0"/>
              <a:t>0,1,2,</a:t>
            </a:r>
            <a:r>
              <a:rPr lang="zh-CN" altLang="zh-CN" sz="2200" dirty="0"/>
              <a:t>称所得矩阵</a:t>
            </a:r>
            <a:r>
              <a:rPr lang="en-US" altLang="zh-CN" sz="2200" dirty="0"/>
              <a:t>M(G)=(</a:t>
            </a:r>
            <a:r>
              <a:rPr lang="en-US" altLang="zh-CN" sz="2200" dirty="0" err="1"/>
              <a:t>m</a:t>
            </a:r>
            <a:r>
              <a:rPr lang="en-US" altLang="zh-CN" sz="2200" baseline="-25000" dirty="0" err="1"/>
              <a:t>ij</a:t>
            </a:r>
            <a:r>
              <a:rPr lang="en-US" altLang="zh-CN" sz="2200" dirty="0"/>
              <a:t>)</a:t>
            </a:r>
            <a:r>
              <a:rPr lang="en-US" altLang="zh-CN" sz="2200" baseline="-25000" dirty="0"/>
              <a:t>n</a:t>
            </a:r>
            <a:r>
              <a:rPr lang="zh-CN" altLang="zh-CN" sz="2200" baseline="-25000" dirty="0"/>
              <a:t>×ε</a:t>
            </a:r>
            <a:r>
              <a:rPr lang="zh-CN" altLang="zh-CN" sz="2200" dirty="0"/>
              <a:t>为图</a:t>
            </a:r>
            <a:r>
              <a:rPr lang="en-US" altLang="zh-CN" sz="2200" dirty="0"/>
              <a:t>G </a:t>
            </a:r>
            <a:r>
              <a:rPr lang="zh-CN" altLang="zh-CN" sz="2200" dirty="0"/>
              <a:t>的关联矩阵</a:t>
            </a:r>
            <a:r>
              <a:rPr lang="zh-CN" altLang="zh-CN" sz="2200" dirty="0" smtClean="0"/>
              <a:t>。</a:t>
            </a:r>
            <a:endParaRPr lang="en-US" altLang="zh-CN" sz="2200" dirty="0" smtClean="0"/>
          </a:p>
          <a:p>
            <a:r>
              <a:rPr lang="zh-CN" altLang="zh-CN" sz="2200" dirty="0" smtClean="0"/>
              <a:t>类似</a:t>
            </a:r>
            <a:r>
              <a:rPr lang="zh-CN" altLang="zh-CN" sz="2200" dirty="0"/>
              <a:t>地，有向图</a:t>
            </a:r>
            <a:r>
              <a:rPr lang="en-US" altLang="zh-CN" sz="2200" dirty="0">
                <a:latin typeface="Times New Roman" panose="02020603050405020304" pitchFamily="18" charset="0"/>
                <a:cs typeface="Times New Roman" panose="02020603050405020304" pitchFamily="18" charset="0"/>
              </a:rPr>
              <a:t>D</a:t>
            </a:r>
            <a:r>
              <a:rPr lang="en-US" altLang="zh-CN" sz="2200" dirty="0"/>
              <a:t> </a:t>
            </a:r>
            <a:r>
              <a:rPr lang="zh-CN" altLang="zh-CN" sz="2200" dirty="0"/>
              <a:t>的</a:t>
            </a:r>
            <a:r>
              <a:rPr lang="zh-CN" altLang="zh-CN" sz="2200" dirty="0" smtClean="0"/>
              <a:t>关联矩阵</a:t>
            </a:r>
            <a:r>
              <a:rPr lang="en-US" altLang="zh-CN" sz="2200" dirty="0">
                <a:latin typeface="Times New Roman" panose="02020603050405020304" pitchFamily="18" charset="0"/>
                <a:cs typeface="Times New Roman" panose="02020603050405020304" pitchFamily="18" charset="0"/>
              </a:rPr>
              <a:t>M(D)=(</a:t>
            </a:r>
            <a:r>
              <a:rPr lang="en-US" altLang="zh-CN" sz="2200" dirty="0" err="1">
                <a:latin typeface="Times New Roman" panose="02020603050405020304" pitchFamily="18" charset="0"/>
                <a:cs typeface="Times New Roman" panose="02020603050405020304" pitchFamily="18" charset="0"/>
              </a:rPr>
              <a:t>mij</a:t>
            </a:r>
            <a:r>
              <a:rPr lang="en-US" altLang="zh-CN" sz="2200" dirty="0">
                <a:latin typeface="Times New Roman" panose="02020603050405020304" pitchFamily="18" charset="0"/>
                <a:cs typeface="Times New Roman" panose="02020603050405020304" pitchFamily="18" charset="0"/>
              </a:rPr>
              <a:t>)n</a:t>
            </a:r>
            <a:r>
              <a:rPr lang="zh-CN" altLang="zh-CN" sz="2200" dirty="0">
                <a:latin typeface="Times New Roman" panose="02020603050405020304" pitchFamily="18" charset="0"/>
                <a:cs typeface="Times New Roman" panose="02020603050405020304" pitchFamily="18" charset="0"/>
              </a:rPr>
              <a:t>×ε</a:t>
            </a:r>
            <a:r>
              <a:rPr lang="zh-CN" altLang="zh-CN" sz="2200" dirty="0"/>
              <a:t>的元素</a:t>
            </a:r>
            <a:r>
              <a:rPr lang="en-US" altLang="zh-CN" sz="2200" dirty="0" err="1">
                <a:latin typeface="Times New Roman" panose="02020603050405020304" pitchFamily="18" charset="0"/>
                <a:cs typeface="Times New Roman" panose="02020603050405020304" pitchFamily="18" charset="0"/>
              </a:rPr>
              <a:t>mij</a:t>
            </a:r>
            <a:r>
              <a:rPr lang="zh-CN" altLang="zh-CN" sz="2200" dirty="0">
                <a:latin typeface="Times New Roman" panose="02020603050405020304" pitchFamily="18" charset="0"/>
                <a:cs typeface="Times New Roman" panose="02020603050405020304" pitchFamily="18" charset="0"/>
              </a:rPr>
              <a:t>定义为</a:t>
            </a:r>
            <a:r>
              <a:rPr lang="zh-CN"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endParaRPr lang="en-US" altLang="zh-CN" sz="2200" dirty="0"/>
          </a:p>
          <a:p>
            <a:endParaRPr lang="en-US" altLang="zh-CN" sz="2200" dirty="0" smtClean="0"/>
          </a:p>
          <a:p>
            <a:endParaRPr lang="en-US" altLang="zh-CN" sz="2200" dirty="0"/>
          </a:p>
          <a:p>
            <a:endParaRPr lang="en-US" altLang="zh-CN" sz="2200" dirty="0" smtClean="0"/>
          </a:p>
          <a:p>
            <a:endParaRPr lang="en-US" altLang="zh-CN" sz="2200" dirty="0"/>
          </a:p>
          <a:p>
            <a:pPr marL="457200" lvl="1" indent="0">
              <a:buNone/>
            </a:pPr>
            <a:endParaRPr lang="zh-CN" altLang="en-US" sz="2000" dirty="0"/>
          </a:p>
        </p:txBody>
      </p:sp>
      <p:sp>
        <p:nvSpPr>
          <p:cNvPr id="4" name="标题 1"/>
          <p:cNvSpPr txBox="1">
            <a:spLocks/>
          </p:cNvSpPr>
          <p:nvPr/>
        </p:nvSpPr>
        <p:spPr>
          <a:xfrm>
            <a:off x="852145" y="327214"/>
            <a:ext cx="8596668" cy="8561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fontAlgn="auto">
              <a:spcAft>
                <a:spcPts val="0"/>
              </a:spcAft>
            </a:pPr>
            <a:r>
              <a:rPr lang="en-US" altLang="zh-CN" sz="3600" dirty="0">
                <a:solidFill>
                  <a:schemeClr val="accent1"/>
                </a:solidFill>
                <a:latin typeface="+mj-lt"/>
                <a:ea typeface="+mj-ea"/>
                <a:cs typeface="+mj-cs"/>
              </a:rPr>
              <a:t>14.3.2 </a:t>
            </a:r>
            <a:r>
              <a:rPr lang="zh-CN" altLang="en-US" sz="3600" dirty="0" smtClean="0">
                <a:solidFill>
                  <a:schemeClr val="accent1"/>
                </a:solidFill>
                <a:latin typeface="+mj-lt"/>
                <a:ea typeface="+mj-ea"/>
                <a:cs typeface="+mj-cs"/>
              </a:rPr>
              <a:t>关联矩阵</a:t>
            </a:r>
            <a:endParaRPr lang="zh-CN" altLang="zh-CN" sz="3600" kern="1200" dirty="0">
              <a:solidFill>
                <a:schemeClr val="accent1"/>
              </a:solidFill>
              <a:latin typeface="+mj-lt"/>
              <a:ea typeface="+mj-ea"/>
              <a:cs typeface="+mj-cs"/>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16564314"/>
              </p:ext>
            </p:extLst>
          </p:nvPr>
        </p:nvGraphicFramePr>
        <p:xfrm>
          <a:off x="2805648" y="3281081"/>
          <a:ext cx="4963390" cy="1694330"/>
        </p:xfrm>
        <a:graphic>
          <a:graphicData uri="http://schemas.openxmlformats.org/presentationml/2006/ole">
            <mc:AlternateContent xmlns:mc="http://schemas.openxmlformats.org/markup-compatibility/2006">
              <mc:Choice xmlns:v="urn:schemas-microsoft-com:vml" Requires="v">
                <p:oleObj spid="_x0000_s3076" name="Equation" r:id="rId3" imgW="2374900" imgH="812800" progId="Equation.DSMT4">
                  <p:embed/>
                </p:oleObj>
              </mc:Choice>
              <mc:Fallback>
                <p:oleObj name="Equation" r:id="rId3" imgW="2374900" imgH="812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648" y="3281081"/>
                        <a:ext cx="4963390" cy="1694330"/>
                      </a:xfrm>
                      <a:prstGeom prst="rect">
                        <a:avLst/>
                      </a:prstGeom>
                      <a:noFill/>
                    </p:spPr>
                  </p:pic>
                </p:oleObj>
              </mc:Fallback>
            </mc:AlternateContent>
          </a:graphicData>
        </a:graphic>
      </p:graphicFrame>
    </p:spTree>
    <p:extLst>
      <p:ext uri="{BB962C8B-B14F-4D97-AF65-F5344CB8AC3E}">
        <p14:creationId xmlns:p14="http://schemas.microsoft.com/office/powerpoint/2010/main" val="1948737324"/>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TotalTime>
  <Words>2490</Words>
  <Application>Microsoft Office PowerPoint</Application>
  <PresentationFormat>宽屏</PresentationFormat>
  <Paragraphs>195</Paragraphs>
  <Slides>24</Slides>
  <Notes>6</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0" baseType="lpstr">
      <vt:lpstr>Calibri</vt:lpstr>
      <vt:lpstr>宋体</vt:lpstr>
      <vt:lpstr>Arial</vt:lpstr>
      <vt:lpstr>Calibri Light</vt:lpstr>
      <vt:lpstr>平面</vt:lpstr>
      <vt:lpstr>MathType 6.0 Equation</vt:lpstr>
      <vt:lpstr>第14章  图论算法及其MATLAB实现</vt:lpstr>
      <vt:lpstr>14.1 图论的起源</vt:lpstr>
      <vt:lpstr>14.2  相关概念</vt:lpstr>
      <vt:lpstr>PowerPoint 演示文稿</vt:lpstr>
      <vt:lpstr>PowerPoint 演示文稿</vt:lpstr>
      <vt:lpstr>PowerPoint 演示文稿</vt:lpstr>
      <vt:lpstr>14.3  图的矩阵表示</vt:lpstr>
      <vt:lpstr>PowerPoint 演示文稿</vt:lpstr>
      <vt:lpstr>PowerPoint 演示文稿</vt:lpstr>
      <vt:lpstr>14.4 图论的基本性质和定理</vt:lpstr>
      <vt:lpstr>14.5  计算有向图的可达矩阵的算法及其 MATLAB实现</vt:lpstr>
      <vt:lpstr>PowerPoint 演示文稿</vt:lpstr>
      <vt:lpstr>PowerPoint 演示文稿</vt:lpstr>
      <vt:lpstr>14.6 最短路问题</vt:lpstr>
      <vt:lpstr>14.7  求连通图最短距离矩阵的算法及其 MATLAB实现</vt:lpstr>
      <vt:lpstr>PowerPoint 演示文稿</vt:lpstr>
      <vt:lpstr>PowerPoint 演示文稿</vt:lpstr>
      <vt:lpstr>14.8  Dijkstra 算法及其MATLAB实现</vt:lpstr>
      <vt:lpstr>PowerPoint 演示文稿</vt:lpstr>
      <vt:lpstr>14.8.3  Dijkstra算法验证及matlab实现</vt:lpstr>
      <vt:lpstr>14.9  Warshall Floyd算法及其 MATLAB实现</vt:lpstr>
      <vt:lpstr>PowerPoint 演示文稿</vt:lpstr>
      <vt:lpstr>PowerPoint 演示文稿</vt:lpstr>
      <vt:lpstr>14.10  本章总结</vt:lpstr>
    </vt:vector>
  </TitlesOfParts>
  <Company>Centaur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图论算法及其MATLAB实现</dc:title>
  <dc:creator>田超雄</dc:creator>
  <cp:lastModifiedBy>田超雄</cp:lastModifiedBy>
  <cp:revision>13</cp:revision>
  <dcterms:created xsi:type="dcterms:W3CDTF">2015-01-11T06:10:51Z</dcterms:created>
  <dcterms:modified xsi:type="dcterms:W3CDTF">2015-01-11T08:31:19Z</dcterms:modified>
</cp:coreProperties>
</file>