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301" r:id="rId2"/>
    <p:sldId id="259" r:id="rId3"/>
    <p:sldId id="294" r:id="rId4"/>
    <p:sldId id="296" r:id="rId5"/>
    <p:sldId id="297" r:id="rId6"/>
    <p:sldId id="298" r:id="rId7"/>
    <p:sldId id="300" r:id="rId8"/>
    <p:sldId id="299" r:id="rId9"/>
    <p:sldId id="302" r:id="rId10"/>
    <p:sldId id="303" r:id="rId11"/>
    <p:sldId id="304" r:id="rId12"/>
    <p:sldId id="306" r:id="rId13"/>
    <p:sldId id="307" r:id="rId14"/>
    <p:sldId id="308" r:id="rId15"/>
    <p:sldId id="313" r:id="rId16"/>
    <p:sldId id="314" r:id="rId17"/>
    <p:sldId id="315" r:id="rId18"/>
    <p:sldId id="318" r:id="rId19"/>
    <p:sldId id="320" r:id="rId20"/>
    <p:sldId id="323" r:id="rId21"/>
    <p:sldId id="324" r:id="rId22"/>
    <p:sldId id="326" r:id="rId23"/>
    <p:sldId id="327" r:id="rId24"/>
    <p:sldId id="329" r:id="rId25"/>
    <p:sldId id="330" r:id="rId26"/>
    <p:sldId id="332" r:id="rId27"/>
    <p:sldId id="334" r:id="rId28"/>
    <p:sldId id="331" r:id="rId2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6" d="100"/>
          <a:sy n="106" d="100"/>
        </p:scale>
        <p:origin x="-108" y="-1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9B17FFAD-6E9B-498C-B262-FCFDD88D7CDA}" type="datetimeFigureOut">
              <a:rPr lang="zh-CN" altLang="en-US"/>
              <a:pPr>
                <a:defRPr/>
              </a:pPr>
              <a:t>2015-01-11</a:t>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755F555B-29C5-454F-971E-F251E286EC1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0A9CFE5A-68B7-4F87-B3C6-8260C50BECB5}"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A192FA5-CEB7-430A-B050-CA908C67C01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a:spLocks noChangeArrowheads="1"/>
          </p:cNvSpPr>
          <p:nvPr/>
        </p:nvSpPr>
        <p:spPr bwMode="auto">
          <a:xfrm>
            <a:off x="541338" y="790575"/>
            <a:ext cx="609600" cy="584200"/>
          </a:xfrm>
          <a:prstGeom prst="rect">
            <a:avLst/>
          </a:prstGeom>
          <a:noFill/>
          <a:ln>
            <a:noFill/>
          </a:ln>
          <a:extLst>
            <a:ext uri="{909E8E84-426E-40DD-AFC4-6F175D3DCCD1}"/>
            <a:ext uri="{91240B29-F687-4F45-9708-019B960494DF}"/>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0">
                <a:solidFill>
                  <a:srgbClr val="C0E474"/>
                </a:solidFill>
              </a:rPr>
              <a:t>“</a:t>
            </a:r>
          </a:p>
        </p:txBody>
      </p:sp>
      <p:sp>
        <p:nvSpPr>
          <p:cNvPr id="6" name="TextBox 21"/>
          <p:cNvSpPr txBox="1">
            <a:spLocks noChangeArrowheads="1"/>
          </p:cNvSpPr>
          <p:nvPr/>
        </p:nvSpPr>
        <p:spPr bwMode="auto">
          <a:xfrm>
            <a:off x="8893175" y="2886075"/>
            <a:ext cx="609600" cy="585788"/>
          </a:xfrm>
          <a:prstGeom prst="rect">
            <a:avLst/>
          </a:prstGeom>
          <a:noFill/>
          <a:ln>
            <a:noFill/>
          </a:ln>
          <a:extLst>
            <a:ext uri="{909E8E84-426E-40DD-AFC4-6F175D3DCCD1}"/>
            <a:ext uri="{91240B29-F687-4F45-9708-019B960494DF}"/>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0">
                <a:solidFill>
                  <a:srgbClr val="C0E474"/>
                </a:solidFill>
              </a:rPr>
              <a:t>”</a:t>
            </a:r>
            <a:endParaRPr lang="en-US" altLang="zh-CN">
              <a:solidFill>
                <a:srgbClr val="C0E474"/>
              </a:solidFill>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7A3DDC96-99D3-4ED2-A605-41694C2A3E76}" type="datetimeFigureOut">
              <a:rPr lang="zh-CN" altLang="en-US"/>
              <a:pPr>
                <a:defRPr/>
              </a:pPr>
              <a:t>2015-01-11</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3301F1B1-908D-4CBC-8813-F90EEA2A170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4B222FB6-7362-4940-ACCE-BD35ABBCA394}"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619E5E3-B28B-41D3-9F0F-D27AC21F5FC0}"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541338" y="790575"/>
            <a:ext cx="609600" cy="584200"/>
          </a:xfrm>
          <a:prstGeom prst="rect">
            <a:avLst/>
          </a:prstGeom>
          <a:noFill/>
          <a:ln>
            <a:noFill/>
          </a:ln>
          <a:extLst>
            <a:ext uri="{909E8E84-426E-40DD-AFC4-6F175D3DCCD1}"/>
            <a:ext uri="{91240B29-F687-4F45-9708-019B960494DF}"/>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0">
                <a:solidFill>
                  <a:srgbClr val="C0E474"/>
                </a:solidFill>
              </a:rPr>
              <a:t>“</a:t>
            </a:r>
          </a:p>
        </p:txBody>
      </p:sp>
      <p:sp>
        <p:nvSpPr>
          <p:cNvPr id="6" name="TextBox 24"/>
          <p:cNvSpPr txBox="1">
            <a:spLocks noChangeArrowheads="1"/>
          </p:cNvSpPr>
          <p:nvPr/>
        </p:nvSpPr>
        <p:spPr bwMode="auto">
          <a:xfrm>
            <a:off x="8893175" y="2886075"/>
            <a:ext cx="609600" cy="585788"/>
          </a:xfrm>
          <a:prstGeom prst="rect">
            <a:avLst/>
          </a:prstGeom>
          <a:noFill/>
          <a:ln>
            <a:noFill/>
          </a:ln>
          <a:extLst>
            <a:ext uri="{909E8E84-426E-40DD-AFC4-6F175D3DCCD1}"/>
            <a:ext uri="{91240B29-F687-4F45-9708-019B960494DF}"/>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0">
                <a:solidFill>
                  <a:srgbClr val="C0E474"/>
                </a:solidFill>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D2EADA59-553A-4064-9BD2-C87E54BD8788}" type="datetimeFigureOut">
              <a:rPr lang="zh-CN" altLang="en-US"/>
              <a:pPr>
                <a:defRPr/>
              </a:pPr>
              <a:t>2015-01-11</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B9048384-6660-4775-8C01-090146A154B5}"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5E12B9A6-4A50-4535-9944-B9D2A0521182}" type="datetimeFigureOut">
              <a:rPr lang="zh-CN" altLang="en-US"/>
              <a:pPr>
                <a:defRPr/>
              </a:pPr>
              <a:t>2015-01-11</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28532647-728F-4F41-911E-C151B0B2926E}"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BD5868B-C19D-4C18-B1BE-463ABE9D06D8}"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3569B24C-80B3-46BA-820F-52703AE84E9E}"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650D6CE-F681-4BDE-A239-1EE92A99D5BB}"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BA85E74-454F-4831-88A9-AAB047A9EF1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097E119-0097-4D09-8178-F7051E12852E}"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3F116538-6514-4870-94D2-F83CAE4E952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F35BAB53-9247-42C5-8CCF-91C9423D0E2C}"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A819C13-313C-4F0F-805F-2512383FFE5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E32D2BCF-F6F4-41F0-877A-95360DE4B066}" type="datetimeFigureOut">
              <a:rPr lang="zh-CN" altLang="en-US"/>
              <a:pPr>
                <a:defRPr/>
              </a:pPr>
              <a:t>2015-01-11</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879DEEB5-5598-4AFC-B46A-9E62F0A6E85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EA60091C-0131-4AD5-8EA6-4F63F989A43E}" type="datetimeFigureOut">
              <a:rPr lang="zh-CN" altLang="en-US"/>
              <a:pPr>
                <a:defRPr/>
              </a:pPr>
              <a:t>2015-01-11</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2D7FEE20-2053-4FA4-85CE-AD1AEA37C5A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E007011C-B0B8-4ABF-836A-881F29D76BF2}" type="datetimeFigureOut">
              <a:rPr lang="zh-CN" altLang="en-US"/>
              <a:pPr>
                <a:defRPr/>
              </a:pPr>
              <a:t>2015-01-11</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2D15ADAE-B012-40E4-BAE0-731E32A9F2C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C7257C-D958-4298-83BF-FAA52B9F9D9A}" type="datetimeFigureOut">
              <a:rPr lang="zh-CN" altLang="en-US"/>
              <a:pPr>
                <a:defRPr/>
              </a:pPr>
              <a:t>2015-01-11</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4E8CFA4D-B66D-4D41-8621-E6C23002EC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F7E14E7-20E4-4E1A-9096-BA967485F8B5}" type="datetimeFigureOut">
              <a:rPr lang="zh-CN" altLang="en-US"/>
              <a:pPr>
                <a:defRPr/>
              </a:pPr>
              <a:t>2015-01-11</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A836E11A-172F-4275-8365-0F3B1C56C36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4EAED7F-FA01-404B-AF9F-FCE5D343AE61}" type="datetimeFigureOut">
              <a:rPr lang="zh-CN" altLang="en-US"/>
              <a:pPr>
                <a:defRPr/>
              </a:pPr>
              <a:t>2015-01-11</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CA4BDD19-58C8-4C3D-871C-DEA3FAB12D3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altLang="zh-CN" smtClean="0"/>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ea typeface="+mn-ea"/>
              </a:defRPr>
            </a:lvl1pPr>
          </a:lstStyle>
          <a:p>
            <a:pPr>
              <a:defRPr/>
            </a:pPr>
            <a:fld id="{0B069F32-4461-41E0-9A34-D9D3F9701A2E}" type="datetimeFigureOut">
              <a:rPr lang="zh-CN" altLang="en-US"/>
              <a:pPr>
                <a:defRPr/>
              </a:pPr>
              <a:t>2015-01-11</a:t>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ea typeface="+mn-ea"/>
              </a:defRPr>
            </a:lvl1pPr>
          </a:lstStyle>
          <a:p>
            <a:pPr>
              <a:defRPr/>
            </a:pPr>
            <a:fld id="{E5E4A6FF-A257-4FA1-BF02-20DFF8DCFDE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707" r:id="rId11"/>
    <p:sldLayoutId id="2147483696" r:id="rId12"/>
    <p:sldLayoutId id="2147483708" r:id="rId13"/>
    <p:sldLayoutId id="2147483695" r:id="rId14"/>
    <p:sldLayoutId id="2147483694" r:id="rId15"/>
    <p:sldLayoutId id="2147483693"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defRPr>
      </a:lvl2pPr>
      <a:lvl3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defRPr>
      </a:lvl3pPr>
      <a:lvl4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defRPr>
      </a:lvl4pPr>
      <a:lvl5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9.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 Id="rId9"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a:lstStyle/>
          <a:p>
            <a:r>
              <a:rPr lang="zh-CN" altLang="en-US" b="1" smtClean="0"/>
              <a:t>第</a:t>
            </a:r>
            <a:r>
              <a:rPr lang="en-US" altLang="zh-CN" b="1" smtClean="0"/>
              <a:t>15</a:t>
            </a:r>
            <a:r>
              <a:rPr lang="zh-CN" altLang="en-US" b="1" smtClean="0"/>
              <a:t>章  遗传算法的仿真与实现</a:t>
            </a:r>
            <a:br>
              <a:rPr lang="zh-CN" altLang="en-US" b="1" smtClean="0"/>
            </a:br>
            <a:endParaRPr lang="zh-CN" altLang="en-US" b="1" smtClean="0"/>
          </a:p>
        </p:txBody>
      </p:sp>
      <p:sp>
        <p:nvSpPr>
          <p:cNvPr id="18434" name="Rectangle 3"/>
          <p:cNvSpPr>
            <a:spLocks noGrp="1"/>
          </p:cNvSpPr>
          <p:nvPr>
            <p:ph type="body" idx="1"/>
          </p:nvPr>
        </p:nvSpPr>
        <p:spPr/>
        <p:txBody>
          <a:bodyPr/>
          <a:lstStyle/>
          <a:p>
            <a:r>
              <a:rPr lang="zh-CN" altLang="en-US" sz="1800" smtClean="0"/>
              <a:t>遗传算法（</a:t>
            </a:r>
            <a:r>
              <a:rPr lang="en-US" altLang="zh-CN" sz="1800" smtClean="0"/>
              <a:t>Genetic Algorithm</a:t>
            </a:r>
            <a:r>
              <a:rPr lang="zh-CN" altLang="en-US" sz="1800" smtClean="0"/>
              <a:t>）是一类借鉴生物界的进化规律（适者生存，优胜劣汰遗传机制）演化而来的随机化搜索方法。它是由美国的</a:t>
            </a:r>
            <a:r>
              <a:rPr lang="en-US" altLang="zh-CN" sz="1800" smtClean="0"/>
              <a:t>J.Holland</a:t>
            </a:r>
            <a:r>
              <a:rPr lang="zh-CN" altLang="en-US" sz="1800" smtClean="0"/>
              <a:t>教授</a:t>
            </a:r>
            <a:r>
              <a:rPr lang="en-US" altLang="zh-CN" sz="1800" smtClean="0"/>
              <a:t>1975</a:t>
            </a:r>
            <a:r>
              <a:rPr lang="zh-CN" altLang="en-US" sz="1800" smtClean="0"/>
              <a:t>年首先提出，其主要特点是直接对结构对象进行操作，不存在求导和函数连续性的限定；具有内在的隐并行性和更好的全局寻优能力；采用概率化的寻优方法，能自动获取和指导优化的搜索空间，自适应调整搜索方向，不需要确定的规则。遗传算法已被人们广泛地应用于组合优化、机器学习、信号处理、自适应控制和人工生命等领域。它是现代有关智能计算中的关键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r>
              <a:rPr lang="en-US" altLang="zh-CN" smtClean="0"/>
              <a:t>15.2.6 </a:t>
            </a:r>
            <a:r>
              <a:rPr lang="zh-CN" altLang="en-US" smtClean="0"/>
              <a:t>终止代数</a:t>
            </a:r>
            <a:br>
              <a:rPr lang="zh-CN" altLang="en-US" smtClean="0"/>
            </a:br>
            <a:endParaRPr lang="zh-CN" altLang="en-US" smtClean="0"/>
          </a:p>
        </p:txBody>
      </p:sp>
      <p:sp>
        <p:nvSpPr>
          <p:cNvPr id="40962" name="Rectangle 3"/>
          <p:cNvSpPr>
            <a:spLocks noGrp="1"/>
          </p:cNvSpPr>
          <p:nvPr>
            <p:ph type="body" idx="1"/>
          </p:nvPr>
        </p:nvSpPr>
        <p:spPr/>
        <p:txBody>
          <a:bodyPr/>
          <a:lstStyle/>
          <a:p>
            <a:r>
              <a:rPr lang="zh-CN" altLang="en-US" sz="1800" smtClean="0"/>
              <a:t>经过选择、交叉和变异操作就得到一个新的种群，上述步骤经过给定的循环次数之后，遗传算法终止，并将当前群体中的最佳个体作为所求问题的最优解输出。对于终止代数，建议取值范围：</a:t>
            </a:r>
            <a:r>
              <a:rPr lang="en-US" altLang="zh-CN" sz="1800" smtClean="0"/>
              <a:t>100 ~ 500</a:t>
            </a:r>
            <a:r>
              <a:rPr lang="zh-CN" altLang="en-US" sz="180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677863" y="220663"/>
            <a:ext cx="8596312" cy="1320800"/>
          </a:xfrm>
        </p:spPr>
        <p:txBody>
          <a:bodyPr>
            <a:normAutofit fontScale="90000"/>
          </a:bodyPr>
          <a:lstStyle/>
          <a:p>
            <a:pPr>
              <a:defRPr/>
            </a:pPr>
            <a:r>
              <a:rPr lang="en-US" altLang="zh-CN" sz="3200" smtClean="0"/>
              <a:t>15.3</a:t>
            </a:r>
            <a:r>
              <a:rPr lang="zh-CN" altLang="en-US" sz="3200" smtClean="0"/>
              <a:t>遗传算法的数学模型</a:t>
            </a:r>
            <a:br>
              <a:rPr lang="zh-CN" altLang="en-US" sz="3200" smtClean="0"/>
            </a:br>
            <a:r>
              <a:rPr lang="zh-CN" altLang="en-US" sz="3200" smtClean="0"/>
              <a:t/>
            </a:r>
            <a:br>
              <a:rPr lang="zh-CN" altLang="en-US" sz="3200" smtClean="0"/>
            </a:br>
            <a:r>
              <a:rPr lang="en-US" altLang="zh-CN" sz="2400" smtClean="0">
                <a:latin typeface="方正姚体" panose="02010601030101010101" pitchFamily="2" charset="-122"/>
              </a:rPr>
              <a:t>15.3.1Matlab</a:t>
            </a:r>
            <a:r>
              <a:rPr lang="zh-CN" altLang="en-US" sz="2400" smtClean="0">
                <a:latin typeface="方正姚体" panose="02010601030101010101" pitchFamily="2" charset="-122"/>
              </a:rPr>
              <a:t>遗传算法工具箱简介</a:t>
            </a:r>
            <a:r>
              <a:rPr lang="zh-CN" altLang="en-US" sz="4000" smtClean="0">
                <a:latin typeface="方正姚体" panose="02010601030101010101" pitchFamily="2" charset="-122"/>
              </a:rPr>
              <a:t/>
            </a:r>
            <a:br>
              <a:rPr lang="zh-CN" altLang="en-US" sz="4000" smtClean="0">
                <a:latin typeface="方正姚体" panose="02010601030101010101" pitchFamily="2" charset="-122"/>
              </a:rPr>
            </a:br>
            <a:endParaRPr lang="zh-CN" altLang="en-US" sz="4000" smtClean="0">
              <a:latin typeface="方正姚体" panose="02010601030101010101" pitchFamily="2" charset="-122"/>
            </a:endParaRPr>
          </a:p>
        </p:txBody>
      </p:sp>
      <p:sp>
        <p:nvSpPr>
          <p:cNvPr id="2" name="Rectangle 3"/>
          <p:cNvSpPr>
            <a:spLocks noGrp="1"/>
          </p:cNvSpPr>
          <p:nvPr>
            <p:ph type="body" idx="1"/>
          </p:nvPr>
        </p:nvSpPr>
        <p:spPr>
          <a:xfrm>
            <a:off x="677863" y="1690688"/>
            <a:ext cx="9953625" cy="4351337"/>
          </a:xfrm>
        </p:spPr>
        <p:txBody>
          <a:bodyPr/>
          <a:lstStyle/>
          <a:p>
            <a:pPr>
              <a:lnSpc>
                <a:spcPct val="90000"/>
              </a:lnSpc>
            </a:pPr>
            <a:r>
              <a:rPr lang="en-US" altLang="zh-CN" sz="1800" smtClean="0"/>
              <a:t>MathWorks</a:t>
            </a:r>
            <a:r>
              <a:rPr lang="zh-CN" altLang="en-US" sz="1800" smtClean="0"/>
              <a:t>公司的</a:t>
            </a:r>
            <a:r>
              <a:rPr lang="en-US" altLang="zh-CN" sz="1800" smtClean="0"/>
              <a:t>Matlab</a:t>
            </a:r>
            <a:r>
              <a:rPr lang="zh-CN" altLang="en-US" sz="1800" smtClean="0"/>
              <a:t>是目前主流的数值计算软件之一，擅长数值和符号计算，系统建模、仿真和开发等。</a:t>
            </a:r>
            <a:r>
              <a:rPr lang="en-US" altLang="zh-CN" sz="1800" smtClean="0"/>
              <a:t>Matlab</a:t>
            </a:r>
            <a:r>
              <a:rPr lang="zh-CN" altLang="en-US" sz="1800" smtClean="0"/>
              <a:t>的功能强大之处还在于它开发了可应用于不同领域的工具箱，其中的遗传算法优化工具箱就是一个可用于优化设计的工具箱。</a:t>
            </a:r>
          </a:p>
          <a:p>
            <a:pPr>
              <a:lnSpc>
                <a:spcPct val="90000"/>
              </a:lnSpc>
            </a:pPr>
            <a:r>
              <a:rPr lang="en-US" altLang="zh-CN" sz="1800" smtClean="0"/>
              <a:t>1 ga.m</a:t>
            </a:r>
            <a:r>
              <a:rPr lang="zh-CN" altLang="en-US" sz="1800" smtClean="0"/>
              <a:t>函数</a:t>
            </a:r>
          </a:p>
          <a:p>
            <a:pPr>
              <a:lnSpc>
                <a:spcPct val="90000"/>
              </a:lnSpc>
            </a:pPr>
            <a:r>
              <a:rPr lang="en-US" altLang="zh-CN" sz="1800" smtClean="0"/>
              <a:t>ga.m</a:t>
            </a:r>
            <a:r>
              <a:rPr lang="zh-CN" altLang="en-US" sz="1800" smtClean="0"/>
              <a:t>函数是</a:t>
            </a:r>
            <a:r>
              <a:rPr lang="en-US" altLang="zh-CN" sz="1800" smtClean="0"/>
              <a:t>Matlab</a:t>
            </a:r>
            <a:r>
              <a:rPr lang="zh-CN" altLang="en-US" sz="1800" smtClean="0"/>
              <a:t>遗传算法工具箱和外部的接口，在实际优化过程中，编写好目标函数，设定参数，调用</a:t>
            </a:r>
            <a:r>
              <a:rPr lang="en-US" altLang="zh-CN" sz="1800" smtClean="0"/>
              <a:t>ga.m</a:t>
            </a:r>
            <a:r>
              <a:rPr lang="zh-CN" altLang="en-US" sz="1800" smtClean="0"/>
              <a:t>，便可实现优化。</a:t>
            </a:r>
          </a:p>
          <a:p>
            <a:pPr>
              <a:lnSpc>
                <a:spcPct val="90000"/>
              </a:lnSpc>
            </a:pPr>
            <a:r>
              <a:rPr lang="en-US" altLang="zh-CN" sz="1800" smtClean="0"/>
              <a:t>2 </a:t>
            </a:r>
            <a:r>
              <a:rPr lang="zh-CN" altLang="en-US" sz="1800" smtClean="0"/>
              <a:t>算子函数</a:t>
            </a:r>
          </a:p>
          <a:p>
            <a:pPr>
              <a:lnSpc>
                <a:spcPct val="90000"/>
              </a:lnSpc>
            </a:pPr>
            <a:r>
              <a:rPr lang="zh-CN" altLang="en-US" sz="1800" smtClean="0"/>
              <a:t>算子函数包括交叉算子和变异算子，算子函数提供了遗传算法的搜索机制，通过算子函数，在原来种群的基础上产生新的种群。</a:t>
            </a:r>
          </a:p>
          <a:p>
            <a:pPr>
              <a:lnSpc>
                <a:spcPct val="90000"/>
              </a:lnSpc>
            </a:pPr>
            <a:r>
              <a:rPr lang="en-US" altLang="zh-CN" sz="1800" smtClean="0"/>
              <a:t>  a.</a:t>
            </a:r>
            <a:r>
              <a:rPr lang="zh-CN" altLang="en-US" sz="1800" smtClean="0"/>
              <a:t>交叉算子：</a:t>
            </a:r>
            <a:r>
              <a:rPr lang="en-US" altLang="zh-CN" sz="1800" smtClean="0"/>
              <a:t>function[child1,child2]=crossover(parent1,parent2,bounds,params)</a:t>
            </a:r>
            <a:r>
              <a:rPr lang="zh-CN" altLang="en-US" sz="1800" smtClean="0"/>
              <a:t>。</a:t>
            </a:r>
          </a:p>
          <a:p>
            <a:pPr>
              <a:lnSpc>
                <a:spcPct val="90000"/>
              </a:lnSpc>
            </a:pPr>
            <a:r>
              <a:rPr lang="zh-CN" altLang="en-US" sz="1800" smtClean="0"/>
              <a:t>  </a:t>
            </a:r>
            <a:r>
              <a:rPr lang="en-US" altLang="zh-CN" sz="1800" smtClean="0"/>
              <a:t>b.</a:t>
            </a:r>
            <a:r>
              <a:rPr lang="zh-CN" altLang="en-US" sz="1800" smtClean="0"/>
              <a:t>变异算子：</a:t>
            </a:r>
            <a:r>
              <a:rPr lang="en-US" altLang="zh-CN" sz="1800" smtClean="0"/>
              <a:t>function[child1]=mutation(parent1,bounds,params)</a:t>
            </a:r>
            <a:r>
              <a:rPr lang="zh-CN" altLang="en-US" sz="1800" smtClean="0"/>
              <a:t>。</a:t>
            </a:r>
          </a:p>
          <a:p>
            <a:pPr>
              <a:lnSpc>
                <a:spcPct val="90000"/>
              </a:lnSpc>
            </a:pPr>
            <a:r>
              <a:rPr lang="zh-CN" altLang="en-US" sz="1800" smtClean="0"/>
              <a:t>所不同的是交叉算子由</a:t>
            </a:r>
            <a:r>
              <a:rPr lang="en-US" altLang="zh-CN" sz="1800" smtClean="0"/>
              <a:t>2</a:t>
            </a:r>
            <a:r>
              <a:rPr lang="zh-CN" altLang="en-US" sz="1800" smtClean="0"/>
              <a:t>个父代产生</a:t>
            </a:r>
            <a:r>
              <a:rPr lang="en-US" altLang="zh-CN" sz="1800" smtClean="0"/>
              <a:t>2</a:t>
            </a:r>
            <a:r>
              <a:rPr lang="zh-CN" altLang="en-US" sz="1800" smtClean="0"/>
              <a:t>个新的子代，而变异算子则是由</a:t>
            </a:r>
            <a:r>
              <a:rPr lang="en-US" altLang="zh-CN" sz="1800" smtClean="0"/>
              <a:t>1</a:t>
            </a:r>
            <a:r>
              <a:rPr lang="zh-CN" altLang="en-US" sz="1800" smtClean="0"/>
              <a:t>个父代产生</a:t>
            </a:r>
            <a:r>
              <a:rPr lang="en-US" altLang="zh-CN" sz="1800" smtClean="0"/>
              <a:t>1</a:t>
            </a:r>
            <a:r>
              <a:rPr lang="zh-CN" altLang="en-US" sz="1800" smtClean="0"/>
              <a:t>个新的子代。</a:t>
            </a:r>
          </a:p>
          <a:p>
            <a:pPr>
              <a:lnSpc>
                <a:spcPct val="90000"/>
              </a:lnSpc>
            </a:pPr>
            <a:endParaRPr lang="zh-CN" altLang="en-US" sz="1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body" idx="1"/>
          </p:nvPr>
        </p:nvSpPr>
        <p:spPr>
          <a:xfrm>
            <a:off x="677863" y="484188"/>
            <a:ext cx="8596312" cy="5557837"/>
          </a:xfrm>
        </p:spPr>
        <p:txBody>
          <a:bodyPr/>
          <a:lstStyle/>
          <a:p>
            <a:r>
              <a:rPr lang="en-US" altLang="zh-CN" sz="1800" smtClean="0"/>
              <a:t>3 </a:t>
            </a:r>
            <a:r>
              <a:rPr lang="zh-CN" altLang="en-US" sz="1800" smtClean="0"/>
              <a:t>选择函数</a:t>
            </a:r>
          </a:p>
          <a:p>
            <a:r>
              <a:rPr lang="zh-CN" altLang="en-US" sz="1800" smtClean="0"/>
              <a:t>选择函数决定哪些个体进入下一代。</a:t>
            </a:r>
          </a:p>
          <a:p>
            <a:r>
              <a:rPr lang="zh-CN" altLang="en-US" sz="1800" smtClean="0"/>
              <a:t>选择函数：</a:t>
            </a:r>
            <a:r>
              <a:rPr lang="en-US" altLang="zh-CN" sz="1800" smtClean="0"/>
              <a:t>Funtion[newPop]=selectFuntion(oldPop,options).</a:t>
            </a:r>
          </a:p>
          <a:p>
            <a:r>
              <a:rPr lang="zh-CN" altLang="en-US" sz="1800" smtClean="0"/>
              <a:t>其中 </a:t>
            </a:r>
            <a:r>
              <a:rPr lang="en-US" altLang="zh-CN" sz="1800" smtClean="0"/>
              <a:t>newPop</a:t>
            </a:r>
            <a:r>
              <a:rPr lang="zh-CN" altLang="en-US" sz="1800" smtClean="0"/>
              <a:t>是被选择的新种群，</a:t>
            </a:r>
            <a:r>
              <a:rPr lang="en-US" altLang="zh-CN" sz="1800" smtClean="0"/>
              <a:t>oldPop</a:t>
            </a:r>
            <a:r>
              <a:rPr lang="zh-CN" altLang="en-US" sz="1800" smtClean="0"/>
              <a:t>是当前种群，</a:t>
            </a:r>
            <a:r>
              <a:rPr lang="en-US" altLang="zh-CN" sz="1800" smtClean="0"/>
              <a:t>options</a:t>
            </a:r>
            <a:r>
              <a:rPr lang="zh-CN" altLang="en-US" sz="1800" smtClean="0"/>
              <a:t>是其他可选参数向量。</a:t>
            </a:r>
          </a:p>
          <a:p>
            <a:r>
              <a:rPr lang="zh-CN" altLang="en-US" sz="1800" smtClean="0"/>
              <a:t>遗传算法工具箱给出了</a:t>
            </a:r>
            <a:r>
              <a:rPr lang="en-US" altLang="zh-CN" sz="1800" smtClean="0"/>
              <a:t>roulette.m</a:t>
            </a:r>
            <a:r>
              <a:rPr lang="zh-CN" altLang="en-US" sz="1800" smtClean="0"/>
              <a:t>，</a:t>
            </a:r>
            <a:r>
              <a:rPr lang="en-US" altLang="zh-CN" sz="1800" smtClean="0"/>
              <a:t>normGeomSelect.m</a:t>
            </a:r>
            <a:r>
              <a:rPr lang="zh-CN" altLang="en-US" sz="1800" smtClean="0"/>
              <a:t>，</a:t>
            </a:r>
            <a:r>
              <a:rPr lang="en-US" altLang="zh-CN" sz="1800" smtClean="0"/>
              <a:t>tourn.m</a:t>
            </a:r>
            <a:r>
              <a:rPr lang="zh-CN" altLang="en-US" sz="1800" smtClean="0"/>
              <a:t>等</a:t>
            </a:r>
            <a:r>
              <a:rPr lang="en-US" altLang="zh-CN" sz="1800" smtClean="0"/>
              <a:t>3</a:t>
            </a:r>
            <a:r>
              <a:rPr lang="zh-CN" altLang="en-US" sz="1800" smtClean="0"/>
              <a:t>个选择函数。</a:t>
            </a:r>
          </a:p>
          <a:p>
            <a:r>
              <a:rPr lang="en-US" altLang="zh-CN" sz="1800" smtClean="0"/>
              <a:t>4 </a:t>
            </a:r>
            <a:r>
              <a:rPr lang="zh-CN" altLang="en-US" sz="1800" smtClean="0"/>
              <a:t>初始化函数和终止函数</a:t>
            </a:r>
          </a:p>
          <a:p>
            <a:r>
              <a:rPr lang="zh-CN" altLang="en-US" sz="1800" smtClean="0"/>
              <a:t> 遗传算法工具箱给出了</a:t>
            </a:r>
            <a:r>
              <a:rPr lang="en-US" altLang="zh-CN" sz="1800" smtClean="0"/>
              <a:t>initializega.m</a:t>
            </a:r>
            <a:r>
              <a:rPr lang="zh-CN" altLang="en-US" sz="1800" smtClean="0"/>
              <a:t>，</a:t>
            </a:r>
            <a:r>
              <a:rPr lang="en-US" altLang="zh-CN" sz="1800" smtClean="0"/>
              <a:t>initializeoga.m</a:t>
            </a:r>
            <a:r>
              <a:rPr lang="zh-CN" altLang="en-US" sz="1800" smtClean="0"/>
              <a:t>，</a:t>
            </a:r>
            <a:r>
              <a:rPr lang="en-US" altLang="zh-CN" sz="1800" smtClean="0"/>
              <a:t>2</a:t>
            </a:r>
            <a:r>
              <a:rPr lang="zh-CN" altLang="en-US" sz="1800" smtClean="0"/>
              <a:t>个种群初始化函数和</a:t>
            </a:r>
            <a:r>
              <a:rPr lang="en-US" altLang="zh-CN" sz="1800" smtClean="0"/>
              <a:t>maxGenTerm.m</a:t>
            </a:r>
            <a:r>
              <a:rPr lang="zh-CN" altLang="en-US" sz="1800" smtClean="0"/>
              <a:t>，</a:t>
            </a:r>
            <a:r>
              <a:rPr lang="en-US" altLang="zh-CN" sz="1800" smtClean="0"/>
              <a:t>optMaxGenTerm2</a:t>
            </a:r>
            <a:r>
              <a:rPr lang="zh-CN" altLang="en-US" sz="1800" smtClean="0"/>
              <a:t>个终止函数。</a:t>
            </a:r>
          </a:p>
          <a:p>
            <a:r>
              <a:rPr lang="zh-CN" altLang="en-US" sz="1800" smtClean="0"/>
              <a:t>遗传算法工具箱已经在多维变量优化。非线性规划、参数优化和动态系统最优控制等一系列领域有了很好的应用。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a:lstStyle/>
          <a:p>
            <a:r>
              <a:rPr lang="en-US" altLang="zh-CN" smtClean="0"/>
              <a:t>15.4</a:t>
            </a:r>
            <a:r>
              <a:rPr lang="zh-CN" altLang="en-US" smtClean="0"/>
              <a:t>遗传算法的</a:t>
            </a:r>
            <a:r>
              <a:rPr lang="en-US" altLang="zh-CN" smtClean="0"/>
              <a:t>MATLAB</a:t>
            </a:r>
            <a:r>
              <a:rPr lang="zh-CN" altLang="en-US" smtClean="0"/>
              <a:t>实现</a:t>
            </a:r>
            <a:br>
              <a:rPr lang="zh-CN" altLang="en-US" smtClean="0"/>
            </a:br>
            <a:endParaRPr lang="zh-CN" altLang="en-US" smtClean="0"/>
          </a:p>
        </p:txBody>
      </p:sp>
      <p:sp>
        <p:nvSpPr>
          <p:cNvPr id="44034" name="Rectangle 3"/>
          <p:cNvSpPr>
            <a:spLocks noGrp="1"/>
          </p:cNvSpPr>
          <p:nvPr>
            <p:ph type="body" idx="1"/>
          </p:nvPr>
        </p:nvSpPr>
        <p:spPr>
          <a:xfrm>
            <a:off x="677863" y="1841500"/>
            <a:ext cx="8596312" cy="4200525"/>
          </a:xfrm>
        </p:spPr>
        <p:txBody>
          <a:bodyPr/>
          <a:lstStyle/>
          <a:p>
            <a:r>
              <a:rPr lang="en-US" altLang="zh-CN" sz="1800" smtClean="0"/>
              <a:t>MATLAB</a:t>
            </a:r>
            <a:r>
              <a:rPr lang="zh-CN" altLang="en-US" sz="1800" smtClean="0"/>
              <a:t>是</a:t>
            </a:r>
            <a:r>
              <a:rPr lang="en-US" altLang="zh-CN" sz="1800" smtClean="0"/>
              <a:t>Matwork</a:t>
            </a:r>
            <a:r>
              <a:rPr lang="zh-CN" altLang="en-US" sz="1800" smtClean="0"/>
              <a:t>公司的产品，是一个功能强大的数学软件，其优秀的数值计算能力 使其在工业界和学术界的使用率都非常高。</a:t>
            </a:r>
            <a:r>
              <a:rPr lang="en-US" altLang="zh-CN" sz="1800" smtClean="0"/>
              <a:t>MATLAB</a:t>
            </a:r>
            <a:r>
              <a:rPr lang="zh-CN" altLang="en-US" sz="1800" smtClean="0"/>
              <a:t>还十分便于使用，它以直观、简洁并符合人们思维习惯的代码给用户提供了一个非常友好的开发环境。利用</a:t>
            </a:r>
            <a:r>
              <a:rPr lang="en-US" altLang="zh-CN" sz="1800" smtClean="0"/>
              <a:t>MATLAB</a:t>
            </a:r>
            <a:r>
              <a:rPr lang="zh-CN" altLang="en-US" sz="1800" smtClean="0"/>
              <a:t>处理矩阵运算的强大功能来编写遗传算法程序有着巨大的优势。</a:t>
            </a:r>
          </a:p>
          <a:p>
            <a:r>
              <a:rPr lang="en-US" altLang="zh-CN" sz="1800" smtClean="0"/>
              <a:t>1 </a:t>
            </a:r>
            <a:r>
              <a:rPr lang="zh-CN" altLang="en-US" sz="1800" smtClean="0"/>
              <a:t>编码</a:t>
            </a:r>
          </a:p>
          <a:p>
            <a:r>
              <a:rPr lang="zh-CN" altLang="en-US" sz="1800" smtClean="0"/>
              <a:t>遗传算法不对优化问题的实际决策变量进行操作，所以应用遗传算法首要的问题是通过编码将决策变量表示成串结构数据。本文中我们采用最常用的二进制编码方案，即 用二进制数构成的符号串来表示一个个体，用下面的</a:t>
            </a:r>
            <a:r>
              <a:rPr lang="en-US" altLang="zh-CN" sz="1800" smtClean="0"/>
              <a:t>encoding</a:t>
            </a:r>
            <a:r>
              <a:rPr lang="zh-CN" altLang="en-US" sz="1800" smtClean="0"/>
              <a:t>函数来实现编码并产生初始种群：</a:t>
            </a:r>
          </a:p>
          <a:p>
            <a:r>
              <a:rPr lang="en-US" altLang="zh-CN" sz="1800" smtClean="0"/>
              <a:t>function[bin_gen,bits]=encoding(min_var,max_var,scale_var,popsize)</a:t>
            </a:r>
          </a:p>
          <a:p>
            <a:r>
              <a:rPr lang="en-US" altLang="zh-CN" sz="1800" smtClean="0"/>
              <a:t>bits=ceil(log2((max_var-min_var)./scale_var));</a:t>
            </a:r>
          </a:p>
          <a:p>
            <a:r>
              <a:rPr lang="en-US" altLang="zh-CN" sz="1800" smtClean="0"/>
              <a:t>bin_gen=randint(popsize,sum(bits));</a:t>
            </a:r>
            <a:endParaRPr lang="zh-CN" altLang="en-US" sz="1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p:cNvSpPr>
          <p:nvPr>
            <p:ph type="body" idx="1"/>
          </p:nvPr>
        </p:nvSpPr>
        <p:spPr>
          <a:xfrm>
            <a:off x="677863" y="303213"/>
            <a:ext cx="8596312" cy="6334125"/>
          </a:xfrm>
        </p:spPr>
        <p:txBody>
          <a:bodyPr/>
          <a:lstStyle/>
          <a:p>
            <a:r>
              <a:rPr lang="zh-CN" altLang="en-US" sz="1800" smtClean="0"/>
              <a:t>在上面的代码中，首先根据各决策变量的下界</a:t>
            </a:r>
            <a:r>
              <a:rPr lang="en-US" altLang="zh-CN" sz="1800" smtClean="0"/>
              <a:t>(min_var)</a:t>
            </a:r>
            <a:r>
              <a:rPr lang="zh-CN" altLang="en-US" sz="1800" smtClean="0"/>
              <a:t>、上界</a:t>
            </a:r>
            <a:r>
              <a:rPr lang="en-US" altLang="zh-CN" sz="1800" smtClean="0"/>
              <a:t>(max_var)</a:t>
            </a:r>
            <a:r>
              <a:rPr lang="zh-CN" altLang="en-US" sz="1800" smtClean="0"/>
              <a:t>及其搜索精度</a:t>
            </a:r>
            <a:r>
              <a:rPr lang="en-US" altLang="zh-CN" sz="1800" smtClean="0"/>
              <a:t>scale_var</a:t>
            </a:r>
            <a:r>
              <a:rPr lang="zh-CN" altLang="en-US" sz="1800" smtClean="0"/>
              <a:t>来确定表示各决策变量的二进制串的长度</a:t>
            </a:r>
            <a:r>
              <a:rPr lang="en-US" altLang="zh-CN" sz="1800" smtClean="0"/>
              <a:t>bits</a:t>
            </a:r>
            <a:r>
              <a:rPr lang="zh-CN" altLang="en-US" sz="1800" smtClean="0"/>
              <a:t>，然后随机产生一个种群大小为</a:t>
            </a:r>
            <a:r>
              <a:rPr lang="en-US" altLang="zh-CN" sz="1800" smtClean="0"/>
              <a:t>popsize</a:t>
            </a:r>
            <a:r>
              <a:rPr lang="zh-CN" altLang="en-US" sz="1800" smtClean="0"/>
              <a:t>的初始种群</a:t>
            </a:r>
            <a:r>
              <a:rPr lang="en-US" altLang="zh-CN" sz="1800" smtClean="0"/>
              <a:t>bin_gen</a:t>
            </a:r>
            <a:r>
              <a:rPr lang="zh-CN" altLang="en-US" sz="1800" smtClean="0"/>
              <a:t>。编码后的实际搜索精度为</a:t>
            </a:r>
            <a:r>
              <a:rPr lang="en-US" altLang="zh-CN" sz="1800" smtClean="0"/>
              <a:t>scale_dec= (max_var-min_var)/(2^bits-1),</a:t>
            </a:r>
            <a:r>
              <a:rPr lang="zh-CN" altLang="en-US" sz="1800" smtClean="0"/>
              <a:t>该精度会在解码时用到。</a:t>
            </a:r>
          </a:p>
          <a:p>
            <a:r>
              <a:rPr lang="en-US" altLang="zh-CN" sz="1800" smtClean="0"/>
              <a:t>2  </a:t>
            </a:r>
            <a:r>
              <a:rPr lang="zh-CN" altLang="en-US" sz="1800" smtClean="0"/>
              <a:t>解码</a:t>
            </a:r>
          </a:p>
          <a:p>
            <a:r>
              <a:rPr lang="zh-CN" altLang="en-US" sz="1800" smtClean="0"/>
              <a:t>编码后的个体构成的种群</a:t>
            </a:r>
            <a:r>
              <a:rPr lang="en-US" altLang="zh-CN" sz="1800" smtClean="0"/>
              <a:t>bin_gen</a:t>
            </a:r>
            <a:r>
              <a:rPr lang="zh-CN" altLang="en-US" sz="1800" smtClean="0"/>
              <a:t>必须经过解码以转换成原问题空间的决策变量构成的种群</a:t>
            </a:r>
            <a:r>
              <a:rPr lang="en-US" altLang="zh-CN" sz="1800" smtClean="0"/>
              <a:t>var_gen</a:t>
            </a:r>
            <a:r>
              <a:rPr lang="zh-CN" altLang="en-US" sz="1800" smtClean="0"/>
              <a:t>，方能计算相应的适应值。</a:t>
            </a:r>
          </a:p>
          <a:p>
            <a:r>
              <a:rPr lang="en-US" altLang="zh-CN" sz="1800" smtClean="0"/>
              <a:t>3  </a:t>
            </a:r>
            <a:r>
              <a:rPr lang="zh-CN" altLang="en-US" sz="1800" smtClean="0"/>
              <a:t>选择</a:t>
            </a:r>
          </a:p>
          <a:p>
            <a:r>
              <a:rPr lang="zh-CN" altLang="en-US" sz="1800" smtClean="0"/>
              <a:t>选择过程是利用解码后求得的各个体适应值大小，淘汰一些较差的个体而选出一些比较优良的个体，已进行下一步的交叉和变异操作。</a:t>
            </a:r>
            <a:endParaRPr lang="en-US" altLang="zh-CN" sz="1800" smtClean="0"/>
          </a:p>
          <a:p>
            <a:r>
              <a:rPr lang="en-US" altLang="zh-CN" sz="1800" smtClean="0"/>
              <a:t>4 </a:t>
            </a:r>
            <a:r>
              <a:rPr lang="zh-CN" altLang="en-US" sz="1800" smtClean="0"/>
              <a:t>交叉</a:t>
            </a:r>
          </a:p>
          <a:p>
            <a:r>
              <a:rPr lang="zh-CN" altLang="en-US" sz="1800" smtClean="0"/>
              <a:t>下面采用单点交叉的方法来实现交叉算子，即按选择概率</a:t>
            </a:r>
            <a:r>
              <a:rPr lang="en-US" altLang="zh-CN" sz="1800" smtClean="0"/>
              <a:t>PC</a:t>
            </a:r>
            <a:r>
              <a:rPr lang="zh-CN" altLang="en-US" sz="1800" smtClean="0"/>
              <a:t>在两两配对的个体编码串</a:t>
            </a:r>
            <a:r>
              <a:rPr lang="en-US" altLang="zh-CN" sz="1800" smtClean="0"/>
              <a:t>cpairs </a:t>
            </a:r>
            <a:r>
              <a:rPr lang="zh-CN" altLang="en-US" sz="1800" smtClean="0"/>
              <a:t>中随机设置一个交叉点</a:t>
            </a:r>
            <a:r>
              <a:rPr lang="en-US" altLang="zh-CN" sz="1800" smtClean="0"/>
              <a:t>cpoints </a:t>
            </a:r>
            <a:r>
              <a:rPr lang="zh-CN" altLang="en-US" sz="1800" smtClean="0"/>
              <a:t>，然后在该点相互交换两个配对个体的部分基因，从而形成两个新的个体，</a:t>
            </a:r>
          </a:p>
          <a:p>
            <a:r>
              <a:rPr lang="en-US" altLang="zh-CN" sz="1800" smtClean="0"/>
              <a:t>5  </a:t>
            </a:r>
            <a:r>
              <a:rPr lang="zh-CN" altLang="en-US" sz="1800" smtClean="0"/>
              <a:t>变异</a:t>
            </a:r>
          </a:p>
          <a:p>
            <a:r>
              <a:rPr lang="zh-CN" altLang="en-US" sz="1800" smtClean="0"/>
              <a:t>对于二进制的基因串而言，变异操作就是按照变异概率</a:t>
            </a:r>
            <a:r>
              <a:rPr lang="en-US" altLang="zh-CN" sz="1800" smtClean="0"/>
              <a:t>pm </a:t>
            </a:r>
            <a:r>
              <a:rPr lang="zh-CN" altLang="en-US" sz="1800" smtClean="0"/>
              <a:t>随机选择变异点 </a:t>
            </a:r>
            <a:r>
              <a:rPr lang="en-US" altLang="zh-CN" sz="1800" smtClean="0"/>
              <a:t>mpoints</a:t>
            </a:r>
            <a:r>
              <a:rPr lang="zh-CN" altLang="en-US" sz="1800" smtClean="0"/>
              <a:t>，在变异点出将去位取反即可。</a:t>
            </a:r>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pPr>
              <a:buFont typeface="Wingdings 3" pitchFamily="18" charset="2"/>
              <a:buNone/>
            </a:pPr>
            <a:endParaRPr lang="en-US" altLang="zh-CN" sz="1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a:lstStyle/>
          <a:p>
            <a:r>
              <a:rPr lang="en-US" altLang="zh-CN" smtClean="0"/>
              <a:t>15.5</a:t>
            </a:r>
            <a:r>
              <a:rPr lang="zh-CN" altLang="en-US" smtClean="0"/>
              <a:t>遗传算法实例及</a:t>
            </a:r>
            <a:r>
              <a:rPr lang="en-US" altLang="zh-CN" smtClean="0"/>
              <a:t>Matlab</a:t>
            </a:r>
            <a:r>
              <a:rPr lang="zh-CN" altLang="en-US" smtClean="0"/>
              <a:t>实现</a:t>
            </a:r>
            <a:br>
              <a:rPr lang="zh-CN" altLang="en-US" smtClean="0"/>
            </a:br>
            <a:endParaRPr lang="zh-CN" altLang="en-US" smtClean="0"/>
          </a:p>
        </p:txBody>
      </p:sp>
      <p:sp>
        <p:nvSpPr>
          <p:cNvPr id="46082" name="Rectangle 3"/>
          <p:cNvSpPr>
            <a:spLocks noGrp="1"/>
          </p:cNvSpPr>
          <p:nvPr>
            <p:ph type="body" idx="1"/>
          </p:nvPr>
        </p:nvSpPr>
        <p:spPr/>
        <p:txBody>
          <a:bodyPr/>
          <a:lstStyle/>
          <a:p>
            <a:r>
              <a:rPr lang="zh-CN" altLang="en-US" sz="1800" smtClean="0"/>
              <a:t>求下列函数的最大值 </a:t>
            </a:r>
            <a:endParaRPr lang="en-US" altLang="zh-CN" sz="1800" smtClean="0"/>
          </a:p>
          <a:p>
            <a:r>
              <a:rPr lang="en-US" altLang="zh-CN" sz="1800" smtClean="0"/>
              <a:t> f(x)=10*sin(5x)+7*cos(4x) x∈[0,10] </a:t>
            </a:r>
          </a:p>
          <a:p>
            <a:r>
              <a:rPr lang="zh-CN" altLang="en-US" sz="1800" smtClean="0"/>
              <a:t>将 </a:t>
            </a:r>
            <a:r>
              <a:rPr lang="en-US" altLang="zh-CN" sz="1800" smtClean="0"/>
              <a:t>x </a:t>
            </a:r>
            <a:r>
              <a:rPr lang="zh-CN" altLang="en-US" sz="1800" smtClean="0"/>
              <a:t>的值用一个</a:t>
            </a:r>
            <a:r>
              <a:rPr lang="en-US" altLang="zh-CN" sz="1800" smtClean="0"/>
              <a:t>10</a:t>
            </a:r>
            <a:r>
              <a:rPr lang="zh-CN" altLang="en-US" sz="1800" smtClean="0"/>
              <a:t>位的二值形式表示为二值问题，一个</a:t>
            </a:r>
            <a:r>
              <a:rPr lang="en-US" altLang="zh-CN" sz="1800" smtClean="0"/>
              <a:t>10</a:t>
            </a:r>
            <a:r>
              <a:rPr lang="zh-CN" altLang="en-US" sz="1800" smtClean="0"/>
              <a:t>位的二值数提供的分辨率是每为 </a:t>
            </a:r>
            <a:r>
              <a:rPr lang="en-US" altLang="zh-CN" sz="1800" smtClean="0"/>
              <a:t>(10-0)/(2^10-1)≈0.01 </a:t>
            </a:r>
            <a:r>
              <a:rPr lang="zh-CN" altLang="en-US" sz="1800" smtClean="0"/>
              <a:t>。 </a:t>
            </a:r>
            <a:endParaRPr lang="en-US" altLang="zh-CN" sz="1800" smtClean="0"/>
          </a:p>
          <a:p>
            <a:r>
              <a:rPr lang="zh-CN" altLang="en-US" sz="1800" smtClean="0"/>
              <a:t>将变量域 </a:t>
            </a:r>
            <a:r>
              <a:rPr lang="en-US" altLang="zh-CN" sz="1800" smtClean="0"/>
              <a:t>[0,10] </a:t>
            </a:r>
            <a:r>
              <a:rPr lang="zh-CN" altLang="en-US" sz="1800" smtClean="0"/>
              <a:t>离散化为二值域 </a:t>
            </a:r>
            <a:r>
              <a:rPr lang="en-US" altLang="zh-CN" sz="1800" smtClean="0"/>
              <a:t>[0,1023], x=0+10*b/1023, </a:t>
            </a:r>
            <a:r>
              <a:rPr lang="zh-CN" altLang="en-US" sz="1800" smtClean="0"/>
              <a:t>其中 </a:t>
            </a:r>
            <a:r>
              <a:rPr lang="en-US" altLang="zh-CN" sz="1800" smtClean="0"/>
              <a:t>b </a:t>
            </a:r>
            <a:r>
              <a:rPr lang="zh-CN" altLang="en-US" sz="1800" smtClean="0"/>
              <a:t>是 </a:t>
            </a:r>
            <a:r>
              <a:rPr lang="en-US" altLang="zh-CN" sz="1800" smtClean="0"/>
              <a:t>[0,1023] </a:t>
            </a:r>
            <a:r>
              <a:rPr lang="zh-CN" altLang="en-US" sz="1800" smtClean="0"/>
              <a:t>中的一个二值数。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p:cNvSpPr>
          <p:nvPr>
            <p:ph type="body" idx="1"/>
          </p:nvPr>
        </p:nvSpPr>
        <p:spPr>
          <a:xfrm>
            <a:off x="677863" y="247650"/>
            <a:ext cx="8596312" cy="6307138"/>
          </a:xfrm>
        </p:spPr>
        <p:txBody>
          <a:bodyPr/>
          <a:lstStyle/>
          <a:p>
            <a:r>
              <a:rPr lang="en-US" altLang="zh-CN" sz="1800" smtClean="0"/>
              <a:t>1.1</a:t>
            </a:r>
            <a:r>
              <a:rPr lang="zh-CN" altLang="en-US" sz="1800" smtClean="0"/>
              <a:t>初始化</a:t>
            </a:r>
            <a:r>
              <a:rPr lang="en-US" altLang="zh-CN" sz="1800" smtClean="0"/>
              <a:t>(</a:t>
            </a:r>
            <a:r>
              <a:rPr lang="zh-CN" altLang="en-US" sz="1800" smtClean="0"/>
              <a:t>编码</a:t>
            </a:r>
            <a:r>
              <a:rPr lang="en-US" altLang="zh-CN" sz="1800" smtClean="0"/>
              <a:t>)</a:t>
            </a:r>
          </a:p>
          <a:p>
            <a:r>
              <a:rPr lang="en-US" altLang="zh-CN" sz="1800" smtClean="0"/>
              <a:t>% initpop.m</a:t>
            </a:r>
            <a:r>
              <a:rPr lang="zh-CN" altLang="en-US" sz="1800" smtClean="0"/>
              <a:t>函数的功能是实现群体的初始化，</a:t>
            </a:r>
            <a:r>
              <a:rPr lang="en-US" altLang="zh-CN" sz="1800" smtClean="0"/>
              <a:t>popsize</a:t>
            </a:r>
            <a:r>
              <a:rPr lang="zh-CN" altLang="en-US" sz="1800" smtClean="0"/>
              <a:t>表示群体的大小，</a:t>
            </a:r>
            <a:r>
              <a:rPr lang="en-US" altLang="zh-CN" sz="1800" smtClean="0"/>
              <a:t>chromlength</a:t>
            </a:r>
            <a:r>
              <a:rPr lang="zh-CN" altLang="en-US" sz="1800" smtClean="0"/>
              <a:t>表示染色体的长度</a:t>
            </a:r>
            <a:r>
              <a:rPr lang="en-US" altLang="zh-CN" sz="1800" smtClean="0"/>
              <a:t>(</a:t>
            </a:r>
            <a:r>
              <a:rPr lang="zh-CN" altLang="en-US" sz="1800" smtClean="0"/>
              <a:t>二值数的长度</a:t>
            </a:r>
            <a:r>
              <a:rPr lang="en-US" altLang="zh-CN" sz="1800" smtClean="0"/>
              <a:t>)</a:t>
            </a:r>
            <a:r>
              <a:rPr lang="zh-CN" altLang="en-US" sz="1800" smtClean="0"/>
              <a:t>，</a:t>
            </a:r>
          </a:p>
          <a:p>
            <a:r>
              <a:rPr lang="en-US" altLang="zh-CN" sz="1800" smtClean="0"/>
              <a:t>% </a:t>
            </a:r>
            <a:r>
              <a:rPr lang="zh-CN" altLang="en-US" sz="1800" smtClean="0"/>
              <a:t>长度大小取决于变量的二进制编码的长度</a:t>
            </a:r>
            <a:r>
              <a:rPr lang="en-US" altLang="zh-CN" sz="1800" smtClean="0"/>
              <a:t>(</a:t>
            </a:r>
            <a:r>
              <a:rPr lang="zh-CN" altLang="en-US" sz="1800" smtClean="0"/>
              <a:t>在本例中取</a:t>
            </a:r>
            <a:r>
              <a:rPr lang="en-US" altLang="zh-CN" sz="1800" smtClean="0"/>
              <a:t>10</a:t>
            </a:r>
            <a:r>
              <a:rPr lang="zh-CN" altLang="en-US" sz="1800" smtClean="0"/>
              <a:t>位</a:t>
            </a:r>
            <a:r>
              <a:rPr lang="en-US" altLang="zh-CN" sz="1800" smtClean="0"/>
              <a:t>)</a:t>
            </a:r>
            <a:r>
              <a:rPr lang="zh-CN" altLang="en-US" sz="1800" smtClean="0"/>
              <a:t>。</a:t>
            </a:r>
          </a:p>
          <a:p>
            <a:r>
              <a:rPr lang="en-US" altLang="zh-CN" sz="1800" smtClean="0"/>
              <a:t>%</a:t>
            </a:r>
            <a:r>
              <a:rPr lang="zh-CN" altLang="en-US" sz="1800" smtClean="0"/>
              <a:t>遗传算法子程序</a:t>
            </a:r>
          </a:p>
          <a:p>
            <a:r>
              <a:rPr lang="en-US" altLang="zh-CN" sz="1800" smtClean="0"/>
              <a:t>%Name: initpop.m</a:t>
            </a:r>
          </a:p>
          <a:p>
            <a:r>
              <a:rPr lang="en-US" altLang="zh-CN" sz="1800" smtClean="0"/>
              <a:t>%</a:t>
            </a:r>
            <a:r>
              <a:rPr lang="zh-CN" altLang="en-US" sz="1800" smtClean="0"/>
              <a:t>初始化</a:t>
            </a:r>
          </a:p>
          <a:p>
            <a:r>
              <a:rPr lang="en-US" altLang="zh-CN" sz="1800" smtClean="0"/>
              <a:t>function pop=initpop(popsize,chromlength) </a:t>
            </a:r>
          </a:p>
          <a:p>
            <a:r>
              <a:rPr lang="en-US" altLang="zh-CN" sz="1800" smtClean="0"/>
              <a:t>pop=round(rand(popsize,chromlength)); % rand</a:t>
            </a:r>
            <a:r>
              <a:rPr lang="zh-CN" altLang="en-US" sz="1800" smtClean="0"/>
              <a:t>随机产生每个单元为 </a:t>
            </a:r>
            <a:r>
              <a:rPr lang="en-US" altLang="zh-CN" sz="1800" smtClean="0"/>
              <a:t>{0,1} </a:t>
            </a:r>
            <a:r>
              <a:rPr lang="zh-CN" altLang="en-US" sz="1800" smtClean="0"/>
              <a:t>行数为</a:t>
            </a:r>
            <a:r>
              <a:rPr lang="en-US" altLang="zh-CN" sz="1800" smtClean="0"/>
              <a:t>popsize</a:t>
            </a:r>
            <a:r>
              <a:rPr lang="zh-CN" altLang="en-US" sz="1800" smtClean="0"/>
              <a:t>，列数为</a:t>
            </a:r>
            <a:r>
              <a:rPr lang="en-US" altLang="zh-CN" sz="1800" smtClean="0"/>
              <a:t>chromlength</a:t>
            </a:r>
            <a:r>
              <a:rPr lang="zh-CN" altLang="en-US" sz="1800" smtClean="0"/>
              <a:t>的矩阵，</a:t>
            </a:r>
          </a:p>
          <a:p>
            <a:r>
              <a:rPr lang="en-US" altLang="zh-CN" sz="1800" smtClean="0"/>
              <a:t>% round</a:t>
            </a:r>
            <a:r>
              <a:rPr lang="zh-CN" altLang="en-US" sz="1800" smtClean="0"/>
              <a:t>对矩阵的每个单元进行圆整。这样产生的初始种群。</a:t>
            </a:r>
          </a:p>
          <a:p>
            <a:r>
              <a:rPr lang="en-US" altLang="zh-CN" sz="1800" smtClean="0"/>
              <a:t>% 1.2 </a:t>
            </a:r>
            <a:r>
              <a:rPr lang="zh-CN" altLang="en-US" sz="1800" smtClean="0"/>
              <a:t>计算目标函数值</a:t>
            </a:r>
          </a:p>
          <a:p>
            <a:r>
              <a:rPr lang="en-US" altLang="zh-CN" sz="1800" smtClean="0"/>
              <a:t>% 1.2.1 </a:t>
            </a:r>
            <a:r>
              <a:rPr lang="zh-CN" altLang="en-US" sz="1800" smtClean="0"/>
              <a:t>将二进制数转化为十进制数</a:t>
            </a:r>
            <a:r>
              <a:rPr lang="en-US" altLang="zh-CN" sz="1800" smtClean="0"/>
              <a:t>(1)</a:t>
            </a:r>
          </a:p>
          <a:p>
            <a:r>
              <a:rPr lang="en-US" altLang="zh-CN" sz="1800" smtClean="0"/>
              <a:t>%</a:t>
            </a:r>
            <a:r>
              <a:rPr lang="zh-CN" altLang="en-US" sz="1800" smtClean="0"/>
              <a:t>遗传算法子程序</a:t>
            </a:r>
          </a:p>
          <a:p>
            <a:r>
              <a:rPr lang="en-US" altLang="zh-CN" sz="1800" smtClean="0"/>
              <a:t>%Name: decodebinary.m</a:t>
            </a:r>
          </a:p>
          <a:p>
            <a:r>
              <a:rPr lang="en-US" altLang="zh-CN" sz="1800" smtClean="0"/>
              <a:t>%</a:t>
            </a:r>
            <a:r>
              <a:rPr lang="zh-CN" altLang="en-US" sz="1800" smtClean="0"/>
              <a:t>产生 </a:t>
            </a:r>
            <a:r>
              <a:rPr lang="en-US" altLang="zh-CN" sz="1800" smtClean="0"/>
              <a:t>[2^n 2^(n-1) ... 1] </a:t>
            </a:r>
            <a:r>
              <a:rPr lang="zh-CN" altLang="en-US" sz="1800" smtClean="0"/>
              <a:t>的行向量，然后求和，将二进制转化为十进制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type="body" idx="1"/>
          </p:nvPr>
        </p:nvSpPr>
        <p:spPr>
          <a:xfrm>
            <a:off x="677863" y="206375"/>
            <a:ext cx="8596312" cy="6334125"/>
          </a:xfrm>
        </p:spPr>
        <p:txBody>
          <a:bodyPr/>
          <a:lstStyle/>
          <a:p>
            <a:pPr>
              <a:lnSpc>
                <a:spcPct val="90000"/>
              </a:lnSpc>
            </a:pPr>
            <a:r>
              <a:rPr lang="en-US" altLang="zh-CN" sz="1600" smtClean="0"/>
              <a:t>% 1.2.2 </a:t>
            </a:r>
            <a:r>
              <a:rPr lang="zh-CN" altLang="en-US" sz="1600" smtClean="0"/>
              <a:t>将二进制编码转化为十进制数</a:t>
            </a:r>
            <a:r>
              <a:rPr lang="en-US" altLang="zh-CN" sz="1600" smtClean="0"/>
              <a:t>(2)</a:t>
            </a:r>
          </a:p>
          <a:p>
            <a:pPr>
              <a:lnSpc>
                <a:spcPct val="90000"/>
              </a:lnSpc>
            </a:pPr>
            <a:r>
              <a:rPr lang="en-US" altLang="zh-CN" sz="1600" smtClean="0"/>
              <a:t>% decodechrom.m</a:t>
            </a:r>
            <a:r>
              <a:rPr lang="zh-CN" altLang="en-US" sz="1600" smtClean="0"/>
              <a:t>函数的功能是将染色体</a:t>
            </a:r>
            <a:r>
              <a:rPr lang="en-US" altLang="zh-CN" sz="1600" smtClean="0"/>
              <a:t>(</a:t>
            </a:r>
            <a:r>
              <a:rPr lang="zh-CN" altLang="en-US" sz="1600" smtClean="0"/>
              <a:t>或二进制编码</a:t>
            </a:r>
            <a:r>
              <a:rPr lang="en-US" altLang="zh-CN" sz="1600" smtClean="0"/>
              <a:t>)</a:t>
            </a:r>
            <a:r>
              <a:rPr lang="zh-CN" altLang="en-US" sz="1600" smtClean="0"/>
              <a:t>转换为十进制，参数</a:t>
            </a:r>
            <a:r>
              <a:rPr lang="en-US" altLang="zh-CN" sz="1600" smtClean="0"/>
              <a:t>spoint</a:t>
            </a:r>
            <a:r>
              <a:rPr lang="zh-CN" altLang="en-US" sz="1600" smtClean="0"/>
              <a:t>表示待解码的二进制串的起始位置</a:t>
            </a:r>
          </a:p>
          <a:p>
            <a:pPr>
              <a:lnSpc>
                <a:spcPct val="90000"/>
              </a:lnSpc>
            </a:pPr>
            <a:r>
              <a:rPr lang="en-US" altLang="zh-CN" sz="1600" smtClean="0"/>
              <a:t>% (</a:t>
            </a:r>
            <a:r>
              <a:rPr lang="zh-CN" altLang="en-US" sz="1600" smtClean="0"/>
              <a:t>对于多个变量而言，如有两个变量，采用</a:t>
            </a:r>
            <a:r>
              <a:rPr lang="en-US" altLang="zh-CN" sz="1600" smtClean="0"/>
              <a:t>20</a:t>
            </a:r>
            <a:r>
              <a:rPr lang="zh-CN" altLang="en-US" sz="1600" smtClean="0"/>
              <a:t>为表示，每个变量</a:t>
            </a:r>
            <a:r>
              <a:rPr lang="en-US" altLang="zh-CN" sz="1600" smtClean="0"/>
              <a:t>10</a:t>
            </a:r>
            <a:r>
              <a:rPr lang="zh-CN" altLang="en-US" sz="1600" smtClean="0"/>
              <a:t>为，则第一个变量从</a:t>
            </a:r>
            <a:r>
              <a:rPr lang="en-US" altLang="zh-CN" sz="1600" smtClean="0"/>
              <a:t>1</a:t>
            </a:r>
            <a:r>
              <a:rPr lang="zh-CN" altLang="en-US" sz="1600" smtClean="0"/>
              <a:t>开始，另一个变量从</a:t>
            </a:r>
            <a:r>
              <a:rPr lang="en-US" altLang="zh-CN" sz="1600" smtClean="0"/>
              <a:t>11</a:t>
            </a:r>
            <a:r>
              <a:rPr lang="zh-CN" altLang="en-US" sz="1600" smtClean="0"/>
              <a:t>开始。本例为</a:t>
            </a:r>
            <a:r>
              <a:rPr lang="en-US" altLang="zh-CN" sz="1600" smtClean="0"/>
              <a:t>1)</a:t>
            </a:r>
            <a:r>
              <a:rPr lang="zh-CN" altLang="en-US" sz="1600" smtClean="0"/>
              <a:t>，</a:t>
            </a:r>
          </a:p>
          <a:p>
            <a:pPr>
              <a:lnSpc>
                <a:spcPct val="90000"/>
              </a:lnSpc>
            </a:pPr>
            <a:r>
              <a:rPr lang="en-US" altLang="zh-CN" sz="1600" smtClean="0"/>
              <a:t>% </a:t>
            </a:r>
            <a:r>
              <a:rPr lang="zh-CN" altLang="en-US" sz="1600" smtClean="0"/>
              <a:t>参数</a:t>
            </a:r>
            <a:r>
              <a:rPr lang="en-US" altLang="zh-CN" sz="1600" smtClean="0"/>
              <a:t>1ength</a:t>
            </a:r>
            <a:r>
              <a:rPr lang="zh-CN" altLang="en-US" sz="1600" smtClean="0"/>
              <a:t>表示所截取的长度（本例为</a:t>
            </a:r>
            <a:r>
              <a:rPr lang="en-US" altLang="zh-CN" sz="1600" smtClean="0"/>
              <a:t>10</a:t>
            </a:r>
            <a:r>
              <a:rPr lang="zh-CN" altLang="en-US" sz="1600" smtClean="0"/>
              <a:t>）。</a:t>
            </a:r>
          </a:p>
          <a:p>
            <a:pPr>
              <a:lnSpc>
                <a:spcPct val="90000"/>
              </a:lnSpc>
            </a:pPr>
            <a:r>
              <a:rPr lang="en-US" altLang="zh-CN" sz="1600" smtClean="0"/>
              <a:t>%</a:t>
            </a:r>
            <a:r>
              <a:rPr lang="zh-CN" altLang="en-US" sz="1600" smtClean="0"/>
              <a:t>遗传算法子程序</a:t>
            </a:r>
          </a:p>
          <a:p>
            <a:pPr>
              <a:lnSpc>
                <a:spcPct val="90000"/>
              </a:lnSpc>
            </a:pPr>
            <a:r>
              <a:rPr lang="en-US" altLang="zh-CN" sz="1600" smtClean="0"/>
              <a:t>%Name: decodechrom.m</a:t>
            </a:r>
          </a:p>
          <a:p>
            <a:pPr>
              <a:lnSpc>
                <a:spcPct val="90000"/>
              </a:lnSpc>
            </a:pPr>
            <a:r>
              <a:rPr lang="en-US" altLang="zh-CN" sz="1600" smtClean="0"/>
              <a:t>%</a:t>
            </a:r>
            <a:r>
              <a:rPr lang="zh-CN" altLang="en-US" sz="1600" smtClean="0"/>
              <a:t>将二进制编码转换成十进制</a:t>
            </a:r>
          </a:p>
          <a:p>
            <a:pPr>
              <a:lnSpc>
                <a:spcPct val="90000"/>
              </a:lnSpc>
            </a:pPr>
            <a:r>
              <a:rPr lang="en-US" altLang="zh-CN" sz="1600" smtClean="0"/>
              <a:t>% 1.2.3 </a:t>
            </a:r>
            <a:r>
              <a:rPr lang="zh-CN" altLang="en-US" sz="1600" smtClean="0"/>
              <a:t>计算目标函数值</a:t>
            </a:r>
          </a:p>
          <a:p>
            <a:pPr>
              <a:lnSpc>
                <a:spcPct val="90000"/>
              </a:lnSpc>
            </a:pPr>
            <a:r>
              <a:rPr lang="en-US" altLang="zh-CN" sz="1600" smtClean="0"/>
              <a:t>% calobjvalue.m</a:t>
            </a:r>
            <a:r>
              <a:rPr lang="zh-CN" altLang="en-US" sz="1600" smtClean="0"/>
              <a:t>函数的功能是实现目标函数的计算，其公式采用本文示例仿真，可根据不同优化问题予以修改。</a:t>
            </a:r>
          </a:p>
          <a:p>
            <a:pPr>
              <a:lnSpc>
                <a:spcPct val="90000"/>
              </a:lnSpc>
            </a:pPr>
            <a:r>
              <a:rPr lang="en-US" altLang="zh-CN" sz="1600" smtClean="0"/>
              <a:t>%</a:t>
            </a:r>
            <a:r>
              <a:rPr lang="zh-CN" altLang="en-US" sz="1600" smtClean="0"/>
              <a:t>遗传算法子程序</a:t>
            </a:r>
          </a:p>
          <a:p>
            <a:pPr>
              <a:lnSpc>
                <a:spcPct val="90000"/>
              </a:lnSpc>
            </a:pPr>
            <a:r>
              <a:rPr lang="en-US" altLang="zh-CN" sz="1600" smtClean="0"/>
              <a:t>%Name: calobjvalue.m</a:t>
            </a:r>
          </a:p>
          <a:p>
            <a:pPr>
              <a:lnSpc>
                <a:spcPct val="90000"/>
              </a:lnSpc>
            </a:pPr>
            <a:r>
              <a:rPr lang="en-US" altLang="zh-CN" sz="1600" smtClean="0"/>
              <a:t>%</a:t>
            </a:r>
            <a:r>
              <a:rPr lang="zh-CN" altLang="en-US" sz="1600" smtClean="0"/>
              <a:t>实现目标函数的计算</a:t>
            </a:r>
          </a:p>
          <a:p>
            <a:pPr>
              <a:lnSpc>
                <a:spcPct val="90000"/>
              </a:lnSpc>
            </a:pPr>
            <a:r>
              <a:rPr lang="en-US" altLang="zh-CN" sz="1600" smtClean="0"/>
              <a:t>1.3 </a:t>
            </a:r>
            <a:r>
              <a:rPr lang="zh-CN" altLang="en-US" sz="1600" smtClean="0"/>
              <a:t>计算个体的适应值</a:t>
            </a:r>
          </a:p>
          <a:p>
            <a:pPr>
              <a:lnSpc>
                <a:spcPct val="90000"/>
              </a:lnSpc>
            </a:pPr>
            <a:r>
              <a:rPr lang="en-US" altLang="zh-CN" sz="1600" smtClean="0"/>
              <a:t>%</a:t>
            </a:r>
            <a:r>
              <a:rPr lang="zh-CN" altLang="en-US" sz="1600" smtClean="0"/>
              <a:t>遗传算法子程序</a:t>
            </a:r>
          </a:p>
          <a:p>
            <a:pPr>
              <a:lnSpc>
                <a:spcPct val="90000"/>
              </a:lnSpc>
            </a:pPr>
            <a:r>
              <a:rPr lang="en-US" altLang="zh-CN" sz="1600" smtClean="0"/>
              <a:t>%Name:calfitvalue.m</a:t>
            </a:r>
          </a:p>
          <a:p>
            <a:pPr>
              <a:lnSpc>
                <a:spcPct val="90000"/>
              </a:lnSpc>
            </a:pPr>
            <a:r>
              <a:rPr lang="en-US" altLang="zh-CN" sz="1600" smtClean="0"/>
              <a:t>%</a:t>
            </a:r>
            <a:r>
              <a:rPr lang="zh-CN" altLang="en-US" sz="1600" smtClean="0"/>
              <a:t>计算个体的适应值</a:t>
            </a:r>
          </a:p>
          <a:p>
            <a:pPr>
              <a:lnSpc>
                <a:spcPct val="90000"/>
              </a:lnSpc>
            </a:pPr>
            <a:endParaRPr lang="zh-CN" altLang="en-US" sz="1600" smtClean="0"/>
          </a:p>
          <a:p>
            <a:pPr>
              <a:lnSpc>
                <a:spcPct val="90000"/>
              </a:lnSpc>
            </a:pPr>
            <a:endParaRPr lang="zh-CN" altLang="en-US" sz="16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p:cNvSpPr>
          <p:nvPr>
            <p:ph type="body" idx="1"/>
          </p:nvPr>
        </p:nvSpPr>
        <p:spPr>
          <a:xfrm>
            <a:off x="677863" y="220663"/>
            <a:ext cx="8596312" cy="6346825"/>
          </a:xfrm>
        </p:spPr>
        <p:txBody>
          <a:bodyPr/>
          <a:lstStyle/>
          <a:p>
            <a:r>
              <a:rPr lang="en-US" altLang="zh-CN" sz="1800" smtClean="0"/>
              <a:t>% 1.4 </a:t>
            </a:r>
            <a:r>
              <a:rPr lang="zh-CN" altLang="en-US" sz="1800" smtClean="0"/>
              <a:t>选择复制</a:t>
            </a:r>
          </a:p>
          <a:p>
            <a:r>
              <a:rPr lang="en-US" altLang="zh-CN" sz="1800" smtClean="0"/>
              <a:t>% </a:t>
            </a:r>
            <a:r>
              <a:rPr lang="zh-CN" altLang="en-US" sz="1800" smtClean="0"/>
              <a:t>选择或复制操作是决定哪些个体可以进入下一代。程序中采用赌轮盘选择法选择，这种方法较易实现。</a:t>
            </a:r>
          </a:p>
          <a:p>
            <a:r>
              <a:rPr lang="en-US" altLang="zh-CN" sz="1800" smtClean="0"/>
              <a:t>% </a:t>
            </a:r>
            <a:r>
              <a:rPr lang="zh-CN" altLang="en-US" sz="1800" smtClean="0"/>
              <a:t>根据方程 </a:t>
            </a:r>
            <a:r>
              <a:rPr lang="en-US" altLang="zh-CN" sz="1800" smtClean="0"/>
              <a:t>pi=fi/∑fi=fi/fsum </a:t>
            </a:r>
            <a:r>
              <a:rPr lang="zh-CN" altLang="en-US" sz="1800" smtClean="0"/>
              <a:t>，选择步骤：</a:t>
            </a:r>
          </a:p>
          <a:p>
            <a:r>
              <a:rPr lang="en-US" altLang="zh-CN" sz="1800" smtClean="0"/>
              <a:t>% 1</a:t>
            </a:r>
            <a:r>
              <a:rPr lang="zh-CN" altLang="en-US" sz="1800" smtClean="0"/>
              <a:t>） 在第 </a:t>
            </a:r>
            <a:r>
              <a:rPr lang="en-US" altLang="zh-CN" sz="1800" smtClean="0"/>
              <a:t>t </a:t>
            </a:r>
            <a:r>
              <a:rPr lang="zh-CN" altLang="en-US" sz="1800" smtClean="0"/>
              <a:t>代，由（</a:t>
            </a:r>
            <a:r>
              <a:rPr lang="en-US" altLang="zh-CN" sz="1800" smtClean="0"/>
              <a:t>1</a:t>
            </a:r>
            <a:r>
              <a:rPr lang="zh-CN" altLang="en-US" sz="1800" smtClean="0"/>
              <a:t>）式计算 </a:t>
            </a:r>
            <a:r>
              <a:rPr lang="en-US" altLang="zh-CN" sz="1800" smtClean="0"/>
              <a:t>fsum </a:t>
            </a:r>
            <a:r>
              <a:rPr lang="zh-CN" altLang="en-US" sz="1800" smtClean="0"/>
              <a:t>和 </a:t>
            </a:r>
            <a:r>
              <a:rPr lang="en-US" altLang="zh-CN" sz="1800" smtClean="0"/>
              <a:t>pi </a:t>
            </a:r>
          </a:p>
          <a:p>
            <a:r>
              <a:rPr lang="en-US" altLang="zh-CN" sz="1800" smtClean="0"/>
              <a:t>% 2</a:t>
            </a:r>
            <a:r>
              <a:rPr lang="zh-CN" altLang="en-US" sz="1800" smtClean="0"/>
              <a:t>） 产生 </a:t>
            </a:r>
            <a:r>
              <a:rPr lang="en-US" altLang="zh-CN" sz="1800" smtClean="0"/>
              <a:t>{0,1} </a:t>
            </a:r>
            <a:r>
              <a:rPr lang="zh-CN" altLang="en-US" sz="1800" smtClean="0"/>
              <a:t>的随机数 </a:t>
            </a:r>
            <a:r>
              <a:rPr lang="en-US" altLang="zh-CN" sz="1800" smtClean="0"/>
              <a:t>rand( .)</a:t>
            </a:r>
            <a:r>
              <a:rPr lang="zh-CN" altLang="en-US" sz="1800" smtClean="0"/>
              <a:t>，求 </a:t>
            </a:r>
            <a:r>
              <a:rPr lang="en-US" altLang="zh-CN" sz="1800" smtClean="0"/>
              <a:t>s=rand( .)*fsum</a:t>
            </a:r>
          </a:p>
          <a:p>
            <a:r>
              <a:rPr lang="en-US" altLang="zh-CN" sz="1800" smtClean="0"/>
              <a:t>% 3</a:t>
            </a:r>
            <a:r>
              <a:rPr lang="zh-CN" altLang="en-US" sz="1800" smtClean="0"/>
              <a:t>） 求 ∑</a:t>
            </a:r>
            <a:r>
              <a:rPr lang="en-US" altLang="zh-CN" sz="1800" smtClean="0"/>
              <a:t>fi≥s </a:t>
            </a:r>
            <a:r>
              <a:rPr lang="zh-CN" altLang="en-US" sz="1800" smtClean="0"/>
              <a:t>中最小的 </a:t>
            </a:r>
            <a:r>
              <a:rPr lang="en-US" altLang="zh-CN" sz="1800" smtClean="0"/>
              <a:t>k </a:t>
            </a:r>
            <a:r>
              <a:rPr lang="zh-CN" altLang="en-US" sz="1800" smtClean="0"/>
              <a:t>，则第 </a:t>
            </a:r>
            <a:r>
              <a:rPr lang="en-US" altLang="zh-CN" sz="1800" smtClean="0"/>
              <a:t>k </a:t>
            </a:r>
            <a:r>
              <a:rPr lang="zh-CN" altLang="en-US" sz="1800" smtClean="0"/>
              <a:t>个个体被选中</a:t>
            </a:r>
          </a:p>
          <a:p>
            <a:r>
              <a:rPr lang="en-US" altLang="zh-CN" sz="1800" smtClean="0"/>
              <a:t>% 4</a:t>
            </a:r>
            <a:r>
              <a:rPr lang="zh-CN" altLang="en-US" sz="1800" smtClean="0"/>
              <a:t>） 进行 </a:t>
            </a:r>
            <a:r>
              <a:rPr lang="en-US" altLang="zh-CN" sz="1800" smtClean="0"/>
              <a:t>N </a:t>
            </a:r>
            <a:r>
              <a:rPr lang="zh-CN" altLang="en-US" sz="1800" smtClean="0"/>
              <a:t>次</a:t>
            </a:r>
            <a:r>
              <a:rPr lang="en-US" altLang="zh-CN" sz="1800" smtClean="0"/>
              <a:t>2</a:t>
            </a:r>
            <a:r>
              <a:rPr lang="zh-CN" altLang="en-US" sz="1800" smtClean="0"/>
              <a:t>）、</a:t>
            </a:r>
            <a:r>
              <a:rPr lang="en-US" altLang="zh-CN" sz="1800" smtClean="0"/>
              <a:t>3</a:t>
            </a:r>
            <a:r>
              <a:rPr lang="zh-CN" altLang="en-US" sz="1800" smtClean="0"/>
              <a:t>）操作，得到 </a:t>
            </a:r>
            <a:r>
              <a:rPr lang="en-US" altLang="zh-CN" sz="1800" smtClean="0"/>
              <a:t>N </a:t>
            </a:r>
            <a:r>
              <a:rPr lang="zh-CN" altLang="en-US" sz="1800" smtClean="0"/>
              <a:t>个个体，成为第 </a:t>
            </a:r>
            <a:r>
              <a:rPr lang="en-US" altLang="zh-CN" sz="1800" smtClean="0"/>
              <a:t>t=t+1 </a:t>
            </a:r>
            <a:r>
              <a:rPr lang="zh-CN" altLang="en-US" sz="1800" smtClean="0"/>
              <a:t>代种群</a:t>
            </a:r>
          </a:p>
          <a:p>
            <a:r>
              <a:rPr lang="en-US" altLang="zh-CN" sz="1800" smtClean="0"/>
              <a:t>%</a:t>
            </a:r>
            <a:r>
              <a:rPr lang="zh-CN" altLang="en-US" sz="1800" smtClean="0"/>
              <a:t>遗传算法子程序</a:t>
            </a:r>
          </a:p>
          <a:p>
            <a:r>
              <a:rPr lang="en-US" altLang="zh-CN" sz="1800" smtClean="0"/>
              <a:t>%Name: selection.m</a:t>
            </a:r>
          </a:p>
          <a:p>
            <a:r>
              <a:rPr lang="en-US" altLang="zh-CN" sz="1800" smtClean="0"/>
              <a:t>%</a:t>
            </a:r>
            <a:r>
              <a:rPr lang="zh-CN" altLang="en-US" sz="1800" smtClean="0"/>
              <a:t>选择复制</a:t>
            </a:r>
          </a:p>
          <a:p>
            <a:r>
              <a:rPr lang="en-US" altLang="zh-CN" sz="1800" smtClean="0"/>
              <a:t>% 1.5 </a:t>
            </a:r>
            <a:r>
              <a:rPr lang="zh-CN" altLang="en-US" sz="1800" smtClean="0"/>
              <a:t>交叉</a:t>
            </a:r>
          </a:p>
          <a:p>
            <a:r>
              <a:rPr lang="en-US" altLang="zh-CN" sz="1800" smtClean="0"/>
              <a:t>% </a:t>
            </a:r>
            <a:r>
              <a:rPr lang="zh-CN" altLang="en-US" sz="1800" smtClean="0"/>
              <a:t>交叉</a:t>
            </a:r>
            <a:r>
              <a:rPr lang="en-US" altLang="zh-CN" sz="1800" smtClean="0"/>
              <a:t>(crossover)</a:t>
            </a:r>
            <a:r>
              <a:rPr lang="zh-CN" altLang="en-US" sz="1800" smtClean="0"/>
              <a:t>，群体中的每个个体之间都以一定的概率 </a:t>
            </a:r>
            <a:r>
              <a:rPr lang="en-US" altLang="zh-CN" sz="1800" smtClean="0"/>
              <a:t>pc </a:t>
            </a:r>
            <a:r>
              <a:rPr lang="zh-CN" altLang="en-US" sz="1800" smtClean="0"/>
              <a:t>交叉，即两个个体从各自字符串的某一位置</a:t>
            </a:r>
          </a:p>
          <a:p>
            <a:r>
              <a:rPr lang="en-US" altLang="zh-CN" sz="1800" smtClean="0"/>
              <a:t>% </a:t>
            </a:r>
            <a:r>
              <a:rPr lang="zh-CN" altLang="en-US" sz="1800" smtClean="0"/>
              <a:t>（一般是随机确定）开始互相交换，这类似生物进化过程中的基因分裂与重组。例如，假设</a:t>
            </a:r>
            <a:r>
              <a:rPr lang="en-US" altLang="zh-CN" sz="1800" smtClean="0"/>
              <a:t>2</a:t>
            </a:r>
            <a:r>
              <a:rPr lang="zh-CN" altLang="en-US" sz="1800" smtClean="0"/>
              <a:t>个父代个体</a:t>
            </a:r>
            <a:r>
              <a:rPr lang="en-US" altLang="zh-CN" sz="1800" smtClean="0"/>
              <a:t>x1</a:t>
            </a:r>
            <a:r>
              <a:rPr lang="zh-CN" altLang="en-US" sz="1800" smtClean="0"/>
              <a:t>，</a:t>
            </a:r>
            <a:r>
              <a:rPr lang="en-US" altLang="zh-CN" sz="1800" smtClean="0"/>
              <a:t>x2</a:t>
            </a:r>
            <a:r>
              <a:rPr lang="zh-CN" altLang="en-US" sz="1800" smtClean="0"/>
              <a:t>为：</a:t>
            </a:r>
          </a:p>
          <a:p>
            <a:endParaRPr lang="zh-CN" altLang="en-US" sz="1800" smtClean="0"/>
          </a:p>
          <a:p>
            <a:endParaRPr lang="zh-CN" altLang="en-US" sz="18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p:cNvSpPr>
          <p:nvPr>
            <p:ph type="body" idx="1"/>
          </p:nvPr>
        </p:nvSpPr>
        <p:spPr>
          <a:xfrm>
            <a:off x="677863" y="220663"/>
            <a:ext cx="8596312" cy="6223000"/>
          </a:xfrm>
        </p:spPr>
        <p:txBody>
          <a:bodyPr/>
          <a:lstStyle/>
          <a:p>
            <a:pPr>
              <a:lnSpc>
                <a:spcPct val="90000"/>
              </a:lnSpc>
            </a:pPr>
            <a:r>
              <a:rPr lang="en-US" altLang="zh-CN" sz="1600" smtClean="0"/>
              <a:t>% x1=0100110</a:t>
            </a:r>
          </a:p>
          <a:p>
            <a:pPr>
              <a:lnSpc>
                <a:spcPct val="90000"/>
              </a:lnSpc>
            </a:pPr>
            <a:r>
              <a:rPr lang="en-US" altLang="zh-CN" sz="1600" smtClean="0"/>
              <a:t>% x2=1010001</a:t>
            </a:r>
          </a:p>
          <a:p>
            <a:pPr>
              <a:lnSpc>
                <a:spcPct val="90000"/>
              </a:lnSpc>
            </a:pPr>
            <a:r>
              <a:rPr lang="en-US" altLang="zh-CN" sz="1600" smtClean="0"/>
              <a:t>% </a:t>
            </a:r>
            <a:r>
              <a:rPr lang="zh-CN" altLang="en-US" sz="1600" smtClean="0"/>
              <a:t>从每个个体的第</a:t>
            </a:r>
            <a:r>
              <a:rPr lang="en-US" altLang="zh-CN" sz="1600" smtClean="0"/>
              <a:t>3</a:t>
            </a:r>
            <a:r>
              <a:rPr lang="zh-CN" altLang="en-US" sz="1600" smtClean="0"/>
              <a:t>位开始交叉，交又后得到</a:t>
            </a:r>
            <a:r>
              <a:rPr lang="en-US" altLang="zh-CN" sz="1600" smtClean="0"/>
              <a:t>2</a:t>
            </a:r>
            <a:r>
              <a:rPr lang="zh-CN" altLang="en-US" sz="1600" smtClean="0"/>
              <a:t>个新的子代个体</a:t>
            </a:r>
            <a:r>
              <a:rPr lang="en-US" altLang="zh-CN" sz="1600" smtClean="0"/>
              <a:t>y1</a:t>
            </a:r>
            <a:r>
              <a:rPr lang="zh-CN" altLang="en-US" sz="1600" smtClean="0"/>
              <a:t>，</a:t>
            </a:r>
            <a:r>
              <a:rPr lang="en-US" altLang="zh-CN" sz="1600" smtClean="0"/>
              <a:t>y2</a:t>
            </a:r>
            <a:r>
              <a:rPr lang="zh-CN" altLang="en-US" sz="1600" smtClean="0"/>
              <a:t>分别为：</a:t>
            </a:r>
          </a:p>
          <a:p>
            <a:pPr>
              <a:lnSpc>
                <a:spcPct val="90000"/>
              </a:lnSpc>
            </a:pPr>
            <a:r>
              <a:rPr lang="en-US" altLang="zh-CN" sz="1600" smtClean="0"/>
              <a:t>% y1</a:t>
            </a:r>
            <a:r>
              <a:rPr lang="zh-CN" altLang="en-US" sz="1600" smtClean="0"/>
              <a:t>＝</a:t>
            </a:r>
            <a:r>
              <a:rPr lang="en-US" altLang="zh-CN" sz="1600" smtClean="0"/>
              <a:t>0100001</a:t>
            </a:r>
          </a:p>
          <a:p>
            <a:pPr>
              <a:lnSpc>
                <a:spcPct val="90000"/>
              </a:lnSpc>
            </a:pPr>
            <a:r>
              <a:rPr lang="en-US" altLang="zh-CN" sz="1600" smtClean="0"/>
              <a:t>% y2</a:t>
            </a:r>
            <a:r>
              <a:rPr lang="zh-CN" altLang="en-US" sz="1600" smtClean="0"/>
              <a:t>＝</a:t>
            </a:r>
            <a:r>
              <a:rPr lang="en-US" altLang="zh-CN" sz="1600" smtClean="0"/>
              <a:t>1010110</a:t>
            </a:r>
          </a:p>
          <a:p>
            <a:pPr>
              <a:lnSpc>
                <a:spcPct val="90000"/>
              </a:lnSpc>
            </a:pPr>
            <a:r>
              <a:rPr lang="en-US" altLang="zh-CN" sz="1600" smtClean="0"/>
              <a:t>% </a:t>
            </a:r>
            <a:r>
              <a:rPr lang="zh-CN" altLang="en-US" sz="1600" smtClean="0"/>
              <a:t>这样</a:t>
            </a:r>
            <a:r>
              <a:rPr lang="en-US" altLang="zh-CN" sz="1600" smtClean="0"/>
              <a:t>2</a:t>
            </a:r>
            <a:r>
              <a:rPr lang="zh-CN" altLang="en-US" sz="1600" smtClean="0"/>
              <a:t>个子代个体就分别具有了</a:t>
            </a:r>
            <a:r>
              <a:rPr lang="en-US" altLang="zh-CN" sz="1600" smtClean="0"/>
              <a:t>2</a:t>
            </a:r>
            <a:r>
              <a:rPr lang="zh-CN" altLang="en-US" sz="1600" smtClean="0"/>
              <a:t>个父代个体的某些特征。利用交又我们有可能由父代个体在子代组合成具有更高适合度的个体。</a:t>
            </a:r>
          </a:p>
          <a:p>
            <a:pPr>
              <a:lnSpc>
                <a:spcPct val="90000"/>
              </a:lnSpc>
            </a:pPr>
            <a:r>
              <a:rPr lang="en-US" altLang="zh-CN" sz="1600" smtClean="0"/>
              <a:t>% </a:t>
            </a:r>
            <a:r>
              <a:rPr lang="zh-CN" altLang="en-US" sz="1600" smtClean="0"/>
              <a:t>事实上交又是遗传算法区别于其它传统优化方法的主要特点之一。</a:t>
            </a:r>
          </a:p>
          <a:p>
            <a:pPr>
              <a:lnSpc>
                <a:spcPct val="90000"/>
              </a:lnSpc>
            </a:pPr>
            <a:r>
              <a:rPr lang="en-US" altLang="zh-CN" sz="1600" smtClean="0"/>
              <a:t>%</a:t>
            </a:r>
            <a:r>
              <a:rPr lang="zh-CN" altLang="en-US" sz="1600" smtClean="0"/>
              <a:t>遗传算法子程序</a:t>
            </a:r>
          </a:p>
          <a:p>
            <a:pPr>
              <a:lnSpc>
                <a:spcPct val="90000"/>
              </a:lnSpc>
            </a:pPr>
            <a:r>
              <a:rPr lang="en-US" altLang="zh-CN" sz="1600" smtClean="0"/>
              <a:t>%Name: crossover.m</a:t>
            </a:r>
          </a:p>
          <a:p>
            <a:pPr>
              <a:lnSpc>
                <a:spcPct val="90000"/>
              </a:lnSpc>
            </a:pPr>
            <a:r>
              <a:rPr lang="en-US" altLang="zh-CN" sz="1600" smtClean="0"/>
              <a:t>%</a:t>
            </a:r>
            <a:r>
              <a:rPr lang="zh-CN" altLang="en-US" sz="1600" smtClean="0"/>
              <a:t>交叉</a:t>
            </a:r>
          </a:p>
          <a:p>
            <a:pPr>
              <a:lnSpc>
                <a:spcPct val="90000"/>
              </a:lnSpc>
            </a:pPr>
            <a:r>
              <a:rPr lang="pl-PL" altLang="zh-CN" sz="1600" smtClean="0"/>
              <a:t>% 1.6 </a:t>
            </a:r>
            <a:r>
              <a:rPr lang="zh-CN" altLang="pl-PL" sz="1600" smtClean="0"/>
              <a:t>变异</a:t>
            </a:r>
          </a:p>
          <a:p>
            <a:pPr>
              <a:lnSpc>
                <a:spcPct val="90000"/>
              </a:lnSpc>
            </a:pPr>
            <a:r>
              <a:rPr lang="pl-PL" altLang="zh-CN" sz="1600" smtClean="0"/>
              <a:t>% </a:t>
            </a:r>
            <a:r>
              <a:rPr lang="zh-CN" altLang="pl-PL" sz="1600" smtClean="0"/>
              <a:t>变异</a:t>
            </a:r>
            <a:r>
              <a:rPr lang="pl-PL" altLang="zh-CN" sz="1600" smtClean="0"/>
              <a:t>(mutation)</a:t>
            </a:r>
            <a:r>
              <a:rPr lang="zh-CN" altLang="pl-PL" sz="1600" smtClean="0"/>
              <a:t>，基因的突变普遍存在于生物的进化过程中。变异是指父代中的每个个体的每一位都以概率 </a:t>
            </a:r>
            <a:r>
              <a:rPr lang="pl-PL" altLang="zh-CN" sz="1600" smtClean="0"/>
              <a:t>pm </a:t>
            </a:r>
            <a:r>
              <a:rPr lang="zh-CN" altLang="pl-PL" sz="1600" smtClean="0"/>
              <a:t>翻转，即由“</a:t>
            </a:r>
            <a:r>
              <a:rPr lang="pl-PL" altLang="zh-CN" sz="1600" smtClean="0"/>
              <a:t>1”</a:t>
            </a:r>
            <a:r>
              <a:rPr lang="zh-CN" altLang="pl-PL" sz="1600" smtClean="0"/>
              <a:t>变为“</a:t>
            </a:r>
            <a:r>
              <a:rPr lang="pl-PL" altLang="zh-CN" sz="1600" smtClean="0"/>
              <a:t>0”</a:t>
            </a:r>
            <a:r>
              <a:rPr lang="zh-CN" altLang="pl-PL" sz="1600" smtClean="0"/>
              <a:t>，</a:t>
            </a:r>
            <a:endParaRPr lang="zh-CN" altLang="en-US" sz="1600" smtClean="0"/>
          </a:p>
          <a:p>
            <a:pPr>
              <a:lnSpc>
                <a:spcPct val="90000"/>
              </a:lnSpc>
            </a:pPr>
            <a:r>
              <a:rPr lang="en-US" altLang="zh-CN" sz="1600" smtClean="0"/>
              <a:t>% </a:t>
            </a:r>
            <a:r>
              <a:rPr lang="zh-CN" altLang="en-US" sz="1600" smtClean="0"/>
              <a:t>或由“</a:t>
            </a:r>
            <a:r>
              <a:rPr lang="en-US" altLang="zh-CN" sz="1600" smtClean="0"/>
              <a:t>0”</a:t>
            </a:r>
            <a:r>
              <a:rPr lang="zh-CN" altLang="en-US" sz="1600" smtClean="0"/>
              <a:t>变为“</a:t>
            </a:r>
            <a:r>
              <a:rPr lang="en-US" altLang="zh-CN" sz="1600" smtClean="0"/>
              <a:t>1”</a:t>
            </a:r>
            <a:r>
              <a:rPr lang="zh-CN" altLang="en-US" sz="1600" smtClean="0"/>
              <a:t>。遗传算法的变异特性可以使求解过程随机地搜索到解可能存在的整个空间，因此可以在一定程度上求得全局最优解。</a:t>
            </a:r>
          </a:p>
          <a:p>
            <a:pPr>
              <a:lnSpc>
                <a:spcPct val="90000"/>
              </a:lnSpc>
            </a:pPr>
            <a:r>
              <a:rPr lang="en-US" altLang="zh-CN" sz="1600" smtClean="0"/>
              <a:t>%</a:t>
            </a:r>
            <a:r>
              <a:rPr lang="zh-CN" altLang="en-US" sz="1600" smtClean="0"/>
              <a:t>遗传算法子程序</a:t>
            </a:r>
          </a:p>
          <a:p>
            <a:pPr>
              <a:lnSpc>
                <a:spcPct val="90000"/>
              </a:lnSpc>
            </a:pPr>
            <a:r>
              <a:rPr lang="en-US" altLang="zh-CN" sz="1600" smtClean="0"/>
              <a:t>%Name: mutation.m</a:t>
            </a:r>
          </a:p>
          <a:p>
            <a:pPr>
              <a:lnSpc>
                <a:spcPct val="90000"/>
              </a:lnSpc>
            </a:pPr>
            <a:r>
              <a:rPr lang="en-US" altLang="zh-CN" sz="1600" smtClean="0"/>
              <a:t>%</a:t>
            </a:r>
            <a:r>
              <a:rPr lang="zh-CN" altLang="en-US" sz="1600" smtClean="0"/>
              <a:t>变异</a:t>
            </a:r>
          </a:p>
          <a:p>
            <a:pPr>
              <a:lnSpc>
                <a:spcPct val="90000"/>
              </a:lnSpc>
            </a:pPr>
            <a:endParaRPr lang="zh-CN" altLang="en-US" sz="1600" smtClean="0"/>
          </a:p>
          <a:p>
            <a:pPr>
              <a:lnSpc>
                <a:spcPct val="90000"/>
              </a:lnSpc>
            </a:pPr>
            <a:endParaRPr lang="zh-CN" altLang="en-US" sz="16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608013" y="236538"/>
            <a:ext cx="8596312" cy="1320800"/>
          </a:xfrm>
        </p:spPr>
        <p:txBody>
          <a:bodyPr/>
          <a:lstStyle/>
          <a:p>
            <a:pPr eaLnBrk="1" hangingPunct="1"/>
            <a:r>
              <a:rPr lang="en-US" altLang="zh-CN" b="1" smtClean="0"/>
              <a:t>15.1 </a:t>
            </a:r>
            <a:r>
              <a:rPr lang="zh-CN" altLang="en-US" b="1" smtClean="0"/>
              <a:t>遗传算法介绍</a:t>
            </a:r>
            <a:r>
              <a:rPr lang="zh-CN" altLang="zh-CN" b="1" smtClean="0"/>
              <a:t/>
            </a:r>
            <a:br>
              <a:rPr lang="zh-CN" altLang="zh-CN" b="1" smtClean="0"/>
            </a:br>
            <a:endParaRPr lang="zh-CN" altLang="en-US" smtClean="0"/>
          </a:p>
        </p:txBody>
      </p:sp>
      <p:sp>
        <p:nvSpPr>
          <p:cNvPr id="19458" name="内容占位符 2"/>
          <p:cNvSpPr>
            <a:spLocks noGrp="1"/>
          </p:cNvSpPr>
          <p:nvPr>
            <p:ph idx="1"/>
          </p:nvPr>
        </p:nvSpPr>
        <p:spPr>
          <a:xfrm>
            <a:off x="593725" y="1328738"/>
            <a:ext cx="8596313" cy="5127625"/>
          </a:xfrm>
        </p:spPr>
        <p:txBody>
          <a:bodyPr/>
          <a:lstStyle/>
          <a:p>
            <a:r>
              <a:rPr lang="zh-CN" altLang="zh-CN" sz="1800" smtClean="0"/>
              <a:t>遗传算法（</a:t>
            </a:r>
            <a:r>
              <a:rPr lang="en-US" altLang="zh-CN" sz="1800" smtClean="0"/>
              <a:t>Genetic Aigorithm</a:t>
            </a:r>
            <a:r>
              <a:rPr lang="zh-CN" altLang="en-US" sz="1800" smtClean="0"/>
              <a:t>，</a:t>
            </a:r>
            <a:r>
              <a:rPr lang="en-US" altLang="zh-CN" sz="1800" smtClean="0"/>
              <a:t>GA</a:t>
            </a:r>
            <a:r>
              <a:rPr lang="zh-CN" altLang="en-US" sz="1800" smtClean="0"/>
              <a:t>）是借鉴生物界自然选择和群体进化机制形成的一种全局寻优算法。与传统的优化算法相比，遗传算法具有如下优点：</a:t>
            </a:r>
          </a:p>
          <a:p>
            <a:r>
              <a:rPr lang="en-US" altLang="zh-CN" sz="1800" smtClean="0"/>
              <a:t>1</a:t>
            </a:r>
            <a:r>
              <a:rPr lang="zh-CN" altLang="en-US" sz="1800" smtClean="0"/>
              <a:t>）不是从单个点，而是从多个点构成的群体开始搜索；</a:t>
            </a:r>
          </a:p>
          <a:p>
            <a:r>
              <a:rPr lang="en-US" altLang="zh-CN" sz="1800" smtClean="0"/>
              <a:t>2</a:t>
            </a:r>
            <a:r>
              <a:rPr lang="zh-CN" altLang="en-US" sz="1800" smtClean="0"/>
              <a:t>）在搜索最优解过程中，只需要由目标函数值转换得来的适应值信息，而不需要导数等其它辅助信息；</a:t>
            </a:r>
          </a:p>
          <a:p>
            <a:r>
              <a:rPr lang="en-US" altLang="zh-CN" sz="1800" smtClean="0"/>
              <a:t>3</a:t>
            </a:r>
            <a:r>
              <a:rPr lang="zh-CN" altLang="en-US" sz="1800" smtClean="0"/>
              <a:t>）搜索过程不易陷入局部最优点。</a:t>
            </a:r>
          </a:p>
          <a:p>
            <a:r>
              <a:rPr lang="zh-CN" altLang="en-US" sz="1800" smtClean="0"/>
              <a:t>遗传算法的基本步骤如下：</a:t>
            </a:r>
          </a:p>
          <a:p>
            <a:r>
              <a:rPr lang="en-US" altLang="zh-CN" sz="1800" smtClean="0"/>
              <a:t>1</a:t>
            </a:r>
            <a:r>
              <a:rPr lang="zh-CN" altLang="en-US" sz="1800" smtClean="0"/>
              <a:t>）在一定编码方案下，随机产生一个初始种群；</a:t>
            </a:r>
          </a:p>
          <a:p>
            <a:r>
              <a:rPr lang="en-US" altLang="zh-CN" sz="1800" smtClean="0"/>
              <a:t>2</a:t>
            </a:r>
            <a:r>
              <a:rPr lang="zh-CN" altLang="en-US" sz="1800" smtClean="0"/>
              <a:t>）用相应的解码方法，将编码后的个体转换成问题空间的决策变量，并求得个体的适应值；</a:t>
            </a:r>
          </a:p>
          <a:p>
            <a:r>
              <a:rPr lang="en-US" altLang="zh-CN" sz="1800" smtClean="0"/>
              <a:t>3</a:t>
            </a:r>
            <a:r>
              <a:rPr lang="zh-CN" altLang="en-US" sz="1800" smtClean="0"/>
              <a:t>）按照个体适应值的大小，从种群中选出适应值较大的一些个体构成交配池；</a:t>
            </a:r>
          </a:p>
          <a:p>
            <a:r>
              <a:rPr lang="en-US" altLang="zh-CN" sz="1800" smtClean="0"/>
              <a:t>4</a:t>
            </a:r>
            <a:r>
              <a:rPr lang="zh-CN" altLang="en-US" sz="1800" smtClean="0"/>
              <a:t>）由交叉和变异这两个遗传算子对交配池中的个体进行操作，并形成新一代的种群；</a:t>
            </a:r>
          </a:p>
          <a:p>
            <a:r>
              <a:rPr lang="en-US" altLang="zh-CN" sz="1800" smtClean="0"/>
              <a:t>5</a:t>
            </a:r>
            <a:r>
              <a:rPr lang="zh-CN" altLang="en-US" sz="1800" smtClean="0"/>
              <a:t>）反复执行步骤</a:t>
            </a:r>
            <a:r>
              <a:rPr lang="en-US" altLang="zh-CN" sz="1800" smtClean="0"/>
              <a:t>2 ~ 4</a:t>
            </a:r>
            <a:r>
              <a:rPr lang="zh-CN" altLang="en-US" sz="1800" smtClean="0"/>
              <a:t>，直至满足收敛判据为止。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p:cNvSpPr>
          <p:nvPr>
            <p:ph type="body" idx="1"/>
          </p:nvPr>
        </p:nvSpPr>
        <p:spPr>
          <a:xfrm>
            <a:off x="677863" y="179388"/>
            <a:ext cx="8596312" cy="6418262"/>
          </a:xfrm>
        </p:spPr>
        <p:txBody>
          <a:bodyPr/>
          <a:lstStyle/>
          <a:p>
            <a:pPr>
              <a:lnSpc>
                <a:spcPct val="90000"/>
              </a:lnSpc>
            </a:pPr>
            <a:r>
              <a:rPr lang="en-US" altLang="zh-CN" sz="1800" smtClean="0"/>
              <a:t>% 1.7 </a:t>
            </a:r>
            <a:r>
              <a:rPr lang="zh-CN" altLang="en-US" sz="1800" smtClean="0"/>
              <a:t>求出群体中最大得适应值及其个体</a:t>
            </a:r>
          </a:p>
          <a:p>
            <a:pPr>
              <a:lnSpc>
                <a:spcPct val="90000"/>
              </a:lnSpc>
            </a:pPr>
            <a:r>
              <a:rPr lang="en-US" altLang="zh-CN" sz="1800" smtClean="0"/>
              <a:t>%</a:t>
            </a:r>
            <a:r>
              <a:rPr lang="zh-CN" altLang="en-US" sz="1800" smtClean="0"/>
              <a:t>遗传算法子程序</a:t>
            </a:r>
          </a:p>
          <a:p>
            <a:pPr>
              <a:lnSpc>
                <a:spcPct val="90000"/>
              </a:lnSpc>
            </a:pPr>
            <a:r>
              <a:rPr lang="en-US" altLang="zh-CN" sz="1800" smtClean="0"/>
              <a:t>%Name: best.m</a:t>
            </a:r>
          </a:p>
          <a:p>
            <a:pPr>
              <a:lnSpc>
                <a:spcPct val="90000"/>
              </a:lnSpc>
            </a:pPr>
            <a:r>
              <a:rPr lang="en-US" altLang="zh-CN" sz="1800" smtClean="0"/>
              <a:t>%</a:t>
            </a:r>
            <a:r>
              <a:rPr lang="zh-CN" altLang="en-US" sz="1800" smtClean="0"/>
              <a:t>求出群体中适应值最大的值</a:t>
            </a:r>
          </a:p>
          <a:p>
            <a:pPr>
              <a:lnSpc>
                <a:spcPct val="90000"/>
              </a:lnSpc>
            </a:pPr>
            <a:r>
              <a:rPr lang="en-US" altLang="zh-CN" sz="1800" smtClean="0"/>
              <a:t>% 1.8 </a:t>
            </a:r>
            <a:r>
              <a:rPr lang="zh-CN" altLang="en-US" sz="1800" smtClean="0"/>
              <a:t>主程序</a:t>
            </a:r>
          </a:p>
          <a:p>
            <a:pPr>
              <a:lnSpc>
                <a:spcPct val="90000"/>
              </a:lnSpc>
            </a:pPr>
            <a:r>
              <a:rPr lang="en-US" altLang="zh-CN" sz="1800" smtClean="0"/>
              <a:t>%</a:t>
            </a:r>
            <a:r>
              <a:rPr lang="zh-CN" altLang="en-US" sz="1800" smtClean="0"/>
              <a:t>遗传算法主程序</a:t>
            </a:r>
          </a:p>
          <a:p>
            <a:pPr>
              <a:lnSpc>
                <a:spcPct val="90000"/>
              </a:lnSpc>
            </a:pPr>
            <a:r>
              <a:rPr lang="en-US" altLang="zh-CN" sz="1800" smtClean="0"/>
              <a:t>%Name:genmain05.m</a:t>
            </a:r>
          </a:p>
          <a:p>
            <a:pPr>
              <a:lnSpc>
                <a:spcPct val="90000"/>
              </a:lnSpc>
            </a:pPr>
            <a:r>
              <a:rPr lang="en-US" altLang="zh-CN" sz="1800" smtClean="0"/>
              <a:t>clear</a:t>
            </a:r>
          </a:p>
          <a:p>
            <a:pPr>
              <a:lnSpc>
                <a:spcPct val="90000"/>
              </a:lnSpc>
            </a:pPr>
            <a:r>
              <a:rPr lang="en-US" altLang="zh-CN" sz="1800" smtClean="0"/>
              <a:t>clf</a:t>
            </a:r>
          </a:p>
          <a:p>
            <a:pPr>
              <a:lnSpc>
                <a:spcPct val="90000"/>
              </a:lnSpc>
            </a:pPr>
            <a:r>
              <a:rPr lang="en-US" altLang="zh-CN" sz="1800" smtClean="0"/>
              <a:t>popsize=20; %</a:t>
            </a:r>
            <a:r>
              <a:rPr lang="zh-CN" altLang="en-US" sz="1800" smtClean="0"/>
              <a:t>群体大小</a:t>
            </a:r>
          </a:p>
          <a:p>
            <a:pPr>
              <a:lnSpc>
                <a:spcPct val="90000"/>
              </a:lnSpc>
            </a:pPr>
            <a:r>
              <a:rPr lang="en-US" altLang="zh-CN" sz="1800" smtClean="0"/>
              <a:t>chromlength=10; %</a:t>
            </a:r>
            <a:r>
              <a:rPr lang="zh-CN" altLang="en-US" sz="1800" smtClean="0"/>
              <a:t>字符串长度（个体长度）</a:t>
            </a:r>
          </a:p>
          <a:p>
            <a:pPr>
              <a:lnSpc>
                <a:spcPct val="90000"/>
              </a:lnSpc>
            </a:pPr>
            <a:r>
              <a:rPr lang="en-US" altLang="zh-CN" sz="1800" smtClean="0"/>
              <a:t>pc=0.6; %</a:t>
            </a:r>
            <a:r>
              <a:rPr lang="zh-CN" altLang="en-US" sz="1800" smtClean="0"/>
              <a:t>交叉概率</a:t>
            </a:r>
          </a:p>
          <a:p>
            <a:pPr>
              <a:lnSpc>
                <a:spcPct val="90000"/>
              </a:lnSpc>
            </a:pPr>
            <a:r>
              <a:rPr lang="en-US" altLang="zh-CN" sz="1800" smtClean="0"/>
              <a:t>pm=0.001; %</a:t>
            </a:r>
            <a:r>
              <a:rPr lang="zh-CN" altLang="en-US" sz="1800" smtClean="0"/>
              <a:t>变异概率</a:t>
            </a:r>
          </a:p>
          <a:p>
            <a:pPr>
              <a:lnSpc>
                <a:spcPct val="90000"/>
              </a:lnSpc>
            </a:pPr>
            <a:r>
              <a:rPr lang="en-US" altLang="zh-CN" sz="1800" smtClean="0"/>
              <a:t>pop=initpop(popsize,chromlength); %</a:t>
            </a:r>
            <a:r>
              <a:rPr lang="zh-CN" altLang="en-US" sz="1800" smtClean="0"/>
              <a:t>随机产生初始群体</a:t>
            </a:r>
          </a:p>
          <a:p>
            <a:pPr>
              <a:lnSpc>
                <a:spcPct val="90000"/>
              </a:lnSpc>
            </a:pPr>
            <a:r>
              <a:rPr lang="en-US" altLang="zh-CN" sz="1800" smtClean="0"/>
              <a:t>for i=1:20 %20</a:t>
            </a:r>
            <a:r>
              <a:rPr lang="zh-CN" altLang="en-US" sz="1800" smtClean="0"/>
              <a:t>为迭代次数</a:t>
            </a:r>
          </a:p>
          <a:p>
            <a:pPr>
              <a:lnSpc>
                <a:spcPct val="90000"/>
              </a:lnSpc>
            </a:pPr>
            <a:r>
              <a:rPr lang="en-US" altLang="zh-CN" sz="1800" smtClean="0"/>
              <a:t>[objvalue]=calobjvalue(pop); %</a:t>
            </a:r>
            <a:r>
              <a:rPr lang="zh-CN" altLang="en-US" sz="1800" smtClean="0"/>
              <a:t>计算目标函数</a:t>
            </a:r>
          </a:p>
          <a:p>
            <a:pPr>
              <a:lnSpc>
                <a:spcPct val="90000"/>
              </a:lnSpc>
            </a:pPr>
            <a:r>
              <a:rPr lang="en-US" altLang="zh-CN" sz="1800" smtClean="0"/>
              <a:t>fitvalue=calfitvalue(objvalue); %</a:t>
            </a:r>
            <a:r>
              <a:rPr lang="zh-CN" altLang="en-US" sz="1800" smtClean="0"/>
              <a:t>计算群体中每个个体的适应度</a:t>
            </a:r>
          </a:p>
          <a:p>
            <a:pPr>
              <a:lnSpc>
                <a:spcPct val="90000"/>
              </a:lnSpc>
            </a:pPr>
            <a:endParaRPr lang="zh-CN" altLang="en-US" sz="18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p:cNvSpPr>
          <p:nvPr>
            <p:ph type="body" idx="1"/>
          </p:nvPr>
        </p:nvSpPr>
        <p:spPr>
          <a:xfrm>
            <a:off x="677863" y="220663"/>
            <a:ext cx="8596312" cy="6264275"/>
          </a:xfrm>
        </p:spPr>
        <p:txBody>
          <a:bodyPr/>
          <a:lstStyle/>
          <a:p>
            <a:pPr>
              <a:buFont typeface="Wingdings 3" pitchFamily="18" charset="2"/>
              <a:buNone/>
            </a:pPr>
            <a:endParaRPr lang="zh-CN" altLang="en-US" sz="1800" smtClean="0"/>
          </a:p>
          <a:p>
            <a:r>
              <a:rPr lang="en-US" altLang="zh-CN" sz="1800" smtClean="0"/>
              <a:t>[newpop]=selection(pop,fitvalue); %</a:t>
            </a:r>
            <a:r>
              <a:rPr lang="zh-CN" altLang="en-US" sz="1800" smtClean="0"/>
              <a:t>复制</a:t>
            </a:r>
          </a:p>
          <a:p>
            <a:r>
              <a:rPr lang="en-US" altLang="zh-CN" sz="1800" smtClean="0"/>
              <a:t>[newpop]=crossover(pop,pc); %</a:t>
            </a:r>
            <a:r>
              <a:rPr lang="zh-CN" altLang="en-US" sz="1800" smtClean="0"/>
              <a:t>交叉</a:t>
            </a:r>
          </a:p>
          <a:p>
            <a:r>
              <a:rPr lang="en-US" altLang="zh-CN" sz="1800" smtClean="0"/>
              <a:t>[newpop]=mutation(pop,pc); %</a:t>
            </a:r>
            <a:r>
              <a:rPr lang="zh-CN" altLang="en-US" sz="1800" smtClean="0"/>
              <a:t>变异</a:t>
            </a:r>
            <a:r>
              <a:rPr lang="en-US" altLang="zh-CN" sz="1800" smtClean="0"/>
              <a:t>[bestindividual,bestfit]=best(pop,fitvalue); %</a:t>
            </a:r>
            <a:r>
              <a:rPr lang="zh-CN" altLang="en-US" sz="1800" smtClean="0"/>
              <a:t>求出群体中适应值最大的个体及其适应值</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normAutofit fontScale="90000"/>
          </a:bodyPr>
          <a:lstStyle/>
          <a:p>
            <a:pPr>
              <a:defRPr/>
            </a:pPr>
            <a:r>
              <a:rPr lang="en-US" altLang="zh-CN" sz="3200" smtClean="0"/>
              <a:t>15.6</a:t>
            </a:r>
            <a:r>
              <a:rPr lang="zh-CN" altLang="en-US" sz="3200" smtClean="0"/>
              <a:t>遗传算法求解暴雨强度公式优化问题及</a:t>
            </a:r>
            <a:r>
              <a:rPr lang="en-US" altLang="zh-CN" sz="3200" smtClean="0"/>
              <a:t>Matlab</a:t>
            </a:r>
            <a:r>
              <a:rPr lang="zh-CN" altLang="en-US" sz="3200" smtClean="0"/>
              <a:t>实现</a:t>
            </a:r>
            <a:br>
              <a:rPr lang="zh-CN" altLang="en-US" sz="3200" smtClean="0"/>
            </a:br>
            <a:r>
              <a:rPr lang="en-US" altLang="zh-CN" sz="3200" smtClean="0"/>
              <a:t>15.6.1 </a:t>
            </a:r>
            <a:r>
              <a:rPr lang="zh-CN" altLang="en-US" sz="3200" smtClean="0"/>
              <a:t>暴雨强度公式</a:t>
            </a:r>
            <a:br>
              <a:rPr lang="zh-CN" altLang="en-US" sz="3200" smtClean="0"/>
            </a:br>
            <a:endParaRPr lang="zh-CN" altLang="en-US" sz="3200" smtClean="0"/>
          </a:p>
        </p:txBody>
      </p:sp>
      <p:sp>
        <p:nvSpPr>
          <p:cNvPr id="64527" name="Rectangle 3"/>
          <p:cNvSpPr>
            <a:spLocks noGrp="1"/>
          </p:cNvSpPr>
          <p:nvPr>
            <p:ph type="body" idx="1"/>
          </p:nvPr>
        </p:nvSpPr>
        <p:spPr>
          <a:xfrm>
            <a:off x="677863" y="2090738"/>
            <a:ext cx="8596312" cy="3881437"/>
          </a:xfrm>
        </p:spPr>
        <p:txBody>
          <a:bodyPr/>
          <a:lstStyle/>
          <a:p>
            <a:r>
              <a:rPr lang="zh-CN" altLang="en-US" sz="1800" smtClean="0"/>
              <a:t>暴雨强度公式广泛应用于洪水灾害的危险性分析及给排水工程的设计计算中，它的形式是：</a:t>
            </a:r>
          </a:p>
          <a:p>
            <a:endParaRPr lang="zh-CN" altLang="en-US" sz="1800" smtClean="0"/>
          </a:p>
          <a:p>
            <a:r>
              <a:rPr lang="zh-CN" altLang="en-US" sz="1800" smtClean="0"/>
              <a:t>式中：</a:t>
            </a:r>
            <a:r>
              <a:rPr lang="en-US" altLang="zh-CN" sz="1800" smtClean="0"/>
              <a:t>i</a:t>
            </a:r>
            <a:r>
              <a:rPr lang="zh-CN" altLang="en-US" sz="1800" smtClean="0"/>
              <a:t>为暴雨强度</a:t>
            </a:r>
            <a:r>
              <a:rPr lang="en-US" altLang="zh-CN" sz="1800" smtClean="0"/>
              <a:t>(           )</a:t>
            </a:r>
            <a:r>
              <a:rPr lang="zh-CN" altLang="en-US" sz="1800" smtClean="0"/>
              <a:t>；</a:t>
            </a:r>
            <a:r>
              <a:rPr lang="en-US" altLang="zh-CN" sz="1800" smtClean="0"/>
              <a:t>t</a:t>
            </a:r>
            <a:r>
              <a:rPr lang="zh-CN" altLang="en-US" sz="1800" smtClean="0"/>
              <a:t>为降雨历时</a:t>
            </a:r>
            <a:r>
              <a:rPr lang="en-US" altLang="zh-CN" sz="1800" smtClean="0"/>
              <a:t>(min)</a:t>
            </a:r>
            <a:r>
              <a:rPr lang="zh-CN" altLang="en-US" sz="1800" smtClean="0"/>
              <a:t>；</a:t>
            </a:r>
            <a:r>
              <a:rPr lang="en-US" altLang="zh-CN" sz="1800" smtClean="0"/>
              <a:t>A,B,n</a:t>
            </a:r>
            <a:r>
              <a:rPr lang="zh-CN" altLang="en-US" sz="1800" smtClean="0"/>
              <a:t>皆为待确定的参数。</a:t>
            </a:r>
          </a:p>
          <a:p>
            <a:r>
              <a:rPr lang="zh-CN" altLang="en-US" sz="1800" smtClean="0"/>
              <a:t>由此可看出该公式是一个超定非线性方程，其参数优化是非线性优化问题。采用传统的图解法和线性最小二乘法相结合的非线性优化方法或优选回归法求其参数不仅计算复杂、通用性差，往往得不到全局最优解，最近遗传算法得到了广泛的应用，因此本文尝试用遗传算法来处理非线性不同重现期暴雨公式中参数优化问题。并给出其各步骤的</a:t>
            </a:r>
            <a:r>
              <a:rPr lang="en-US" altLang="zh-CN" sz="1800" smtClean="0"/>
              <a:t>Matlab</a:t>
            </a:r>
            <a:r>
              <a:rPr lang="zh-CN" altLang="en-US" sz="1800" smtClean="0"/>
              <a:t>实现方法，结果与传统的回归法</a:t>
            </a:r>
            <a:r>
              <a:rPr lang="en-US" altLang="zh-CN" sz="1800" smtClean="0"/>
              <a:t>(TR)</a:t>
            </a:r>
            <a:r>
              <a:rPr lang="zh-CN" altLang="en-US" sz="1800" smtClean="0"/>
              <a:t>和优选回归法</a:t>
            </a:r>
            <a:r>
              <a:rPr lang="en-US" altLang="zh-CN" sz="1800" smtClean="0"/>
              <a:t>(0R)</a:t>
            </a:r>
            <a:r>
              <a:rPr lang="zh-CN" altLang="en-US" sz="1800" smtClean="0"/>
              <a:t>的优化结果相比较，遗传算法体现出更精确的结果。</a:t>
            </a:r>
          </a:p>
        </p:txBody>
      </p:sp>
      <p:sp>
        <p:nvSpPr>
          <p:cNvPr id="64528"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64524" name="Object 12"/>
          <p:cNvGraphicFramePr>
            <a:graphicFrameLocks noChangeAspect="1"/>
          </p:cNvGraphicFramePr>
          <p:nvPr/>
        </p:nvGraphicFramePr>
        <p:xfrm>
          <a:off x="1274763" y="2755900"/>
          <a:ext cx="1185862" cy="312738"/>
        </p:xfrm>
        <a:graphic>
          <a:graphicData uri="http://schemas.openxmlformats.org/presentationml/2006/ole">
            <p:oleObj spid="_x0000_s64524" name="Equation" r:id="rId3" imgW="863225" imgH="228501" progId="Equation.DSMT4">
              <p:embed/>
            </p:oleObj>
          </a:graphicData>
        </a:graphic>
      </p:graphicFrame>
      <p:sp>
        <p:nvSpPr>
          <p:cNvPr id="64529"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64525" name="Object 13"/>
          <p:cNvGraphicFramePr>
            <a:graphicFrameLocks noChangeAspect="1"/>
          </p:cNvGraphicFramePr>
          <p:nvPr/>
        </p:nvGraphicFramePr>
        <p:xfrm>
          <a:off x="3021013" y="3159125"/>
          <a:ext cx="933450" cy="339725"/>
        </p:xfrm>
        <a:graphic>
          <a:graphicData uri="http://schemas.openxmlformats.org/presentationml/2006/ole">
            <p:oleObj spid="_x0000_s64525" name="Equation" r:id="rId4" imgW="545760" imgH="203040" progId="Equation.DSMT4">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719138" y="207963"/>
            <a:ext cx="8596312" cy="1320800"/>
          </a:xfrm>
        </p:spPr>
        <p:txBody>
          <a:bodyPr>
            <a:normAutofit fontScale="90000"/>
          </a:bodyPr>
          <a:lstStyle/>
          <a:p>
            <a:pPr>
              <a:defRPr/>
            </a:pPr>
            <a:r>
              <a:rPr lang="en-US" altLang="zh-CN" sz="3200" smtClean="0"/>
              <a:t>15.6.2 </a:t>
            </a:r>
            <a:r>
              <a:rPr lang="zh-CN" altLang="en-US" sz="3200" smtClean="0"/>
              <a:t>结合暴雨强度公式的遗传算法各算子及</a:t>
            </a:r>
            <a:r>
              <a:rPr lang="en-US" altLang="zh-CN" sz="3200" smtClean="0"/>
              <a:t>Matlab</a:t>
            </a:r>
            <a:r>
              <a:rPr lang="zh-CN" altLang="en-US" sz="3200" smtClean="0"/>
              <a:t>的实现</a:t>
            </a:r>
            <a:br>
              <a:rPr lang="zh-CN" altLang="en-US" sz="3200" smtClean="0"/>
            </a:br>
            <a:endParaRPr lang="zh-CN" altLang="en-US" sz="3200" smtClean="0"/>
          </a:p>
        </p:txBody>
      </p:sp>
      <p:sp>
        <p:nvSpPr>
          <p:cNvPr id="2" name="Rectangle 3"/>
          <p:cNvSpPr>
            <a:spLocks noGrp="1"/>
          </p:cNvSpPr>
          <p:nvPr>
            <p:ph type="body" idx="1"/>
          </p:nvPr>
        </p:nvSpPr>
        <p:spPr>
          <a:xfrm>
            <a:off x="677863" y="1662113"/>
            <a:ext cx="9940925" cy="4892675"/>
          </a:xfrm>
        </p:spPr>
        <p:txBody>
          <a:bodyPr/>
          <a:lstStyle/>
          <a:p>
            <a:r>
              <a:rPr lang="zh-CN" altLang="en-US" sz="1600" smtClean="0"/>
              <a:t>第一步，先确定待优化的参数大致范围，然后对搜素空间进行编码；根据计算，暴雨强度公式中的参数</a:t>
            </a:r>
            <a:r>
              <a:rPr lang="en-US" altLang="zh-CN" sz="1600" smtClean="0"/>
              <a:t>A</a:t>
            </a:r>
            <a:r>
              <a:rPr lang="zh-CN" altLang="en-US" sz="1600" smtClean="0"/>
              <a:t>、</a:t>
            </a:r>
            <a:r>
              <a:rPr lang="en-US" altLang="zh-CN" sz="1600" smtClean="0"/>
              <a:t>B</a:t>
            </a:r>
            <a:r>
              <a:rPr lang="zh-CN" altLang="en-US" sz="1600" smtClean="0"/>
              <a:t>、</a:t>
            </a:r>
            <a:r>
              <a:rPr lang="en-US" altLang="zh-CN" sz="1600" smtClean="0"/>
              <a:t>n</a:t>
            </a:r>
            <a:r>
              <a:rPr lang="zh-CN" altLang="en-US" sz="1600" smtClean="0"/>
              <a:t>的编码长度分别为</a:t>
            </a:r>
            <a:r>
              <a:rPr lang="en-US" altLang="zh-CN" sz="1600" smtClean="0"/>
              <a:t>15</a:t>
            </a:r>
            <a:r>
              <a:rPr lang="zh-CN" altLang="en-US" sz="1600" smtClean="0"/>
              <a:t>、</a:t>
            </a:r>
            <a:r>
              <a:rPr lang="en-US" altLang="zh-CN" sz="1600" smtClean="0"/>
              <a:t>11</a:t>
            </a:r>
            <a:r>
              <a:rPr lang="zh-CN" altLang="en-US" sz="1600" smtClean="0"/>
              <a:t>、</a:t>
            </a:r>
            <a:r>
              <a:rPr lang="en-US" altLang="zh-CN" sz="1600" smtClean="0"/>
              <a:t>11</a:t>
            </a:r>
            <a:r>
              <a:rPr lang="zh-CN" altLang="en-US" sz="1600" smtClean="0"/>
              <a:t>，所以染色体长度就为</a:t>
            </a:r>
            <a:r>
              <a:rPr lang="en-US" altLang="zh-CN" sz="1600" smtClean="0"/>
              <a:t>15+11+11=36.</a:t>
            </a:r>
            <a:r>
              <a:rPr lang="zh-CN" altLang="en-US" sz="1600" smtClean="0"/>
              <a:t>于是第一步的</a:t>
            </a:r>
            <a:r>
              <a:rPr lang="en-US" altLang="zh-CN" sz="1600" smtClean="0"/>
              <a:t>Matlab</a:t>
            </a:r>
            <a:r>
              <a:rPr lang="zh-CN" altLang="en-US" sz="1600" smtClean="0"/>
              <a:t>程序为</a:t>
            </a:r>
          </a:p>
          <a:p>
            <a:r>
              <a:rPr lang="en-US" altLang="zh-CN" sz="1600" smtClean="0"/>
              <a:t>%</a:t>
            </a:r>
            <a:r>
              <a:rPr lang="zh-CN" altLang="en-US" sz="1600" smtClean="0"/>
              <a:t>输入初始数据以及确定种群数、代数和交叉变异概率</a:t>
            </a:r>
          </a:p>
          <a:p>
            <a:r>
              <a:rPr lang="en-US" altLang="zh-CN" sz="1600" smtClean="0"/>
              <a:t>Size = 400</a:t>
            </a:r>
            <a:r>
              <a:rPr lang="zh-CN" altLang="en-US" sz="1600" smtClean="0"/>
              <a:t>；</a:t>
            </a:r>
          </a:p>
          <a:p>
            <a:r>
              <a:rPr lang="en-US" altLang="zh-CN" sz="1600" smtClean="0"/>
              <a:t>G = 600</a:t>
            </a:r>
            <a:r>
              <a:rPr lang="zh-CN" altLang="en-US" sz="1600" smtClean="0"/>
              <a:t>；</a:t>
            </a:r>
          </a:p>
          <a:p>
            <a:r>
              <a:rPr lang="en-US" altLang="zh-CN" sz="1600" smtClean="0"/>
              <a:t>CodeL = 36;</a:t>
            </a:r>
          </a:p>
          <a:p>
            <a:r>
              <a:rPr lang="en-US" altLang="zh-CN" sz="1600" smtClean="0"/>
              <a:t>pc = 1;(</a:t>
            </a:r>
            <a:r>
              <a:rPr lang="zh-CN" altLang="en-US" sz="1600" smtClean="0"/>
              <a:t>参见后面第四步</a:t>
            </a:r>
            <a:r>
              <a:rPr lang="en-US" altLang="zh-CN" sz="1600" smtClean="0"/>
              <a:t>)</a:t>
            </a:r>
          </a:p>
          <a:p>
            <a:r>
              <a:rPr lang="en-US" altLang="zh-CN" sz="1600" smtClean="0"/>
              <a:t>pm = 0.025;</a:t>
            </a:r>
            <a:r>
              <a:rPr lang="zh-CN" altLang="en-US" sz="1600" smtClean="0"/>
              <a:t>（参见后面第五步）</a:t>
            </a:r>
          </a:p>
          <a:p>
            <a:r>
              <a:rPr lang="en-US" altLang="zh-CN" sz="1600" smtClean="0"/>
              <a:t>Amax = 100;Amin = 0;</a:t>
            </a:r>
          </a:p>
          <a:p>
            <a:r>
              <a:rPr lang="en-US" altLang="zh-CN" sz="1600" smtClean="0"/>
              <a:t>Bmax = 20;Bmin = 0;</a:t>
            </a:r>
          </a:p>
          <a:p>
            <a:r>
              <a:rPr lang="en-US" altLang="zh-CN" sz="1600" smtClean="0"/>
              <a:t>Nmax = 2; nmin = 0;</a:t>
            </a:r>
          </a:p>
          <a:p>
            <a:r>
              <a:rPr lang="en-US" altLang="zh-CN" sz="1600" smtClean="0"/>
              <a:t>E=round(rand(Size,CodeL));%</a:t>
            </a:r>
            <a:r>
              <a:rPr lang="zh-CN" altLang="en-US" sz="1600" smtClean="0"/>
              <a:t>生成</a:t>
            </a:r>
            <a:r>
              <a:rPr lang="en-US" altLang="zh-CN" sz="1600" smtClean="0"/>
              <a:t>400</a:t>
            </a:r>
            <a:r>
              <a:rPr lang="zh-CN" altLang="en-US" sz="1600" smtClean="0"/>
              <a:t>行</a:t>
            </a:r>
            <a:r>
              <a:rPr lang="en-US" altLang="zh-CN" sz="1600" smtClean="0"/>
              <a:t>36</a:t>
            </a:r>
            <a:r>
              <a:rPr lang="zh-CN" altLang="en-US" sz="1600" smtClean="0"/>
              <a:t>列二进制数列</a:t>
            </a:r>
          </a:p>
          <a:p>
            <a:r>
              <a:rPr lang="zh-CN" altLang="en-US" sz="1600" smtClean="0"/>
              <a:t>第二步，父代个体的解码，即把以二进制数字串形成表示的模型参数转换为十进制表示的模型参数。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8" name="Rectangle 3"/>
          <p:cNvSpPr>
            <a:spLocks noGrp="1"/>
          </p:cNvSpPr>
          <p:nvPr>
            <p:ph type="body" idx="1"/>
          </p:nvPr>
        </p:nvSpPr>
        <p:spPr>
          <a:xfrm>
            <a:off x="677863" y="193675"/>
            <a:ext cx="8596312" cy="6305550"/>
          </a:xfrm>
        </p:spPr>
        <p:txBody>
          <a:bodyPr/>
          <a:lstStyle/>
          <a:p>
            <a:r>
              <a:rPr lang="zh-CN" altLang="en-US" sz="1800" smtClean="0"/>
              <a:t>第三步，构造适应度函数，对于暴雨强度公式，需要构造如下的目标函数：</a:t>
            </a:r>
          </a:p>
          <a:p>
            <a:endParaRPr lang="zh-CN" altLang="en-US" sz="1800" smtClean="0"/>
          </a:p>
          <a:p>
            <a:endParaRPr lang="zh-CN" altLang="en-US" sz="1800" smtClean="0"/>
          </a:p>
          <a:p>
            <a:r>
              <a:rPr lang="zh-CN" altLang="en-US" sz="1800" smtClean="0"/>
              <a:t>将上式的目标函数      变换成相应的适应度函数：</a:t>
            </a:r>
          </a:p>
          <a:p>
            <a:endParaRPr lang="zh-CN" altLang="en-US" sz="1800" smtClean="0"/>
          </a:p>
          <a:p>
            <a:endParaRPr lang="zh-CN" altLang="en-US" sz="1800" smtClean="0"/>
          </a:p>
          <a:p>
            <a:r>
              <a:rPr lang="zh-CN" altLang="en-US" sz="1800" smtClean="0"/>
              <a:t>将第二步得到的模型参数</a:t>
            </a:r>
            <a:r>
              <a:rPr lang="en-US" altLang="zh-CN" sz="1800" smtClean="0"/>
              <a:t>A</a:t>
            </a:r>
            <a:r>
              <a:rPr lang="zh-CN" altLang="en-US" sz="1800" smtClean="0"/>
              <a:t>、</a:t>
            </a:r>
            <a:r>
              <a:rPr lang="en-US" altLang="zh-CN" sz="1800" smtClean="0"/>
              <a:t>B</a:t>
            </a:r>
            <a:r>
              <a:rPr lang="zh-CN" altLang="en-US" sz="1800" smtClean="0"/>
              <a:t>、</a:t>
            </a:r>
            <a:r>
              <a:rPr lang="en-US" altLang="zh-CN" sz="1800" smtClean="0"/>
              <a:t>n</a:t>
            </a:r>
            <a:r>
              <a:rPr lang="zh-CN" altLang="en-US" sz="1800" smtClean="0"/>
              <a:t>带入上式中，计算每个个体的适应度（简写为       </a:t>
            </a:r>
          </a:p>
          <a:p>
            <a:r>
              <a:rPr lang="zh-CN" altLang="en-US" sz="1800" smtClean="0"/>
              <a:t>     ），然后采用轮盘选择法进行选择 </a:t>
            </a:r>
          </a:p>
          <a:p>
            <a:r>
              <a:rPr lang="zh-CN" altLang="en-US" sz="1800" smtClean="0"/>
              <a:t>第四步，父代个体的交叉，由上步选择得到的</a:t>
            </a:r>
            <a:r>
              <a:rPr lang="en-US" altLang="zh-CN" sz="1800" smtClean="0"/>
              <a:t>400</a:t>
            </a:r>
            <a:r>
              <a:rPr lang="zh-CN" altLang="en-US" sz="1800" smtClean="0"/>
              <a:t>个个体两两配成</a:t>
            </a:r>
            <a:r>
              <a:rPr lang="en-US" altLang="zh-CN" sz="1800" smtClean="0"/>
              <a:t>200</a:t>
            </a:r>
            <a:r>
              <a:rPr lang="zh-CN" altLang="en-US" sz="1800" smtClean="0"/>
              <a:t>对 双亲，以交叉概率选取某对双亲二进制数字串，随机选取两位基因</a:t>
            </a:r>
            <a:r>
              <a:rPr lang="en-US" altLang="zh-CN" sz="1800" smtClean="0"/>
              <a:t>cs1</a:t>
            </a:r>
            <a:r>
              <a:rPr lang="zh-CN" altLang="en-US" sz="1800" smtClean="0"/>
              <a:t>，</a:t>
            </a:r>
            <a:r>
              <a:rPr lang="en-US" altLang="zh-CN" sz="1800" smtClean="0"/>
              <a:t>cs2</a:t>
            </a:r>
            <a:r>
              <a:rPr lang="zh-CN" altLang="en-US" sz="1800" smtClean="0"/>
              <a:t>，然后交换</a:t>
            </a:r>
            <a:r>
              <a:rPr lang="en-US" altLang="zh-CN" sz="1800" smtClean="0"/>
              <a:t>cs1</a:t>
            </a:r>
            <a:r>
              <a:rPr lang="zh-CN" altLang="en-US" sz="1800" smtClean="0"/>
              <a:t>，</a:t>
            </a:r>
            <a:r>
              <a:rPr lang="en-US" altLang="zh-CN" sz="1800" smtClean="0"/>
              <a:t>cs2</a:t>
            </a:r>
            <a:r>
              <a:rPr lang="zh-CN" altLang="en-US" sz="1800" smtClean="0"/>
              <a:t>之间的基因，产生两子代个体。这里的选取通过经验以</a:t>
            </a:r>
            <a:r>
              <a:rPr lang="en-US" altLang="zh-CN" sz="1800" smtClean="0"/>
              <a:t>0.8</a:t>
            </a:r>
            <a:r>
              <a:rPr lang="zh-CN" altLang="en-US" sz="1800" smtClean="0"/>
              <a:t>为佳，因为太高会导致过早的收敛。 </a:t>
            </a:r>
          </a:p>
          <a:p>
            <a:r>
              <a:rPr lang="zh-CN" altLang="en-US" sz="1800" smtClean="0"/>
              <a:t>第五步，子代个体的变异。对子代个体，以变异概率     随机地改变二进制数字串中某两位的值，即将原值为</a:t>
            </a:r>
            <a:r>
              <a:rPr lang="en-US" altLang="zh-CN" sz="1800" smtClean="0"/>
              <a:t>1</a:t>
            </a:r>
            <a:r>
              <a:rPr lang="zh-CN" altLang="en-US" sz="1800" smtClean="0"/>
              <a:t>的变为</a:t>
            </a:r>
            <a:r>
              <a:rPr lang="en-US" altLang="zh-CN" sz="1800" smtClean="0"/>
              <a:t>0</a:t>
            </a:r>
            <a:r>
              <a:rPr lang="zh-CN" altLang="en-US" sz="1800" smtClean="0"/>
              <a:t>，原值为</a:t>
            </a:r>
            <a:r>
              <a:rPr lang="en-US" altLang="zh-CN" sz="1800" smtClean="0"/>
              <a:t>0</a:t>
            </a:r>
            <a:r>
              <a:rPr lang="zh-CN" altLang="en-US" sz="1800" smtClean="0"/>
              <a:t>的变为</a:t>
            </a:r>
            <a:r>
              <a:rPr lang="en-US" altLang="zh-CN" sz="1800" smtClean="0"/>
              <a:t>1</a:t>
            </a:r>
            <a:r>
              <a:rPr lang="zh-CN" altLang="en-US" sz="1800" smtClean="0"/>
              <a:t>。变异概率在编制城市暴雨强度公式过程中选    </a:t>
            </a:r>
            <a:r>
              <a:rPr lang="en-US" altLang="zh-CN" sz="1800" smtClean="0"/>
              <a:t>=0.025.</a:t>
            </a:r>
          </a:p>
          <a:p>
            <a:r>
              <a:rPr lang="zh-CN" altLang="en-US" sz="1800" smtClean="0"/>
              <a:t>第六步：进行迭代，由上步得到的</a:t>
            </a:r>
            <a:r>
              <a:rPr lang="en-US" altLang="zh-CN" sz="1800" smtClean="0"/>
              <a:t>400</a:t>
            </a:r>
            <a:r>
              <a:rPr lang="zh-CN" altLang="en-US" sz="1800" smtClean="0"/>
              <a:t>个子代个体作为下一轮的父代。算法转入第二步，如此反复迭代，使种群平均适应度值不断提高，从而达到优化进化的目的。 </a:t>
            </a:r>
          </a:p>
        </p:txBody>
      </p:sp>
      <p:sp>
        <p:nvSpPr>
          <p:cNvPr id="67619"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67612" name="Object 28"/>
          <p:cNvGraphicFramePr>
            <a:graphicFrameLocks noChangeAspect="1"/>
          </p:cNvGraphicFramePr>
          <p:nvPr/>
        </p:nvGraphicFramePr>
        <p:xfrm>
          <a:off x="1454150" y="628650"/>
          <a:ext cx="3389313" cy="762000"/>
        </p:xfrm>
        <a:graphic>
          <a:graphicData uri="http://schemas.openxmlformats.org/presentationml/2006/ole">
            <p:oleObj spid="_x0000_s67612" name="Equation" r:id="rId3" imgW="1993900" imgH="444500" progId="Equation.DSMT4">
              <p:embed/>
            </p:oleObj>
          </a:graphicData>
        </a:graphic>
      </p:graphicFrame>
      <p:sp>
        <p:nvSpPr>
          <p:cNvPr id="67620"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67613" name="Object 29"/>
          <p:cNvGraphicFramePr>
            <a:graphicFrameLocks noChangeAspect="1"/>
          </p:cNvGraphicFramePr>
          <p:nvPr/>
        </p:nvGraphicFramePr>
        <p:xfrm>
          <a:off x="2938463" y="1482725"/>
          <a:ext cx="533400" cy="311150"/>
        </p:xfrm>
        <a:graphic>
          <a:graphicData uri="http://schemas.openxmlformats.org/presentationml/2006/ole">
            <p:oleObj spid="_x0000_s67613" name="Equation" r:id="rId4" imgW="342751" imgH="203112" progId="Equation.DSMT4">
              <p:embed/>
            </p:oleObj>
          </a:graphicData>
        </a:graphic>
      </p:graphicFrame>
      <p:sp>
        <p:nvSpPr>
          <p:cNvPr id="67621"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67614" name="Object 30"/>
          <p:cNvGraphicFramePr>
            <a:graphicFrameLocks noChangeAspect="1"/>
          </p:cNvGraphicFramePr>
          <p:nvPr/>
        </p:nvGraphicFramePr>
        <p:xfrm>
          <a:off x="1260475" y="1968500"/>
          <a:ext cx="4462463" cy="463550"/>
        </p:xfrm>
        <a:graphic>
          <a:graphicData uri="http://schemas.openxmlformats.org/presentationml/2006/ole">
            <p:oleObj spid="_x0000_s67614" name="Equation" r:id="rId5" imgW="2197100" imgH="228600" progId="Equation.DSMT4">
              <p:embed/>
            </p:oleObj>
          </a:graphicData>
        </a:graphic>
      </p:graphicFrame>
      <p:sp>
        <p:nvSpPr>
          <p:cNvPr id="67622" name="Rectangle 11"/>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67615" name="Object 31"/>
          <p:cNvGraphicFramePr>
            <a:graphicFrameLocks noChangeAspect="1"/>
          </p:cNvGraphicFramePr>
          <p:nvPr/>
        </p:nvGraphicFramePr>
        <p:xfrm>
          <a:off x="1163638" y="2965450"/>
          <a:ext cx="300037" cy="423863"/>
        </p:xfrm>
        <a:graphic>
          <a:graphicData uri="http://schemas.openxmlformats.org/presentationml/2006/ole">
            <p:oleObj spid="_x0000_s67615" name="Equation" r:id="rId6" imgW="165028" imgH="228501" progId="Equation.DSMT4">
              <p:embed/>
            </p:oleObj>
          </a:graphicData>
        </a:graphic>
      </p:graphicFrame>
      <p:sp>
        <p:nvSpPr>
          <p:cNvPr id="67623" name="Rectangle 13"/>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67616" name="Object 32"/>
          <p:cNvGraphicFramePr>
            <a:graphicFrameLocks noChangeAspect="1"/>
          </p:cNvGraphicFramePr>
          <p:nvPr/>
        </p:nvGraphicFramePr>
        <p:xfrm>
          <a:off x="6388100" y="4584700"/>
          <a:ext cx="369888" cy="461963"/>
        </p:xfrm>
        <a:graphic>
          <a:graphicData uri="http://schemas.openxmlformats.org/presentationml/2006/ole">
            <p:oleObj spid="_x0000_s67616" name="Equation" r:id="rId7" imgW="190417" imgH="241195" progId="Equation.DSMT4">
              <p:embed/>
            </p:oleObj>
          </a:graphicData>
        </a:graphic>
      </p:graphicFrame>
      <p:sp>
        <p:nvSpPr>
          <p:cNvPr id="67624" name="Rectangle 1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67617" name="Object 33"/>
          <p:cNvGraphicFramePr>
            <a:graphicFrameLocks noChangeAspect="1"/>
          </p:cNvGraphicFramePr>
          <p:nvPr/>
        </p:nvGraphicFramePr>
        <p:xfrm>
          <a:off x="3395663" y="5227638"/>
          <a:ext cx="274637" cy="342900"/>
        </p:xfrm>
        <a:graphic>
          <a:graphicData uri="http://schemas.openxmlformats.org/presentationml/2006/ole">
            <p:oleObj spid="_x0000_s67617" name="Equation" r:id="rId8" imgW="190417" imgH="241195" progId="Equation.DSMT4">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566738" y="263525"/>
            <a:ext cx="8596312" cy="1320800"/>
          </a:xfrm>
        </p:spPr>
        <p:txBody>
          <a:bodyPr>
            <a:normAutofit fontScale="90000"/>
          </a:bodyPr>
          <a:lstStyle/>
          <a:p>
            <a:pPr>
              <a:defRPr/>
            </a:pPr>
            <a:r>
              <a:rPr lang="en-US" altLang="zh-CN" sz="3200" smtClean="0"/>
              <a:t>15.7</a:t>
            </a:r>
            <a:r>
              <a:rPr lang="zh-CN" altLang="en-US" sz="3200" smtClean="0"/>
              <a:t>遗传算法中的选择操作及</a:t>
            </a:r>
            <a:r>
              <a:rPr lang="en-US" altLang="zh-CN" sz="3200" smtClean="0"/>
              <a:t>MATLAB</a:t>
            </a:r>
            <a:r>
              <a:rPr lang="zh-CN" altLang="en-US" sz="3200" smtClean="0"/>
              <a:t>实现</a:t>
            </a:r>
            <a:br>
              <a:rPr lang="zh-CN" altLang="en-US" sz="3200" smtClean="0"/>
            </a:br>
            <a:r>
              <a:rPr lang="zh-CN" altLang="en-US" sz="3200" smtClean="0"/>
              <a:t/>
            </a:r>
            <a:br>
              <a:rPr lang="zh-CN" altLang="en-US" sz="3200" smtClean="0"/>
            </a:br>
            <a:r>
              <a:rPr lang="en-US" altLang="zh-CN" sz="2400" smtClean="0"/>
              <a:t>15.7.1 </a:t>
            </a:r>
            <a:r>
              <a:rPr lang="zh-CN" altLang="en-US" sz="2400" smtClean="0"/>
              <a:t>遗传操作</a:t>
            </a:r>
            <a:br>
              <a:rPr lang="zh-CN" altLang="en-US" sz="2400" smtClean="0"/>
            </a:br>
            <a:endParaRPr lang="zh-CN" altLang="en-US" sz="2400" smtClean="0"/>
          </a:p>
        </p:txBody>
      </p:sp>
      <p:sp>
        <p:nvSpPr>
          <p:cNvPr id="68618" name="Rectangle 3"/>
          <p:cNvSpPr>
            <a:spLocks noGrp="1"/>
          </p:cNvSpPr>
          <p:nvPr>
            <p:ph type="body" idx="1"/>
          </p:nvPr>
        </p:nvSpPr>
        <p:spPr/>
        <p:txBody>
          <a:bodyPr/>
          <a:lstStyle/>
          <a:p>
            <a:r>
              <a:rPr lang="zh-CN" altLang="en-US" sz="1800" smtClean="0"/>
              <a:t>遗传算法是由美国的</a:t>
            </a:r>
            <a:r>
              <a:rPr lang="en-US" altLang="zh-CN" sz="1800" smtClean="0"/>
              <a:t>Holland</a:t>
            </a:r>
            <a:r>
              <a:rPr lang="zh-CN" altLang="en-US" sz="1800" smtClean="0"/>
              <a:t>提出的一种模仿生物进化过程和优化方法，它将问题空间中的奂策变量通过一个编码方案表示成遗传空间的一个基因型串结构数据个体。将目标函数值转换成适应值，用来评价个体的优劣，并作为遗传操作的依据。通过复制、交叉、变异并对个体进行筛选．使适应值高的个体以保留．并不断提高，直至满足一定的条件。多数文献对交叉和变异算法都给了详细研究和描述，而对选择操作大都一笔带过，没有具体描述。给具体参考应用带来困难。而选择操作贯穿整个遗传算法，如何选择有效均匀分布的初始解，如何从初始解中选出参与交配的个体，何时选择变异个体等等。下面将详细讨论遗传算法在各个步聚的选择操作，并针对一个多峰函数                                                    寻优过程，比较其优劣性．并用</a:t>
            </a:r>
            <a:r>
              <a:rPr lang="en-US" altLang="zh-CN" sz="1800" smtClean="0"/>
              <a:t>MATLAB</a:t>
            </a:r>
            <a:r>
              <a:rPr lang="zh-CN" altLang="en-US" sz="1800" smtClean="0"/>
              <a:t>编写出一个完整的遗传算法程序供读者参考。 </a:t>
            </a:r>
          </a:p>
        </p:txBody>
      </p:sp>
      <p:sp>
        <p:nvSpPr>
          <p:cNvPr id="68619"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68616" name="Object 8"/>
          <p:cNvGraphicFramePr>
            <a:graphicFrameLocks noChangeAspect="1"/>
          </p:cNvGraphicFramePr>
          <p:nvPr/>
        </p:nvGraphicFramePr>
        <p:xfrm>
          <a:off x="5292725" y="4462463"/>
          <a:ext cx="3163888" cy="255587"/>
        </p:xfrm>
        <a:graphic>
          <a:graphicData uri="http://schemas.openxmlformats.org/presentationml/2006/ole">
            <p:oleObj spid="_x0000_s68616" name="Equation" r:id="rId3" imgW="2476500" imgH="203200" progId="Equation.DSMT4">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85" name="Rectangle 2"/>
          <p:cNvSpPr>
            <a:spLocks noGrp="1"/>
          </p:cNvSpPr>
          <p:nvPr>
            <p:ph type="title"/>
          </p:nvPr>
        </p:nvSpPr>
        <p:spPr/>
        <p:txBody>
          <a:bodyPr/>
          <a:lstStyle/>
          <a:p>
            <a:r>
              <a:rPr lang="en-US" altLang="zh-CN" smtClean="0"/>
              <a:t>15.7.2  </a:t>
            </a:r>
            <a:r>
              <a:rPr lang="zh-CN" altLang="en-US" smtClean="0"/>
              <a:t>初台种群的选择</a:t>
            </a:r>
            <a:br>
              <a:rPr lang="zh-CN" altLang="en-US" smtClean="0"/>
            </a:br>
            <a:endParaRPr lang="zh-CN" altLang="en-US" smtClean="0"/>
          </a:p>
        </p:txBody>
      </p:sp>
      <p:sp>
        <p:nvSpPr>
          <p:cNvPr id="70686" name="Rectangle 3"/>
          <p:cNvSpPr>
            <a:spLocks noGrp="1"/>
          </p:cNvSpPr>
          <p:nvPr>
            <p:ph type="body" idx="1"/>
          </p:nvPr>
        </p:nvSpPr>
        <p:spPr>
          <a:xfrm>
            <a:off x="511175" y="1565275"/>
            <a:ext cx="8596313" cy="4491038"/>
          </a:xfrm>
        </p:spPr>
        <p:txBody>
          <a:bodyPr/>
          <a:lstStyle/>
          <a:p>
            <a:pPr>
              <a:lnSpc>
                <a:spcPct val="90000"/>
              </a:lnSpc>
            </a:pPr>
            <a:r>
              <a:rPr lang="zh-CN" altLang="en-US" sz="1800" smtClean="0"/>
              <a:t>设</a:t>
            </a:r>
            <a:r>
              <a:rPr lang="en-US" altLang="zh-CN" sz="1800" smtClean="0"/>
              <a:t>m &gt; 1</a:t>
            </a:r>
            <a:r>
              <a:rPr lang="zh-CN" altLang="en-US" sz="1800" smtClean="0"/>
              <a:t>是质数或质数幂，基础型正交表              是用前</a:t>
            </a:r>
            <a:r>
              <a:rPr lang="en-US" altLang="zh-CN" sz="1800" smtClean="0"/>
              <a:t>m</a:t>
            </a:r>
            <a:r>
              <a:rPr lang="zh-CN" altLang="en-US" sz="1800" smtClean="0"/>
              <a:t>个正整数排成的矩阵，它的每两列都是前</a:t>
            </a:r>
            <a:r>
              <a:rPr lang="en-US" altLang="zh-CN" sz="1800" smtClean="0"/>
              <a:t>m</a:t>
            </a:r>
            <a:r>
              <a:rPr lang="zh-CN" altLang="en-US" sz="1800" smtClean="0"/>
              <a:t>个正数与前</a:t>
            </a:r>
            <a:r>
              <a:rPr lang="en-US" altLang="zh-CN" sz="1800" smtClean="0"/>
              <a:t>m</a:t>
            </a:r>
            <a:r>
              <a:rPr lang="zh-CN" altLang="en-US" sz="1800" smtClean="0"/>
              <a:t>个正整数的完全对。      可借助于</a:t>
            </a:r>
            <a:r>
              <a:rPr lang="en-US" altLang="zh-CN" sz="1800" smtClean="0"/>
              <a:t>m</a:t>
            </a:r>
            <a:r>
              <a:rPr lang="zh-CN" altLang="en-US" sz="1800" smtClean="0"/>
              <a:t>阶标准拉丁方直接排出。并可放充到           的基础（                                     ，</a:t>
            </a:r>
            <a:r>
              <a:rPr lang="en-US" altLang="zh-CN" sz="1800" smtClean="0"/>
              <a:t>n=1,2,……</a:t>
            </a:r>
            <a:r>
              <a:rPr lang="zh-CN" altLang="en-US" sz="1800" smtClean="0"/>
              <a:t>表示扩充的次数）。这样的基础型经过初等变换（列与列对调，行与行对调）可生成其它正交表。现根据</a:t>
            </a:r>
            <a:r>
              <a:rPr lang="en-US" altLang="zh-CN" sz="1800" smtClean="0"/>
              <a:t>m=2</a:t>
            </a:r>
            <a:r>
              <a:rPr lang="zh-CN" altLang="en-US" sz="1800" smtClean="0"/>
              <a:t>给出其生成基础型正交算法。</a:t>
            </a:r>
          </a:p>
          <a:p>
            <a:pPr>
              <a:lnSpc>
                <a:spcPct val="90000"/>
              </a:lnSpc>
            </a:pPr>
            <a:r>
              <a:rPr lang="en-US" altLang="zh-CN" sz="1800" smtClean="0"/>
              <a:t>2.</a:t>
            </a:r>
            <a:r>
              <a:rPr lang="zh-CN" altLang="en-US" sz="1800" smtClean="0"/>
              <a:t>为保证安装始种群的多样性，其它个体按随机方法产生。具体步骤如下：</a:t>
            </a:r>
          </a:p>
          <a:p>
            <a:pPr>
              <a:lnSpc>
                <a:spcPct val="90000"/>
              </a:lnSpc>
            </a:pPr>
            <a:r>
              <a:rPr lang="en-US" altLang="zh-CN" sz="1800" smtClean="0"/>
              <a:t>a).</a:t>
            </a:r>
            <a:r>
              <a:rPr lang="zh-CN" altLang="en-US" sz="1800" smtClean="0"/>
              <a:t>确定群体规模</a:t>
            </a:r>
            <a:r>
              <a:rPr lang="en-US" altLang="zh-CN" sz="1800" smtClean="0"/>
              <a:t>popsize</a:t>
            </a:r>
            <a:r>
              <a:rPr lang="zh-CN" altLang="en-US" sz="1800" smtClean="0"/>
              <a:t>。</a:t>
            </a:r>
          </a:p>
          <a:p>
            <a:pPr>
              <a:lnSpc>
                <a:spcPct val="90000"/>
              </a:lnSpc>
            </a:pPr>
            <a:r>
              <a:rPr lang="en-US" altLang="zh-CN" sz="1800" smtClean="0"/>
              <a:t>b)</a:t>
            </a:r>
            <a:r>
              <a:rPr lang="zh-CN" altLang="en-US" sz="1800" smtClean="0"/>
              <a:t>．将解空间划分</a:t>
            </a:r>
            <a:r>
              <a:rPr lang="en-US" altLang="zh-CN" sz="1800" smtClean="0"/>
              <a:t>t</a:t>
            </a:r>
            <a:r>
              <a:rPr lang="zh-CN" altLang="en-US" sz="1800" smtClean="0"/>
              <a:t>个子空问</a:t>
            </a:r>
            <a:r>
              <a:rPr lang="en-US" altLang="zh-CN" sz="1800" smtClean="0"/>
              <a:t>(t</a:t>
            </a:r>
            <a:r>
              <a:rPr lang="zh-CN" altLang="en-US" sz="1800" smtClean="0"/>
              <a:t>为正交表因素个数</a:t>
            </a:r>
            <a:r>
              <a:rPr lang="en-US" altLang="zh-CN" sz="1800" smtClean="0"/>
              <a:t>)</a:t>
            </a:r>
            <a:r>
              <a:rPr lang="zh-CN" altLang="en-US" sz="1800" smtClean="0"/>
              <a:t>量化为</a:t>
            </a:r>
            <a:r>
              <a:rPr lang="en-US" altLang="zh-CN" sz="1800" smtClean="0"/>
              <a:t>q</a:t>
            </a:r>
            <a:r>
              <a:rPr lang="zh-CN" altLang="en-US" sz="1800" smtClean="0"/>
              <a:t>个水平。</a:t>
            </a:r>
          </a:p>
          <a:p>
            <a:pPr>
              <a:lnSpc>
                <a:spcPct val="90000"/>
              </a:lnSpc>
            </a:pPr>
            <a:r>
              <a:rPr lang="en-US" altLang="zh-CN" sz="1800" smtClean="0"/>
              <a:t>c).</a:t>
            </a:r>
            <a:r>
              <a:rPr lang="zh-CN" altLang="en-US" sz="1800" smtClean="0"/>
              <a:t>确定正交试验次数</a:t>
            </a:r>
            <a:r>
              <a:rPr lang="en-US" altLang="zh-CN" sz="1800" smtClean="0"/>
              <a:t>n(n&lt;popsize)</a:t>
            </a:r>
            <a:r>
              <a:rPr lang="zh-CN" altLang="en-US" sz="1800" smtClean="0"/>
              <a:t>，输入正交表</a:t>
            </a:r>
          </a:p>
          <a:p>
            <a:pPr>
              <a:lnSpc>
                <a:spcPct val="90000"/>
              </a:lnSpc>
            </a:pPr>
            <a:r>
              <a:rPr lang="en-US" altLang="zh-CN" sz="1800" smtClean="0"/>
              <a:t>d).</a:t>
            </a:r>
            <a:r>
              <a:rPr lang="zh-CN" altLang="en-US" sz="1800" smtClean="0"/>
              <a:t>根据正交表，生成</a:t>
            </a:r>
            <a:r>
              <a:rPr lang="en-US" altLang="zh-CN" sz="1800" smtClean="0"/>
              <a:t>n</a:t>
            </a:r>
            <a:r>
              <a:rPr lang="zh-CN" altLang="en-US" sz="1800" smtClean="0"/>
              <a:t>个个体，计算其适应值，利用正交优化设计原理寻开最优个体，形成初始种群中的</a:t>
            </a:r>
            <a:r>
              <a:rPr lang="en-US" altLang="zh-CN" sz="1800" smtClean="0"/>
              <a:t>n</a:t>
            </a:r>
            <a:r>
              <a:rPr lang="zh-CN" altLang="en-US" sz="1800" smtClean="0"/>
              <a:t>个解。</a:t>
            </a:r>
          </a:p>
          <a:p>
            <a:pPr>
              <a:lnSpc>
                <a:spcPct val="90000"/>
              </a:lnSpc>
            </a:pPr>
            <a:r>
              <a:rPr lang="en-US" altLang="zh-CN" sz="1800" smtClean="0"/>
              <a:t>e)</a:t>
            </a:r>
            <a:r>
              <a:rPr lang="zh-CN" altLang="en-US" sz="1800" smtClean="0"/>
              <a:t>．为保持初始种群的多样性，可随机化方法生成其余个体并计算其适应值．至种群中个体数达到</a:t>
            </a:r>
            <a:r>
              <a:rPr lang="en-US" altLang="zh-CN" sz="1800" smtClean="0"/>
              <a:t>popsize</a:t>
            </a:r>
            <a:r>
              <a:rPr lang="zh-CN" altLang="en-US" sz="1800" smtClean="0"/>
              <a:t>时为至。</a:t>
            </a:r>
          </a:p>
          <a:p>
            <a:pPr>
              <a:lnSpc>
                <a:spcPct val="90000"/>
              </a:lnSpc>
            </a:pPr>
            <a:r>
              <a:rPr lang="en-US" altLang="zh-CN" sz="1800" smtClean="0"/>
              <a:t>3</a:t>
            </a:r>
            <a:r>
              <a:rPr lang="zh-CN" altLang="en-US" sz="1800" smtClean="0"/>
              <a:t>．传统随机初始化程序（以</a:t>
            </a:r>
            <a:r>
              <a:rPr lang="en-US" altLang="zh-CN" sz="1800" smtClean="0"/>
              <a:t>initalise.m</a:t>
            </a:r>
            <a:r>
              <a:rPr lang="zh-CN" altLang="en-US" sz="1800" smtClean="0"/>
              <a:t>文件名存盘）</a:t>
            </a:r>
          </a:p>
          <a:p>
            <a:pPr>
              <a:lnSpc>
                <a:spcPct val="90000"/>
              </a:lnSpc>
            </a:pPr>
            <a:endParaRPr lang="zh-CN" altLang="en-US" sz="1800" smtClean="0"/>
          </a:p>
        </p:txBody>
      </p:sp>
      <p:sp>
        <p:nvSpPr>
          <p:cNvPr id="70687"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70680" name="Object 24"/>
          <p:cNvGraphicFramePr>
            <a:graphicFrameLocks noChangeAspect="1"/>
          </p:cNvGraphicFramePr>
          <p:nvPr/>
        </p:nvGraphicFramePr>
        <p:xfrm>
          <a:off x="4987925" y="1589088"/>
          <a:ext cx="977900" cy="312737"/>
        </p:xfrm>
        <a:graphic>
          <a:graphicData uri="http://schemas.openxmlformats.org/presentationml/2006/ole">
            <p:oleObj spid="_x0000_s70680" name="Equation" r:id="rId3" imgW="711200" imgH="228600" progId="Equation.DSMT4">
              <p:embed/>
            </p:oleObj>
          </a:graphicData>
        </a:graphic>
      </p:graphicFrame>
      <p:sp>
        <p:nvSpPr>
          <p:cNvPr id="70688"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70681" name="Object 25"/>
          <p:cNvGraphicFramePr>
            <a:graphicFrameLocks noChangeAspect="1"/>
          </p:cNvGraphicFramePr>
          <p:nvPr/>
        </p:nvGraphicFramePr>
        <p:xfrm>
          <a:off x="6469063" y="1822450"/>
          <a:ext cx="631825" cy="381000"/>
        </p:xfrm>
        <a:graphic>
          <a:graphicData uri="http://schemas.openxmlformats.org/presentationml/2006/ole">
            <p:oleObj spid="_x0000_s70681" name="Equation" r:id="rId4" imgW="457200" imgH="279400" progId="Equation.DSMT4">
              <p:embed/>
            </p:oleObj>
          </a:graphicData>
        </a:graphic>
      </p:graphicFrame>
      <p:sp>
        <p:nvSpPr>
          <p:cNvPr id="70689"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70682" name="Object 26"/>
          <p:cNvGraphicFramePr>
            <a:graphicFrameLocks noChangeAspect="1"/>
          </p:cNvGraphicFramePr>
          <p:nvPr/>
        </p:nvGraphicFramePr>
        <p:xfrm>
          <a:off x="3644900" y="2119313"/>
          <a:ext cx="838200" cy="228600"/>
        </p:xfrm>
        <a:graphic>
          <a:graphicData uri="http://schemas.openxmlformats.org/presentationml/2006/ole">
            <p:oleObj spid="_x0000_s70682" name="Equation" r:id="rId5" imgW="838200" imgH="228600" progId="Equation.DSMT4">
              <p:embed/>
            </p:oleObj>
          </a:graphicData>
        </a:graphic>
      </p:graphicFrame>
      <p:sp>
        <p:nvSpPr>
          <p:cNvPr id="70690" name="Rectangle 11"/>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70683" name="Object 27"/>
          <p:cNvGraphicFramePr>
            <a:graphicFrameLocks noChangeAspect="1"/>
          </p:cNvGraphicFramePr>
          <p:nvPr/>
        </p:nvGraphicFramePr>
        <p:xfrm>
          <a:off x="5376863" y="2090738"/>
          <a:ext cx="2395537" cy="284162"/>
        </p:xfrm>
        <a:graphic>
          <a:graphicData uri="http://schemas.openxmlformats.org/presentationml/2006/ole">
            <p:oleObj spid="_x0000_s70683" name="Equation" r:id="rId6" imgW="1688367" imgH="203112" progId="Equation.DSMT4">
              <p:embed/>
            </p:oleObj>
          </a:graphicData>
        </a:graphic>
      </p:graphicFrame>
      <p:sp>
        <p:nvSpPr>
          <p:cNvPr id="70691" name="Rectangle 13"/>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70684" name="Object 28"/>
          <p:cNvGraphicFramePr>
            <a:graphicFrameLocks noChangeAspect="1"/>
          </p:cNvGraphicFramePr>
          <p:nvPr/>
        </p:nvGraphicFramePr>
        <p:xfrm>
          <a:off x="5748338" y="4048125"/>
          <a:ext cx="682625" cy="387350"/>
        </p:xfrm>
        <a:graphic>
          <a:graphicData uri="http://schemas.openxmlformats.org/presentationml/2006/ole">
            <p:oleObj spid="_x0000_s70684" name="Equation" r:id="rId7" imgW="418918" imgH="241195" progId="Equation.DSMT4">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normAutofit fontScale="90000"/>
          </a:bodyPr>
          <a:lstStyle/>
          <a:p>
            <a:pPr>
              <a:defRPr/>
            </a:pPr>
            <a:r>
              <a:rPr lang="en-US" altLang="zh-CN" sz="3200" smtClean="0"/>
              <a:t>15.7.3 </a:t>
            </a:r>
            <a:r>
              <a:rPr lang="zh-CN" altLang="en-US" sz="3200" smtClean="0"/>
              <a:t>从初始种群选择参与交配的个体群（以</a:t>
            </a:r>
            <a:r>
              <a:rPr lang="en-US" altLang="zh-CN" sz="3200" smtClean="0"/>
              <a:t>roulette.m</a:t>
            </a:r>
            <a:r>
              <a:rPr lang="zh-CN" altLang="en-US" sz="3200" smtClean="0"/>
              <a:t>文件名存盘）</a:t>
            </a:r>
            <a:br>
              <a:rPr lang="zh-CN" altLang="en-US" sz="3200" smtClean="0"/>
            </a:br>
            <a:endParaRPr lang="zh-CN" altLang="en-US" sz="3200" smtClean="0"/>
          </a:p>
        </p:txBody>
      </p:sp>
      <p:sp>
        <p:nvSpPr>
          <p:cNvPr id="71682" name="Rectangle 3"/>
          <p:cNvSpPr>
            <a:spLocks noGrp="1"/>
          </p:cNvSpPr>
          <p:nvPr>
            <p:ph type="body" idx="1"/>
          </p:nvPr>
        </p:nvSpPr>
        <p:spPr/>
        <p:txBody>
          <a:bodyPr/>
          <a:lstStyle/>
          <a:p>
            <a:r>
              <a:rPr lang="zh-CN" altLang="en-US" sz="1800" smtClean="0"/>
              <a:t>从初始种群选择参与交配的个体群（以</a:t>
            </a:r>
            <a:r>
              <a:rPr lang="en-US" altLang="zh-CN" sz="1800" smtClean="0"/>
              <a:t>roulette.m</a:t>
            </a:r>
            <a:r>
              <a:rPr lang="zh-CN" altLang="en-US" sz="1800" smtClean="0"/>
              <a:t>文件名存盘）</a:t>
            </a:r>
          </a:p>
          <a:p>
            <a:r>
              <a:rPr lang="zh-CN" altLang="en-US" sz="1800" smtClean="0"/>
              <a:t>选择操作是遗传算法中体现“适者生存”的关键一环。最常用的选择方式是“轮盘赌法”，其优点是对适应度低的个体给予选择的机会，但适应度高的个体也有被淘汰的机会，而精华保存法由于其因子在群体中迅速扩大的可能性高而造成局部早期收敛。所以可在早期将这两种方法结合。本文针对多峰函数求极太值</a:t>
            </a:r>
            <a:r>
              <a:rPr lang="en-US" altLang="zh-CN" sz="1800" smtClean="0"/>
              <a:t>(</a:t>
            </a:r>
            <a:r>
              <a:rPr lang="zh-CN" altLang="en-US" sz="1800" smtClean="0"/>
              <a:t>假设其大于</a:t>
            </a:r>
            <a:r>
              <a:rPr lang="en-US" altLang="zh-CN" sz="1800" smtClean="0"/>
              <a:t>0)</a:t>
            </a:r>
            <a:r>
              <a:rPr lang="zh-CN" altLang="en-US" sz="1800" smtClean="0"/>
              <a:t>，所以对计算出适应度为负值令其为</a:t>
            </a:r>
            <a:r>
              <a:rPr lang="en-US" altLang="zh-CN" sz="1800" smtClean="0"/>
              <a:t>0)</a:t>
            </a:r>
            <a:r>
              <a:rPr lang="zh-CN" altLang="en-US" sz="1800" smtClean="0"/>
              <a:t>。 </a:t>
            </a:r>
          </a:p>
          <a:p>
            <a:r>
              <a:rPr lang="zh-CN" altLang="en-US" sz="1800" smtClean="0"/>
              <a:t>交叉算法中的选择操作（以</a:t>
            </a:r>
            <a:r>
              <a:rPr lang="en-US" altLang="zh-CN" sz="1800" smtClean="0"/>
              <a:t>crossover.m</a:t>
            </a:r>
            <a:r>
              <a:rPr lang="zh-CN" altLang="en-US" sz="1800" smtClean="0"/>
              <a:t>文件名存盘）</a:t>
            </a:r>
          </a:p>
          <a:p>
            <a:r>
              <a:rPr lang="zh-CN" altLang="en-US" sz="1800" smtClean="0"/>
              <a:t>变异中的选择操作（以</a:t>
            </a:r>
            <a:r>
              <a:rPr lang="en-US" altLang="zh-CN" sz="1800" smtClean="0"/>
              <a:t>mutation.m</a:t>
            </a:r>
            <a:r>
              <a:rPr lang="zh-CN" altLang="en-US" sz="1800" smtClean="0"/>
              <a:t>文件名存盘）</a:t>
            </a:r>
          </a:p>
          <a:p>
            <a:r>
              <a:rPr lang="zh-CN" altLang="en-US" sz="1800" smtClean="0"/>
              <a:t>主控程序（以</a:t>
            </a:r>
            <a:r>
              <a:rPr lang="en-US" altLang="zh-CN" sz="1800" smtClean="0"/>
              <a:t>GA.M</a:t>
            </a:r>
            <a:r>
              <a:rPr lang="zh-CN" altLang="en-US" sz="1800" smtClean="0"/>
              <a:t>文件存盘）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p:cNvSpPr>
          <p:nvPr>
            <p:ph type="title"/>
          </p:nvPr>
        </p:nvSpPr>
        <p:spPr/>
        <p:txBody>
          <a:bodyPr/>
          <a:lstStyle/>
          <a:p>
            <a:r>
              <a:rPr lang="en-US" altLang="zh-CN" smtClean="0"/>
              <a:t>15.8 </a:t>
            </a:r>
            <a:r>
              <a:rPr lang="zh-CN" altLang="en-US" smtClean="0"/>
              <a:t>本章总结</a:t>
            </a:r>
            <a:br>
              <a:rPr lang="zh-CN" altLang="en-US" smtClean="0"/>
            </a:br>
            <a:endParaRPr lang="zh-CN" altLang="en-US" smtClean="0"/>
          </a:p>
        </p:txBody>
      </p:sp>
      <p:sp>
        <p:nvSpPr>
          <p:cNvPr id="72706" name="Rectangle 3"/>
          <p:cNvSpPr>
            <a:spLocks noGrp="1"/>
          </p:cNvSpPr>
          <p:nvPr>
            <p:ph type="body" idx="1"/>
          </p:nvPr>
        </p:nvSpPr>
        <p:spPr/>
        <p:txBody>
          <a:bodyPr/>
          <a:lstStyle/>
          <a:p>
            <a:r>
              <a:rPr lang="zh-CN" altLang="en-US" sz="1800" smtClean="0"/>
              <a:t>本章讲述了遗传算法及其</a:t>
            </a:r>
            <a:r>
              <a:rPr lang="en-US" altLang="zh-CN" sz="1800" smtClean="0"/>
              <a:t>MATLAB</a:t>
            </a:r>
            <a:r>
              <a:rPr lang="zh-CN" altLang="en-US" sz="1800" smtClean="0"/>
              <a:t>实现，包括遗传算法的基本原理、设计方法及遗传算法工具箱，遗传算法虽然有工具箱，但是工具箱并不是万能的，很多情况下需要具体问题具体对待。然后通过具体的案例进行分析，使得遗传算法在</a:t>
            </a:r>
            <a:r>
              <a:rPr lang="en-US" altLang="zh-CN" sz="1800" smtClean="0"/>
              <a:t>MATLAB</a:t>
            </a:r>
            <a:r>
              <a:rPr lang="zh-CN" altLang="en-US" sz="1800" smtClean="0"/>
              <a:t>中得到了完美的展现，更让读者能够清晰的理解遗传算法，以及利用</a:t>
            </a:r>
            <a:r>
              <a:rPr lang="en-US" altLang="zh-CN" sz="1800" smtClean="0"/>
              <a:t>MATLAB</a:t>
            </a:r>
            <a:r>
              <a:rPr lang="zh-CN" altLang="en-US" sz="1800" smtClean="0"/>
              <a:t>进行操作。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p:cNvSpPr>
          <p:nvPr>
            <p:ph type="body" idx="1"/>
          </p:nvPr>
        </p:nvSpPr>
        <p:spPr>
          <a:xfrm>
            <a:off x="206375" y="493713"/>
            <a:ext cx="9274175" cy="5973762"/>
          </a:xfrm>
        </p:spPr>
        <p:txBody>
          <a:bodyPr/>
          <a:lstStyle/>
          <a:p>
            <a:pPr>
              <a:buFont typeface="Wingdings 3" pitchFamily="18" charset="2"/>
              <a:buNone/>
            </a:pPr>
            <a:r>
              <a:rPr lang="zh-CN" altLang="en-US" sz="1800" smtClean="0"/>
              <a:t>    </a:t>
            </a:r>
          </a:p>
          <a:p>
            <a:pPr>
              <a:buFont typeface="Wingdings 3" pitchFamily="18" charset="2"/>
              <a:buNone/>
            </a:pPr>
            <a:endParaRPr lang="zh-CN" altLang="en-US" sz="1800" smtClean="0"/>
          </a:p>
          <a:p>
            <a:pPr>
              <a:buFont typeface="Wingdings 3" pitchFamily="18" charset="2"/>
              <a:buNone/>
            </a:pPr>
            <a:r>
              <a:rPr lang="zh-CN" altLang="en-US" sz="1800" smtClean="0"/>
              <a:t>          使用遗传算法需要决定的运行参数有：编码串长度、种群大小、交叉和变异概率。编码串长度由优化问题所要求的求解精度决定。种群大小表示种群中所含个体的数量，种群较小时，可提高遗传算法的运算速度，但却降低了群体的多样性，可能找不出最优解； 种群较大时，又会增加计算量，使遗传算法的运行效率降低。一般取种群数目为</a:t>
            </a:r>
            <a:r>
              <a:rPr lang="en-US" altLang="zh-CN" sz="1800" smtClean="0"/>
              <a:t>20 ~ 100</a:t>
            </a:r>
            <a:r>
              <a:rPr lang="zh-CN" altLang="en-US" sz="1800" smtClean="0"/>
              <a:t>。交叉概率控制着交叉操作的频率，由于交叉操作是遗传算法中产生新个体的主要方法，所以交叉概率通常应取较大值；但若过大的话，又可能破坏群体的优良模式。一般取</a:t>
            </a:r>
            <a:r>
              <a:rPr lang="en-US" altLang="zh-CN" sz="1800" smtClean="0"/>
              <a:t>0.4 ~ 0.99</a:t>
            </a:r>
            <a:r>
              <a:rPr lang="zh-CN" altLang="en-US" sz="1800" smtClean="0"/>
              <a:t>。变异概率也是影响新个体产生的一个因素，变异概率小，产生新个体少；变异概率太大，又会使遗传算法变成随机搜索。一般取变异概率为</a:t>
            </a:r>
            <a:r>
              <a:rPr lang="en-US" altLang="zh-CN" sz="1800" smtClean="0"/>
              <a:t>0.0001 ~ 0.1</a:t>
            </a:r>
            <a:r>
              <a:rPr lang="zh-CN" altLang="en-US" sz="1800" smtClean="0"/>
              <a:t>。遗传算法常采用的收敛判据有：规定遗传代数；连续几次得到的最优个体的适应值没有变化或变化很小等。 </a:t>
            </a:r>
          </a:p>
          <a:p>
            <a:pPr>
              <a:buFont typeface="Wingdings 3" pitchFamily="18" charset="2"/>
              <a:buNone/>
            </a:pPr>
            <a:endParaRPr lang="zh-CN" altLang="en-US" sz="1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a:lstStyle/>
          <a:p>
            <a:r>
              <a:rPr lang="en-US" altLang="zh-CN" b="1" smtClean="0"/>
              <a:t>15.2</a:t>
            </a:r>
            <a:r>
              <a:rPr lang="zh-CN" altLang="en-US" b="1" smtClean="0"/>
              <a:t>遗传算法基本原理</a:t>
            </a:r>
          </a:p>
        </p:txBody>
      </p:sp>
      <p:sp>
        <p:nvSpPr>
          <p:cNvPr id="21506" name="Rectangle 3"/>
          <p:cNvSpPr>
            <a:spLocks noGrp="1"/>
          </p:cNvSpPr>
          <p:nvPr>
            <p:ph type="body" idx="1"/>
          </p:nvPr>
        </p:nvSpPr>
        <p:spPr/>
        <p:txBody>
          <a:bodyPr/>
          <a:lstStyle/>
          <a:p>
            <a:r>
              <a:rPr lang="zh-CN" altLang="en-US" sz="1800" smtClean="0"/>
              <a:t>遗传算法是一种基于自然选择和一种遗传变异等生物进化机制的全局性概率搜索算法，它在形式上也是一种迭代方法，它从选定的初始解出发，通过不断的迭代逐步改进当前解，直至最后搜索到最优解或满意解。在进化计算中，迭代计算过程采用了模拟生物体的进化机制，从一组解出发，采用类似于自然选择和有性繁殖的方式，在继承原有优良基因的基础上，生成与有更好性能指标的下一代解的群体。</a:t>
            </a:r>
          </a:p>
          <a:p>
            <a:r>
              <a:rPr lang="en-US" altLang="zh-CN" sz="1800" smtClean="0"/>
              <a:t>GA</a:t>
            </a:r>
            <a:r>
              <a:rPr lang="zh-CN" altLang="en-US" sz="1800" smtClean="0"/>
              <a:t>有较强的全局优化能力，是一种自适应的、智能的搜索技术，其主要应用领域是复杂的非线性优化问题。选择、交叉和变异是遗传算法的</a:t>
            </a:r>
            <a:r>
              <a:rPr lang="en-US" altLang="zh-CN" sz="1800" smtClean="0"/>
              <a:t>3</a:t>
            </a:r>
            <a:r>
              <a:rPr lang="zh-CN" altLang="en-US" sz="1800" smtClean="0"/>
              <a:t>个主要操作算子。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0" name="Rectangle 2"/>
          <p:cNvSpPr>
            <a:spLocks noGrp="1"/>
          </p:cNvSpPr>
          <p:nvPr>
            <p:ph type="title"/>
          </p:nvPr>
        </p:nvSpPr>
        <p:spPr/>
        <p:txBody>
          <a:bodyPr/>
          <a:lstStyle/>
          <a:p>
            <a:r>
              <a:rPr lang="en-US" altLang="zh-CN" b="1" smtClean="0"/>
              <a:t>15.2.1</a:t>
            </a:r>
            <a:r>
              <a:rPr lang="zh-CN" altLang="en-US" b="1" smtClean="0"/>
              <a:t>编码</a:t>
            </a:r>
          </a:p>
        </p:txBody>
      </p:sp>
      <p:sp>
        <p:nvSpPr>
          <p:cNvPr id="34851" name="Rectangle 3"/>
          <p:cNvSpPr>
            <a:spLocks noGrp="1"/>
          </p:cNvSpPr>
          <p:nvPr>
            <p:ph type="body" idx="1"/>
          </p:nvPr>
        </p:nvSpPr>
        <p:spPr/>
        <p:txBody>
          <a:bodyPr/>
          <a:lstStyle/>
          <a:p>
            <a:r>
              <a:rPr lang="zh-CN" altLang="en-US" sz="1800" smtClean="0"/>
              <a:t>解空间向</a:t>
            </a:r>
            <a:r>
              <a:rPr lang="en-US" altLang="zh-CN" sz="1800" smtClean="0"/>
              <a:t>GA</a:t>
            </a:r>
            <a:r>
              <a:rPr lang="zh-CN" altLang="en-US" sz="1800" smtClean="0"/>
              <a:t>空间的映射称为编码，它是连接问题与算法的桥梁。本问题中的设计变量均为连续变量，为了克服二进制编码在进行连续函数离散化时产生的映射误差和方便处理各约束条件，采用浮点数编码方法，染色体长度与设计变量的维数相同。</a:t>
            </a:r>
          </a:p>
          <a:p>
            <a:r>
              <a:rPr lang="zh-CN" altLang="en-US" sz="1800" smtClean="0"/>
              <a:t>设计变量：</a:t>
            </a:r>
          </a:p>
          <a:p>
            <a:r>
              <a:rPr lang="zh-CN" altLang="en-US" sz="1800" smtClean="0"/>
              <a:t>染色体：</a:t>
            </a:r>
          </a:p>
          <a:p>
            <a:pPr>
              <a:buFont typeface="Wingdings 3" pitchFamily="18" charset="2"/>
              <a:buNone/>
            </a:pPr>
            <a:r>
              <a:rPr lang="en-US" altLang="zh-CN" sz="1800" smtClean="0"/>
              <a:t>(k=1,2,…</a:t>
            </a:r>
            <a:r>
              <a:rPr lang="zh-CN" altLang="en-US" sz="1800" smtClean="0"/>
              <a:t>，</a:t>
            </a:r>
            <a:r>
              <a:rPr lang="en-US" altLang="zh-CN" sz="1800" smtClean="0"/>
              <a:t>m) </a:t>
            </a:r>
          </a:p>
          <a:p>
            <a:pPr>
              <a:buFont typeface="Wingdings 3" pitchFamily="18" charset="2"/>
              <a:buNone/>
            </a:pPr>
            <a:r>
              <a:rPr lang="zh-CN" altLang="en-US" sz="1800" smtClean="0"/>
              <a:t>式中： ， </a:t>
            </a:r>
            <a:r>
              <a:rPr lang="en-US" altLang="zh-CN" sz="1800" smtClean="0"/>
              <a:t>——</a:t>
            </a:r>
            <a:r>
              <a:rPr lang="zh-CN" altLang="en-US" sz="1800" smtClean="0"/>
              <a:t>分别为设计变量  的下限和上限，               ；</a:t>
            </a:r>
            <a:r>
              <a:rPr lang="en-US" altLang="zh-CN" sz="1800" smtClean="0"/>
              <a:t>m——</a:t>
            </a:r>
            <a:r>
              <a:rPr lang="zh-CN" altLang="en-US" sz="1800" smtClean="0"/>
              <a:t>染色体的总数称为种群规模，初始种群用随机方法产生。</a:t>
            </a:r>
          </a:p>
        </p:txBody>
      </p:sp>
      <p:sp>
        <p:nvSpPr>
          <p:cNvPr id="34852"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4844" name="Object 28"/>
          <p:cNvGraphicFramePr>
            <a:graphicFrameLocks noChangeAspect="1"/>
          </p:cNvGraphicFramePr>
          <p:nvPr/>
        </p:nvGraphicFramePr>
        <p:xfrm>
          <a:off x="2216150" y="3433763"/>
          <a:ext cx="1476375" cy="295275"/>
        </p:xfrm>
        <a:graphic>
          <a:graphicData uri="http://schemas.openxmlformats.org/presentationml/2006/ole">
            <p:oleObj spid="_x0000_s34844" name="Equation" r:id="rId3" imgW="1143000" imgH="228600" progId="Equation.DSMT4">
              <p:embed/>
            </p:oleObj>
          </a:graphicData>
        </a:graphic>
      </p:graphicFrame>
      <p:sp>
        <p:nvSpPr>
          <p:cNvPr id="34853"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4845" name="Object 29"/>
          <p:cNvGraphicFramePr>
            <a:graphicFrameLocks noChangeAspect="1"/>
          </p:cNvGraphicFramePr>
          <p:nvPr/>
        </p:nvGraphicFramePr>
        <p:xfrm>
          <a:off x="2106613" y="3851275"/>
          <a:ext cx="1871662" cy="327025"/>
        </p:xfrm>
        <a:graphic>
          <a:graphicData uri="http://schemas.openxmlformats.org/presentationml/2006/ole">
            <p:oleObj spid="_x0000_s34845" name="Equation" r:id="rId4" imgW="1308100" imgH="228600" progId="Equation.DSMT4">
              <p:embed/>
            </p:oleObj>
          </a:graphicData>
        </a:graphic>
      </p:graphicFrame>
      <p:sp>
        <p:nvSpPr>
          <p:cNvPr id="34854"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4846" name="Object 30"/>
          <p:cNvGraphicFramePr>
            <a:graphicFrameLocks noChangeAspect="1"/>
          </p:cNvGraphicFramePr>
          <p:nvPr/>
        </p:nvGraphicFramePr>
        <p:xfrm>
          <a:off x="1357313" y="4562475"/>
          <a:ext cx="250825" cy="330200"/>
        </p:xfrm>
        <a:graphic>
          <a:graphicData uri="http://schemas.openxmlformats.org/presentationml/2006/ole">
            <p:oleObj spid="_x0000_s34846" name="Equation" r:id="rId5" imgW="177646" imgH="241091" progId="Equation.DSMT4">
              <p:embed/>
            </p:oleObj>
          </a:graphicData>
        </a:graphic>
      </p:graphicFrame>
      <p:sp>
        <p:nvSpPr>
          <p:cNvPr id="34855" name="Rectangle 11"/>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4847" name="Object 31"/>
          <p:cNvGraphicFramePr>
            <a:graphicFrameLocks noChangeAspect="1"/>
          </p:cNvGraphicFramePr>
          <p:nvPr/>
        </p:nvGraphicFramePr>
        <p:xfrm>
          <a:off x="1649413" y="4564063"/>
          <a:ext cx="292100" cy="384175"/>
        </p:xfrm>
        <a:graphic>
          <a:graphicData uri="http://schemas.openxmlformats.org/presentationml/2006/ole">
            <p:oleObj spid="_x0000_s34847" name="Equation" r:id="rId6" imgW="177646" imgH="241091" progId="Equation.DSMT4">
              <p:embed/>
            </p:oleObj>
          </a:graphicData>
        </a:graphic>
      </p:graphicFrame>
      <p:sp>
        <p:nvSpPr>
          <p:cNvPr id="34856" name="Rectangle 13"/>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4848" name="Object 32"/>
          <p:cNvGraphicFramePr>
            <a:graphicFrameLocks noChangeAspect="1"/>
          </p:cNvGraphicFramePr>
          <p:nvPr/>
        </p:nvGraphicFramePr>
        <p:xfrm>
          <a:off x="3714750" y="4603750"/>
          <a:ext cx="277813" cy="417513"/>
        </p:xfrm>
        <a:graphic>
          <a:graphicData uri="http://schemas.openxmlformats.org/presentationml/2006/ole">
            <p:oleObj spid="_x0000_s34848" name="Equation" r:id="rId7" imgW="152334" imgH="228501" progId="Equation.DSMT4">
              <p:embed/>
            </p:oleObj>
          </a:graphicData>
        </a:graphic>
      </p:graphicFrame>
      <p:sp>
        <p:nvSpPr>
          <p:cNvPr id="34857" name="Rectangle 1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4849" name="Object 33"/>
          <p:cNvGraphicFramePr>
            <a:graphicFrameLocks noChangeAspect="1"/>
          </p:cNvGraphicFramePr>
          <p:nvPr/>
        </p:nvGraphicFramePr>
        <p:xfrm>
          <a:off x="5391150" y="4611688"/>
          <a:ext cx="1117600" cy="349250"/>
        </p:xfrm>
        <a:graphic>
          <a:graphicData uri="http://schemas.openxmlformats.org/presentationml/2006/ole">
            <p:oleObj spid="_x0000_s34849" name="Equation" r:id="rId8" imgW="761669" imgH="241195" progId="Equation.DSMT4">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76" name="Rectangle 2"/>
          <p:cNvSpPr>
            <a:spLocks noGrp="1"/>
          </p:cNvSpPr>
          <p:nvPr>
            <p:ph type="title"/>
          </p:nvPr>
        </p:nvSpPr>
        <p:spPr/>
        <p:txBody>
          <a:bodyPr/>
          <a:lstStyle/>
          <a:p>
            <a:r>
              <a:rPr lang="en-US" altLang="zh-CN" b="1" smtClean="0"/>
              <a:t>15.2.2 </a:t>
            </a:r>
            <a:r>
              <a:rPr lang="zh-CN" altLang="en-US" b="1" smtClean="0"/>
              <a:t>适应度评价函数</a:t>
            </a:r>
          </a:p>
        </p:txBody>
      </p:sp>
      <p:sp>
        <p:nvSpPr>
          <p:cNvPr id="35877" name="Rectangle 3"/>
          <p:cNvSpPr>
            <a:spLocks noGrp="1"/>
          </p:cNvSpPr>
          <p:nvPr>
            <p:ph type="body" idx="1"/>
          </p:nvPr>
        </p:nvSpPr>
        <p:spPr/>
        <p:txBody>
          <a:bodyPr/>
          <a:lstStyle/>
          <a:p>
            <a:r>
              <a:rPr lang="zh-CN" altLang="en-US" sz="1800" smtClean="0"/>
              <a:t>度量个体适应度的函数称为适应度函数。实际工程优化问题一般都有一定的约束条件，惩罚技术是求解约束优化问题中最常用的技术。本质上它是通过惩罚不可行解将约 束问题转化为无约束问题。在遗传算法中，惩罚技术用来在每代的种群中保持部分不可行解，使遗传搜索可以从可行域和不可行域两边来达到最优解。</a:t>
            </a:r>
          </a:p>
          <a:p>
            <a:r>
              <a:rPr lang="zh-CN" altLang="en-US" sz="1800" smtClean="0"/>
              <a:t>对于非线性数学规划问题： </a:t>
            </a:r>
          </a:p>
          <a:p>
            <a:endParaRPr lang="zh-CN" altLang="en-US" sz="1800" smtClean="0"/>
          </a:p>
          <a:p>
            <a:endParaRPr lang="zh-CN" altLang="en-US" sz="1800" smtClean="0"/>
          </a:p>
        </p:txBody>
      </p:sp>
      <p:sp>
        <p:nvSpPr>
          <p:cNvPr id="35878"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5870" name="Object 30"/>
          <p:cNvGraphicFramePr>
            <a:graphicFrameLocks noChangeAspect="1"/>
          </p:cNvGraphicFramePr>
          <p:nvPr/>
        </p:nvGraphicFramePr>
        <p:xfrm>
          <a:off x="1274763" y="3767138"/>
          <a:ext cx="1411287" cy="409575"/>
        </p:xfrm>
        <a:graphic>
          <a:graphicData uri="http://schemas.openxmlformats.org/presentationml/2006/ole">
            <p:oleObj spid="_x0000_s35870" name="Equation" r:id="rId3" imgW="888614" imgH="253890" progId="Equation.DSMT4">
              <p:embed/>
            </p:oleObj>
          </a:graphicData>
        </a:graphic>
      </p:graphicFrame>
      <p:sp>
        <p:nvSpPr>
          <p:cNvPr id="35879"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5871" name="Object 31"/>
          <p:cNvGraphicFramePr>
            <a:graphicFrameLocks noChangeAspect="1"/>
          </p:cNvGraphicFramePr>
          <p:nvPr/>
        </p:nvGraphicFramePr>
        <p:xfrm>
          <a:off x="1247775" y="4184650"/>
          <a:ext cx="4392613" cy="504825"/>
        </p:xfrm>
        <a:graphic>
          <a:graphicData uri="http://schemas.openxmlformats.org/presentationml/2006/ole">
            <p:oleObj spid="_x0000_s35871" name="Equation" r:id="rId4" imgW="2235200" imgH="254000" progId="Equation.DSMT4">
              <p:embed/>
            </p:oleObj>
          </a:graphicData>
        </a:graphic>
      </p:graphicFrame>
      <p:sp>
        <p:nvSpPr>
          <p:cNvPr id="35880" name="Rectangle 8"/>
          <p:cNvSpPr>
            <a:spLocks noChangeArrowheads="1"/>
          </p:cNvSpPr>
          <p:nvPr/>
        </p:nvSpPr>
        <p:spPr bwMode="auto">
          <a:xfrm>
            <a:off x="936625" y="5116513"/>
            <a:ext cx="3975100" cy="366712"/>
          </a:xfrm>
          <a:prstGeom prst="rect">
            <a:avLst/>
          </a:prstGeom>
          <a:noFill/>
          <a:ln w="9525">
            <a:noFill/>
            <a:miter lim="800000"/>
            <a:headEnd/>
            <a:tailEnd/>
          </a:ln>
        </p:spPr>
        <p:txBody>
          <a:bodyPr wrap="none" anchor="ctr">
            <a:spAutoFit/>
          </a:bodyPr>
          <a:lstStyle/>
          <a:p>
            <a:pPr eaLnBrk="0" hangingPunct="0"/>
            <a:r>
              <a:rPr lang="zh-CN" altLang="en-US">
                <a:ea typeface="华文新魏" pitchFamily="2" charset="-122"/>
              </a:rPr>
              <a:t>本问题中按照外点法构造惩罚函数：</a:t>
            </a:r>
          </a:p>
        </p:txBody>
      </p:sp>
      <p:sp>
        <p:nvSpPr>
          <p:cNvPr id="35881" name="Rectangle 10"/>
          <p:cNvSpPr>
            <a:spLocks noChangeArrowheads="1"/>
          </p:cNvSpPr>
          <p:nvPr/>
        </p:nvSpPr>
        <p:spPr bwMode="auto">
          <a:xfrm>
            <a:off x="0" y="320040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5872" name="Object 32"/>
          <p:cNvGraphicFramePr>
            <a:graphicFrameLocks noChangeAspect="1"/>
          </p:cNvGraphicFramePr>
          <p:nvPr/>
        </p:nvGraphicFramePr>
        <p:xfrm>
          <a:off x="1095375" y="5461000"/>
          <a:ext cx="4911725" cy="830263"/>
        </p:xfrm>
        <a:graphic>
          <a:graphicData uri="http://schemas.openxmlformats.org/presentationml/2006/ole">
            <p:oleObj spid="_x0000_s35872" name="Equation" r:id="rId5" imgW="2705100" imgH="457200" progId="Equation.DSMT4">
              <p:embed/>
            </p:oleObj>
          </a:graphicData>
        </a:graphic>
      </p:graphicFrame>
      <p:graphicFrame>
        <p:nvGraphicFramePr>
          <p:cNvPr id="35873" name="Object 33"/>
          <p:cNvGraphicFramePr>
            <a:graphicFrameLocks noChangeAspect="1"/>
          </p:cNvGraphicFramePr>
          <p:nvPr/>
        </p:nvGraphicFramePr>
        <p:xfrm>
          <a:off x="6932613" y="4430713"/>
          <a:ext cx="474662" cy="412750"/>
        </p:xfrm>
        <a:graphic>
          <a:graphicData uri="http://schemas.openxmlformats.org/presentationml/2006/ole">
            <p:oleObj spid="_x0000_s35873" name="Equation" r:id="rId6" imgW="215713" imgH="190335" progId="Equation.DSMT4">
              <p:embed/>
            </p:oleObj>
          </a:graphicData>
        </a:graphic>
      </p:graphicFrame>
      <p:graphicFrame>
        <p:nvGraphicFramePr>
          <p:cNvPr id="35874" name="Object 34"/>
          <p:cNvGraphicFramePr>
            <a:graphicFrameLocks noChangeAspect="1"/>
          </p:cNvGraphicFramePr>
          <p:nvPr/>
        </p:nvGraphicFramePr>
        <p:xfrm>
          <a:off x="6864350" y="4895850"/>
          <a:ext cx="1797050" cy="420688"/>
        </p:xfrm>
        <a:graphic>
          <a:graphicData uri="http://schemas.openxmlformats.org/presentationml/2006/ole">
            <p:oleObj spid="_x0000_s35874" name="Equation" r:id="rId7" imgW="850680" imgH="203040" progId="Equation.DSMT4">
              <p:embed/>
            </p:oleObj>
          </a:graphicData>
        </a:graphic>
      </p:graphicFrame>
      <p:graphicFrame>
        <p:nvGraphicFramePr>
          <p:cNvPr id="35875" name="Object 35"/>
          <p:cNvGraphicFramePr>
            <a:graphicFrameLocks noChangeAspect="1"/>
          </p:cNvGraphicFramePr>
          <p:nvPr/>
        </p:nvGraphicFramePr>
        <p:xfrm>
          <a:off x="6932613" y="5219700"/>
          <a:ext cx="1181100" cy="503238"/>
        </p:xfrm>
        <a:graphic>
          <a:graphicData uri="http://schemas.openxmlformats.org/presentationml/2006/ole">
            <p:oleObj spid="_x0000_s35875" name="Equation" r:id="rId8" imgW="444307" imgH="190417" progId="Equation.DSMT4">
              <p:embed/>
            </p:oleObj>
          </a:graphicData>
        </a:graphic>
      </p:graphicFrame>
      <p:sp>
        <p:nvSpPr>
          <p:cNvPr id="35882" name="Rectangle 14"/>
          <p:cNvSpPr>
            <a:spLocks noChangeArrowheads="1"/>
          </p:cNvSpPr>
          <p:nvPr/>
        </p:nvSpPr>
        <p:spPr bwMode="auto">
          <a:xfrm>
            <a:off x="6796088" y="3806825"/>
            <a:ext cx="2016125" cy="366713"/>
          </a:xfrm>
          <a:prstGeom prst="rect">
            <a:avLst/>
          </a:prstGeom>
          <a:noFill/>
          <a:ln w="9525">
            <a:noFill/>
            <a:miter lim="800000"/>
            <a:headEnd/>
            <a:tailEnd/>
          </a:ln>
        </p:spPr>
        <p:txBody>
          <a:bodyPr anchor="ctr">
            <a:spAutoFit/>
          </a:bodyPr>
          <a:lstStyle/>
          <a:p>
            <a:pPr eaLnBrk="0" hangingPunct="0"/>
            <a:r>
              <a:rPr lang="zh-CN" altLang="en-US">
                <a:latin typeface="Times New Roman" pitchFamily="18" charset="0"/>
                <a:ea typeface="华文新魏" pitchFamily="2" charset="-122"/>
                <a:cs typeface="Times New Roman" pitchFamily="18" charset="0"/>
              </a:rPr>
              <a:t>式中：</a:t>
            </a:r>
            <a:endParaRPr lang="zh-CN" altLang="en-US">
              <a:ea typeface="华文新魏" pitchFamily="2" charset="-122"/>
              <a:cs typeface="Times New Roman" pitchFamily="18" charset="0"/>
            </a:endParaRPr>
          </a:p>
        </p:txBody>
      </p:sp>
      <p:sp>
        <p:nvSpPr>
          <p:cNvPr id="35883" name="Rectangle 15"/>
          <p:cNvSpPr>
            <a:spLocks noChangeArrowheads="1"/>
          </p:cNvSpPr>
          <p:nvPr/>
        </p:nvSpPr>
        <p:spPr bwMode="auto">
          <a:xfrm>
            <a:off x="7335838" y="4548188"/>
            <a:ext cx="4660900" cy="366712"/>
          </a:xfrm>
          <a:prstGeom prst="rect">
            <a:avLst/>
          </a:prstGeom>
          <a:noFill/>
          <a:ln w="9525">
            <a:noFill/>
            <a:miter lim="800000"/>
            <a:headEnd/>
            <a:tailEnd/>
          </a:ln>
        </p:spPr>
        <p:txBody>
          <a:bodyPr wrap="none" anchor="ctr">
            <a:spAutoFit/>
          </a:bodyPr>
          <a:lstStyle/>
          <a:p>
            <a:pPr eaLnBrk="0" hangingPunct="0"/>
            <a:r>
              <a:rPr lang="en-US" altLang="zh-CN">
                <a:latin typeface="Times New Roman" pitchFamily="18" charset="0"/>
                <a:ea typeface="华文新魏" pitchFamily="2" charset="-122"/>
                <a:cs typeface="Times New Roman" pitchFamily="18" charset="0"/>
              </a:rPr>
              <a:t>——</a:t>
            </a:r>
            <a:r>
              <a:rPr lang="zh-CN" altLang="en-US">
                <a:latin typeface="Times New Roman" pitchFamily="18" charset="0"/>
                <a:ea typeface="华文新魏" pitchFamily="2" charset="-122"/>
                <a:cs typeface="Times New Roman" pitchFamily="18" charset="0"/>
              </a:rPr>
              <a:t>惩罚因子，是一个单调递增正值序列，</a:t>
            </a:r>
            <a:endParaRPr lang="zh-CN" altLang="en-US">
              <a:ea typeface="华文新魏" pitchFamily="2" charset="-122"/>
              <a:cs typeface="Times New Roman" pitchFamily="18" charset="0"/>
            </a:endParaRPr>
          </a:p>
        </p:txBody>
      </p:sp>
      <p:sp>
        <p:nvSpPr>
          <p:cNvPr id="35884" name="Rectangle 16"/>
          <p:cNvSpPr>
            <a:spLocks noChangeArrowheads="1"/>
          </p:cNvSpPr>
          <p:nvPr/>
        </p:nvSpPr>
        <p:spPr bwMode="auto">
          <a:xfrm>
            <a:off x="8526463" y="5019675"/>
            <a:ext cx="3060700" cy="366713"/>
          </a:xfrm>
          <a:prstGeom prst="rect">
            <a:avLst/>
          </a:prstGeom>
          <a:noFill/>
          <a:ln w="9525">
            <a:noFill/>
            <a:miter lim="800000"/>
            <a:headEnd/>
            <a:tailEnd/>
          </a:ln>
        </p:spPr>
        <p:txBody>
          <a:bodyPr wrap="none" anchor="ctr">
            <a:spAutoFit/>
          </a:bodyPr>
          <a:lstStyle/>
          <a:p>
            <a:pPr eaLnBrk="0" hangingPunct="0"/>
            <a:r>
              <a:rPr lang="zh-CN" altLang="en-US">
                <a:latin typeface="Times New Roman" pitchFamily="18" charset="0"/>
                <a:ea typeface="华文新魏" pitchFamily="2" charset="-122"/>
                <a:cs typeface="Times New Roman" pitchFamily="18" charset="0"/>
              </a:rPr>
              <a:t>，许多计算经验表明，若取</a:t>
            </a:r>
            <a:endParaRPr lang="zh-CN" altLang="en-US">
              <a:ea typeface="华文新魏" pitchFamily="2" charset="-122"/>
              <a:cs typeface="Times New Roman" pitchFamily="18" charset="0"/>
            </a:endParaRPr>
          </a:p>
        </p:txBody>
      </p:sp>
      <p:sp>
        <p:nvSpPr>
          <p:cNvPr id="35885" name="Rectangle 17"/>
          <p:cNvSpPr>
            <a:spLocks noChangeArrowheads="1"/>
          </p:cNvSpPr>
          <p:nvPr/>
        </p:nvSpPr>
        <p:spPr bwMode="auto">
          <a:xfrm>
            <a:off x="8386763" y="5343525"/>
            <a:ext cx="3563937" cy="366713"/>
          </a:xfrm>
          <a:prstGeom prst="rect">
            <a:avLst/>
          </a:prstGeom>
          <a:noFill/>
          <a:ln w="9525">
            <a:noFill/>
            <a:miter lim="800000"/>
            <a:headEnd/>
            <a:tailEnd/>
          </a:ln>
        </p:spPr>
        <p:txBody>
          <a:bodyPr wrap="none" anchor="ctr">
            <a:spAutoFit/>
          </a:bodyPr>
          <a:lstStyle/>
          <a:p>
            <a:pPr eaLnBrk="0" hangingPunct="0"/>
            <a:r>
              <a:rPr lang="zh-CN" altLang="en-US">
                <a:latin typeface="华文新魏" pitchFamily="2" charset="-122"/>
                <a:ea typeface="华文新魏" pitchFamily="2" charset="-122"/>
                <a:cs typeface="Times New Roman" pitchFamily="18" charset="0"/>
              </a:rPr>
              <a:t>和</a:t>
            </a:r>
            <a:r>
              <a:rPr lang="en-US" altLang="zh-CN">
                <a:latin typeface="华文新魏" pitchFamily="2" charset="-122"/>
                <a:ea typeface="华文新魏" pitchFamily="2" charset="-122"/>
                <a:cs typeface="Times New Roman" pitchFamily="18" charset="0"/>
              </a:rPr>
              <a:t>e=5 ~ 10</a:t>
            </a:r>
            <a:r>
              <a:rPr lang="zh-CN" altLang="en-US">
                <a:latin typeface="华文新魏" pitchFamily="2" charset="-122"/>
                <a:ea typeface="华文新魏" pitchFamily="2" charset="-122"/>
                <a:cs typeface="Times New Roman" pitchFamily="18" charset="0"/>
              </a:rPr>
              <a:t>，可取的满意结果。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12" name="Rectangle 2"/>
          <p:cNvSpPr>
            <a:spLocks noGrp="1"/>
          </p:cNvSpPr>
          <p:nvPr>
            <p:ph type="title"/>
          </p:nvPr>
        </p:nvSpPr>
        <p:spPr/>
        <p:txBody>
          <a:bodyPr/>
          <a:lstStyle/>
          <a:p>
            <a:r>
              <a:rPr lang="en-US" altLang="zh-CN" b="1" smtClean="0"/>
              <a:t>15.2.3</a:t>
            </a:r>
            <a:r>
              <a:rPr lang="zh-CN" altLang="en-US" b="1" smtClean="0"/>
              <a:t>选择算子</a:t>
            </a:r>
          </a:p>
        </p:txBody>
      </p:sp>
      <p:sp>
        <p:nvSpPr>
          <p:cNvPr id="37913" name="Rectangle 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37914"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7909" name="Object 21"/>
          <p:cNvGraphicFramePr>
            <a:graphicFrameLocks noChangeAspect="1"/>
          </p:cNvGraphicFramePr>
          <p:nvPr/>
        </p:nvGraphicFramePr>
        <p:xfrm>
          <a:off x="3041650" y="2563813"/>
          <a:ext cx="273050" cy="385762"/>
        </p:xfrm>
        <a:graphic>
          <a:graphicData uri="http://schemas.openxmlformats.org/presentationml/2006/ole">
            <p:oleObj spid="_x0000_s37909" name="Equation" r:id="rId3" imgW="165028" imgH="228501" progId="Equation.DSMT4">
              <p:embed/>
            </p:oleObj>
          </a:graphicData>
        </a:graphic>
      </p:graphicFrame>
      <p:graphicFrame>
        <p:nvGraphicFramePr>
          <p:cNvPr id="37910" name="Object 22"/>
          <p:cNvGraphicFramePr>
            <a:graphicFrameLocks noChangeAspect="1"/>
          </p:cNvGraphicFramePr>
          <p:nvPr/>
        </p:nvGraphicFramePr>
        <p:xfrm>
          <a:off x="5614988" y="2549525"/>
          <a:ext cx="277812" cy="350838"/>
        </p:xfrm>
        <a:graphic>
          <a:graphicData uri="http://schemas.openxmlformats.org/presentationml/2006/ole">
            <p:oleObj spid="_x0000_s37910" name="Equation" r:id="rId4" imgW="177646" imgH="228402" progId="Equation.DSMT4">
              <p:embed/>
            </p:oleObj>
          </a:graphicData>
        </a:graphic>
      </p:graphicFrame>
      <p:graphicFrame>
        <p:nvGraphicFramePr>
          <p:cNvPr id="37911" name="Object 23"/>
          <p:cNvGraphicFramePr>
            <a:graphicFrameLocks noChangeAspect="1"/>
          </p:cNvGraphicFramePr>
          <p:nvPr/>
        </p:nvGraphicFramePr>
        <p:xfrm>
          <a:off x="1854200" y="3094038"/>
          <a:ext cx="1857375" cy="898525"/>
        </p:xfrm>
        <a:graphic>
          <a:graphicData uri="http://schemas.openxmlformats.org/presentationml/2006/ole">
            <p:oleObj spid="_x0000_s37911" name="Equation" r:id="rId5" imgW="888614" imgH="431613" progId="Equation.DSMT4">
              <p:embed/>
            </p:oleObj>
          </a:graphicData>
        </a:graphic>
      </p:graphicFrame>
      <p:sp>
        <p:nvSpPr>
          <p:cNvPr id="37915" name="Rectangle 11"/>
          <p:cNvSpPr>
            <a:spLocks noChangeArrowheads="1"/>
          </p:cNvSpPr>
          <p:nvPr/>
        </p:nvSpPr>
        <p:spPr bwMode="auto">
          <a:xfrm>
            <a:off x="609600" y="1714500"/>
            <a:ext cx="7978775" cy="1190625"/>
          </a:xfrm>
          <a:prstGeom prst="rect">
            <a:avLst/>
          </a:prstGeom>
          <a:noFill/>
          <a:ln w="9525">
            <a:noFill/>
            <a:miter lim="800000"/>
            <a:headEnd/>
            <a:tailEnd/>
          </a:ln>
        </p:spPr>
        <p:txBody>
          <a:bodyPr anchor="ctr">
            <a:spAutoFit/>
          </a:bodyPr>
          <a:lstStyle/>
          <a:p>
            <a:pPr eaLnBrk="0" hangingPunct="0"/>
            <a:r>
              <a:rPr lang="zh-CN" altLang="en-US">
                <a:latin typeface="华文新魏" pitchFamily="2" charset="-122"/>
                <a:ea typeface="华文新魏" pitchFamily="2" charset="-122"/>
                <a:cs typeface="Times New Roman" pitchFamily="18" charset="0"/>
              </a:rPr>
              <a:t>选择操作建立在对个体的适应度进行评价的基础上，选择操作的目的是把优化的个体直接遗传到下一代，或通过配对交叉产生新的个体再遗传到下一代。比例选择是最常用的选择算子，它是一种回放式随机采样的方法。设群体规模为</a:t>
            </a:r>
            <a:r>
              <a:rPr lang="en-US" altLang="zh-CN">
                <a:latin typeface="华文新魏" pitchFamily="2" charset="-122"/>
                <a:ea typeface="华文新魏" pitchFamily="2" charset="-122"/>
                <a:cs typeface="Times New Roman" pitchFamily="18" charset="0"/>
              </a:rPr>
              <a:t>m</a:t>
            </a:r>
            <a:r>
              <a:rPr lang="zh-CN" altLang="en-US">
                <a:latin typeface="华文新魏" pitchFamily="2" charset="-122"/>
                <a:ea typeface="华文新魏" pitchFamily="2" charset="-122"/>
                <a:cs typeface="Times New Roman" pitchFamily="18" charset="0"/>
              </a:rPr>
              <a:t>，个体</a:t>
            </a:r>
            <a:r>
              <a:rPr lang="en-US" altLang="zh-CN">
                <a:latin typeface="华文新魏" pitchFamily="2" charset="-122"/>
                <a:ea typeface="华文新魏" pitchFamily="2" charset="-122"/>
                <a:cs typeface="Times New Roman" pitchFamily="18" charset="0"/>
              </a:rPr>
              <a:t>i</a:t>
            </a:r>
            <a:r>
              <a:rPr lang="zh-CN" altLang="en-US">
                <a:latin typeface="华文新魏" pitchFamily="2" charset="-122"/>
                <a:ea typeface="华文新魏" pitchFamily="2" charset="-122"/>
                <a:cs typeface="Times New Roman" pitchFamily="18" charset="0"/>
              </a:rPr>
              <a:t>的适应度为</a:t>
            </a:r>
          </a:p>
        </p:txBody>
      </p:sp>
      <p:sp>
        <p:nvSpPr>
          <p:cNvPr id="37916" name="Rectangle 12"/>
          <p:cNvSpPr>
            <a:spLocks noChangeArrowheads="1"/>
          </p:cNvSpPr>
          <p:nvPr/>
        </p:nvSpPr>
        <p:spPr bwMode="auto">
          <a:xfrm>
            <a:off x="2973388" y="2570163"/>
            <a:ext cx="2727325" cy="366712"/>
          </a:xfrm>
          <a:prstGeom prst="rect">
            <a:avLst/>
          </a:prstGeom>
          <a:noFill/>
          <a:ln w="9525">
            <a:noFill/>
            <a:miter lim="800000"/>
            <a:headEnd/>
            <a:tailEnd/>
          </a:ln>
        </p:spPr>
        <p:txBody>
          <a:bodyPr wrap="none" anchor="ctr">
            <a:spAutoFit/>
          </a:bodyPr>
          <a:lstStyle/>
          <a:p>
            <a:pPr eaLnBrk="0" hangingPunct="0"/>
            <a:r>
              <a:rPr lang="zh-CN" altLang="en-US">
                <a:latin typeface="华文新魏" pitchFamily="2" charset="-122"/>
                <a:ea typeface="华文新魏" pitchFamily="2" charset="-122"/>
                <a:cs typeface="Times New Roman" pitchFamily="18" charset="0"/>
              </a:rPr>
              <a:t>，则个体</a:t>
            </a:r>
            <a:r>
              <a:rPr lang="en-US" altLang="zh-CN">
                <a:latin typeface="华文新魏" pitchFamily="2" charset="-122"/>
                <a:ea typeface="华文新魏" pitchFamily="2" charset="-122"/>
                <a:cs typeface="Times New Roman" pitchFamily="18" charset="0"/>
              </a:rPr>
              <a:t>i</a:t>
            </a:r>
            <a:r>
              <a:rPr lang="zh-CN" altLang="en-US">
                <a:latin typeface="华文新魏" pitchFamily="2" charset="-122"/>
                <a:ea typeface="华文新魏" pitchFamily="2" charset="-122"/>
                <a:cs typeface="Times New Roman" pitchFamily="18" charset="0"/>
              </a:rPr>
              <a:t>被选中的概率</a:t>
            </a:r>
          </a:p>
        </p:txBody>
      </p:sp>
      <p:sp>
        <p:nvSpPr>
          <p:cNvPr id="37917" name="Rectangle 13"/>
          <p:cNvSpPr>
            <a:spLocks noChangeArrowheads="1"/>
          </p:cNvSpPr>
          <p:nvPr/>
        </p:nvSpPr>
        <p:spPr bwMode="auto">
          <a:xfrm>
            <a:off x="5589588" y="2560638"/>
            <a:ext cx="841375" cy="641350"/>
          </a:xfrm>
          <a:prstGeom prst="rect">
            <a:avLst/>
          </a:prstGeom>
          <a:noFill/>
          <a:ln w="9525">
            <a:noFill/>
            <a:miter lim="800000"/>
            <a:headEnd/>
            <a:tailEnd/>
          </a:ln>
        </p:spPr>
        <p:txBody>
          <a:bodyPr wrap="none" anchor="ctr">
            <a:spAutoFit/>
          </a:bodyPr>
          <a:lstStyle/>
          <a:p>
            <a:pPr indent="266700" eaLnBrk="0" hangingPunct="0"/>
            <a:r>
              <a:rPr lang="zh-CN" altLang="en-US">
                <a:latin typeface="Times New Roman" pitchFamily="18" charset="0"/>
                <a:ea typeface="华文新魏" pitchFamily="2" charset="-122"/>
                <a:cs typeface="Times New Roman" pitchFamily="18" charset="0"/>
              </a:rPr>
              <a:t>为：</a:t>
            </a:r>
            <a:endParaRPr lang="zh-CN" altLang="en-US">
              <a:ea typeface="华文新魏" pitchFamily="2" charset="-122"/>
              <a:cs typeface="Times New Roman" pitchFamily="18" charset="0"/>
            </a:endParaRPr>
          </a:p>
          <a:p>
            <a:pPr indent="266700" eaLnBrk="0" hangingPunct="0"/>
            <a:endParaRPr lang="zh-CN" altLang="en-US">
              <a:ea typeface="华文新魏" pitchFamily="2" charset="-122"/>
              <a:cs typeface="Times New Roman" pitchFamily="18" charset="0"/>
            </a:endParaRPr>
          </a:p>
        </p:txBody>
      </p:sp>
      <p:sp>
        <p:nvSpPr>
          <p:cNvPr id="37918" name="Rectangle 14"/>
          <p:cNvSpPr>
            <a:spLocks noChangeArrowheads="1"/>
          </p:cNvSpPr>
          <p:nvPr/>
        </p:nvSpPr>
        <p:spPr bwMode="auto">
          <a:xfrm>
            <a:off x="400050" y="4370388"/>
            <a:ext cx="5251450" cy="366712"/>
          </a:xfrm>
          <a:prstGeom prst="rect">
            <a:avLst/>
          </a:prstGeom>
          <a:noFill/>
          <a:ln w="9525">
            <a:noFill/>
            <a:miter lim="800000"/>
            <a:headEnd/>
            <a:tailEnd/>
          </a:ln>
        </p:spPr>
        <p:txBody>
          <a:bodyPr wrap="none" anchor="ctr">
            <a:spAutoFit/>
          </a:bodyPr>
          <a:lstStyle/>
          <a:p>
            <a:pPr eaLnBrk="0" hangingPunct="0"/>
            <a:r>
              <a:rPr lang="zh-CN" altLang="en-US">
                <a:latin typeface="Times New Roman" pitchFamily="18" charset="0"/>
                <a:ea typeface="华文新魏" pitchFamily="2" charset="-122"/>
                <a:cs typeface="Times New Roman" pitchFamily="18" charset="0"/>
              </a:rPr>
              <a:t>适应度函数值越高的染色体被选中的机会越大。</a:t>
            </a:r>
            <a:endParaRPr lang="zh-CN" altLang="en-US">
              <a:ea typeface="华文新魏" pitchFamily="2" charset="-122"/>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3" name="Rectangle 2"/>
          <p:cNvSpPr>
            <a:spLocks noGrp="1"/>
          </p:cNvSpPr>
          <p:nvPr>
            <p:ph type="title"/>
          </p:nvPr>
        </p:nvSpPr>
        <p:spPr/>
        <p:txBody>
          <a:bodyPr/>
          <a:lstStyle/>
          <a:p>
            <a:r>
              <a:rPr lang="en-US" altLang="zh-CN" smtClean="0"/>
              <a:t>15.2.4</a:t>
            </a:r>
            <a:r>
              <a:rPr lang="zh-CN" altLang="en-US" smtClean="0"/>
              <a:t>交叉算子</a:t>
            </a:r>
            <a:br>
              <a:rPr lang="zh-CN" altLang="en-US" smtClean="0"/>
            </a:br>
            <a:endParaRPr lang="zh-CN" altLang="en-US" smtClean="0"/>
          </a:p>
        </p:txBody>
      </p:sp>
      <p:sp>
        <p:nvSpPr>
          <p:cNvPr id="36904" name="Rectangle 3"/>
          <p:cNvSpPr>
            <a:spLocks noGrp="1"/>
          </p:cNvSpPr>
          <p:nvPr>
            <p:ph type="body" idx="1"/>
          </p:nvPr>
        </p:nvSpPr>
        <p:spPr>
          <a:xfrm>
            <a:off x="677863" y="1619250"/>
            <a:ext cx="8596312" cy="4422775"/>
          </a:xfrm>
        </p:spPr>
        <p:txBody>
          <a:bodyPr/>
          <a:lstStyle/>
          <a:p>
            <a:r>
              <a:rPr lang="zh-CN" altLang="en-US" sz="1800" smtClean="0"/>
              <a:t>首先定义交叉操作的概率   ，一般建议取值范围</a:t>
            </a:r>
            <a:r>
              <a:rPr lang="en-US" altLang="zh-CN" sz="1800" smtClean="0"/>
              <a:t>0.4 ~ 0.99</a:t>
            </a:r>
            <a:r>
              <a:rPr lang="zh-CN" altLang="en-US" sz="1800" smtClean="0"/>
              <a:t>。然后按概率   </a:t>
            </a:r>
            <a:r>
              <a:rPr lang="en-US" altLang="zh-CN" sz="1800" smtClean="0"/>
              <a:t>,</a:t>
            </a:r>
            <a:r>
              <a:rPr lang="zh-CN" altLang="en-US" sz="1800" smtClean="0"/>
              <a:t>把两个父代个体的部分结构加以交换重组而生成新个体。用浮点数编码方法表示的个体，在进行交叉时一般是进行算术交叉。假设在两个个体   、  之间进行算术交叉，则交叉运算后所产生出的两个新个体是：</a:t>
            </a:r>
          </a:p>
          <a:p>
            <a:endParaRPr lang="zh-CN" altLang="en-US" sz="1800" smtClean="0"/>
          </a:p>
          <a:p>
            <a:endParaRPr lang="zh-CN" altLang="en-US" sz="1800" smtClean="0"/>
          </a:p>
          <a:p>
            <a:r>
              <a:rPr lang="zh-CN" altLang="en-US" sz="1800" smtClean="0"/>
              <a:t>式中：   </a:t>
            </a:r>
            <a:r>
              <a:rPr lang="en-US" altLang="zh-CN" sz="1800" smtClean="0"/>
              <a:t>—— </a:t>
            </a:r>
            <a:r>
              <a:rPr lang="zh-CN" altLang="en-US" sz="1800" smtClean="0"/>
              <a:t>交叉参数，         ，它可以是一个常数，此时称均匀算术交叉，它也可以是一个由进化代数所决定的变量，此时称非均匀算术交叉。</a:t>
            </a:r>
          </a:p>
        </p:txBody>
      </p:sp>
      <p:sp>
        <p:nvSpPr>
          <p:cNvPr id="36905" name="Rectangle 5"/>
          <p:cNvSpPr>
            <a:spLocks noChangeArrowheads="1"/>
          </p:cNvSpPr>
          <p:nvPr/>
        </p:nvSpPr>
        <p:spPr bwMode="auto">
          <a:xfrm>
            <a:off x="0" y="331470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6896" name="Object 32"/>
          <p:cNvGraphicFramePr>
            <a:graphicFrameLocks noChangeAspect="1"/>
          </p:cNvGraphicFramePr>
          <p:nvPr/>
        </p:nvGraphicFramePr>
        <p:xfrm>
          <a:off x="3586163" y="1609725"/>
          <a:ext cx="285750" cy="403225"/>
        </p:xfrm>
        <a:graphic>
          <a:graphicData uri="http://schemas.openxmlformats.org/presentationml/2006/ole">
            <p:oleObj spid="_x0000_s36896" name="Equation" r:id="rId3" imgW="165028" imgH="228501" progId="Equation.DSMT4">
              <p:embed/>
            </p:oleObj>
          </a:graphicData>
        </a:graphic>
      </p:graphicFrame>
      <p:sp>
        <p:nvSpPr>
          <p:cNvPr id="36906"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6897" name="Object 33"/>
          <p:cNvGraphicFramePr>
            <a:graphicFrameLocks noChangeAspect="1"/>
          </p:cNvGraphicFramePr>
          <p:nvPr/>
        </p:nvGraphicFramePr>
        <p:xfrm>
          <a:off x="6802438" y="2201863"/>
          <a:ext cx="307975" cy="320675"/>
        </p:xfrm>
        <a:graphic>
          <a:graphicData uri="http://schemas.openxmlformats.org/presentationml/2006/ole">
            <p:oleObj spid="_x0000_s36897" name="Equation" r:id="rId4" imgW="228600" imgH="241300" progId="Equation.DSMT4">
              <p:embed/>
            </p:oleObj>
          </a:graphicData>
        </a:graphic>
      </p:graphicFrame>
      <p:sp>
        <p:nvSpPr>
          <p:cNvPr id="36907"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6898" name="Object 34"/>
          <p:cNvGraphicFramePr>
            <a:graphicFrameLocks noChangeAspect="1"/>
          </p:cNvGraphicFramePr>
          <p:nvPr/>
        </p:nvGraphicFramePr>
        <p:xfrm>
          <a:off x="8270875" y="1608138"/>
          <a:ext cx="269875" cy="381000"/>
        </p:xfrm>
        <a:graphic>
          <a:graphicData uri="http://schemas.openxmlformats.org/presentationml/2006/ole">
            <p:oleObj spid="_x0000_s36898" name="Equation" r:id="rId5" imgW="165028" imgH="228501" progId="Equation.DSMT4">
              <p:embed/>
            </p:oleObj>
          </a:graphicData>
        </a:graphic>
      </p:graphicFrame>
      <p:sp>
        <p:nvSpPr>
          <p:cNvPr id="36908" name="Rectangle 11"/>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6899" name="Object 35"/>
          <p:cNvGraphicFramePr>
            <a:graphicFrameLocks noChangeAspect="1"/>
          </p:cNvGraphicFramePr>
          <p:nvPr/>
        </p:nvGraphicFramePr>
        <p:xfrm>
          <a:off x="7148513" y="2187575"/>
          <a:ext cx="354012" cy="368300"/>
        </p:xfrm>
        <a:graphic>
          <a:graphicData uri="http://schemas.openxmlformats.org/presentationml/2006/ole">
            <p:oleObj spid="_x0000_s36899" name="Equation" r:id="rId6" imgW="228600" imgH="241300" progId="Equation.DSMT4">
              <p:embed/>
            </p:oleObj>
          </a:graphicData>
        </a:graphic>
      </p:graphicFrame>
      <p:sp>
        <p:nvSpPr>
          <p:cNvPr id="36909" name="Rectangle 13"/>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6900" name="Object 36"/>
          <p:cNvGraphicFramePr>
            <a:graphicFrameLocks noChangeAspect="1"/>
          </p:cNvGraphicFramePr>
          <p:nvPr/>
        </p:nvGraphicFramePr>
        <p:xfrm>
          <a:off x="1952625" y="2784475"/>
          <a:ext cx="2760663" cy="782638"/>
        </p:xfrm>
        <a:graphic>
          <a:graphicData uri="http://schemas.openxmlformats.org/presentationml/2006/ole">
            <p:oleObj spid="_x0000_s36900" name="Equation" r:id="rId7" imgW="1778000" imgH="508000" progId="Equation.DSMT4">
              <p:embed/>
            </p:oleObj>
          </a:graphicData>
        </a:graphic>
      </p:graphicFrame>
      <p:sp>
        <p:nvSpPr>
          <p:cNvPr id="36910" name="Rectangle 15"/>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6901" name="Object 37"/>
          <p:cNvGraphicFramePr>
            <a:graphicFrameLocks noChangeAspect="1"/>
          </p:cNvGraphicFramePr>
          <p:nvPr/>
        </p:nvGraphicFramePr>
        <p:xfrm>
          <a:off x="1731963" y="3713163"/>
          <a:ext cx="314325" cy="295275"/>
        </p:xfrm>
        <a:graphic>
          <a:graphicData uri="http://schemas.openxmlformats.org/presentationml/2006/ole">
            <p:oleObj spid="_x0000_s36901" name="Equation" r:id="rId8" imgW="152334" imgH="139639" progId="Equation.DSMT4">
              <p:embed/>
            </p:oleObj>
          </a:graphicData>
        </a:graphic>
      </p:graphicFrame>
      <p:sp>
        <p:nvSpPr>
          <p:cNvPr id="36911" name="Rectangle 1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36902" name="Object 38"/>
          <p:cNvGraphicFramePr>
            <a:graphicFrameLocks noChangeAspect="1"/>
          </p:cNvGraphicFramePr>
          <p:nvPr/>
        </p:nvGraphicFramePr>
        <p:xfrm>
          <a:off x="3392488" y="3624263"/>
          <a:ext cx="771525" cy="411162"/>
        </p:xfrm>
        <a:graphic>
          <a:graphicData uri="http://schemas.openxmlformats.org/presentationml/2006/ole">
            <p:oleObj spid="_x0000_s36902" name="Equation" r:id="rId9" imgW="583947" imgH="253890" progId="Equation.DSMT4">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76" name="Rectangle 2"/>
          <p:cNvSpPr>
            <a:spLocks noGrp="1"/>
          </p:cNvSpPr>
          <p:nvPr>
            <p:ph type="title"/>
          </p:nvPr>
        </p:nvSpPr>
        <p:spPr/>
        <p:txBody>
          <a:bodyPr/>
          <a:lstStyle/>
          <a:p>
            <a:r>
              <a:rPr lang="en-US" altLang="zh-CN" smtClean="0"/>
              <a:t>15.2.5  </a:t>
            </a:r>
            <a:r>
              <a:rPr lang="zh-CN" altLang="en-US" smtClean="0"/>
              <a:t>变异算子</a:t>
            </a:r>
            <a:br>
              <a:rPr lang="zh-CN" altLang="en-US" smtClean="0"/>
            </a:br>
            <a:endParaRPr lang="zh-CN" altLang="en-US" smtClean="0"/>
          </a:p>
        </p:txBody>
      </p:sp>
      <p:graphicFrame>
        <p:nvGraphicFramePr>
          <p:cNvPr id="39969" name="Object 33"/>
          <p:cNvGraphicFramePr>
            <a:graphicFrameLocks noChangeAspect="1"/>
          </p:cNvGraphicFramePr>
          <p:nvPr/>
        </p:nvGraphicFramePr>
        <p:xfrm>
          <a:off x="6545263" y="2001838"/>
          <a:ext cx="412750" cy="495300"/>
        </p:xfrm>
        <a:graphic>
          <a:graphicData uri="http://schemas.openxmlformats.org/presentationml/2006/ole">
            <p:oleObj spid="_x0000_s39969" name="Equation" r:id="rId3" imgW="190500" imgH="228600" progId="Equation.DSMT4">
              <p:embed/>
            </p:oleObj>
          </a:graphicData>
        </a:graphic>
      </p:graphicFrame>
      <p:graphicFrame>
        <p:nvGraphicFramePr>
          <p:cNvPr id="39970" name="Object 34"/>
          <p:cNvGraphicFramePr>
            <a:graphicFrameLocks noChangeAspect="1"/>
          </p:cNvGraphicFramePr>
          <p:nvPr/>
        </p:nvGraphicFramePr>
        <p:xfrm>
          <a:off x="2581275" y="2655888"/>
          <a:ext cx="2130425" cy="388937"/>
        </p:xfrm>
        <a:graphic>
          <a:graphicData uri="http://schemas.openxmlformats.org/presentationml/2006/ole">
            <p:oleObj spid="_x0000_s39970" name="Equation" r:id="rId4" imgW="1104900" imgH="228600" progId="Equation.DSMT4">
              <p:embed/>
            </p:oleObj>
          </a:graphicData>
        </a:graphic>
      </p:graphicFrame>
      <p:graphicFrame>
        <p:nvGraphicFramePr>
          <p:cNvPr id="39971" name="Object 35"/>
          <p:cNvGraphicFramePr>
            <a:graphicFrameLocks noChangeAspect="1"/>
          </p:cNvGraphicFramePr>
          <p:nvPr/>
        </p:nvGraphicFramePr>
        <p:xfrm>
          <a:off x="5199063" y="2573338"/>
          <a:ext cx="458787" cy="549275"/>
        </p:xfrm>
        <a:graphic>
          <a:graphicData uri="http://schemas.openxmlformats.org/presentationml/2006/ole">
            <p:oleObj spid="_x0000_s39971" name="Equation" r:id="rId5" imgW="190500" imgH="228600" progId="Equation.DSMT4">
              <p:embed/>
            </p:oleObj>
          </a:graphicData>
        </a:graphic>
      </p:graphicFrame>
      <p:graphicFrame>
        <p:nvGraphicFramePr>
          <p:cNvPr id="39972" name="Object 36"/>
          <p:cNvGraphicFramePr>
            <a:graphicFrameLocks noChangeAspect="1"/>
          </p:cNvGraphicFramePr>
          <p:nvPr/>
        </p:nvGraphicFramePr>
        <p:xfrm>
          <a:off x="3787775" y="3046413"/>
          <a:ext cx="1185863" cy="414337"/>
        </p:xfrm>
        <a:graphic>
          <a:graphicData uri="http://schemas.openxmlformats.org/presentationml/2006/ole">
            <p:oleObj spid="_x0000_s39972" name="Equation" r:id="rId6" imgW="787400" imgH="279400" progId="Equation.DSMT4">
              <p:embed/>
            </p:oleObj>
          </a:graphicData>
        </a:graphic>
      </p:graphicFrame>
      <p:graphicFrame>
        <p:nvGraphicFramePr>
          <p:cNvPr id="39973" name="Object 37"/>
          <p:cNvGraphicFramePr>
            <a:graphicFrameLocks noChangeAspect="1"/>
          </p:cNvGraphicFramePr>
          <p:nvPr/>
        </p:nvGraphicFramePr>
        <p:xfrm>
          <a:off x="1228725" y="3884613"/>
          <a:ext cx="2509838" cy="520700"/>
        </p:xfrm>
        <a:graphic>
          <a:graphicData uri="http://schemas.openxmlformats.org/presentationml/2006/ole">
            <p:oleObj spid="_x0000_s39973" name="Equation" r:id="rId7" imgW="1104900" imgH="228600" progId="Equation.DSMT4">
              <p:embed/>
            </p:oleObj>
          </a:graphicData>
        </a:graphic>
      </p:graphicFrame>
      <p:graphicFrame>
        <p:nvGraphicFramePr>
          <p:cNvPr id="39974" name="Object 38"/>
          <p:cNvGraphicFramePr>
            <a:graphicFrameLocks noChangeAspect="1"/>
          </p:cNvGraphicFramePr>
          <p:nvPr/>
        </p:nvGraphicFramePr>
        <p:xfrm>
          <a:off x="920750" y="4594225"/>
          <a:ext cx="5172075" cy="900113"/>
        </p:xfrm>
        <a:graphic>
          <a:graphicData uri="http://schemas.openxmlformats.org/presentationml/2006/ole">
            <p:oleObj spid="_x0000_s39974" name="Equation" r:id="rId8" imgW="3504960" imgH="609480" progId="Equation.DSMT4">
              <p:embed/>
            </p:oleObj>
          </a:graphicData>
        </a:graphic>
      </p:graphicFrame>
      <p:graphicFrame>
        <p:nvGraphicFramePr>
          <p:cNvPr id="39975" name="Object 39"/>
          <p:cNvGraphicFramePr>
            <a:graphicFrameLocks noChangeAspect="1"/>
          </p:cNvGraphicFramePr>
          <p:nvPr/>
        </p:nvGraphicFramePr>
        <p:xfrm>
          <a:off x="6197600" y="5060950"/>
          <a:ext cx="1250950" cy="366713"/>
        </p:xfrm>
        <a:graphic>
          <a:graphicData uri="http://schemas.openxmlformats.org/presentationml/2006/ole">
            <p:oleObj spid="_x0000_s39975" name="Equation" r:id="rId9" imgW="875920" imgH="253890" progId="Equation.DSMT4">
              <p:embed/>
            </p:oleObj>
          </a:graphicData>
        </a:graphic>
      </p:graphicFrame>
      <p:sp>
        <p:nvSpPr>
          <p:cNvPr id="39977" name="Rectangle 11"/>
          <p:cNvSpPr>
            <a:spLocks noChangeArrowheads="1"/>
          </p:cNvSpPr>
          <p:nvPr/>
        </p:nvSpPr>
        <p:spPr bwMode="auto">
          <a:xfrm>
            <a:off x="493713" y="1546225"/>
            <a:ext cx="6746875" cy="915988"/>
          </a:xfrm>
          <a:prstGeom prst="rect">
            <a:avLst/>
          </a:prstGeom>
          <a:noFill/>
          <a:ln w="9525">
            <a:noFill/>
            <a:miter lim="800000"/>
            <a:headEnd/>
            <a:tailEnd/>
          </a:ln>
        </p:spPr>
        <p:txBody>
          <a:bodyPr anchor="ctr">
            <a:spAutoFit/>
          </a:bodyPr>
          <a:lstStyle/>
          <a:p>
            <a:pPr eaLnBrk="0" hangingPunct="0"/>
            <a:r>
              <a:rPr lang="zh-CN" altLang="en-US">
                <a:latin typeface="Times New Roman" pitchFamily="18" charset="0"/>
                <a:ea typeface="华文新魏" pitchFamily="2" charset="-122"/>
                <a:cs typeface="Times New Roman" pitchFamily="18" charset="0"/>
              </a:rPr>
              <a:t>在实数编码遗传算法中起很大作用的变异算子，在实数编码时，变异算子的作用不再像二进制编码时仅仅是简单地恢复群体中多样性的损失，它已经成为一个主要的搜索算子。定义参数</a:t>
            </a:r>
            <a:endParaRPr lang="zh-CN" altLang="en-US">
              <a:ea typeface="华文新魏" pitchFamily="2" charset="-122"/>
              <a:cs typeface="Times New Roman" pitchFamily="18" charset="0"/>
            </a:endParaRPr>
          </a:p>
        </p:txBody>
      </p:sp>
      <p:sp>
        <p:nvSpPr>
          <p:cNvPr id="39978" name="Rectangle 12"/>
          <p:cNvSpPr>
            <a:spLocks noChangeArrowheads="1"/>
          </p:cNvSpPr>
          <p:nvPr/>
        </p:nvSpPr>
        <p:spPr bwMode="auto">
          <a:xfrm>
            <a:off x="668338" y="2374900"/>
            <a:ext cx="6170612" cy="641350"/>
          </a:xfrm>
          <a:prstGeom prst="rect">
            <a:avLst/>
          </a:prstGeom>
          <a:noFill/>
          <a:ln w="9525">
            <a:noFill/>
            <a:miter lim="800000"/>
            <a:headEnd/>
            <a:tailEnd/>
          </a:ln>
        </p:spPr>
        <p:txBody>
          <a:bodyPr anchor="ctr">
            <a:spAutoFit/>
          </a:bodyPr>
          <a:lstStyle/>
          <a:p>
            <a:pPr eaLnBrk="0" hangingPunct="0"/>
            <a:r>
              <a:rPr lang="zh-CN" altLang="en-US">
                <a:latin typeface="华文新魏" pitchFamily="2" charset="-122"/>
                <a:ea typeface="华文新魏" pitchFamily="2" charset="-122"/>
                <a:cs typeface="Times New Roman" pitchFamily="18" charset="0"/>
              </a:rPr>
              <a:t>作为变异操作的概率，建议取值范围：</a:t>
            </a:r>
            <a:r>
              <a:rPr lang="en-US" altLang="zh-CN">
                <a:latin typeface="华文新魏" pitchFamily="2" charset="-122"/>
                <a:ea typeface="华文新魏" pitchFamily="2" charset="-122"/>
                <a:cs typeface="Times New Roman" pitchFamily="18" charset="0"/>
              </a:rPr>
              <a:t>0.01~0.1</a:t>
            </a:r>
            <a:r>
              <a:rPr lang="zh-CN" altLang="en-US">
                <a:latin typeface="华文新魏" pitchFamily="2" charset="-122"/>
                <a:ea typeface="华文新魏" pitchFamily="2" charset="-122"/>
                <a:cs typeface="Times New Roman" pitchFamily="18" charset="0"/>
              </a:rPr>
              <a:t>。采用非均匀变异：设个体</a:t>
            </a:r>
          </a:p>
        </p:txBody>
      </p:sp>
      <p:sp>
        <p:nvSpPr>
          <p:cNvPr id="39979" name="Rectangle 13"/>
          <p:cNvSpPr>
            <a:spLocks noChangeArrowheads="1"/>
          </p:cNvSpPr>
          <p:nvPr/>
        </p:nvSpPr>
        <p:spPr bwMode="auto">
          <a:xfrm>
            <a:off x="4337050" y="2671763"/>
            <a:ext cx="908050" cy="366712"/>
          </a:xfrm>
          <a:prstGeom prst="rect">
            <a:avLst/>
          </a:prstGeom>
          <a:noFill/>
          <a:ln w="9525">
            <a:noFill/>
            <a:miter lim="800000"/>
            <a:headEnd/>
            <a:tailEnd/>
          </a:ln>
        </p:spPr>
        <p:txBody>
          <a:bodyPr wrap="none" anchor="ctr">
            <a:spAutoFit/>
          </a:bodyPr>
          <a:lstStyle/>
          <a:p>
            <a:pPr eaLnBrk="0" hangingPunct="0"/>
            <a:r>
              <a:rPr lang="zh-CN" altLang="en-US">
                <a:latin typeface="Times New Roman" pitchFamily="18" charset="0"/>
                <a:ea typeface="华文新魏" pitchFamily="2" charset="-122"/>
                <a:cs typeface="Times New Roman" pitchFamily="18" charset="0"/>
              </a:rPr>
              <a:t>，若</a:t>
            </a:r>
            <a:endParaRPr lang="zh-CN" altLang="en-US">
              <a:ea typeface="华文新魏" pitchFamily="2" charset="-122"/>
              <a:cs typeface="Times New Roman" pitchFamily="18" charset="0"/>
            </a:endParaRPr>
          </a:p>
        </p:txBody>
      </p:sp>
      <p:sp>
        <p:nvSpPr>
          <p:cNvPr id="39980" name="Rectangle 14"/>
          <p:cNvSpPr>
            <a:spLocks noChangeArrowheads="1"/>
          </p:cNvSpPr>
          <p:nvPr/>
        </p:nvSpPr>
        <p:spPr bwMode="auto">
          <a:xfrm>
            <a:off x="801688" y="3094038"/>
            <a:ext cx="3017837" cy="366712"/>
          </a:xfrm>
          <a:prstGeom prst="rect">
            <a:avLst/>
          </a:prstGeom>
          <a:noFill/>
          <a:ln w="9525">
            <a:noFill/>
            <a:miter lim="800000"/>
            <a:headEnd/>
            <a:tailEnd/>
          </a:ln>
        </p:spPr>
        <p:txBody>
          <a:bodyPr anchor="ctr">
            <a:spAutoFit/>
          </a:bodyPr>
          <a:lstStyle/>
          <a:p>
            <a:pPr indent="266700" eaLnBrk="0" hangingPunct="0"/>
            <a:r>
              <a:rPr lang="zh-CN" altLang="en-US">
                <a:latin typeface="Times New Roman" pitchFamily="18" charset="0"/>
                <a:ea typeface="华文新魏" pitchFamily="2" charset="-122"/>
                <a:cs typeface="Times New Roman" pitchFamily="18" charset="0"/>
              </a:rPr>
              <a:t>为变异点，其取值</a:t>
            </a:r>
            <a:r>
              <a:rPr lang="zh-CN" altLang="en-US">
                <a:ea typeface="华文新魏" pitchFamily="2" charset="-122"/>
                <a:cs typeface="Times New Roman" pitchFamily="18" charset="0"/>
              </a:rPr>
              <a:t>范围为</a:t>
            </a:r>
          </a:p>
        </p:txBody>
      </p:sp>
      <p:sp>
        <p:nvSpPr>
          <p:cNvPr id="39981" name="Rectangle 15"/>
          <p:cNvSpPr>
            <a:spLocks noChangeArrowheads="1"/>
          </p:cNvSpPr>
          <p:nvPr/>
        </p:nvSpPr>
        <p:spPr bwMode="auto">
          <a:xfrm>
            <a:off x="611188" y="3532188"/>
            <a:ext cx="5529262" cy="366712"/>
          </a:xfrm>
          <a:prstGeom prst="rect">
            <a:avLst/>
          </a:prstGeom>
          <a:noFill/>
          <a:ln w="9525">
            <a:noFill/>
            <a:miter lim="800000"/>
            <a:headEnd/>
            <a:tailEnd/>
          </a:ln>
        </p:spPr>
        <p:txBody>
          <a:bodyPr anchor="ctr">
            <a:spAutoFit/>
          </a:bodyPr>
          <a:lstStyle/>
          <a:p>
            <a:pPr indent="266700" eaLnBrk="0" hangingPunct="0"/>
            <a:r>
              <a:rPr lang="zh-CN" altLang="en-US">
                <a:latin typeface="华文新魏" pitchFamily="2" charset="-122"/>
                <a:ea typeface="华文新魏" pitchFamily="2" charset="-122"/>
                <a:cs typeface="Times New Roman" pitchFamily="18" charset="0"/>
              </a:rPr>
              <a:t>，在该点对个体</a:t>
            </a:r>
            <a:r>
              <a:rPr lang="en-US" altLang="zh-CN">
                <a:latin typeface="华文新魏" pitchFamily="2" charset="-122"/>
                <a:ea typeface="华文新魏" pitchFamily="2" charset="-122"/>
                <a:cs typeface="Times New Roman" pitchFamily="18" charset="0"/>
              </a:rPr>
              <a:t>X</a:t>
            </a:r>
            <a:r>
              <a:rPr lang="zh-CN" altLang="en-US">
                <a:latin typeface="华文新魏" pitchFamily="2" charset="-122"/>
                <a:ea typeface="华文新魏" pitchFamily="2" charset="-122"/>
                <a:cs typeface="Times New Roman" pitchFamily="18" charset="0"/>
              </a:rPr>
              <a:t>进行变异后，可得到一个新个体</a:t>
            </a:r>
          </a:p>
        </p:txBody>
      </p:sp>
      <p:sp>
        <p:nvSpPr>
          <p:cNvPr id="39982" name="Rectangle 16"/>
          <p:cNvSpPr>
            <a:spLocks noChangeArrowheads="1"/>
          </p:cNvSpPr>
          <p:nvPr/>
        </p:nvSpPr>
        <p:spPr bwMode="auto">
          <a:xfrm>
            <a:off x="3436938" y="3941763"/>
            <a:ext cx="3422650" cy="641350"/>
          </a:xfrm>
          <a:prstGeom prst="rect">
            <a:avLst/>
          </a:prstGeom>
          <a:noFill/>
          <a:ln w="9525">
            <a:noFill/>
            <a:miter lim="800000"/>
            <a:headEnd/>
            <a:tailEnd/>
          </a:ln>
        </p:spPr>
        <p:txBody>
          <a:bodyPr wrap="none" anchor="ctr">
            <a:spAutoFit/>
          </a:bodyPr>
          <a:lstStyle/>
          <a:p>
            <a:pPr indent="266700" eaLnBrk="0" hangingPunct="0"/>
            <a:r>
              <a:rPr lang="zh-CN" altLang="en-US">
                <a:latin typeface="Times New Roman" pitchFamily="18" charset="0"/>
                <a:ea typeface="华文新魏" pitchFamily="2" charset="-122"/>
                <a:cs typeface="Times New Roman" pitchFamily="18" charset="0"/>
              </a:rPr>
              <a:t>，其中变异点的新基因值为：</a:t>
            </a:r>
            <a:endParaRPr lang="zh-CN" altLang="en-US">
              <a:ea typeface="华文新魏" pitchFamily="2" charset="-122"/>
              <a:cs typeface="Times New Roman" pitchFamily="18" charset="0"/>
            </a:endParaRPr>
          </a:p>
          <a:p>
            <a:pPr indent="266700" eaLnBrk="0" hangingPunct="0"/>
            <a:endParaRPr lang="zh-CN" altLang="en-US">
              <a:ea typeface="华文新魏" pitchFamily="2" charset="-122"/>
              <a:cs typeface="Times New Roman" pitchFamily="18" charset="0"/>
            </a:endParaRPr>
          </a:p>
        </p:txBody>
      </p:sp>
      <p:sp>
        <p:nvSpPr>
          <p:cNvPr id="39983" name="Rectangle 17"/>
          <p:cNvSpPr>
            <a:spLocks noChangeArrowheads="1"/>
          </p:cNvSpPr>
          <p:nvPr/>
        </p:nvSpPr>
        <p:spPr bwMode="auto">
          <a:xfrm>
            <a:off x="6197600" y="4575175"/>
            <a:ext cx="1136650" cy="366713"/>
          </a:xfrm>
          <a:prstGeom prst="rect">
            <a:avLst/>
          </a:prstGeom>
          <a:noFill/>
          <a:ln w="9525">
            <a:noFill/>
            <a:miter lim="800000"/>
            <a:headEnd/>
            <a:tailEnd/>
          </a:ln>
        </p:spPr>
        <p:txBody>
          <a:bodyPr wrap="none" anchor="ctr">
            <a:spAutoFit/>
          </a:bodyPr>
          <a:lstStyle/>
          <a:p>
            <a:pPr eaLnBrk="0" hangingPunct="0"/>
            <a:r>
              <a:rPr lang="zh-CN" altLang="en-US">
                <a:latin typeface="Times New Roman" pitchFamily="18" charset="0"/>
                <a:ea typeface="华文新魏" pitchFamily="2" charset="-122"/>
                <a:cs typeface="Times New Roman" pitchFamily="18" charset="0"/>
              </a:rPr>
              <a:t>式中：</a:t>
            </a:r>
            <a:endParaRPr lang="zh-CN" altLang="en-US">
              <a:ea typeface="华文新魏" pitchFamily="2" charset="-122"/>
              <a:cs typeface="Times New Roman" pitchFamily="18" charset="0"/>
            </a:endParaRPr>
          </a:p>
        </p:txBody>
      </p:sp>
      <p:sp>
        <p:nvSpPr>
          <p:cNvPr id="39984" name="Rectangle 18"/>
          <p:cNvSpPr>
            <a:spLocks noChangeArrowheads="1"/>
          </p:cNvSpPr>
          <p:nvPr/>
        </p:nvSpPr>
        <p:spPr bwMode="auto">
          <a:xfrm>
            <a:off x="5953125" y="5024438"/>
            <a:ext cx="6059488" cy="1465262"/>
          </a:xfrm>
          <a:prstGeom prst="rect">
            <a:avLst/>
          </a:prstGeom>
          <a:noFill/>
          <a:ln w="9525">
            <a:noFill/>
            <a:miter lim="800000"/>
            <a:headEnd/>
            <a:tailEnd/>
          </a:ln>
        </p:spPr>
        <p:txBody>
          <a:bodyPr wrap="none" anchor="ctr">
            <a:spAutoFit/>
          </a:bodyPr>
          <a:lstStyle/>
          <a:p>
            <a:pPr indent="266700" eaLnBrk="0" hangingPunct="0"/>
            <a:r>
              <a:rPr lang="en-US" altLang="zh-CN">
                <a:latin typeface="华文新魏" pitchFamily="2" charset="-122"/>
                <a:ea typeface="华文新魏" pitchFamily="2" charset="-122"/>
                <a:cs typeface="Times New Roman" pitchFamily="18" charset="0"/>
              </a:rPr>
              <a:t>                     </a:t>
            </a:r>
            <a:r>
              <a:rPr lang="en-US" altLang="zh-CN">
                <a:latin typeface="Times New Roman" pitchFamily="18" charset="0"/>
                <a:ea typeface="华文新魏" pitchFamily="2" charset="-122"/>
                <a:cs typeface="Times New Roman" pitchFamily="18" charset="0"/>
              </a:rPr>
              <a:t>——</a:t>
            </a:r>
            <a:r>
              <a:rPr lang="en-US" altLang="zh-CN">
                <a:latin typeface="华文新魏" pitchFamily="2" charset="-122"/>
                <a:ea typeface="华文新魏" pitchFamily="2" charset="-122"/>
                <a:cs typeface="Times New Roman" pitchFamily="18" charset="0"/>
              </a:rPr>
              <a:t> </a:t>
            </a:r>
            <a:r>
              <a:rPr lang="zh-CN" altLang="en-US">
                <a:latin typeface="华文新魏" pitchFamily="2" charset="-122"/>
                <a:ea typeface="华文新魏" pitchFamily="2" charset="-122"/>
                <a:cs typeface="Times New Roman" pitchFamily="18" charset="0"/>
              </a:rPr>
              <a:t>以均等的概率从</a:t>
            </a:r>
            <a:r>
              <a:rPr lang="en-US" altLang="zh-CN">
                <a:latin typeface="华文新魏" pitchFamily="2" charset="-122"/>
                <a:ea typeface="华文新魏" pitchFamily="2" charset="-122"/>
                <a:cs typeface="Times New Roman" pitchFamily="18" charset="0"/>
              </a:rPr>
              <a:t>0,1</a:t>
            </a:r>
            <a:r>
              <a:rPr lang="zh-CN" altLang="en-US">
                <a:latin typeface="华文新魏" pitchFamily="2" charset="-122"/>
                <a:ea typeface="华文新魏" pitchFamily="2" charset="-122"/>
                <a:cs typeface="Times New Roman" pitchFamily="18" charset="0"/>
              </a:rPr>
              <a:t>中任取其一；</a:t>
            </a:r>
          </a:p>
          <a:p>
            <a:pPr indent="266700" eaLnBrk="0" hangingPunct="0"/>
            <a:r>
              <a:rPr lang="en-US" altLang="zh-CN">
                <a:latin typeface="华文新魏" pitchFamily="2" charset="-122"/>
                <a:ea typeface="华文新魏" pitchFamily="2" charset="-122"/>
                <a:cs typeface="Times New Roman" pitchFamily="18" charset="0"/>
              </a:rPr>
              <a:t>r</a:t>
            </a:r>
            <a:r>
              <a:rPr lang="en-US" altLang="zh-CN">
                <a:latin typeface="Times New Roman" pitchFamily="18" charset="0"/>
                <a:ea typeface="华文新魏" pitchFamily="2" charset="-122"/>
                <a:cs typeface="Times New Roman" pitchFamily="18" charset="0"/>
              </a:rPr>
              <a:t>——</a:t>
            </a:r>
            <a:r>
              <a:rPr lang="zh-CN" altLang="en-US">
                <a:latin typeface="华文新魏" pitchFamily="2" charset="-122"/>
                <a:ea typeface="华文新魏" pitchFamily="2" charset="-122"/>
                <a:cs typeface="Times New Roman" pitchFamily="18" charset="0"/>
              </a:rPr>
              <a:t>［ </a:t>
            </a:r>
            <a:r>
              <a:rPr lang="en-US" altLang="zh-CN">
                <a:latin typeface="华文新魏" pitchFamily="2" charset="-122"/>
                <a:ea typeface="华文新魏" pitchFamily="2" charset="-122"/>
                <a:cs typeface="Times New Roman" pitchFamily="18" charset="0"/>
              </a:rPr>
              <a:t>0,1 </a:t>
            </a:r>
            <a:r>
              <a:rPr lang="zh-CN" altLang="en-US">
                <a:latin typeface="华文新魏" pitchFamily="2" charset="-122"/>
                <a:ea typeface="华文新魏" pitchFamily="2" charset="-122"/>
                <a:cs typeface="Times New Roman" pitchFamily="18" charset="0"/>
              </a:rPr>
              <a:t>］范围内符合均匀分布的一个随机数；</a:t>
            </a:r>
          </a:p>
          <a:p>
            <a:pPr indent="266700" eaLnBrk="0" hangingPunct="0"/>
            <a:r>
              <a:rPr lang="en-US" altLang="zh-CN">
                <a:latin typeface="华文新魏" pitchFamily="2" charset="-122"/>
                <a:ea typeface="华文新魏" pitchFamily="2" charset="-122"/>
                <a:cs typeface="Times New Roman" pitchFamily="18" charset="0"/>
              </a:rPr>
              <a:t>G</a:t>
            </a:r>
            <a:r>
              <a:rPr lang="en-US" altLang="zh-CN">
                <a:latin typeface="Times New Roman" pitchFamily="18" charset="0"/>
                <a:ea typeface="华文新魏" pitchFamily="2" charset="-122"/>
                <a:cs typeface="Times New Roman" pitchFamily="18" charset="0"/>
              </a:rPr>
              <a:t>——</a:t>
            </a:r>
            <a:r>
              <a:rPr lang="en-US" altLang="zh-CN">
                <a:latin typeface="华文新魏" pitchFamily="2" charset="-122"/>
                <a:ea typeface="华文新魏" pitchFamily="2" charset="-122"/>
                <a:cs typeface="Times New Roman" pitchFamily="18" charset="0"/>
              </a:rPr>
              <a:t> </a:t>
            </a:r>
            <a:r>
              <a:rPr lang="zh-CN" altLang="en-US">
                <a:latin typeface="华文新魏" pitchFamily="2" charset="-122"/>
                <a:ea typeface="华文新魏" pitchFamily="2" charset="-122"/>
                <a:cs typeface="Times New Roman" pitchFamily="18" charset="0"/>
              </a:rPr>
              <a:t>当前代数；</a:t>
            </a:r>
          </a:p>
          <a:p>
            <a:pPr indent="266700" eaLnBrk="0" hangingPunct="0"/>
            <a:r>
              <a:rPr lang="en-US" altLang="zh-CN">
                <a:latin typeface="华文新魏" pitchFamily="2" charset="-122"/>
                <a:ea typeface="华文新魏" pitchFamily="2" charset="-122"/>
                <a:cs typeface="Times New Roman" pitchFamily="18" charset="0"/>
              </a:rPr>
              <a:t>T</a:t>
            </a:r>
            <a:r>
              <a:rPr lang="en-US" altLang="zh-CN">
                <a:latin typeface="Times New Roman" pitchFamily="18" charset="0"/>
                <a:ea typeface="华文新魏" pitchFamily="2" charset="-122"/>
                <a:cs typeface="Times New Roman" pitchFamily="18" charset="0"/>
              </a:rPr>
              <a:t>——</a:t>
            </a:r>
            <a:r>
              <a:rPr lang="en-US" altLang="zh-CN">
                <a:latin typeface="华文新魏" pitchFamily="2" charset="-122"/>
                <a:ea typeface="华文新魏" pitchFamily="2" charset="-122"/>
                <a:cs typeface="Times New Roman" pitchFamily="18" charset="0"/>
              </a:rPr>
              <a:t> </a:t>
            </a:r>
            <a:r>
              <a:rPr lang="zh-CN" altLang="en-US">
                <a:latin typeface="华文新魏" pitchFamily="2" charset="-122"/>
                <a:ea typeface="华文新魏" pitchFamily="2" charset="-122"/>
                <a:cs typeface="Times New Roman" pitchFamily="18" charset="0"/>
              </a:rPr>
              <a:t>终止代数；</a:t>
            </a:r>
          </a:p>
          <a:p>
            <a:pPr indent="266700" eaLnBrk="0" hangingPunct="0"/>
            <a:r>
              <a:rPr lang="en-US" altLang="zh-CN">
                <a:latin typeface="华文新魏" pitchFamily="2" charset="-122"/>
                <a:ea typeface="华文新魏" pitchFamily="2" charset="-122"/>
                <a:cs typeface="Times New Roman" pitchFamily="18" charset="0"/>
              </a:rPr>
              <a:t>b</a:t>
            </a:r>
            <a:r>
              <a:rPr lang="en-US" altLang="zh-CN">
                <a:latin typeface="Times New Roman" pitchFamily="18" charset="0"/>
                <a:ea typeface="华文新魏" pitchFamily="2" charset="-122"/>
                <a:cs typeface="Times New Roman" pitchFamily="18" charset="0"/>
              </a:rPr>
              <a:t>——</a:t>
            </a:r>
            <a:r>
              <a:rPr lang="en-US" altLang="zh-CN">
                <a:latin typeface="华文新魏" pitchFamily="2" charset="-122"/>
                <a:ea typeface="华文新魏" pitchFamily="2" charset="-122"/>
                <a:cs typeface="Times New Roman" pitchFamily="18" charset="0"/>
              </a:rPr>
              <a:t> </a:t>
            </a:r>
            <a:r>
              <a:rPr lang="zh-CN" altLang="en-US">
                <a:latin typeface="华文新魏" pitchFamily="2" charset="-122"/>
                <a:ea typeface="华文新魏" pitchFamily="2" charset="-122"/>
                <a:cs typeface="Times New Roman" pitchFamily="18" charset="0"/>
              </a:rPr>
              <a:t>调整变异步长的参数，随进化代数</a:t>
            </a:r>
            <a:r>
              <a:rPr lang="en-US" altLang="zh-CN">
                <a:latin typeface="华文新魏" pitchFamily="2" charset="-122"/>
                <a:ea typeface="华文新魏" pitchFamily="2" charset="-122"/>
                <a:cs typeface="Times New Roman" pitchFamily="18" charset="0"/>
              </a:rPr>
              <a:t>G</a:t>
            </a:r>
            <a:r>
              <a:rPr lang="zh-CN" altLang="en-US">
                <a:latin typeface="华文新魏" pitchFamily="2" charset="-122"/>
                <a:ea typeface="华文新魏" pitchFamily="2" charset="-122"/>
                <a:cs typeface="Times New Roman" pitchFamily="18" charset="0"/>
              </a:rPr>
              <a:t>而动态变化。</a:t>
            </a:r>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316</TotalTime>
  <Words>6012</Words>
  <Application>Microsoft Office PowerPoint</Application>
  <PresentationFormat>自定义</PresentationFormat>
  <Paragraphs>229</Paragraphs>
  <Slides>28</Slides>
  <Notes>0</Notes>
  <HiddenSlides>0</HiddenSlides>
  <MMClips>0</MMClips>
  <ScaleCrop>false</ScaleCrop>
  <HeadingPairs>
    <vt:vector size="8" baseType="variant">
      <vt:variant>
        <vt:lpstr>已用的字体</vt:lpstr>
      </vt:variant>
      <vt:variant>
        <vt:i4>8</vt:i4>
      </vt:variant>
      <vt:variant>
        <vt:lpstr>演示文稿设计模板</vt:lpstr>
      </vt:variant>
      <vt:variant>
        <vt:i4>4</vt:i4>
      </vt:variant>
      <vt:variant>
        <vt:lpstr>嵌入 OLE 服务器</vt:lpstr>
      </vt:variant>
      <vt:variant>
        <vt:i4>2</vt:i4>
      </vt:variant>
      <vt:variant>
        <vt:lpstr>幻灯片标题</vt:lpstr>
      </vt:variant>
      <vt:variant>
        <vt:i4>28</vt:i4>
      </vt:variant>
    </vt:vector>
  </HeadingPairs>
  <TitlesOfParts>
    <vt:vector size="42" baseType="lpstr">
      <vt:lpstr>Arial</vt:lpstr>
      <vt:lpstr>宋体</vt:lpstr>
      <vt:lpstr>Trebuchet MS</vt:lpstr>
      <vt:lpstr>方正姚体</vt:lpstr>
      <vt:lpstr>华文新魏</vt:lpstr>
      <vt:lpstr>Wingdings 3</vt:lpstr>
      <vt:lpstr>Calibri</vt:lpstr>
      <vt:lpstr>Times New Roman</vt:lpstr>
      <vt:lpstr>平面</vt:lpstr>
      <vt:lpstr>平面</vt:lpstr>
      <vt:lpstr>平面</vt:lpstr>
      <vt:lpstr>平面</vt:lpstr>
      <vt:lpstr>Equation</vt:lpstr>
      <vt:lpstr>MathType 6.0 Equation</vt:lpstr>
      <vt:lpstr>第15章  遗传算法的仿真与实现 </vt:lpstr>
      <vt:lpstr>15.1 遗传算法介绍 </vt:lpstr>
      <vt:lpstr>幻灯片 3</vt:lpstr>
      <vt:lpstr>15.2遗传算法基本原理</vt:lpstr>
      <vt:lpstr>15.2.1编码</vt:lpstr>
      <vt:lpstr>15.2.2 适应度评价函数</vt:lpstr>
      <vt:lpstr>15.2.3选择算子</vt:lpstr>
      <vt:lpstr>15.2.4交叉算子 </vt:lpstr>
      <vt:lpstr>15.2.5  变异算子 </vt:lpstr>
      <vt:lpstr>15.2.6 终止代数 </vt:lpstr>
      <vt:lpstr>15.3遗传算法的数学模型  15.3.1Matlab遗传算法工具箱简介 </vt:lpstr>
      <vt:lpstr>幻灯片 12</vt:lpstr>
      <vt:lpstr>15.4遗传算法的MATLAB实现 </vt:lpstr>
      <vt:lpstr>幻灯片 14</vt:lpstr>
      <vt:lpstr>15.5遗传算法实例及Matlab实现 </vt:lpstr>
      <vt:lpstr>幻灯片 16</vt:lpstr>
      <vt:lpstr>幻灯片 17</vt:lpstr>
      <vt:lpstr>幻灯片 18</vt:lpstr>
      <vt:lpstr>幻灯片 19</vt:lpstr>
      <vt:lpstr>幻灯片 20</vt:lpstr>
      <vt:lpstr>幻灯片 21</vt:lpstr>
      <vt:lpstr>15.6遗传算法求解暴雨强度公式优化问题及Matlab实现 15.6.1 暴雨强度公式 </vt:lpstr>
      <vt:lpstr>15.6.2 结合暴雨强度公式的遗传算法各算子及Matlab的实现 </vt:lpstr>
      <vt:lpstr>幻灯片 24</vt:lpstr>
      <vt:lpstr>15.7遗传算法中的选择操作及MATLAB实现  15.7.1 遗传操作 </vt:lpstr>
      <vt:lpstr>15.7.2  初台种群的选择 </vt:lpstr>
      <vt:lpstr>15.7.3 从初始种群选择参与交配的个体群（以roulette.m文件名存盘） </vt:lpstr>
      <vt:lpstr>15.8 本章总结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田超雄</dc:creator>
  <cp:lastModifiedBy>雨林木风</cp:lastModifiedBy>
  <cp:revision>14</cp:revision>
  <dcterms:created xsi:type="dcterms:W3CDTF">2014-04-11T13:56:58Z</dcterms:created>
  <dcterms:modified xsi:type="dcterms:W3CDTF">2015-01-11T11:10:50Z</dcterms:modified>
</cp:coreProperties>
</file>