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61" r:id="rId8"/>
    <p:sldId id="262" r:id="rId9"/>
    <p:sldId id="263" r:id="rId10"/>
    <p:sldId id="265" r:id="rId11"/>
    <p:sldId id="266" r:id="rId12"/>
    <p:sldId id="270" r:id="rId13"/>
    <p:sldId id="267" r:id="rId14"/>
    <p:sldId id="277" r:id="rId15"/>
    <p:sldId id="274" r:id="rId16"/>
    <p:sldId id="278" r:id="rId17"/>
    <p:sldId id="279" r:id="rId18"/>
    <p:sldId id="280" r:id="rId19"/>
    <p:sldId id="283" r:id="rId20"/>
    <p:sldId id="284" r:id="rId21"/>
    <p:sldId id="285" r:id="rId22"/>
    <p:sldId id="286" r:id="rId23"/>
    <p:sldId id="287" r:id="rId24"/>
    <p:sldId id="288" r:id="rId25"/>
    <p:sldId id="289" r:id="rId26"/>
    <p:sldId id="290" r:id="rId27"/>
    <p:sldId id="291" r:id="rId28"/>
    <p:sldId id="292" r:id="rId29"/>
    <p:sldId id="264" r:id="rId30"/>
    <p:sldId id="268" r:id="rId31"/>
    <p:sldId id="275" r:id="rId32"/>
    <p:sldId id="293" r:id="rId33"/>
    <p:sldId id="294" r:id="rId34"/>
    <p:sldId id="295" r:id="rId35"/>
    <p:sldId id="296" r:id="rId36"/>
    <p:sldId id="271" r:id="rId37"/>
    <p:sldId id="272" r:id="rId38"/>
    <p:sldId id="276" r:id="rId39"/>
    <p:sldId id="269" r:id="rId40"/>
    <p:sldId id="281" r:id="rId41"/>
    <p:sldId id="28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0" autoAdjust="0"/>
    <p:restoredTop sz="94660"/>
  </p:normalViewPr>
  <p:slideViewPr>
    <p:cSldViewPr snapToGrid="0">
      <p:cViewPr varScale="1">
        <p:scale>
          <a:sx n="85" d="100"/>
          <a:sy n="85" d="100"/>
        </p:scale>
        <p:origin x="72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D0D81-EA0E-4411-AD90-9B80F3B64B32}"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07476" y="23813"/>
            <a:ext cx="2884524" cy="881063"/>
          </a:xfrm>
          <a:prstGeom prst="rect">
            <a:avLst/>
          </a:prstGeom>
        </p:spPr>
      </p:pic>
    </p:spTree>
    <p:extLst>
      <p:ext uri="{BB962C8B-B14F-4D97-AF65-F5344CB8AC3E}">
        <p14:creationId xmlns:p14="http://schemas.microsoft.com/office/powerpoint/2010/main" val="264402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104640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18515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13858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86959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423326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252272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53505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118040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49900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0B03243-8C7B-42E6-AA57-34CB1D79F26B}"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D0D81-EA0E-4411-AD90-9B80F3B64B32}" type="slidenum">
              <a:rPr lang="zh-CN" altLang="en-US" smtClean="0"/>
              <a:t>‹#›</a:t>
            </a:fld>
            <a:endParaRPr lang="zh-CN" altLang="en-US"/>
          </a:p>
        </p:txBody>
      </p:sp>
    </p:spTree>
    <p:extLst>
      <p:ext uri="{BB962C8B-B14F-4D97-AF65-F5344CB8AC3E}">
        <p14:creationId xmlns:p14="http://schemas.microsoft.com/office/powerpoint/2010/main" val="2779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03243-8C7B-42E6-AA57-34CB1D79F26B}" type="datetimeFigureOut">
              <a:rPr lang="zh-CN" altLang="en-US" smtClean="0"/>
              <a:t>2018/1/18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D0D81-EA0E-4411-AD90-9B80F3B64B32}" type="slidenum">
              <a:rPr lang="zh-CN" altLang="en-US" smtClean="0"/>
              <a:t>‹#›</a:t>
            </a:fld>
            <a:endParaRPr lang="zh-CN" altLang="en-US"/>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307476" y="23813"/>
            <a:ext cx="2884524" cy="881063"/>
          </a:xfrm>
          <a:prstGeom prst="rect">
            <a:avLst/>
          </a:prstGeom>
        </p:spPr>
      </p:pic>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307477" y="904876"/>
            <a:ext cx="2884524" cy="1108500"/>
          </a:xfrm>
          <a:prstGeom prst="rect">
            <a:avLst/>
          </a:prstGeom>
        </p:spPr>
      </p:pic>
    </p:spTree>
    <p:extLst>
      <p:ext uri="{BB962C8B-B14F-4D97-AF65-F5344CB8AC3E}">
        <p14:creationId xmlns:p14="http://schemas.microsoft.com/office/powerpoint/2010/main" val="1985634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 TargetMode="External"/><Relationship Id="rId2" Type="http://schemas.openxmlformats.org/officeDocument/2006/relationships/hyperlink" Target="http://blog.csdn.net/simple_the_best/article/details/www.arxiv.or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tex.stackexchange.com/" TargetMode="External"/><Relationship Id="rId2" Type="http://schemas.openxmlformats.org/officeDocument/2006/relationships/hyperlink" Target="http://bbs.ctex.org/forum.ph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blog.sina.com.cn/s/blog_5e16f1770100fvf5.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bbs.pku.edu.cn/attach/cb/40/cb401e254626b3f9/beamerlog-1112.pdf" TargetMode="External"/><Relationship Id="rId2" Type="http://schemas.openxmlformats.org/officeDocument/2006/relationships/hyperlink" Target="http://math.ecnu.edu.cn/~latex/slides/beamer/beamer_guide_cn.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ebdemo.myscript.com/views/math.html" TargetMode="External"/><Relationship Id="rId2" Type="http://schemas.openxmlformats.org/officeDocument/2006/relationships/hyperlink" Target="https://latexbas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blog.sina.com.cn/s/articlelist_1578561911_0_1.html" TargetMode="External"/><Relationship Id="rId2" Type="http://schemas.openxmlformats.org/officeDocument/2006/relationships/hyperlink" Target="http://www.ctex.org/documents/shredder/tex_frame.html" TargetMode="External"/><Relationship Id="rId1" Type="http://schemas.openxmlformats.org/officeDocument/2006/relationships/slideLayout" Target="../slideLayouts/slideLayout2.xml"/><Relationship Id="rId4" Type="http://schemas.openxmlformats.org/officeDocument/2006/relationships/hyperlink" Target="http://tug.org/begin.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liuchengxu.org/blog-cn/posts/quick-latex/" TargetMode="External"/><Relationship Id="rId2" Type="http://schemas.openxmlformats.org/officeDocument/2006/relationships/hyperlink" Target="https://liam0205.me/2013/05/18/LaTeX-templates/" TargetMode="External"/><Relationship Id="rId1" Type="http://schemas.openxmlformats.org/officeDocument/2006/relationships/slideLayout" Target="../slideLayouts/slideLayout2.xml"/><Relationship Id="rId4" Type="http://schemas.openxmlformats.org/officeDocument/2006/relationships/hyperlink" Target="http://blog.csdn.net/simple_the_best/article/details/5124463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79588"/>
            <a:ext cx="9144000" cy="2387600"/>
          </a:xfrm>
        </p:spPr>
        <p:txBody>
          <a:bodyPr/>
          <a:lstStyle/>
          <a:p>
            <a:r>
              <a:rPr lang="en-US" altLang="zh-CN" b="1" dirty="0"/>
              <a:t>LaTeX </a:t>
            </a:r>
            <a:r>
              <a:rPr lang="zh-CN" altLang="en-US" b="1" dirty="0" smtClean="0"/>
              <a:t>从零到放弃</a:t>
            </a:r>
            <a:r>
              <a:rPr lang="zh-CN" altLang="en-US" b="1" dirty="0"/>
              <a:t/>
            </a:r>
            <a:br>
              <a:rPr lang="zh-CN" altLang="en-US" b="1" dirty="0"/>
            </a:br>
            <a:endParaRPr lang="zh-CN" altLang="en-US" dirty="0"/>
          </a:p>
        </p:txBody>
      </p:sp>
      <p:sp>
        <p:nvSpPr>
          <p:cNvPr id="3" name="副标题 2"/>
          <p:cNvSpPr>
            <a:spLocks noGrp="1"/>
          </p:cNvSpPr>
          <p:nvPr>
            <p:ph type="subTitle" idx="1"/>
          </p:nvPr>
        </p:nvSpPr>
        <p:spPr/>
        <p:txBody>
          <a:bodyPr/>
          <a:lstStyle/>
          <a:p>
            <a:r>
              <a:rPr lang="zh-CN" altLang="en-US" dirty="0" smtClean="0"/>
              <a:t>张庭梁</a:t>
            </a:r>
            <a:endParaRPr lang="zh-CN" altLang="en-US" dirty="0"/>
          </a:p>
        </p:txBody>
      </p:sp>
    </p:spTree>
    <p:extLst>
      <p:ext uri="{BB962C8B-B14F-4D97-AF65-F5344CB8AC3E}">
        <p14:creationId xmlns:p14="http://schemas.microsoft.com/office/powerpoint/2010/main" val="1910604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标题和时间</a:t>
            </a:r>
            <a:endParaRPr lang="zh-CN" altLang="en-US" dirty="0"/>
          </a:p>
        </p:txBody>
      </p:sp>
      <p:sp>
        <p:nvSpPr>
          <p:cNvPr id="3" name="内容占位符 2"/>
          <p:cNvSpPr>
            <a:spLocks noGrp="1"/>
          </p:cNvSpPr>
          <p:nvPr>
            <p:ph idx="1"/>
          </p:nvPr>
        </p:nvSpPr>
        <p:spPr/>
        <p:txBody>
          <a:bodyPr/>
          <a:lstStyle/>
          <a:p>
            <a:r>
              <a:rPr lang="en-US" altLang="zh-CN" dirty="0" smtClean="0">
                <a:effectLst/>
              </a:rPr>
              <a:t>\title{EVTOL</a:t>
            </a:r>
            <a:r>
              <a:rPr lang="zh-CN" altLang="en-US" dirty="0" smtClean="0">
                <a:effectLst/>
              </a:rPr>
              <a:t>个人飞行器的优势与挑战</a:t>
            </a:r>
            <a:r>
              <a:rPr lang="en-US" altLang="zh-CN" dirty="0" smtClean="0">
                <a:effectLst/>
              </a:rPr>
              <a:t>}</a:t>
            </a:r>
          </a:p>
          <a:p>
            <a:r>
              <a:rPr lang="en-US" altLang="zh-CN" dirty="0" smtClean="0">
                <a:effectLst/>
              </a:rPr>
              <a:t>\author{</a:t>
            </a:r>
            <a:r>
              <a:rPr lang="en-US" altLang="zh-CN" dirty="0" err="1" smtClean="0">
                <a:effectLst/>
              </a:rPr>
              <a:t>Tingliang</a:t>
            </a:r>
            <a:r>
              <a:rPr lang="en-US" altLang="zh-CN" dirty="0" smtClean="0">
                <a:effectLst/>
              </a:rPr>
              <a:t> Zhang </a:t>
            </a:r>
            <a:r>
              <a:rPr lang="zh-CN" altLang="en-US" dirty="0" smtClean="0">
                <a:effectLst/>
              </a:rPr>
              <a:t>张庭梁</a:t>
            </a:r>
            <a:r>
              <a:rPr lang="en-US" altLang="zh-CN" dirty="0" smtClean="0">
                <a:effectLst/>
              </a:rPr>
              <a:t>}</a:t>
            </a:r>
          </a:p>
          <a:p>
            <a:r>
              <a:rPr lang="en-US" altLang="zh-CN" dirty="0" smtClean="0">
                <a:effectLst/>
              </a:rPr>
              <a:t>%\date{}      % Activate to display a given date or no date (if empty),</a:t>
            </a:r>
          </a:p>
          <a:p>
            <a:r>
              <a:rPr lang="en-US" altLang="zh-CN" dirty="0" smtClean="0">
                <a:effectLst/>
              </a:rPr>
              <a:t>                  % otherwise the current date is printed </a:t>
            </a:r>
          </a:p>
          <a:p>
            <a:r>
              <a:rPr lang="en-US" altLang="zh-CN" dirty="0" smtClean="0">
                <a:effectLst/>
              </a:rPr>
              <a:t>\begin{document}</a:t>
            </a:r>
          </a:p>
          <a:p>
            <a:r>
              <a:rPr lang="en-US" altLang="zh-CN" dirty="0" smtClean="0">
                <a:effectLst/>
              </a:rPr>
              <a:t>\</a:t>
            </a:r>
            <a:r>
              <a:rPr lang="en-US" altLang="zh-CN" dirty="0" err="1" smtClean="0">
                <a:effectLst/>
              </a:rPr>
              <a:t>maketitle</a:t>
            </a:r>
            <a:endParaRPr lang="en-US" altLang="zh-CN" dirty="0" smtClean="0">
              <a:effectLst/>
            </a:endParaRPr>
          </a:p>
          <a:p>
            <a:endParaRPr lang="zh-CN" altLang="en-US" dirty="0"/>
          </a:p>
        </p:txBody>
      </p:sp>
    </p:spTree>
    <p:extLst>
      <p:ext uri="{BB962C8B-B14F-4D97-AF65-F5344CB8AC3E}">
        <p14:creationId xmlns:p14="http://schemas.microsoft.com/office/powerpoint/2010/main" val="1872793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小节及换页</a:t>
            </a:r>
            <a:endParaRPr lang="zh-CN" altLang="en-US" dirty="0"/>
          </a:p>
        </p:txBody>
      </p:sp>
      <p:sp>
        <p:nvSpPr>
          <p:cNvPr id="3" name="内容占位符 2"/>
          <p:cNvSpPr>
            <a:spLocks noGrp="1"/>
          </p:cNvSpPr>
          <p:nvPr>
            <p:ph idx="1"/>
          </p:nvPr>
        </p:nvSpPr>
        <p:spPr/>
        <p:txBody>
          <a:bodyPr>
            <a:normAutofit/>
          </a:bodyPr>
          <a:lstStyle/>
          <a:p>
            <a:r>
              <a:rPr lang="en-US" altLang="zh-CN" dirty="0" smtClean="0"/>
              <a:t>\section{</a:t>
            </a:r>
            <a:r>
              <a:rPr lang="zh-CN" altLang="en-US" dirty="0" smtClean="0"/>
              <a:t>第一节的标题</a:t>
            </a:r>
            <a:r>
              <a:rPr lang="en-US" altLang="zh-CN" dirty="0" smtClean="0"/>
              <a:t>}</a:t>
            </a:r>
          </a:p>
          <a:p>
            <a:r>
              <a:rPr lang="en-US" altLang="zh-CN" dirty="0" err="1" smtClean="0"/>
              <a:t>Balabala</a:t>
            </a:r>
            <a:r>
              <a:rPr lang="en-US" altLang="zh-CN" dirty="0" err="1"/>
              <a:t>b</a:t>
            </a:r>
            <a:r>
              <a:rPr lang="en-US" altLang="zh-CN" dirty="0" err="1" smtClean="0"/>
              <a:t>alabala</a:t>
            </a:r>
            <a:endParaRPr lang="en-US" altLang="zh-CN" dirty="0" smtClean="0"/>
          </a:p>
          <a:p>
            <a:r>
              <a:rPr lang="en-US" altLang="zh-CN" dirty="0" smtClean="0"/>
              <a:t>\</a:t>
            </a:r>
            <a:r>
              <a:rPr lang="en-US" altLang="zh-CN" dirty="0" err="1" smtClean="0"/>
              <a:t>newpage</a:t>
            </a:r>
            <a:endParaRPr lang="en-US" altLang="zh-CN" dirty="0" smtClean="0"/>
          </a:p>
          <a:p>
            <a:r>
              <a:rPr lang="en-US" altLang="zh-CN" dirty="0" smtClean="0"/>
              <a:t>\section{</a:t>
            </a:r>
            <a:r>
              <a:rPr lang="zh-CN" altLang="en-US" dirty="0" smtClean="0"/>
              <a:t>第二节的标题</a:t>
            </a:r>
            <a:r>
              <a:rPr lang="en-US" altLang="zh-CN" dirty="0" smtClean="0"/>
              <a:t>}</a:t>
            </a:r>
          </a:p>
          <a:p>
            <a:r>
              <a:rPr lang="en-US" altLang="zh-CN" dirty="0" err="1" smtClean="0"/>
              <a:t>Balabalabalabala</a:t>
            </a:r>
            <a:endParaRPr lang="en-US" altLang="zh-CN" dirty="0" smtClean="0"/>
          </a:p>
          <a:p>
            <a:r>
              <a:rPr lang="en-US" altLang="zh-CN" dirty="0" smtClean="0"/>
              <a:t>\subsection{</a:t>
            </a:r>
            <a:r>
              <a:rPr lang="zh-CN" altLang="en-US" dirty="0" smtClean="0"/>
              <a:t>第一小节的标题</a:t>
            </a:r>
            <a:r>
              <a:rPr lang="en-US" altLang="zh-CN" dirty="0" smtClean="0"/>
              <a:t>}</a:t>
            </a:r>
          </a:p>
          <a:p>
            <a:r>
              <a:rPr lang="en-US" altLang="zh-CN" dirty="0" err="1" smtClean="0"/>
              <a:t>Balabalabalabala</a:t>
            </a:r>
            <a:r>
              <a:rPr lang="en-US" altLang="zh-CN" dirty="0" smtClean="0"/>
              <a:t>\&amp;</a:t>
            </a:r>
            <a:r>
              <a:rPr lang="en-US" altLang="zh-CN" dirty="0" err="1" smtClean="0"/>
              <a:t>Balabalabalabala</a:t>
            </a:r>
            <a:endParaRPr lang="en-US" altLang="zh-CN" dirty="0" smtClean="0"/>
          </a:p>
        </p:txBody>
      </p:sp>
    </p:spTree>
    <p:extLst>
      <p:ext uri="{BB962C8B-B14F-4D97-AF65-F5344CB8AC3E}">
        <p14:creationId xmlns:p14="http://schemas.microsoft.com/office/powerpoint/2010/main" val="3045502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a:t>
            </a:r>
            <a:endParaRPr lang="zh-CN" altLang="en-US" dirty="0"/>
          </a:p>
        </p:txBody>
      </p:sp>
      <p:sp>
        <p:nvSpPr>
          <p:cNvPr id="3" name="内容占位符 2"/>
          <p:cNvSpPr>
            <a:spLocks noGrp="1"/>
          </p:cNvSpPr>
          <p:nvPr>
            <p:ph idx="1"/>
          </p:nvPr>
        </p:nvSpPr>
        <p:spPr/>
        <p:txBody>
          <a:bodyPr>
            <a:normAutofit/>
          </a:bodyPr>
          <a:lstStyle/>
          <a:p>
            <a:r>
              <a:rPr lang="en-US" altLang="zh-CN" dirty="0" smtClean="0"/>
              <a:t>\begin{itemize}  </a:t>
            </a:r>
          </a:p>
          <a:p>
            <a:r>
              <a:rPr lang="en-US" altLang="zh-CN" dirty="0" smtClean="0"/>
              <a:t>\item include an image by </a:t>
            </a:r>
            <a:r>
              <a:rPr lang="en-US" altLang="zh-CN" dirty="0" err="1" smtClean="0"/>
              <a:t>url</a:t>
            </a:r>
            <a:r>
              <a:rPr lang="en-US" altLang="zh-CN" dirty="0" smtClean="0"/>
              <a:t> like this one        </a:t>
            </a:r>
          </a:p>
          <a:p>
            <a:r>
              <a:rPr lang="en-US" altLang="zh-CN" dirty="0" smtClean="0"/>
              <a:t>\</a:t>
            </a:r>
            <a:r>
              <a:rPr lang="en-US" altLang="zh-CN" dirty="0" err="1" smtClean="0"/>
              <a:t>hspace</a:t>
            </a:r>
            <a:r>
              <a:rPr lang="en-US" altLang="zh-CN" dirty="0" smtClean="0"/>
              <a:t>*{3em}       </a:t>
            </a:r>
          </a:p>
          <a:p>
            <a:r>
              <a:rPr lang="en-US" altLang="zh-CN" dirty="0" smtClean="0"/>
              <a:t>\</a:t>
            </a:r>
            <a:r>
              <a:rPr lang="en-US" altLang="zh-CN" dirty="0" err="1" smtClean="0"/>
              <a:t>includegraphics</a:t>
            </a:r>
            <a:r>
              <a:rPr lang="en-US" altLang="zh-CN" dirty="0" smtClean="0"/>
              <a:t>{https://latexbase.com/images/raptor.jpg}  \item check the compiler output by clicking the log button  </a:t>
            </a:r>
          </a:p>
          <a:p>
            <a:r>
              <a:rPr lang="en-US" altLang="zh-CN" dirty="0" smtClean="0"/>
              <a:t>\item format a mathematical expression like        </a:t>
            </a:r>
          </a:p>
          <a:p>
            <a:r>
              <a:rPr lang="en-US" altLang="zh-CN" dirty="0" smtClean="0"/>
              <a:t>$\</a:t>
            </a:r>
            <a:r>
              <a:rPr lang="en-US" altLang="zh-CN" dirty="0" err="1" smtClean="0"/>
              <a:t>frac</a:t>
            </a:r>
            <a:r>
              <a:rPr lang="en-US" altLang="zh-CN" dirty="0" smtClean="0"/>
              <a:t>{1}{2\pi}\</a:t>
            </a:r>
            <a:r>
              <a:rPr lang="en-US" altLang="zh-CN" dirty="0" err="1" smtClean="0"/>
              <a:t>int</a:t>
            </a:r>
            <a:r>
              <a:rPr lang="en-US" altLang="zh-CN" dirty="0" smtClean="0"/>
              <a:t>_{-\</a:t>
            </a:r>
            <a:r>
              <a:rPr lang="en-US" altLang="zh-CN" dirty="0" err="1" smtClean="0"/>
              <a:t>infty</a:t>
            </a:r>
            <a:r>
              <a:rPr lang="en-US" altLang="zh-CN" dirty="0" smtClean="0"/>
              <a:t>}^{\</a:t>
            </a:r>
            <a:r>
              <a:rPr lang="en-US" altLang="zh-CN" dirty="0" err="1" smtClean="0"/>
              <a:t>infty</a:t>
            </a:r>
            <a:r>
              <a:rPr lang="en-US" altLang="zh-CN" dirty="0" smtClean="0"/>
              <a:t>}e^{-\</a:t>
            </a:r>
            <a:r>
              <a:rPr lang="en-US" altLang="zh-CN" dirty="0" err="1" smtClean="0"/>
              <a:t>frac</a:t>
            </a:r>
            <a:r>
              <a:rPr lang="en-US" altLang="zh-CN" dirty="0" smtClean="0"/>
              <a:t>{x^2}{2}}dx$  </a:t>
            </a:r>
          </a:p>
          <a:p>
            <a:r>
              <a:rPr lang="en-US" altLang="zh-CN" dirty="0" smtClean="0"/>
              <a:t>\end{itemize}</a:t>
            </a:r>
            <a:endParaRPr lang="zh-CN" altLang="en-US" dirty="0"/>
          </a:p>
        </p:txBody>
      </p:sp>
    </p:spTree>
    <p:extLst>
      <p:ext uri="{BB962C8B-B14F-4D97-AF65-F5344CB8AC3E}">
        <p14:creationId xmlns:p14="http://schemas.microsoft.com/office/powerpoint/2010/main" val="2186918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插图和注释</a:t>
            </a:r>
            <a:endParaRPr lang="zh-CN" altLang="en-US" dirty="0"/>
          </a:p>
        </p:txBody>
      </p:sp>
      <p:sp>
        <p:nvSpPr>
          <p:cNvPr id="3" name="内容占位符 2"/>
          <p:cNvSpPr>
            <a:spLocks noGrp="1"/>
          </p:cNvSpPr>
          <p:nvPr>
            <p:ph idx="1"/>
          </p:nvPr>
        </p:nvSpPr>
        <p:spPr/>
        <p:txBody>
          <a:bodyPr/>
          <a:lstStyle/>
          <a:p>
            <a:r>
              <a:rPr lang="zh-CN" altLang="en-US" dirty="0" smtClean="0"/>
              <a:t> 在</a:t>
            </a:r>
            <a:r>
              <a:rPr lang="en-US" altLang="zh-CN" dirty="0" smtClean="0"/>
              <a:t>figure</a:t>
            </a:r>
            <a:r>
              <a:rPr lang="zh-CN" altLang="en-US" dirty="0" smtClean="0"/>
              <a:t>（</a:t>
            </a:r>
            <a:r>
              <a:rPr lang="en-US" altLang="zh-CN" dirty="0" smtClean="0"/>
              <a:t>table</a:t>
            </a:r>
            <a:r>
              <a:rPr lang="zh-CN" altLang="en-US" dirty="0" smtClean="0"/>
              <a:t>类似）环境中，先写</a:t>
            </a:r>
            <a:r>
              <a:rPr lang="en-US" altLang="zh-CN" dirty="0" smtClean="0"/>
              <a:t>\caption{}</a:t>
            </a:r>
            <a:r>
              <a:rPr lang="zh-CN" altLang="en-US" dirty="0" smtClean="0"/>
              <a:t>再写</a:t>
            </a:r>
            <a:r>
              <a:rPr lang="en-US" altLang="zh-CN" dirty="0" smtClean="0"/>
              <a:t>\label{}</a:t>
            </a:r>
            <a:r>
              <a:rPr lang="zh-CN" altLang="en-US" dirty="0" smtClean="0"/>
              <a:t>，也就是说，一定要把</a:t>
            </a:r>
            <a:r>
              <a:rPr lang="en-US" altLang="zh-CN" dirty="0" smtClean="0"/>
              <a:t>\label{}</a:t>
            </a:r>
            <a:r>
              <a:rPr lang="zh-CN" altLang="en-US" dirty="0" smtClean="0"/>
              <a:t>放在</a:t>
            </a:r>
            <a:r>
              <a:rPr lang="en-US" altLang="zh-CN" dirty="0" smtClean="0"/>
              <a:t>\caption{}</a:t>
            </a:r>
            <a:r>
              <a:rPr lang="zh-CN" altLang="en-US" dirty="0" smtClean="0"/>
              <a:t>后面。</a:t>
            </a:r>
            <a:endParaRPr lang="en-US" altLang="zh-CN" dirty="0" smtClean="0"/>
          </a:p>
          <a:p>
            <a:r>
              <a:rPr lang="en-US" altLang="zh-CN" dirty="0" smtClean="0">
                <a:effectLst/>
              </a:rPr>
              <a:t>\begin{figure}{}</a:t>
            </a:r>
          </a:p>
          <a:p>
            <a:r>
              <a:rPr lang="en-US" altLang="zh-CN" dirty="0" smtClean="0">
                <a:effectLst/>
              </a:rPr>
              <a:t>\centering                          %</a:t>
            </a:r>
            <a:r>
              <a:rPr lang="zh-CN" altLang="en-US" dirty="0" smtClean="0">
                <a:effectLst/>
              </a:rPr>
              <a:t>使插入的图片居中显示</a:t>
            </a:r>
          </a:p>
          <a:p>
            <a:r>
              <a:rPr lang="en-US" altLang="zh-CN" dirty="0" smtClean="0">
                <a:effectLst/>
              </a:rPr>
              <a:t>\</a:t>
            </a:r>
            <a:r>
              <a:rPr lang="en-US" altLang="zh-CN" dirty="0" err="1" smtClean="0">
                <a:effectLst/>
              </a:rPr>
              <a:t>includegraphics</a:t>
            </a:r>
            <a:r>
              <a:rPr lang="en-US" altLang="zh-CN" dirty="0" smtClean="0">
                <a:effectLst/>
              </a:rPr>
              <a:t>[width=5in]{2.png}</a:t>
            </a:r>
          </a:p>
          <a:p>
            <a:r>
              <a:rPr lang="en-US" altLang="zh-CN" dirty="0" smtClean="0">
                <a:effectLst/>
              </a:rPr>
              <a:t>\caption{EVTOL</a:t>
            </a:r>
            <a:r>
              <a:rPr lang="zh-CN" altLang="en-US" dirty="0" smtClean="0">
                <a:effectLst/>
              </a:rPr>
              <a:t>概念图</a:t>
            </a:r>
            <a:r>
              <a:rPr lang="en-US" altLang="zh-CN" dirty="0" smtClean="0">
                <a:effectLst/>
              </a:rPr>
              <a:t>}     %</a:t>
            </a:r>
            <a:r>
              <a:rPr lang="zh-CN" altLang="en-US" dirty="0" smtClean="0">
                <a:effectLst/>
              </a:rPr>
              <a:t>插入图片的标题，一般放在图片的下方，放在表格的上方</a:t>
            </a:r>
          </a:p>
          <a:p>
            <a:r>
              <a:rPr lang="en-US" altLang="zh-CN" dirty="0" smtClean="0">
                <a:effectLst/>
              </a:rPr>
              <a:t>\end{figure}</a:t>
            </a:r>
            <a:endParaRPr lang="zh-CN" altLang="en-US" dirty="0"/>
          </a:p>
        </p:txBody>
      </p:sp>
    </p:spTree>
    <p:extLst>
      <p:ext uri="{BB962C8B-B14F-4D97-AF65-F5344CB8AC3E}">
        <p14:creationId xmlns:p14="http://schemas.microsoft.com/office/powerpoint/2010/main" val="4193811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引用文献</a:t>
            </a:r>
            <a:endParaRPr lang="zh-CN" altLang="en-US" dirty="0"/>
          </a:p>
        </p:txBody>
      </p:sp>
      <p:sp>
        <p:nvSpPr>
          <p:cNvPr id="3" name="内容占位符 2"/>
          <p:cNvSpPr>
            <a:spLocks noGrp="1"/>
          </p:cNvSpPr>
          <p:nvPr>
            <p:ph idx="1"/>
          </p:nvPr>
        </p:nvSpPr>
        <p:spPr/>
        <p:txBody>
          <a:bodyPr/>
          <a:lstStyle/>
          <a:p>
            <a:r>
              <a:rPr lang="en-US" altLang="zh-CN" dirty="0"/>
              <a:t>\</a:t>
            </a:r>
            <a:r>
              <a:rPr lang="en-US" altLang="zh-CN" dirty="0" err="1"/>
              <a:t>bibliographystyle</a:t>
            </a:r>
            <a:r>
              <a:rPr lang="en-US" altLang="zh-CN" dirty="0"/>
              <a:t>{plain}</a:t>
            </a:r>
          </a:p>
          <a:p>
            <a:r>
              <a:rPr lang="en-US" altLang="zh-CN" dirty="0"/>
              <a:t>\</a:t>
            </a:r>
            <a:r>
              <a:rPr lang="en-US" altLang="zh-CN" dirty="0" err="1"/>
              <a:t>addcontentsline</a:t>
            </a:r>
            <a:r>
              <a:rPr lang="en-US" altLang="zh-CN" dirty="0"/>
              <a:t>{toc}{section}{</a:t>
            </a:r>
            <a:r>
              <a:rPr lang="zh-CN" altLang="en-US" dirty="0"/>
              <a:t>参考文献</a:t>
            </a:r>
            <a:r>
              <a:rPr lang="en-US" altLang="zh-CN" dirty="0"/>
              <a:t>} </a:t>
            </a:r>
            <a:r>
              <a:rPr lang="en-US" altLang="zh-CN" dirty="0" smtClean="0"/>
              <a:t> %</a:t>
            </a:r>
            <a:r>
              <a:rPr lang="zh-CN" altLang="en-US" dirty="0"/>
              <a:t>向目录中添加条目，以章</a:t>
            </a:r>
            <a:r>
              <a:rPr lang="en-US" altLang="zh-CN" dirty="0"/>
              <a:t>/section</a:t>
            </a:r>
            <a:r>
              <a:rPr lang="zh-CN" altLang="en-US" dirty="0"/>
              <a:t>的名义</a:t>
            </a:r>
          </a:p>
          <a:p>
            <a:r>
              <a:rPr lang="en-US" altLang="zh-CN" dirty="0"/>
              <a:t>\</a:t>
            </a:r>
            <a:r>
              <a:rPr lang="en-US" altLang="zh-CN" dirty="0" smtClean="0"/>
              <a:t>bibliography{</a:t>
            </a:r>
            <a:r>
              <a:rPr lang="zh-CN" altLang="en-US" dirty="0" smtClean="0"/>
              <a:t>相对路径</a:t>
            </a:r>
            <a:r>
              <a:rPr lang="en-US" altLang="zh-CN" dirty="0" smtClean="0"/>
              <a:t>}  %</a:t>
            </a:r>
            <a:r>
              <a:rPr lang="zh-CN" altLang="en-US" dirty="0" smtClean="0"/>
              <a:t>可以直接使用</a:t>
            </a:r>
            <a:r>
              <a:rPr lang="en-US" altLang="zh-CN" dirty="0" smtClean="0"/>
              <a:t>.bib</a:t>
            </a:r>
            <a:r>
              <a:rPr lang="zh-CN" altLang="en-US" dirty="0" smtClean="0"/>
              <a:t>格式</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642631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92719" y="2607393"/>
            <a:ext cx="10515600" cy="1325563"/>
          </a:xfrm>
        </p:spPr>
        <p:txBody>
          <a:bodyPr>
            <a:normAutofit/>
          </a:bodyPr>
          <a:lstStyle/>
          <a:p>
            <a:r>
              <a:rPr lang="en-US" altLang="zh-CN" sz="6000" b="1" dirty="0" smtClean="0"/>
              <a:t>3.</a:t>
            </a:r>
            <a:r>
              <a:rPr lang="zh-CN" altLang="en-US" sz="6000" b="1" dirty="0" smtClean="0"/>
              <a:t>实战技巧</a:t>
            </a:r>
            <a:endParaRPr lang="zh-CN" altLang="en-US" sz="6000" b="1" dirty="0"/>
          </a:p>
        </p:txBody>
      </p:sp>
    </p:spTree>
    <p:extLst>
      <p:ext uri="{BB962C8B-B14F-4D97-AF65-F5344CB8AC3E}">
        <p14:creationId xmlns:p14="http://schemas.microsoft.com/office/powerpoint/2010/main" val="828398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模仿专业的学术</a:t>
            </a:r>
            <a:r>
              <a:rPr lang="zh-CN" altLang="en-US" dirty="0" smtClean="0"/>
              <a:t>论文</a:t>
            </a:r>
            <a:endParaRPr lang="zh-CN" altLang="en-US" dirty="0"/>
          </a:p>
        </p:txBody>
      </p:sp>
      <p:sp>
        <p:nvSpPr>
          <p:cNvPr id="3" name="内容占位符 2"/>
          <p:cNvSpPr>
            <a:spLocks noGrp="1"/>
          </p:cNvSpPr>
          <p:nvPr>
            <p:ph idx="1"/>
          </p:nvPr>
        </p:nvSpPr>
        <p:spPr>
          <a:xfrm>
            <a:off x="838200" y="2088018"/>
            <a:ext cx="10515600" cy="4351338"/>
          </a:xfrm>
        </p:spPr>
        <p:txBody>
          <a:bodyPr/>
          <a:lstStyle/>
          <a:p>
            <a:r>
              <a:rPr lang="zh-CN" altLang="en-US" dirty="0"/>
              <a:t>一个重要的学习资源便是</a:t>
            </a:r>
            <a:r>
              <a:rPr lang="en-US" altLang="zh-CN" dirty="0" err="1">
                <a:hlinkClick r:id="rId2"/>
              </a:rPr>
              <a:t>arxiv</a:t>
            </a:r>
            <a:r>
              <a:rPr lang="zh-CN" altLang="en-US" dirty="0"/>
              <a:t>，</a:t>
            </a:r>
            <a:r>
              <a:rPr lang="zh-CN" altLang="en-US" b="1" dirty="0"/>
              <a:t>里面可以下载到</a:t>
            </a:r>
            <a:r>
              <a:rPr lang="en-US" altLang="zh-CN" b="1" dirty="0"/>
              <a:t>LaTeX</a:t>
            </a:r>
            <a:r>
              <a:rPr lang="zh-CN" altLang="en-US" b="1" dirty="0"/>
              <a:t>的源文件</a:t>
            </a:r>
            <a:r>
              <a:rPr lang="zh-CN" altLang="en-US" b="1" dirty="0" smtClean="0"/>
              <a:t>！</a:t>
            </a:r>
            <a:endParaRPr lang="en-US" altLang="zh-CN" b="1" dirty="0" smtClean="0"/>
          </a:p>
          <a:p>
            <a:r>
              <a:rPr lang="en-US" altLang="zh-CN" dirty="0">
                <a:hlinkClick r:id="rId3"/>
              </a:rPr>
              <a:t>https://arxiv.org</a:t>
            </a:r>
            <a:r>
              <a:rPr lang="en-US" altLang="zh-CN" dirty="0" smtClean="0">
                <a:hlinkClick r:id="rId3"/>
              </a:rPr>
              <a:t>/</a:t>
            </a:r>
            <a:endParaRPr lang="en-US" altLang="zh-CN" dirty="0" smtClean="0"/>
          </a:p>
          <a:p>
            <a:endParaRPr lang="zh-CN" altLang="en-US" dirty="0"/>
          </a:p>
        </p:txBody>
      </p:sp>
      <p:pic>
        <p:nvPicPr>
          <p:cNvPr id="4" name="图片 3"/>
          <p:cNvPicPr>
            <a:picLocks noChangeAspect="1"/>
          </p:cNvPicPr>
          <p:nvPr/>
        </p:nvPicPr>
        <p:blipFill>
          <a:blip r:embed="rId4"/>
          <a:stretch>
            <a:fillRect/>
          </a:stretch>
        </p:blipFill>
        <p:spPr>
          <a:xfrm>
            <a:off x="1989306" y="3081886"/>
            <a:ext cx="8067923" cy="3754800"/>
          </a:xfrm>
          <a:prstGeom prst="rect">
            <a:avLst/>
          </a:prstGeom>
        </p:spPr>
      </p:pic>
    </p:spTree>
    <p:extLst>
      <p:ext uri="{BB962C8B-B14F-4D97-AF65-F5344CB8AC3E}">
        <p14:creationId xmlns:p14="http://schemas.microsoft.com/office/powerpoint/2010/main" val="3129728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有效组织</a:t>
            </a:r>
            <a:r>
              <a:rPr lang="en-US" altLang="zh-CN" b="1" dirty="0" smtClean="0"/>
              <a:t>LaTeX</a:t>
            </a:r>
            <a:endParaRPr lang="zh-CN" altLang="en-US" dirty="0"/>
          </a:p>
        </p:txBody>
      </p:sp>
      <p:sp>
        <p:nvSpPr>
          <p:cNvPr id="3" name="内容占位符 2"/>
          <p:cNvSpPr>
            <a:spLocks noGrp="1"/>
          </p:cNvSpPr>
          <p:nvPr>
            <p:ph idx="1"/>
          </p:nvPr>
        </p:nvSpPr>
        <p:spPr>
          <a:xfrm>
            <a:off x="838200" y="1825625"/>
            <a:ext cx="10515600" cy="4742152"/>
          </a:xfrm>
        </p:spPr>
        <p:txBody>
          <a:bodyPr>
            <a:normAutofit lnSpcReduction="10000"/>
          </a:bodyPr>
          <a:lstStyle/>
          <a:p>
            <a:r>
              <a:rPr lang="zh-CN" altLang="en-US" dirty="0" smtClean="0"/>
              <a:t> 写</a:t>
            </a:r>
            <a:r>
              <a:rPr lang="zh-CN" altLang="en-US" dirty="0"/>
              <a:t>毕业论文时，往往不是一页两页那么简单，至少都是几十页，整个论文分为引言，正文，参考文献，致谢等多个部分，此外还有各种图片等。</a:t>
            </a:r>
            <a:r>
              <a:rPr lang="en-US" altLang="zh-CN" dirty="0"/>
              <a:t>LaTeX</a:t>
            </a:r>
            <a:r>
              <a:rPr lang="zh-CN" altLang="en-US" dirty="0"/>
              <a:t>编译过程中还会产生很多辅助文件，比如以</a:t>
            </a:r>
            <a:r>
              <a:rPr lang="en-US" altLang="zh-CN" dirty="0"/>
              <a:t>aux, </a:t>
            </a:r>
            <a:r>
              <a:rPr lang="en-US" altLang="zh-CN" dirty="0" err="1"/>
              <a:t>bbl</a:t>
            </a:r>
            <a:r>
              <a:rPr lang="en-US" altLang="zh-CN" dirty="0"/>
              <a:t>, log</a:t>
            </a:r>
            <a:r>
              <a:rPr lang="zh-CN" altLang="en-US" dirty="0"/>
              <a:t>等等很多文件都为辅助文件。如果将所有的正式内容都放到一个</a:t>
            </a:r>
            <a:r>
              <a:rPr lang="en-US" altLang="zh-CN" dirty="0" err="1"/>
              <a:t>tex</a:t>
            </a:r>
            <a:r>
              <a:rPr lang="zh-CN" altLang="en-US" dirty="0"/>
              <a:t>文件中，显然会显得有些凌乱。</a:t>
            </a:r>
            <a:r>
              <a:rPr lang="en-US" altLang="zh-CN" dirty="0"/>
              <a:t>(</a:t>
            </a:r>
            <a:r>
              <a:rPr lang="zh-CN" altLang="en-US" dirty="0"/>
              <a:t>虽然</a:t>
            </a:r>
            <a:r>
              <a:rPr lang="en-US" altLang="zh-CN" dirty="0" err="1"/>
              <a:t>arxiv</a:t>
            </a:r>
            <a:r>
              <a:rPr lang="zh-CN" altLang="en-US" dirty="0"/>
              <a:t>上很多论文的</a:t>
            </a:r>
            <a:r>
              <a:rPr lang="en-US" altLang="zh-CN" dirty="0"/>
              <a:t>LaTeX</a:t>
            </a:r>
            <a:r>
              <a:rPr lang="zh-CN" altLang="en-US" dirty="0"/>
              <a:t>文件都是比较精简，常常是一个</a:t>
            </a:r>
            <a:r>
              <a:rPr lang="en-US" altLang="zh-CN" dirty="0" err="1"/>
              <a:t>tex</a:t>
            </a:r>
            <a:r>
              <a:rPr lang="zh-CN" altLang="en-US" dirty="0"/>
              <a:t>文件外加几个图片，但是写大型的论文最好还是不要这样。</a:t>
            </a:r>
            <a:r>
              <a:rPr lang="en-US" altLang="zh-CN" dirty="0"/>
              <a:t>)</a:t>
            </a:r>
          </a:p>
          <a:p>
            <a:r>
              <a:rPr lang="zh-CN" altLang="en-US" dirty="0"/>
              <a:t>因此，安排好整个</a:t>
            </a:r>
            <a:r>
              <a:rPr lang="en-US" altLang="zh-CN" dirty="0"/>
              <a:t>LaTeX</a:t>
            </a:r>
            <a:r>
              <a:rPr lang="zh-CN" altLang="en-US" dirty="0"/>
              <a:t>代码结构很有必要</a:t>
            </a:r>
            <a:r>
              <a:rPr lang="en-US" altLang="zh-CN" dirty="0"/>
              <a:t>(</a:t>
            </a:r>
            <a:r>
              <a:rPr lang="zh-CN" altLang="en-US" dirty="0"/>
              <a:t>其实很简单，就是使用</a:t>
            </a:r>
            <a:r>
              <a:rPr lang="en-US" altLang="zh-CN" dirty="0"/>
              <a:t>include</a:t>
            </a:r>
            <a:r>
              <a:rPr lang="zh-CN" altLang="en-US" dirty="0"/>
              <a:t>功能</a:t>
            </a:r>
            <a:r>
              <a:rPr lang="en-US" altLang="zh-CN" dirty="0"/>
              <a:t>)</a:t>
            </a:r>
            <a:r>
              <a:rPr lang="zh-CN" altLang="en-US" dirty="0"/>
              <a:t>。另外，如果内容实在是很多，分开放即可，不必将所有内容放在一个工程下。因为内容太多编译时还是需要等待时间的，个人来说可接受的编译时间是</a:t>
            </a:r>
            <a:r>
              <a:rPr lang="en-US" altLang="zh-CN" dirty="0"/>
              <a:t>5</a:t>
            </a:r>
            <a:r>
              <a:rPr lang="zh-CN" altLang="en-US" dirty="0"/>
              <a:t>秒左右，最长不超过</a:t>
            </a:r>
            <a:r>
              <a:rPr lang="en-US" altLang="zh-CN" dirty="0"/>
              <a:t>10</a:t>
            </a:r>
            <a:r>
              <a:rPr lang="zh-CN" altLang="en-US" dirty="0"/>
              <a:t>秒</a:t>
            </a:r>
            <a:r>
              <a:rPr lang="zh-CN" altLang="en-US" dirty="0" smtClean="0"/>
              <a:t>。</a:t>
            </a:r>
            <a:endParaRPr lang="zh-CN" altLang="en-US" dirty="0"/>
          </a:p>
        </p:txBody>
      </p:sp>
    </p:spTree>
    <p:extLst>
      <p:ext uri="{BB962C8B-B14F-4D97-AF65-F5344CB8AC3E}">
        <p14:creationId xmlns:p14="http://schemas.microsoft.com/office/powerpoint/2010/main" val="2882444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建议组织结构</a:t>
            </a:r>
            <a:endParaRPr lang="zh-CN" altLang="en-US" dirty="0"/>
          </a:p>
        </p:txBody>
      </p:sp>
      <p:sp>
        <p:nvSpPr>
          <p:cNvPr id="3" name="内容占位符 2"/>
          <p:cNvSpPr>
            <a:spLocks noGrp="1"/>
          </p:cNvSpPr>
          <p:nvPr>
            <p:ph idx="1"/>
          </p:nvPr>
        </p:nvSpPr>
        <p:spPr/>
        <p:txBody>
          <a:bodyPr/>
          <a:lstStyle/>
          <a:p>
            <a:r>
              <a:rPr lang="en-US" altLang="zh-CN" dirty="0"/>
              <a:t>data</a:t>
            </a:r>
            <a:r>
              <a:rPr lang="zh-CN" altLang="en-US" dirty="0"/>
              <a:t>目录下存放每个章节的</a:t>
            </a:r>
            <a:r>
              <a:rPr lang="en-US" altLang="zh-CN" dirty="0" err="1"/>
              <a:t>tex</a:t>
            </a:r>
            <a:r>
              <a:rPr lang="zh-CN" altLang="en-US" dirty="0"/>
              <a:t>文件。</a:t>
            </a:r>
          </a:p>
          <a:p>
            <a:endParaRPr lang="zh-CN" altLang="en-US" dirty="0"/>
          </a:p>
          <a:p>
            <a:r>
              <a:rPr lang="en-US" altLang="zh-CN" dirty="0"/>
              <a:t>ref </a:t>
            </a:r>
            <a:r>
              <a:rPr lang="zh-CN" altLang="en-US" dirty="0"/>
              <a:t>目录下存放引用的参考文献文件。</a:t>
            </a:r>
          </a:p>
          <a:p>
            <a:endParaRPr lang="zh-CN" altLang="en-US" dirty="0"/>
          </a:p>
          <a:p>
            <a:r>
              <a:rPr lang="en-US" altLang="zh-CN" dirty="0"/>
              <a:t>graphics</a:t>
            </a:r>
            <a:r>
              <a:rPr lang="zh-CN" altLang="en-US" dirty="0"/>
              <a:t>目录下存放图片文件。</a:t>
            </a:r>
          </a:p>
          <a:p>
            <a:endParaRPr lang="zh-CN" altLang="en-US" dirty="0"/>
          </a:p>
          <a:p>
            <a:r>
              <a:rPr lang="en-US" altLang="zh-CN" dirty="0" err="1"/>
              <a:t>main.tex</a:t>
            </a:r>
            <a:r>
              <a:rPr lang="en-US" altLang="zh-CN" dirty="0"/>
              <a:t> include</a:t>
            </a:r>
            <a:r>
              <a:rPr lang="zh-CN" altLang="en-US" dirty="0"/>
              <a:t>各个章节，统筹大局</a:t>
            </a:r>
            <a:r>
              <a:rPr lang="en-US" altLang="zh-CN" dirty="0"/>
              <a:t>.</a:t>
            </a:r>
            <a:endParaRPr lang="zh-CN" altLang="en-US" dirty="0"/>
          </a:p>
        </p:txBody>
      </p:sp>
    </p:spTree>
    <p:extLst>
      <p:ext uri="{BB962C8B-B14F-4D97-AF65-F5344CB8AC3E}">
        <p14:creationId xmlns:p14="http://schemas.microsoft.com/office/powerpoint/2010/main" val="206936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如图片宏包调用</a:t>
            </a:r>
            <a:endParaRPr lang="zh-CN" altLang="en-US" dirty="0"/>
          </a:p>
        </p:txBody>
      </p:sp>
      <p:sp>
        <p:nvSpPr>
          <p:cNvPr id="3" name="内容占位符 2"/>
          <p:cNvSpPr>
            <a:spLocks noGrp="1"/>
          </p:cNvSpPr>
          <p:nvPr>
            <p:ph idx="1"/>
          </p:nvPr>
        </p:nvSpPr>
        <p:spPr/>
        <p:txBody>
          <a:bodyPr/>
          <a:lstStyle/>
          <a:p>
            <a:r>
              <a:rPr lang="en-US" altLang="zh-CN" dirty="0"/>
              <a:t>\</a:t>
            </a:r>
            <a:r>
              <a:rPr lang="en-US" altLang="zh-CN" dirty="0" err="1"/>
              <a:t>usepackage</a:t>
            </a:r>
            <a:r>
              <a:rPr lang="en-US" altLang="zh-CN" dirty="0"/>
              <a:t>[</a:t>
            </a:r>
            <a:r>
              <a:rPr lang="en-US" altLang="zh-CN" dirty="0" err="1"/>
              <a:t>dvips</a:t>
            </a:r>
            <a:r>
              <a:rPr lang="en-US" altLang="zh-CN" dirty="0"/>
              <a:t>]{</a:t>
            </a:r>
            <a:r>
              <a:rPr lang="en-US" altLang="zh-CN" dirty="0" err="1"/>
              <a:t>graphicx</a:t>
            </a:r>
            <a:r>
              <a:rPr lang="en-US" altLang="zh-CN" dirty="0"/>
              <a:t>}%</a:t>
            </a:r>
            <a:r>
              <a:rPr lang="zh-CN" altLang="en-US" dirty="0"/>
              <a:t>图片包</a:t>
            </a:r>
          </a:p>
          <a:p>
            <a:r>
              <a:rPr lang="en-US" altLang="zh-CN" dirty="0"/>
              <a:t>\</a:t>
            </a:r>
            <a:r>
              <a:rPr lang="en-US" altLang="zh-CN" dirty="0" err="1"/>
              <a:t>DeclareGraphicsExtensions</a:t>
            </a:r>
            <a:r>
              <a:rPr lang="en-US" altLang="zh-CN" dirty="0"/>
              <a:t>{.eps,.png,.jpg}%</a:t>
            </a:r>
            <a:r>
              <a:rPr lang="zh-CN" altLang="en-US" dirty="0"/>
              <a:t>对于同名图片的优先顺序调用</a:t>
            </a:r>
          </a:p>
          <a:p>
            <a:r>
              <a:rPr lang="en-US" altLang="zh-CN" dirty="0"/>
              <a:t>\</a:t>
            </a:r>
            <a:r>
              <a:rPr lang="en-US" altLang="zh-CN" dirty="0" err="1"/>
              <a:t>graphicspath</a:t>
            </a:r>
            <a:r>
              <a:rPr lang="en-US" altLang="zh-CN" dirty="0"/>
              <a:t>{{graphics/}}%</a:t>
            </a:r>
            <a:r>
              <a:rPr lang="zh-CN" altLang="en-US" dirty="0"/>
              <a:t>设置图片路径为当前路径下的</a:t>
            </a:r>
            <a:r>
              <a:rPr lang="en-US" altLang="zh-CN" dirty="0"/>
              <a:t>graphics</a:t>
            </a:r>
            <a:r>
              <a:rPr lang="zh-CN" altLang="en-US" dirty="0"/>
              <a:t>文件夹</a:t>
            </a:r>
          </a:p>
        </p:txBody>
      </p:sp>
    </p:spTree>
    <p:extLst>
      <p:ext uri="{BB962C8B-B14F-4D97-AF65-F5344CB8AC3E}">
        <p14:creationId xmlns:p14="http://schemas.microsoft.com/office/powerpoint/2010/main" val="151746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1.LaTeX</a:t>
            </a:r>
            <a:r>
              <a:rPr lang="zh-CN" altLang="en-US" b="1" dirty="0"/>
              <a:t>概览</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t>LaTeX</a:t>
            </a:r>
            <a:r>
              <a:rPr lang="zh-CN" altLang="en-US" dirty="0"/>
              <a:t>， 是一种基于</a:t>
            </a:r>
            <a:r>
              <a:rPr lang="en-US" altLang="zh-CN" dirty="0"/>
              <a:t>TEX</a:t>
            </a:r>
            <a:r>
              <a:rPr lang="zh-CN" altLang="en-US" dirty="0"/>
              <a:t>的排版系统，由美国电脑学家莱斯利</a:t>
            </a:r>
            <a:r>
              <a:rPr lang="en-US" altLang="zh-CN" dirty="0"/>
              <a:t>·</a:t>
            </a:r>
            <a:r>
              <a:rPr lang="zh-CN" altLang="en-US" dirty="0"/>
              <a:t>兰伯特在</a:t>
            </a:r>
            <a:r>
              <a:rPr lang="en-US" altLang="zh-CN" dirty="0"/>
              <a:t>20</a:t>
            </a:r>
            <a:r>
              <a:rPr lang="zh-CN" altLang="en-US" dirty="0"/>
              <a:t>世纪</a:t>
            </a:r>
            <a:r>
              <a:rPr lang="en-US" altLang="zh-CN" dirty="0"/>
              <a:t>80</a:t>
            </a:r>
            <a:r>
              <a:rPr lang="zh-CN" altLang="en-US" dirty="0"/>
              <a:t>年代初期开发，利用这种格式，即使用户没有排版和程序设计的知识也可以充分发挥由</a:t>
            </a:r>
            <a:r>
              <a:rPr lang="en-US" altLang="zh-CN" dirty="0"/>
              <a:t>TEX</a:t>
            </a:r>
            <a:r>
              <a:rPr lang="zh-CN" altLang="en-US" dirty="0"/>
              <a:t>所提供的强大功能，能在几天，甚至几小时内生成很多具有书籍质量的印刷品。对于生成复杂表格和数学公式，这一点表现得尤为突出。因此它非常适用于生成高印刷质量的科技和数学类文档。这个系统同样适用于生成从简单的信件到完整书籍的所有其他种类的文档</a:t>
            </a:r>
            <a:r>
              <a:rPr lang="zh-CN" altLang="en-US" dirty="0" smtClean="0"/>
              <a:t>。</a:t>
            </a:r>
            <a:endParaRPr lang="en-US" altLang="zh-CN" dirty="0" smtClean="0"/>
          </a:p>
          <a:p>
            <a:r>
              <a:rPr lang="zh-CN" altLang="en-US" dirty="0"/>
              <a:t>简单点说：</a:t>
            </a:r>
            <a:r>
              <a:rPr lang="en-US" altLang="zh-CN" dirty="0"/>
              <a:t>LaTeX </a:t>
            </a:r>
            <a:r>
              <a:rPr lang="zh-CN" altLang="en-US" dirty="0"/>
              <a:t>基于 </a:t>
            </a:r>
            <a:r>
              <a:rPr lang="en-US" altLang="zh-CN" dirty="0" err="1"/>
              <a:t>TeX</a:t>
            </a:r>
            <a:r>
              <a:rPr lang="zh-CN" altLang="en-US" dirty="0"/>
              <a:t>，主要目的是为了方便排版。在学术界的论文，尤其是数学、计算机等学科论文都是由 </a:t>
            </a:r>
            <a:r>
              <a:rPr lang="en-US" altLang="zh-CN" dirty="0"/>
              <a:t>LaTeX </a:t>
            </a:r>
            <a:r>
              <a:rPr lang="zh-CN" altLang="en-US" dirty="0"/>
              <a:t>编写</a:t>
            </a:r>
            <a:r>
              <a:rPr lang="en-US" altLang="zh-CN" dirty="0"/>
              <a:t>, </a:t>
            </a:r>
            <a:r>
              <a:rPr lang="zh-CN" altLang="en-US" dirty="0"/>
              <a:t>因为用它写数学公式非常漂亮。</a:t>
            </a:r>
          </a:p>
        </p:txBody>
      </p:sp>
    </p:spTree>
    <p:extLst>
      <p:ext uri="{BB962C8B-B14F-4D97-AF65-F5344CB8AC3E}">
        <p14:creationId xmlns:p14="http://schemas.microsoft.com/office/powerpoint/2010/main" val="1996626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a:t>
            </a:r>
            <a:r>
              <a:rPr lang="zh-CN" altLang="en-US" dirty="0" smtClean="0"/>
              <a:t>程序代码</a:t>
            </a:r>
            <a:endParaRPr lang="zh-CN" altLang="en-US" dirty="0"/>
          </a:p>
        </p:txBody>
      </p:sp>
      <p:sp>
        <p:nvSpPr>
          <p:cNvPr id="3" name="内容占位符 2"/>
          <p:cNvSpPr>
            <a:spLocks noGrp="1"/>
          </p:cNvSpPr>
          <p:nvPr>
            <p:ph idx="1"/>
          </p:nvPr>
        </p:nvSpPr>
        <p:spPr>
          <a:xfrm>
            <a:off x="838200" y="1825624"/>
            <a:ext cx="10515600" cy="5032375"/>
          </a:xfrm>
        </p:spPr>
        <p:txBody>
          <a:bodyPr>
            <a:normAutofit fontScale="85000" lnSpcReduction="20000"/>
          </a:bodyPr>
          <a:lstStyle/>
          <a:p>
            <a:r>
              <a:rPr lang="zh-CN" altLang="en-US" dirty="0" smtClean="0"/>
              <a:t>可以用</a:t>
            </a:r>
            <a:r>
              <a:rPr lang="en-US" altLang="zh-CN" dirty="0"/>
              <a:t>\</a:t>
            </a:r>
            <a:r>
              <a:rPr lang="en-US" altLang="zh-CN" dirty="0" err="1"/>
              <a:t>usepackage</a:t>
            </a:r>
            <a:r>
              <a:rPr lang="en-US" altLang="zh-CN" dirty="0"/>
              <a:t>{listings}</a:t>
            </a:r>
            <a:endParaRPr lang="en-US" altLang="zh-CN" dirty="0" smtClean="0"/>
          </a:p>
          <a:p>
            <a:endParaRPr lang="en-US" altLang="zh-CN" dirty="0"/>
          </a:p>
          <a:p>
            <a:r>
              <a:rPr lang="en-US" altLang="zh-CN" dirty="0" smtClean="0"/>
              <a:t>\</a:t>
            </a:r>
            <a:r>
              <a:rPr lang="en-US" altLang="zh-CN" dirty="0" err="1"/>
              <a:t>lstset</a:t>
            </a:r>
            <a:r>
              <a:rPr lang="en-US" altLang="zh-CN" dirty="0"/>
              <a:t>{language=C}</a:t>
            </a:r>
          </a:p>
          <a:p>
            <a:r>
              <a:rPr lang="en-US" altLang="zh-CN" dirty="0"/>
              <a:t>\begin{</a:t>
            </a:r>
            <a:r>
              <a:rPr lang="en-US" altLang="zh-CN" dirty="0" err="1"/>
              <a:t>lstlisting</a:t>
            </a:r>
            <a:r>
              <a:rPr lang="en-US" altLang="zh-CN" dirty="0"/>
              <a:t>}</a:t>
            </a:r>
          </a:p>
          <a:p>
            <a:r>
              <a:rPr lang="en-US" altLang="zh-CN" dirty="0"/>
              <a:t>#include &lt;</a:t>
            </a:r>
            <a:r>
              <a:rPr lang="en-US" altLang="zh-CN" dirty="0" err="1"/>
              <a:t>iostream</a:t>
            </a:r>
            <a:r>
              <a:rPr lang="en-US" altLang="zh-CN" dirty="0"/>
              <a:t>&gt;</a:t>
            </a:r>
          </a:p>
          <a:p>
            <a:r>
              <a:rPr lang="en-US" altLang="zh-CN" dirty="0"/>
              <a:t>using namespace </a:t>
            </a:r>
            <a:r>
              <a:rPr lang="en-US" altLang="zh-CN" dirty="0" err="1"/>
              <a:t>std</a:t>
            </a:r>
            <a:r>
              <a:rPr lang="en-US" altLang="zh-CN" dirty="0"/>
              <a:t>;</a:t>
            </a:r>
          </a:p>
          <a:p>
            <a:endParaRPr lang="en-US" altLang="zh-CN" dirty="0"/>
          </a:p>
          <a:p>
            <a:r>
              <a:rPr lang="en-US" altLang="zh-CN" dirty="0" err="1"/>
              <a:t>int</a:t>
            </a:r>
            <a:r>
              <a:rPr lang="en-US" altLang="zh-CN" dirty="0"/>
              <a:t> main()</a:t>
            </a:r>
          </a:p>
          <a:p>
            <a:r>
              <a:rPr lang="en-US" altLang="zh-CN" dirty="0"/>
              <a:t>{</a:t>
            </a:r>
          </a:p>
          <a:p>
            <a:r>
              <a:rPr lang="en-US" altLang="zh-CN" dirty="0"/>
              <a:t>    </a:t>
            </a:r>
            <a:r>
              <a:rPr lang="en-US" altLang="zh-CN" dirty="0" err="1"/>
              <a:t>cout</a:t>
            </a:r>
            <a:r>
              <a:rPr lang="en-US" altLang="zh-CN" dirty="0"/>
              <a:t>&lt;&lt;"hello"&lt;&lt;</a:t>
            </a:r>
            <a:r>
              <a:rPr lang="en-US" altLang="zh-CN" dirty="0" err="1"/>
              <a:t>endl</a:t>
            </a:r>
            <a:r>
              <a:rPr lang="en-US" altLang="zh-CN" dirty="0"/>
              <a:t>;</a:t>
            </a:r>
          </a:p>
          <a:p>
            <a:r>
              <a:rPr lang="en-US" altLang="zh-CN" dirty="0"/>
              <a:t>    return 0;</a:t>
            </a:r>
          </a:p>
          <a:p>
            <a:r>
              <a:rPr lang="en-US" altLang="zh-CN" dirty="0"/>
              <a:t>}</a:t>
            </a:r>
          </a:p>
          <a:p>
            <a:r>
              <a:rPr lang="en-US" altLang="zh-CN" dirty="0"/>
              <a:t>\end{</a:t>
            </a:r>
            <a:r>
              <a:rPr lang="en-US" altLang="zh-CN" dirty="0" err="1"/>
              <a:t>lstlisting</a:t>
            </a:r>
            <a:r>
              <a:rPr lang="en-US" altLang="zh-CN" dirty="0"/>
              <a:t>}</a:t>
            </a:r>
            <a:endParaRPr lang="zh-CN" altLang="en-US" dirty="0"/>
          </a:p>
        </p:txBody>
      </p:sp>
    </p:spTree>
    <p:extLst>
      <p:ext uri="{BB962C8B-B14F-4D97-AF65-F5344CB8AC3E}">
        <p14:creationId xmlns:p14="http://schemas.microsoft.com/office/powerpoint/2010/main" val="13561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对效果进行一些定制：</a:t>
            </a:r>
          </a:p>
        </p:txBody>
      </p:sp>
      <p:sp>
        <p:nvSpPr>
          <p:cNvPr id="3" name="内容占位符 2"/>
          <p:cNvSpPr>
            <a:spLocks noGrp="1"/>
          </p:cNvSpPr>
          <p:nvPr>
            <p:ph idx="1"/>
          </p:nvPr>
        </p:nvSpPr>
        <p:spPr>
          <a:xfrm>
            <a:off x="838200" y="1825624"/>
            <a:ext cx="10515600" cy="5032375"/>
          </a:xfrm>
        </p:spPr>
        <p:txBody>
          <a:bodyPr>
            <a:normAutofit fontScale="85000" lnSpcReduction="20000"/>
          </a:bodyPr>
          <a:lstStyle/>
          <a:p>
            <a:r>
              <a:rPr lang="en-US" altLang="zh-CN" dirty="0"/>
              <a:t>\</a:t>
            </a:r>
            <a:r>
              <a:rPr lang="en-US" altLang="zh-CN" dirty="0" err="1"/>
              <a:t>usepackage</a:t>
            </a:r>
            <a:r>
              <a:rPr lang="en-US" altLang="zh-CN" dirty="0"/>
              <a:t>{listings}</a:t>
            </a:r>
          </a:p>
          <a:p>
            <a:r>
              <a:rPr lang="en-US" altLang="zh-CN" dirty="0"/>
              <a:t>\</a:t>
            </a:r>
            <a:r>
              <a:rPr lang="en-US" altLang="zh-CN" dirty="0" err="1"/>
              <a:t>usepackage</a:t>
            </a:r>
            <a:r>
              <a:rPr lang="en-US" altLang="zh-CN" dirty="0"/>
              <a:t>{</a:t>
            </a:r>
            <a:r>
              <a:rPr lang="en-US" altLang="zh-CN" dirty="0" err="1"/>
              <a:t>xcolor</a:t>
            </a:r>
            <a:r>
              <a:rPr lang="en-US" altLang="zh-CN" dirty="0"/>
              <a:t>}</a:t>
            </a:r>
          </a:p>
          <a:p>
            <a:r>
              <a:rPr lang="en-US" altLang="zh-CN" dirty="0"/>
              <a:t>\</a:t>
            </a:r>
            <a:r>
              <a:rPr lang="en-US" altLang="zh-CN" dirty="0" err="1"/>
              <a:t>lstset</a:t>
            </a:r>
            <a:r>
              <a:rPr lang="en-US" altLang="zh-CN" dirty="0"/>
              <a:t>{</a:t>
            </a:r>
          </a:p>
          <a:p>
            <a:r>
              <a:rPr lang="en-US" altLang="zh-CN" dirty="0"/>
              <a:t>    numbers=left, </a:t>
            </a:r>
          </a:p>
          <a:p>
            <a:r>
              <a:rPr lang="en-US" altLang="zh-CN" dirty="0"/>
              <a:t>    </a:t>
            </a:r>
            <a:r>
              <a:rPr lang="en-US" altLang="zh-CN" dirty="0" err="1"/>
              <a:t>numberstyle</a:t>
            </a:r>
            <a:r>
              <a:rPr lang="en-US" altLang="zh-CN" dirty="0"/>
              <a:t>= \tiny, </a:t>
            </a:r>
          </a:p>
          <a:p>
            <a:r>
              <a:rPr lang="en-US" altLang="zh-CN" dirty="0"/>
              <a:t>    </a:t>
            </a:r>
            <a:r>
              <a:rPr lang="en-US" altLang="zh-CN" dirty="0" err="1"/>
              <a:t>keywordstyle</a:t>
            </a:r>
            <a:r>
              <a:rPr lang="en-US" altLang="zh-CN" dirty="0"/>
              <a:t>= \color{ blue!70},</a:t>
            </a:r>
          </a:p>
          <a:p>
            <a:r>
              <a:rPr lang="en-US" altLang="zh-CN" dirty="0"/>
              <a:t>    </a:t>
            </a:r>
            <a:r>
              <a:rPr lang="en-US" altLang="zh-CN" dirty="0" err="1"/>
              <a:t>commentstyle</a:t>
            </a:r>
            <a:r>
              <a:rPr lang="en-US" altLang="zh-CN" dirty="0"/>
              <a:t>= \color{red!50!green!50!blue!50}, </a:t>
            </a:r>
          </a:p>
          <a:p>
            <a:r>
              <a:rPr lang="en-US" altLang="zh-CN" dirty="0"/>
              <a:t>    frame=shadowbox, % </a:t>
            </a:r>
            <a:r>
              <a:rPr lang="zh-CN" altLang="en-US" dirty="0"/>
              <a:t>阴影效果</a:t>
            </a:r>
          </a:p>
          <a:p>
            <a:r>
              <a:rPr lang="zh-CN" altLang="en-US" dirty="0"/>
              <a:t>    </a:t>
            </a:r>
            <a:r>
              <a:rPr lang="en-US" altLang="zh-CN" dirty="0" err="1"/>
              <a:t>rulesepcolor</a:t>
            </a:r>
            <a:r>
              <a:rPr lang="en-US" altLang="zh-CN" dirty="0"/>
              <a:t>= \color{ red!20!green!20!blue!20} ,</a:t>
            </a:r>
          </a:p>
          <a:p>
            <a:r>
              <a:rPr lang="en-US" altLang="zh-CN" dirty="0"/>
              <a:t>    </a:t>
            </a:r>
            <a:r>
              <a:rPr lang="en-US" altLang="zh-CN" dirty="0" err="1"/>
              <a:t>escapeinside</a:t>
            </a:r>
            <a:r>
              <a:rPr lang="en-US" altLang="zh-CN" dirty="0"/>
              <a:t>=``, % </a:t>
            </a:r>
            <a:r>
              <a:rPr lang="zh-CN" altLang="en-US" dirty="0"/>
              <a:t>英文分号中可写入中文</a:t>
            </a:r>
          </a:p>
          <a:p>
            <a:r>
              <a:rPr lang="zh-CN" altLang="en-US" dirty="0"/>
              <a:t>    </a:t>
            </a:r>
            <a:r>
              <a:rPr lang="en-US" altLang="zh-CN" dirty="0" err="1"/>
              <a:t>xleftmargin</a:t>
            </a:r>
            <a:r>
              <a:rPr lang="en-US" altLang="zh-CN" dirty="0"/>
              <a:t>=2em,xrightmargin=2em, </a:t>
            </a:r>
            <a:r>
              <a:rPr lang="en-US" altLang="zh-CN" dirty="0" err="1"/>
              <a:t>aboveskip</a:t>
            </a:r>
            <a:r>
              <a:rPr lang="en-US" altLang="zh-CN" dirty="0"/>
              <a:t>=1em,</a:t>
            </a:r>
          </a:p>
          <a:p>
            <a:r>
              <a:rPr lang="en-US" altLang="zh-CN" dirty="0"/>
              <a:t>    </a:t>
            </a:r>
            <a:r>
              <a:rPr lang="en-US" altLang="zh-CN" dirty="0" err="1"/>
              <a:t>framexleftmargin</a:t>
            </a:r>
            <a:r>
              <a:rPr lang="en-US" altLang="zh-CN" dirty="0"/>
              <a:t>=2em</a:t>
            </a:r>
          </a:p>
          <a:p>
            <a:r>
              <a:rPr lang="en-US" altLang="zh-CN" dirty="0"/>
              <a:t>} </a:t>
            </a:r>
            <a:endParaRPr lang="zh-CN" altLang="en-US" dirty="0"/>
          </a:p>
        </p:txBody>
      </p:sp>
      <p:pic>
        <p:nvPicPr>
          <p:cNvPr id="4" name="图片 3"/>
          <p:cNvPicPr>
            <a:picLocks noChangeAspect="1"/>
          </p:cNvPicPr>
          <p:nvPr/>
        </p:nvPicPr>
        <p:blipFill>
          <a:blip r:embed="rId2"/>
          <a:stretch>
            <a:fillRect/>
          </a:stretch>
        </p:blipFill>
        <p:spPr>
          <a:xfrm>
            <a:off x="7192458" y="0"/>
            <a:ext cx="4999542" cy="3939539"/>
          </a:xfrm>
          <a:prstGeom prst="rect">
            <a:avLst/>
          </a:prstGeom>
        </p:spPr>
      </p:pic>
    </p:spTree>
    <p:extLst>
      <p:ext uri="{BB962C8B-B14F-4D97-AF65-F5344CB8AC3E}">
        <p14:creationId xmlns:p14="http://schemas.microsoft.com/office/powerpoint/2010/main" val="314176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a:t>
            </a:r>
            <a:r>
              <a:rPr lang="zh-CN" altLang="en-US" dirty="0" smtClean="0"/>
              <a:t>公式</a:t>
            </a:r>
            <a:endParaRPr lang="zh-CN" altLang="en-US" dirty="0"/>
          </a:p>
        </p:txBody>
      </p:sp>
      <p:sp>
        <p:nvSpPr>
          <p:cNvPr id="3" name="内容占位符 2"/>
          <p:cNvSpPr>
            <a:spLocks noGrp="1"/>
          </p:cNvSpPr>
          <p:nvPr>
            <p:ph idx="1"/>
          </p:nvPr>
        </p:nvSpPr>
        <p:spPr/>
        <p:txBody>
          <a:bodyPr/>
          <a:lstStyle/>
          <a:p>
            <a:r>
              <a:rPr lang="zh-CN" altLang="en-US" dirty="0"/>
              <a:t>首先是引入一些必要的宏包：</a:t>
            </a:r>
          </a:p>
          <a:p>
            <a:endParaRPr lang="zh-CN" altLang="en-US" dirty="0"/>
          </a:p>
          <a:p>
            <a:r>
              <a:rPr lang="en-US" altLang="zh-CN" dirty="0"/>
              <a:t>\</a:t>
            </a:r>
            <a:r>
              <a:rPr lang="en-US" altLang="zh-CN" dirty="0" err="1"/>
              <a:t>usepackage</a:t>
            </a:r>
            <a:r>
              <a:rPr lang="en-US" altLang="zh-CN" dirty="0"/>
              <a:t>[</a:t>
            </a:r>
            <a:r>
              <a:rPr lang="en-US" altLang="zh-CN" dirty="0" err="1"/>
              <a:t>namelimits</a:t>
            </a:r>
            <a:r>
              <a:rPr lang="en-US" altLang="zh-CN" dirty="0"/>
              <a:t>]{</a:t>
            </a:r>
            <a:r>
              <a:rPr lang="en-US" altLang="zh-CN" dirty="0" err="1"/>
              <a:t>amsmath</a:t>
            </a:r>
            <a:r>
              <a:rPr lang="en-US" altLang="zh-CN" dirty="0"/>
              <a:t>} %</a:t>
            </a:r>
            <a:r>
              <a:rPr lang="zh-CN" altLang="en-US" dirty="0"/>
              <a:t>数学公式</a:t>
            </a:r>
          </a:p>
          <a:p>
            <a:r>
              <a:rPr lang="en-US" altLang="zh-CN" dirty="0"/>
              <a:t>\</a:t>
            </a:r>
            <a:r>
              <a:rPr lang="en-US" altLang="zh-CN" dirty="0" err="1"/>
              <a:t>usepackage</a:t>
            </a:r>
            <a:r>
              <a:rPr lang="en-US" altLang="zh-CN" dirty="0"/>
              <a:t>{</a:t>
            </a:r>
            <a:r>
              <a:rPr lang="en-US" altLang="zh-CN" dirty="0" err="1"/>
              <a:t>amssymb</a:t>
            </a:r>
            <a:r>
              <a:rPr lang="en-US" altLang="zh-CN" dirty="0"/>
              <a:t>}             %</a:t>
            </a:r>
            <a:r>
              <a:rPr lang="zh-CN" altLang="en-US" dirty="0"/>
              <a:t>数学公式</a:t>
            </a:r>
          </a:p>
          <a:p>
            <a:r>
              <a:rPr lang="en-US" altLang="zh-CN" dirty="0"/>
              <a:t>\</a:t>
            </a:r>
            <a:r>
              <a:rPr lang="en-US" altLang="zh-CN" dirty="0" err="1"/>
              <a:t>usepackage</a:t>
            </a:r>
            <a:r>
              <a:rPr lang="en-US" altLang="zh-CN" dirty="0"/>
              <a:t>{</a:t>
            </a:r>
            <a:r>
              <a:rPr lang="en-US" altLang="zh-CN" dirty="0" err="1"/>
              <a:t>amsfonts</a:t>
            </a:r>
            <a:r>
              <a:rPr lang="en-US" altLang="zh-CN" dirty="0"/>
              <a:t>}            %</a:t>
            </a:r>
            <a:r>
              <a:rPr lang="zh-CN" altLang="en-US" dirty="0"/>
              <a:t>数学字体</a:t>
            </a:r>
          </a:p>
          <a:p>
            <a:r>
              <a:rPr lang="en-US" altLang="zh-CN" dirty="0"/>
              <a:t>\</a:t>
            </a:r>
            <a:r>
              <a:rPr lang="en-US" altLang="zh-CN" dirty="0" err="1"/>
              <a:t>usepackage</a:t>
            </a:r>
            <a:r>
              <a:rPr lang="en-US" altLang="zh-CN" dirty="0"/>
              <a:t>{</a:t>
            </a:r>
            <a:r>
              <a:rPr lang="en-US" altLang="zh-CN" dirty="0" err="1"/>
              <a:t>mathrsfs</a:t>
            </a:r>
            <a:r>
              <a:rPr lang="en-US" altLang="zh-CN" dirty="0"/>
              <a:t>}            %</a:t>
            </a:r>
            <a:r>
              <a:rPr lang="zh-CN" altLang="en-US" dirty="0"/>
              <a:t>数学花体</a:t>
            </a:r>
          </a:p>
        </p:txBody>
      </p:sp>
    </p:spTree>
    <p:extLst>
      <p:ext uri="{BB962C8B-B14F-4D97-AF65-F5344CB8AC3E}">
        <p14:creationId xmlns:p14="http://schemas.microsoft.com/office/powerpoint/2010/main" val="3973361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a:t>\begin{equation}</a:t>
            </a:r>
          </a:p>
          <a:p>
            <a:r>
              <a:rPr lang="en-US" altLang="zh-CN" dirty="0"/>
              <a:t>%</a:t>
            </a:r>
            <a:r>
              <a:rPr lang="zh-CN" altLang="en-US" dirty="0"/>
              <a:t>分隔一个过长的公式分行显示使用</a:t>
            </a:r>
            <a:r>
              <a:rPr lang="en-US" altLang="zh-CN" dirty="0"/>
              <a:t>split</a:t>
            </a:r>
            <a:r>
              <a:rPr lang="zh-CN" altLang="en-US" dirty="0"/>
              <a:t>环境</a:t>
            </a:r>
          </a:p>
          <a:p>
            <a:r>
              <a:rPr lang="en-US" altLang="zh-CN" dirty="0"/>
              <a:t>\begin{split}</a:t>
            </a:r>
          </a:p>
          <a:p>
            <a:r>
              <a:rPr lang="en-US" altLang="zh-CN" dirty="0" err="1"/>
              <a:t>arg</a:t>
            </a:r>
            <a:r>
              <a:rPr lang="en-US" altLang="zh-CN" dirty="0"/>
              <a:t> \min_{\</a:t>
            </a:r>
            <a:r>
              <a:rPr lang="en-US" altLang="zh-CN" dirty="0" err="1"/>
              <a:t>substack</a:t>
            </a:r>
            <a:r>
              <a:rPr lang="en-US" altLang="zh-CN" dirty="0"/>
              <a:t>{\Theta, W}} L_{feedback}+L_{content}  = </a:t>
            </a:r>
          </a:p>
          <a:p>
            <a:r>
              <a:rPr lang="en-US" altLang="zh-CN" dirty="0"/>
              <a:t>&amp; - \sum_{\left(</a:t>
            </a:r>
            <a:r>
              <a:rPr lang="en-US" altLang="zh-CN" dirty="0" err="1"/>
              <a:t>m,i,j</a:t>
            </a:r>
            <a:r>
              <a:rPr lang="en-US" altLang="zh-CN" dirty="0"/>
              <a:t>\right) \in D_s} \ln f \left( r_{</a:t>
            </a:r>
            <a:r>
              <a:rPr lang="en-US" altLang="zh-CN" dirty="0" err="1"/>
              <a:t>mij</a:t>
            </a:r>
            <a:r>
              <a:rPr lang="en-US" altLang="zh-CN" dirty="0"/>
              <a:t>}\right) + \lambda\|\theta\|^2\\</a:t>
            </a:r>
          </a:p>
          <a:p>
            <a:r>
              <a:rPr lang="en-US" altLang="zh-CN" dirty="0"/>
              <a:t>&amp; + \|</a:t>
            </a:r>
            <a:r>
              <a:rPr lang="en-US" altLang="zh-CN" dirty="0" err="1"/>
              <a:t>A^eW^e-Y^e</a:t>
            </a:r>
            <a:r>
              <a:rPr lang="en-US" altLang="zh-CN" dirty="0"/>
              <a:t>\|^2_F + \</a:t>
            </a:r>
            <a:r>
              <a:rPr lang="en-US" altLang="zh-CN" dirty="0" err="1"/>
              <a:t>frac</a:t>
            </a:r>
            <a:r>
              <a:rPr lang="en-US" altLang="zh-CN" dirty="0"/>
              <a:t> 12 \sum_{e\in \{</a:t>
            </a:r>
            <a:r>
              <a:rPr lang="en-US" altLang="zh-CN" dirty="0" err="1"/>
              <a:t>u,v</a:t>
            </a:r>
            <a:r>
              <a:rPr lang="en-US" altLang="zh-CN" dirty="0"/>
              <a:t>\}}\</a:t>
            </a:r>
            <a:r>
              <a:rPr lang="en-US" altLang="zh-CN" dirty="0" err="1"/>
              <a:t>lambda^e</a:t>
            </a:r>
            <a:r>
              <a:rPr lang="en-US" altLang="zh-CN" dirty="0"/>
              <a:t>\|</a:t>
            </a:r>
            <a:r>
              <a:rPr lang="en-US" altLang="zh-CN" dirty="0" err="1"/>
              <a:t>W^e</a:t>
            </a:r>
            <a:r>
              <a:rPr lang="en-US" altLang="zh-CN" dirty="0"/>
              <a:t>\|^2_F </a:t>
            </a:r>
          </a:p>
          <a:p>
            <a:r>
              <a:rPr lang="en-US" altLang="zh-CN" dirty="0"/>
              <a:t>\end{split}</a:t>
            </a:r>
          </a:p>
          <a:p>
            <a:r>
              <a:rPr lang="en-US" altLang="zh-CN" dirty="0"/>
              <a:t>\end{equation}</a:t>
            </a:r>
            <a:endParaRPr lang="zh-CN" altLang="en-US" dirty="0"/>
          </a:p>
        </p:txBody>
      </p:sp>
      <p:pic>
        <p:nvPicPr>
          <p:cNvPr id="3074"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569"/>
            <a:ext cx="64484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8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给文字加上</a:t>
            </a:r>
            <a:r>
              <a:rPr lang="zh-CN" altLang="en-US" dirty="0" smtClean="0"/>
              <a:t>边框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主要是</a:t>
            </a:r>
            <a:r>
              <a:rPr lang="en-US" altLang="zh-CN" dirty="0" err="1"/>
              <a:t>mbox,fbox,parbox,minipage</a:t>
            </a:r>
            <a:r>
              <a:rPr lang="zh-CN" altLang="en-US" dirty="0"/>
              <a:t>等相关命令。</a:t>
            </a:r>
          </a:p>
          <a:p>
            <a:endParaRPr lang="zh-CN" altLang="en-US" dirty="0"/>
          </a:p>
          <a:p>
            <a:r>
              <a:rPr lang="en-US" altLang="zh-CN" dirty="0"/>
              <a:t>\</a:t>
            </a:r>
            <a:r>
              <a:rPr lang="en-US" altLang="zh-CN" dirty="0" err="1"/>
              <a:t>fbox</a:t>
            </a:r>
            <a:r>
              <a:rPr lang="en-US" altLang="zh-CN" dirty="0"/>
              <a:t>{%  </a:t>
            </a:r>
          </a:p>
          <a:p>
            <a:r>
              <a:rPr lang="en-US" altLang="zh-CN" dirty="0"/>
              <a:t>    \</a:t>
            </a:r>
            <a:r>
              <a:rPr lang="en-US" altLang="zh-CN" dirty="0" err="1"/>
              <a:t>parbox</a:t>
            </a:r>
            <a:r>
              <a:rPr lang="en-US" altLang="zh-CN" dirty="0"/>
              <a:t>{1.2\</a:t>
            </a:r>
            <a:r>
              <a:rPr lang="en-US" altLang="zh-CN" dirty="0" err="1"/>
              <a:t>textwidth</a:t>
            </a:r>
            <a:r>
              <a:rPr lang="en-US" altLang="zh-CN" dirty="0"/>
              <a:t>}{%  </a:t>
            </a:r>
          </a:p>
          <a:p>
            <a:endParaRPr lang="en-US" altLang="zh-CN" dirty="0"/>
          </a:p>
          <a:p>
            <a:r>
              <a:rPr lang="en-US" altLang="zh-CN" dirty="0"/>
              <a:t>        </a:t>
            </a:r>
            <a:r>
              <a:rPr lang="zh-CN" altLang="en-US" dirty="0"/>
              <a:t>教师评语：</a:t>
            </a:r>
          </a:p>
          <a:p>
            <a:r>
              <a:rPr lang="zh-CN" altLang="en-US" dirty="0"/>
              <a:t>        </a:t>
            </a:r>
            <a:r>
              <a:rPr lang="en-US" altLang="zh-CN" dirty="0"/>
              <a:t>\</a:t>
            </a:r>
            <a:r>
              <a:rPr lang="en-US" altLang="zh-CN" dirty="0" err="1"/>
              <a:t>vspace</a:t>
            </a:r>
            <a:r>
              <a:rPr lang="en-US" altLang="zh-CN" dirty="0"/>
              <a:t>{2cm}</a:t>
            </a:r>
          </a:p>
          <a:p>
            <a:endParaRPr lang="en-US" altLang="zh-CN" dirty="0"/>
          </a:p>
          <a:p>
            <a:r>
              <a:rPr lang="en-US" altLang="zh-CN" dirty="0"/>
              <a:t>    }%  </a:t>
            </a:r>
          </a:p>
          <a:p>
            <a:r>
              <a:rPr lang="en-US" altLang="zh-CN" dirty="0"/>
              <a:t>} </a:t>
            </a:r>
            <a:endParaRPr lang="zh-CN" altLang="en-US" dirty="0"/>
          </a:p>
        </p:txBody>
      </p:sp>
      <p:pic>
        <p:nvPicPr>
          <p:cNvPr id="4099" name="Picture 3"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746" y="4898335"/>
            <a:ext cx="7659254" cy="195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63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1818"/>
            <a:ext cx="10515600" cy="1325563"/>
          </a:xfrm>
        </p:spPr>
        <p:txBody>
          <a:bodyPr/>
          <a:lstStyle/>
          <a:p>
            <a:r>
              <a:rPr lang="zh-CN" altLang="en-US" dirty="0"/>
              <a:t>多图</a:t>
            </a:r>
            <a:r>
              <a:rPr lang="zh-CN" altLang="en-US" dirty="0" smtClean="0"/>
              <a:t>排列</a:t>
            </a:r>
            <a:endParaRPr lang="zh-CN" altLang="en-US" dirty="0"/>
          </a:p>
        </p:txBody>
      </p:sp>
      <p:sp>
        <p:nvSpPr>
          <p:cNvPr id="3" name="内容占位符 2"/>
          <p:cNvSpPr>
            <a:spLocks noGrp="1"/>
          </p:cNvSpPr>
          <p:nvPr>
            <p:ph idx="1"/>
          </p:nvPr>
        </p:nvSpPr>
        <p:spPr>
          <a:xfrm>
            <a:off x="838200" y="1049572"/>
            <a:ext cx="10515600" cy="6194066"/>
          </a:xfrm>
        </p:spPr>
        <p:txBody>
          <a:bodyPr>
            <a:normAutofit fontScale="70000" lnSpcReduction="20000"/>
          </a:bodyPr>
          <a:lstStyle/>
          <a:p>
            <a:r>
              <a:rPr lang="zh-CN" altLang="en-US" dirty="0"/>
              <a:t>除了</a:t>
            </a:r>
            <a:r>
              <a:rPr lang="en-US" altLang="zh-CN" dirty="0" err="1"/>
              <a:t>graphicx</a:t>
            </a:r>
            <a:r>
              <a:rPr lang="en-US" altLang="zh-CN" dirty="0"/>
              <a:t>, </a:t>
            </a:r>
            <a:r>
              <a:rPr lang="zh-CN" altLang="en-US" dirty="0"/>
              <a:t>还需使用宏包</a:t>
            </a:r>
            <a:r>
              <a:rPr lang="en-US" altLang="zh-CN" dirty="0"/>
              <a:t>\subfigure</a:t>
            </a:r>
          </a:p>
          <a:p>
            <a:endParaRPr lang="en-US" altLang="zh-CN" dirty="0"/>
          </a:p>
          <a:p>
            <a:r>
              <a:rPr lang="en-US" altLang="zh-CN" dirty="0"/>
              <a:t>    \begin{figure}[</a:t>
            </a:r>
            <a:r>
              <a:rPr lang="en-US" altLang="zh-CN" dirty="0" err="1"/>
              <a:t>htbp</a:t>
            </a:r>
            <a:r>
              <a:rPr lang="en-US" altLang="zh-CN" dirty="0"/>
              <a:t>]</a:t>
            </a:r>
          </a:p>
          <a:p>
            <a:r>
              <a:rPr lang="en-US" altLang="zh-CN" dirty="0"/>
              <a:t>		\subfigure{</a:t>
            </a:r>
          </a:p>
          <a:p>
            <a:r>
              <a:rPr lang="en-US" altLang="zh-CN" dirty="0"/>
              <a:t>			\centering</a:t>
            </a:r>
          </a:p>
          <a:p>
            <a:r>
              <a:rPr lang="en-US" altLang="zh-CN" dirty="0"/>
              <a:t>			\</a:t>
            </a:r>
            <a:r>
              <a:rPr lang="en-US" altLang="zh-CN" dirty="0" err="1"/>
              <a:t>includegraphics</a:t>
            </a:r>
            <a:r>
              <a:rPr lang="en-US" altLang="zh-CN" dirty="0"/>
              <a:t>[width=.35\</a:t>
            </a:r>
            <a:r>
              <a:rPr lang="en-US" altLang="zh-CN" dirty="0" err="1"/>
              <a:t>textwidth,height</a:t>
            </a:r>
            <a:r>
              <a:rPr lang="en-US" altLang="zh-CN" dirty="0"/>
              <a:t>=.4\</a:t>
            </a:r>
            <a:r>
              <a:rPr lang="en-US" altLang="zh-CN" dirty="0" err="1"/>
              <a:t>textheight</a:t>
            </a:r>
            <a:r>
              <a:rPr lang="en-US" altLang="zh-CN" dirty="0"/>
              <a:t>]{learner1}</a:t>
            </a:r>
          </a:p>
          <a:p>
            <a:r>
              <a:rPr lang="en-US" altLang="zh-CN" dirty="0"/>
              <a:t>			\</a:t>
            </a:r>
            <a:r>
              <a:rPr lang="en-US" altLang="zh-CN" dirty="0" err="1"/>
              <a:t>includegraphics</a:t>
            </a:r>
            <a:r>
              <a:rPr lang="en-US" altLang="zh-CN" dirty="0"/>
              <a:t>[width=.35\</a:t>
            </a:r>
            <a:r>
              <a:rPr lang="en-US" altLang="zh-CN" dirty="0" err="1"/>
              <a:t>textwidth,height</a:t>
            </a:r>
            <a:r>
              <a:rPr lang="en-US" altLang="zh-CN" dirty="0"/>
              <a:t>=.4\</a:t>
            </a:r>
            <a:r>
              <a:rPr lang="en-US" altLang="zh-CN" dirty="0" err="1"/>
              <a:t>textheight</a:t>
            </a:r>
            <a:r>
              <a:rPr lang="en-US" altLang="zh-CN" dirty="0"/>
              <a:t>]{learner3}</a:t>
            </a:r>
          </a:p>
          <a:p>
            <a:r>
              <a:rPr lang="en-US" altLang="zh-CN" dirty="0"/>
              <a:t>			\</a:t>
            </a:r>
            <a:r>
              <a:rPr lang="en-US" altLang="zh-CN" dirty="0" err="1"/>
              <a:t>includegraphics</a:t>
            </a:r>
            <a:r>
              <a:rPr lang="en-US" altLang="zh-CN" dirty="0"/>
              <a:t>[width=.35\</a:t>
            </a:r>
            <a:r>
              <a:rPr lang="en-US" altLang="zh-CN" dirty="0" err="1"/>
              <a:t>textwidth,height</a:t>
            </a:r>
            <a:r>
              <a:rPr lang="en-US" altLang="zh-CN" dirty="0"/>
              <a:t>=.4\</a:t>
            </a:r>
            <a:r>
              <a:rPr lang="en-US" altLang="zh-CN" dirty="0" err="1"/>
              <a:t>textheight</a:t>
            </a:r>
            <a:r>
              <a:rPr lang="en-US" altLang="zh-CN" dirty="0"/>
              <a:t>]{learner5}</a:t>
            </a:r>
          </a:p>
          <a:p>
            <a:r>
              <a:rPr lang="en-US" altLang="zh-CN" dirty="0"/>
              <a:t>		}</a:t>
            </a:r>
          </a:p>
          <a:p>
            <a:r>
              <a:rPr lang="en-US" altLang="zh-CN" dirty="0"/>
              <a:t>		\subfigure{</a:t>
            </a:r>
          </a:p>
          <a:p>
            <a:r>
              <a:rPr lang="en-US" altLang="zh-CN" dirty="0"/>
              <a:t>			\centering</a:t>
            </a:r>
          </a:p>
          <a:p>
            <a:r>
              <a:rPr lang="en-US" altLang="zh-CN" dirty="0"/>
              <a:t>			\</a:t>
            </a:r>
            <a:r>
              <a:rPr lang="en-US" altLang="zh-CN" dirty="0" err="1"/>
              <a:t>includegraphics</a:t>
            </a:r>
            <a:r>
              <a:rPr lang="en-US" altLang="zh-CN" dirty="0"/>
              <a:t>[width=.35\</a:t>
            </a:r>
            <a:r>
              <a:rPr lang="en-US" altLang="zh-CN" dirty="0" err="1"/>
              <a:t>textwidth,height</a:t>
            </a:r>
            <a:r>
              <a:rPr lang="en-US" altLang="zh-CN" dirty="0"/>
              <a:t>=.4\</a:t>
            </a:r>
            <a:r>
              <a:rPr lang="en-US" altLang="zh-CN" dirty="0" err="1"/>
              <a:t>textheight</a:t>
            </a:r>
            <a:r>
              <a:rPr lang="en-US" altLang="zh-CN" dirty="0"/>
              <a:t>]{learner11}</a:t>
            </a:r>
          </a:p>
          <a:p>
            <a:r>
              <a:rPr lang="en-US" altLang="zh-CN" dirty="0"/>
              <a:t>			\</a:t>
            </a:r>
            <a:r>
              <a:rPr lang="en-US" altLang="zh-CN" dirty="0" err="1"/>
              <a:t>includegraphics</a:t>
            </a:r>
            <a:r>
              <a:rPr lang="en-US" altLang="zh-CN" dirty="0"/>
              <a:t>[width=.35\</a:t>
            </a:r>
            <a:r>
              <a:rPr lang="en-US" altLang="zh-CN" dirty="0" err="1"/>
              <a:t>textwidth,height</a:t>
            </a:r>
            <a:r>
              <a:rPr lang="en-US" altLang="zh-CN" dirty="0"/>
              <a:t>=.4\</a:t>
            </a:r>
            <a:r>
              <a:rPr lang="en-US" altLang="zh-CN" dirty="0" err="1"/>
              <a:t>textheight</a:t>
            </a:r>
            <a:r>
              <a:rPr lang="en-US" altLang="zh-CN" dirty="0"/>
              <a:t>]{learner15}</a:t>
            </a:r>
          </a:p>
          <a:p>
            <a:r>
              <a:rPr lang="en-US" altLang="zh-CN" dirty="0"/>
              <a:t>			\</a:t>
            </a:r>
            <a:r>
              <a:rPr lang="en-US" altLang="zh-CN" dirty="0" err="1"/>
              <a:t>includegraphics</a:t>
            </a:r>
            <a:r>
              <a:rPr lang="en-US" altLang="zh-CN" dirty="0"/>
              <a:t>[width=.35\</a:t>
            </a:r>
            <a:r>
              <a:rPr lang="en-US" altLang="zh-CN" dirty="0" err="1"/>
              <a:t>textwidth,height</a:t>
            </a:r>
            <a:r>
              <a:rPr lang="en-US" altLang="zh-CN" dirty="0"/>
              <a:t>=.4\</a:t>
            </a:r>
            <a:r>
              <a:rPr lang="en-US" altLang="zh-CN" dirty="0" err="1"/>
              <a:t>textheight</a:t>
            </a:r>
            <a:r>
              <a:rPr lang="en-US" altLang="zh-CN" dirty="0"/>
              <a:t>]{learner20}</a:t>
            </a:r>
          </a:p>
          <a:p>
            <a:r>
              <a:rPr lang="en-US" altLang="zh-CN" dirty="0"/>
              <a:t>			}</a:t>
            </a:r>
          </a:p>
          <a:p>
            <a:r>
              <a:rPr lang="en-US" altLang="zh-CN" dirty="0"/>
              <a:t>	\end{figure} </a:t>
            </a:r>
            <a:endParaRPr lang="zh-CN" altLang="en-US" dirty="0"/>
          </a:p>
        </p:txBody>
      </p:sp>
    </p:spTree>
    <p:extLst>
      <p:ext uri="{BB962C8B-B14F-4D97-AF65-F5344CB8AC3E}">
        <p14:creationId xmlns:p14="http://schemas.microsoft.com/office/powerpoint/2010/main" val="492449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269709"/>
            <a:ext cx="10515600" cy="1325563"/>
          </a:xfrm>
        </p:spPr>
        <p:txBody>
          <a:bodyPr/>
          <a:lstStyle/>
          <a:p>
            <a:r>
              <a:rPr lang="zh-CN" altLang="en-US" dirty="0" smtClean="0"/>
              <a:t>效果</a:t>
            </a:r>
            <a:endParaRPr lang="zh-CN" altLang="en-US" dirty="0"/>
          </a:p>
        </p:txBody>
      </p:sp>
      <p:pic>
        <p:nvPicPr>
          <p:cNvPr id="6146" name="Picture 2" descr="这里写图片描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8915" y="0"/>
            <a:ext cx="10273085" cy="688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1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改变列表</a:t>
            </a:r>
            <a:r>
              <a:rPr lang="zh-CN" altLang="en-US" dirty="0" smtClean="0"/>
              <a:t>样式</a:t>
            </a:r>
            <a:endParaRPr lang="zh-CN" altLang="en-US" dirty="0"/>
          </a:p>
        </p:txBody>
      </p:sp>
      <p:sp>
        <p:nvSpPr>
          <p:cNvPr id="3" name="内容占位符 2"/>
          <p:cNvSpPr>
            <a:spLocks noGrp="1"/>
          </p:cNvSpPr>
          <p:nvPr>
            <p:ph idx="1"/>
          </p:nvPr>
        </p:nvSpPr>
        <p:spPr>
          <a:xfrm>
            <a:off x="838200" y="1825624"/>
            <a:ext cx="10515600" cy="5032375"/>
          </a:xfrm>
        </p:spPr>
        <p:txBody>
          <a:bodyPr>
            <a:normAutofit fontScale="92500" lnSpcReduction="20000"/>
          </a:bodyPr>
          <a:lstStyle/>
          <a:p>
            <a:r>
              <a:rPr lang="en-US" altLang="zh-CN" dirty="0"/>
              <a:t>\begin{enumerate}</a:t>
            </a:r>
          </a:p>
          <a:p>
            <a:r>
              <a:rPr lang="en-US" altLang="zh-CN" dirty="0"/>
              <a:t>\</a:t>
            </a:r>
            <a:r>
              <a:rPr lang="en-US" altLang="zh-CN" dirty="0" err="1"/>
              <a:t>def</a:t>
            </a:r>
            <a:r>
              <a:rPr lang="en-US" altLang="zh-CN" dirty="0"/>
              <a:t>\</a:t>
            </a:r>
            <a:r>
              <a:rPr lang="en-US" altLang="zh-CN" dirty="0" err="1"/>
              <a:t>labelenumi</a:t>
            </a:r>
            <a:r>
              <a:rPr lang="en-US" altLang="zh-CN" dirty="0"/>
              <a:t>{\</a:t>
            </a:r>
            <a:r>
              <a:rPr lang="en-US" altLang="zh-CN" dirty="0" err="1"/>
              <a:t>arabic</a:t>
            </a:r>
            <a:r>
              <a:rPr lang="en-US" altLang="zh-CN" dirty="0"/>
              <a:t>{</a:t>
            </a:r>
            <a:r>
              <a:rPr lang="en-US" altLang="zh-CN" dirty="0" err="1"/>
              <a:t>enumi</a:t>
            </a:r>
            <a:r>
              <a:rPr lang="en-US" altLang="zh-CN" dirty="0"/>
              <a:t>}.} %%</a:t>
            </a:r>
            <a:r>
              <a:rPr lang="zh-CN" altLang="en-US" dirty="0"/>
              <a:t>重新定义列表样式，这里在默认样式下加了一个点 </a:t>
            </a:r>
            <a:r>
              <a:rPr lang="en-US" altLang="zh-CN" dirty="0"/>
              <a:t>'.'</a:t>
            </a:r>
          </a:p>
          <a:p>
            <a:r>
              <a:rPr lang="en-US" altLang="zh-CN" dirty="0"/>
              <a:t>\item</a:t>
            </a:r>
          </a:p>
          <a:p>
            <a:r>
              <a:rPr lang="en-US" altLang="zh-CN" dirty="0"/>
              <a:t>  \</a:t>
            </a:r>
            <a:r>
              <a:rPr lang="en-US" altLang="zh-CN" dirty="0" err="1"/>
              <a:t>textbf</a:t>
            </a:r>
            <a:r>
              <a:rPr lang="en-US" altLang="zh-CN" dirty="0"/>
              <a:t>{WEP</a:t>
            </a:r>
            <a:r>
              <a:rPr lang="zh-CN" altLang="en-US" dirty="0"/>
              <a:t>通信原理</a:t>
            </a:r>
            <a:r>
              <a:rPr lang="en-US" altLang="zh-CN" dirty="0"/>
              <a:t>}</a:t>
            </a:r>
          </a:p>
          <a:p>
            <a:r>
              <a:rPr lang="en-US" altLang="zh-CN" dirty="0"/>
              <a:t>\item</a:t>
            </a:r>
          </a:p>
          <a:p>
            <a:r>
              <a:rPr lang="en-US" altLang="zh-CN" dirty="0"/>
              <a:t>  \</a:t>
            </a:r>
            <a:r>
              <a:rPr lang="en-US" altLang="zh-CN" dirty="0" err="1"/>
              <a:t>textbf</a:t>
            </a:r>
            <a:r>
              <a:rPr lang="en-US" altLang="zh-CN" dirty="0"/>
              <a:t>{WEP</a:t>
            </a:r>
            <a:r>
              <a:rPr lang="zh-CN" altLang="en-US" dirty="0"/>
              <a:t>协议安全漏洞</a:t>
            </a:r>
            <a:r>
              <a:rPr lang="en-US" altLang="zh-CN" dirty="0"/>
              <a:t>}</a:t>
            </a:r>
          </a:p>
          <a:p>
            <a:r>
              <a:rPr lang="en-US" altLang="zh-CN" dirty="0"/>
              <a:t>\item</a:t>
            </a:r>
          </a:p>
          <a:p>
            <a:r>
              <a:rPr lang="en-US" altLang="zh-CN" dirty="0"/>
              <a:t>  \</a:t>
            </a:r>
            <a:r>
              <a:rPr lang="en-US" altLang="zh-CN" dirty="0" err="1"/>
              <a:t>textbf</a:t>
            </a:r>
            <a:r>
              <a:rPr lang="en-US" altLang="zh-CN" dirty="0"/>
              <a:t>{WEP</a:t>
            </a:r>
            <a:r>
              <a:rPr lang="zh-CN" altLang="en-US" dirty="0"/>
              <a:t>协议攻击方案设计</a:t>
            </a:r>
            <a:r>
              <a:rPr lang="en-US" altLang="zh-CN" dirty="0"/>
              <a:t>}</a:t>
            </a:r>
          </a:p>
          <a:p>
            <a:r>
              <a:rPr lang="en-US" altLang="zh-CN" dirty="0"/>
              <a:t>\item</a:t>
            </a:r>
          </a:p>
          <a:p>
            <a:r>
              <a:rPr lang="en-US" altLang="zh-CN" dirty="0"/>
              <a:t>  \</a:t>
            </a:r>
            <a:r>
              <a:rPr lang="en-US" altLang="zh-CN" dirty="0" err="1"/>
              <a:t>textbf</a:t>
            </a:r>
            <a:r>
              <a:rPr lang="en-US" altLang="zh-CN" dirty="0"/>
              <a:t>{WEP</a:t>
            </a:r>
            <a:r>
              <a:rPr lang="zh-CN" altLang="en-US" dirty="0"/>
              <a:t>协议攻击的防范方法</a:t>
            </a:r>
            <a:r>
              <a:rPr lang="en-US" altLang="zh-CN" dirty="0"/>
              <a:t>}</a:t>
            </a:r>
          </a:p>
          <a:p>
            <a:r>
              <a:rPr lang="en-US" altLang="zh-CN" dirty="0"/>
              <a:t>\end{enumerate}</a:t>
            </a:r>
            <a:endParaRPr lang="zh-CN" altLang="en-US" dirty="0"/>
          </a:p>
        </p:txBody>
      </p:sp>
      <p:pic>
        <p:nvPicPr>
          <p:cNvPr id="7170"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236" y="3893129"/>
            <a:ext cx="5013764" cy="296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86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两个推荐宏</a:t>
            </a:r>
            <a:r>
              <a:rPr lang="zh-CN" altLang="en-US" dirty="0" smtClean="0"/>
              <a:t>包</a:t>
            </a:r>
            <a:endParaRPr lang="zh-CN" altLang="en-US" dirty="0"/>
          </a:p>
        </p:txBody>
      </p:sp>
      <p:sp>
        <p:nvSpPr>
          <p:cNvPr id="3" name="内容占位符 2"/>
          <p:cNvSpPr>
            <a:spLocks noGrp="1"/>
          </p:cNvSpPr>
          <p:nvPr>
            <p:ph idx="1"/>
          </p:nvPr>
        </p:nvSpPr>
        <p:spPr>
          <a:xfrm>
            <a:off x="233900" y="1439187"/>
            <a:ext cx="10515600" cy="5418813"/>
          </a:xfrm>
        </p:spPr>
        <p:txBody>
          <a:bodyPr>
            <a:normAutofit fontScale="92500" lnSpcReduction="20000"/>
          </a:bodyPr>
          <a:lstStyle/>
          <a:p>
            <a:r>
              <a:rPr lang="zh-CN" altLang="en-US" dirty="0"/>
              <a:t>除了引入常用的一些</a:t>
            </a:r>
            <a:r>
              <a:rPr lang="en-US" altLang="zh-CN" dirty="0"/>
              <a:t>LaTeX package</a:t>
            </a:r>
            <a:r>
              <a:rPr lang="zh-CN" altLang="en-US" dirty="0"/>
              <a:t>，在此需要特别说明的有两个：一是</a:t>
            </a:r>
            <a:r>
              <a:rPr lang="en-US" altLang="zh-CN" dirty="0"/>
              <a:t>\</a:t>
            </a:r>
            <a:r>
              <a:rPr lang="en-US" altLang="zh-CN" dirty="0" err="1"/>
              <a:t>usepackage</a:t>
            </a:r>
            <a:r>
              <a:rPr lang="en-US" altLang="zh-CN" dirty="0"/>
              <a:t>[</a:t>
            </a:r>
            <a:r>
              <a:rPr lang="en-US" altLang="zh-CN" dirty="0" err="1"/>
              <a:t>american</a:t>
            </a:r>
            <a:r>
              <a:rPr lang="en-US" altLang="zh-CN" dirty="0"/>
              <a:t>]{babel}</a:t>
            </a:r>
            <a:r>
              <a:rPr lang="zh-CN" altLang="en-US" dirty="0"/>
              <a:t>，另一个是</a:t>
            </a:r>
            <a:r>
              <a:rPr lang="en-US" altLang="zh-CN" dirty="0"/>
              <a:t>\</a:t>
            </a:r>
            <a:r>
              <a:rPr lang="en-US" altLang="zh-CN" dirty="0" err="1"/>
              <a:t>usepackage</a:t>
            </a:r>
            <a:r>
              <a:rPr lang="en-US" altLang="zh-CN" dirty="0"/>
              <a:t>{</a:t>
            </a:r>
            <a:r>
              <a:rPr lang="en-US" altLang="zh-CN" dirty="0" err="1"/>
              <a:t>microtype</a:t>
            </a:r>
            <a:r>
              <a:rPr lang="en-US" altLang="zh-CN" dirty="0"/>
              <a:t>}</a:t>
            </a:r>
            <a:r>
              <a:rPr lang="zh-CN" altLang="en-US" dirty="0"/>
              <a:t>。</a:t>
            </a:r>
          </a:p>
          <a:p>
            <a:endParaRPr lang="zh-CN" altLang="en-US" dirty="0"/>
          </a:p>
          <a:p>
            <a:r>
              <a:rPr lang="zh-CN" altLang="en-US" dirty="0"/>
              <a:t>引用这两个包会大大提升排版的正式程度和美观程度。</a:t>
            </a:r>
          </a:p>
          <a:p>
            <a:endParaRPr lang="zh-CN" altLang="en-US" dirty="0"/>
          </a:p>
          <a:p>
            <a:r>
              <a:rPr lang="en-US" altLang="zh-CN" dirty="0"/>
              <a:t>\</a:t>
            </a:r>
            <a:r>
              <a:rPr lang="en-US" altLang="zh-CN" dirty="0" err="1"/>
              <a:t>usepackage</a:t>
            </a:r>
            <a:r>
              <a:rPr lang="en-US" altLang="zh-CN" dirty="0"/>
              <a:t>[</a:t>
            </a:r>
            <a:r>
              <a:rPr lang="en-US" altLang="zh-CN" dirty="0" err="1"/>
              <a:t>american</a:t>
            </a:r>
            <a:r>
              <a:rPr lang="en-US" altLang="zh-CN" dirty="0"/>
              <a:t>]{babel} </a:t>
            </a:r>
          </a:p>
          <a:p>
            <a:r>
              <a:rPr lang="zh-CN" altLang="en-US" dirty="0"/>
              <a:t>它的引用是遇单词换行的时候，确保单词的切割是按照音节来而不是随意切割。这会让作为</a:t>
            </a:r>
            <a:r>
              <a:rPr lang="en-US" altLang="zh-CN" dirty="0"/>
              <a:t>native speaker</a:t>
            </a:r>
            <a:r>
              <a:rPr lang="zh-CN" altLang="en-US" dirty="0"/>
              <a:t>的审稿人赏心悦目，心中暗爽。</a:t>
            </a:r>
          </a:p>
          <a:p>
            <a:endParaRPr lang="zh-CN" altLang="en-US" dirty="0"/>
          </a:p>
          <a:p>
            <a:r>
              <a:rPr lang="en-US" altLang="zh-CN" dirty="0"/>
              <a:t>\</a:t>
            </a:r>
            <a:r>
              <a:rPr lang="en-US" altLang="zh-CN" dirty="0" err="1"/>
              <a:t>usepackage</a:t>
            </a:r>
            <a:r>
              <a:rPr lang="en-US" altLang="zh-CN" dirty="0"/>
              <a:t>{</a:t>
            </a:r>
            <a:r>
              <a:rPr lang="en-US" altLang="zh-CN" dirty="0" err="1"/>
              <a:t>microtype</a:t>
            </a:r>
            <a:r>
              <a:rPr lang="en-US" altLang="zh-CN" dirty="0"/>
              <a:t>} </a:t>
            </a:r>
          </a:p>
          <a:p>
            <a:r>
              <a:rPr lang="zh-CN" altLang="en-US" dirty="0"/>
              <a:t>它的最大特点就是能够调整全篇文章（或局部）的字间距，字间距最大调整范围为</a:t>
            </a:r>
            <a:r>
              <a:rPr lang="en-US" altLang="zh-CN" dirty="0"/>
              <a:t>±1em</a:t>
            </a:r>
            <a:r>
              <a:rPr lang="zh-CN" altLang="en-US" dirty="0"/>
              <a:t>。可使得某段落不会出现单独一个单词占一行，或文章末尾单独一行文字占一页的不美观情况（注，该包在</a:t>
            </a:r>
            <a:r>
              <a:rPr lang="en-US" altLang="zh-CN" dirty="0"/>
              <a:t>NIPS</a:t>
            </a:r>
            <a:r>
              <a:rPr lang="zh-CN" altLang="en-US" dirty="0"/>
              <a:t>中自带引用；而</a:t>
            </a:r>
            <a:r>
              <a:rPr lang="en-US" altLang="zh-CN" dirty="0"/>
              <a:t>ECCV</a:t>
            </a:r>
            <a:r>
              <a:rPr lang="zh-CN" altLang="en-US" dirty="0"/>
              <a:t>由于</a:t>
            </a:r>
            <a:r>
              <a:rPr lang="en-US" altLang="zh-CN" dirty="0"/>
              <a:t>LNCS</a:t>
            </a:r>
            <a:r>
              <a:rPr lang="zh-CN" altLang="en-US" dirty="0"/>
              <a:t>在排版方面的一些限制因素，不推荐在</a:t>
            </a:r>
            <a:r>
              <a:rPr lang="en-US" altLang="zh-CN" dirty="0"/>
              <a:t>ECCV</a:t>
            </a:r>
            <a:r>
              <a:rPr lang="zh-CN" altLang="en-US" dirty="0"/>
              <a:t>中使用该包引用）；</a:t>
            </a:r>
          </a:p>
        </p:txBody>
      </p:sp>
    </p:spTree>
    <p:extLst>
      <p:ext uri="{BB962C8B-B14F-4D97-AF65-F5344CB8AC3E}">
        <p14:creationId xmlns:p14="http://schemas.microsoft.com/office/powerpoint/2010/main" val="1952833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修改样式的过程</a:t>
            </a:r>
            <a:endParaRPr lang="zh-CN" altLang="en-US" dirty="0"/>
          </a:p>
        </p:txBody>
      </p:sp>
      <p:sp>
        <p:nvSpPr>
          <p:cNvPr id="3" name="内容占位符 2"/>
          <p:cNvSpPr>
            <a:spLocks noGrp="1"/>
          </p:cNvSpPr>
          <p:nvPr>
            <p:ph idx="1"/>
          </p:nvPr>
        </p:nvSpPr>
        <p:spPr/>
        <p:txBody>
          <a:bodyPr>
            <a:normAutofit/>
          </a:bodyPr>
          <a:lstStyle/>
          <a:p>
            <a:r>
              <a:rPr lang="zh-CN" altLang="en-US" dirty="0" smtClean="0"/>
              <a:t>查看宏包说明</a:t>
            </a:r>
          </a:p>
          <a:p>
            <a:r>
              <a:rPr lang="zh-CN" altLang="en-US" dirty="0" smtClean="0"/>
              <a:t>比如我装的 </a:t>
            </a:r>
            <a:r>
              <a:rPr lang="en-US" altLang="zh-CN" dirty="0" err="1" smtClean="0"/>
              <a:t>TeXLive</a:t>
            </a:r>
            <a:r>
              <a:rPr lang="en-US" altLang="zh-CN" dirty="0" smtClean="0"/>
              <a:t> 2017 </a:t>
            </a:r>
            <a:r>
              <a:rPr lang="zh-CN" altLang="en-US" dirty="0" smtClean="0"/>
              <a:t>在 </a:t>
            </a:r>
            <a:r>
              <a:rPr lang="en-US" altLang="zh-CN" dirty="0" smtClean="0"/>
              <a:t>C://texlive </a:t>
            </a:r>
            <a:r>
              <a:rPr lang="zh-CN" altLang="en-US" dirty="0" smtClean="0"/>
              <a:t>目录下，打开 </a:t>
            </a:r>
            <a:r>
              <a:rPr lang="en-US" altLang="zh-CN" dirty="0" smtClean="0"/>
              <a:t>C://texlive/2017/doc.html</a:t>
            </a:r>
            <a:r>
              <a:rPr lang="zh-CN" altLang="en-US" dirty="0" smtClean="0"/>
              <a:t>，你就会发现各种文档。请仔细阅读一遍</a:t>
            </a:r>
            <a:r>
              <a:rPr lang="en-US" altLang="zh-CN" dirty="0" smtClean="0"/>
              <a:t>ctex.pdf</a:t>
            </a:r>
            <a:r>
              <a:rPr lang="zh-CN" altLang="en-US" dirty="0" smtClean="0"/>
              <a:t>会很有用。</a:t>
            </a:r>
          </a:p>
          <a:p>
            <a:r>
              <a:rPr lang="zh-CN" altLang="en-US" dirty="0" smtClean="0"/>
              <a:t>查看宏包手册</a:t>
            </a:r>
          </a:p>
          <a:p>
            <a:r>
              <a:rPr lang="zh-CN" altLang="en-US" dirty="0" smtClean="0"/>
              <a:t>打开 </a:t>
            </a:r>
            <a:r>
              <a:rPr lang="en-US" altLang="zh-CN" dirty="0" err="1" smtClean="0"/>
              <a:t>cmd</a:t>
            </a:r>
            <a:r>
              <a:rPr lang="zh-CN" altLang="en-US" dirty="0" smtClean="0"/>
              <a:t>， 输入 </a:t>
            </a:r>
            <a:r>
              <a:rPr lang="en-US" altLang="zh-CN" dirty="0" err="1" smtClean="0"/>
              <a:t>texdoc</a:t>
            </a:r>
            <a:r>
              <a:rPr lang="en-US" altLang="zh-CN" dirty="0"/>
              <a:t>+</a:t>
            </a:r>
            <a:r>
              <a:rPr lang="zh-CN" altLang="en-US" dirty="0" smtClean="0"/>
              <a:t>你想要查询的宏包名 ， 比如 </a:t>
            </a:r>
            <a:r>
              <a:rPr lang="en-US" altLang="zh-CN" dirty="0" err="1" smtClean="0"/>
              <a:t>texdoc</a:t>
            </a:r>
            <a:r>
              <a:rPr lang="en-US" altLang="zh-CN" dirty="0" smtClean="0"/>
              <a:t> caption</a:t>
            </a:r>
            <a:r>
              <a:rPr lang="zh-CN" altLang="en-US" dirty="0" smtClean="0"/>
              <a:t>，就会打开 </a:t>
            </a:r>
            <a:r>
              <a:rPr lang="en-US" altLang="zh-CN" dirty="0" smtClean="0"/>
              <a:t>caption </a:t>
            </a:r>
            <a:r>
              <a:rPr lang="zh-CN" altLang="en-US" dirty="0" smtClean="0"/>
              <a:t>宏包手册。诚然可以网上查找解决办法，但是如果有空的话必然是查看官方手册更靠谱更全面</a:t>
            </a:r>
            <a:r>
              <a:rPr lang="en-US" altLang="zh-CN" dirty="0" smtClean="0"/>
              <a:t>.</a:t>
            </a:r>
            <a:endParaRPr lang="zh-CN" altLang="en-US" dirty="0"/>
          </a:p>
        </p:txBody>
      </p:sp>
    </p:spTree>
    <p:extLst>
      <p:ext uri="{BB962C8B-B14F-4D97-AF65-F5344CB8AC3E}">
        <p14:creationId xmlns:p14="http://schemas.microsoft.com/office/powerpoint/2010/main" val="239958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246063"/>
            <a:ext cx="8777288" cy="1625600"/>
          </a:xfrm>
        </p:spPr>
        <p:txBody>
          <a:bodyPr>
            <a:noAutofit/>
          </a:bodyPr>
          <a:lstStyle/>
          <a:p>
            <a:r>
              <a:rPr lang="en-US" altLang="zh-CN" sz="2400" dirty="0"/>
              <a:t> </a:t>
            </a:r>
            <a:r>
              <a:rPr lang="en-US" altLang="zh-CN" sz="2400" b="1" dirty="0"/>
              <a:t>LaTeX </a:t>
            </a:r>
            <a:r>
              <a:rPr lang="zh-CN" altLang="en-US" sz="2400" b="1" dirty="0"/>
              <a:t>的工作方式类似 </a:t>
            </a:r>
            <a:r>
              <a:rPr lang="en-US" altLang="zh-CN" sz="2400" b="1" dirty="0"/>
              <a:t>web page</a:t>
            </a:r>
            <a:r>
              <a:rPr lang="zh-CN" altLang="en-US" sz="2400" dirty="0"/>
              <a:t>，都是由源文件（</a:t>
            </a:r>
            <a:r>
              <a:rPr lang="en-US" altLang="zh-CN" sz="2400" dirty="0"/>
              <a:t>.</a:t>
            </a:r>
            <a:r>
              <a:rPr lang="en-US" altLang="zh-CN" sz="2400" dirty="0" err="1"/>
              <a:t>tex</a:t>
            </a:r>
            <a:r>
              <a:rPr lang="en-US" altLang="zh-CN" sz="2400" dirty="0"/>
              <a:t> or .html</a:t>
            </a:r>
            <a:r>
              <a:rPr lang="zh-CN" altLang="en-US" sz="2400" dirty="0"/>
              <a:t>）经由引擎（</a:t>
            </a:r>
            <a:r>
              <a:rPr lang="en-US" altLang="zh-CN" sz="2400" dirty="0" err="1"/>
              <a:t>TeX</a:t>
            </a:r>
            <a:r>
              <a:rPr lang="en-US" altLang="zh-CN" sz="2400" dirty="0"/>
              <a:t> or browser</a:t>
            </a:r>
            <a:r>
              <a:rPr lang="zh-CN" altLang="en-US" sz="2400" dirty="0"/>
              <a:t>）渲染产生最终效果（得到 </a:t>
            </a:r>
            <a:r>
              <a:rPr lang="en-US" altLang="zh-CN" sz="2400" dirty="0"/>
              <a:t>PDF </a:t>
            </a:r>
            <a:r>
              <a:rPr lang="zh-CN" altLang="en-US" sz="2400" dirty="0"/>
              <a:t>文件 或者 生成页面）。两者极其神似，包括语法规则与工作方式。</a:t>
            </a:r>
          </a:p>
        </p:txBody>
      </p:sp>
      <p:pic>
        <p:nvPicPr>
          <p:cNvPr id="1026" name="Picture 2" descr="ske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404"/>
            <a:ext cx="7548563" cy="566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139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编译出错了怎么办</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google</a:t>
            </a:r>
            <a:r>
              <a:rPr lang="zh-CN" altLang="en-US" dirty="0"/>
              <a:t>出错内容</a:t>
            </a:r>
            <a:r>
              <a:rPr lang="en-US" altLang="zh-CN" dirty="0"/>
              <a:t>….. </a:t>
            </a:r>
            <a:r>
              <a:rPr lang="zh-CN" altLang="en-US" dirty="0"/>
              <a:t>错误定位可能没那么准确，甚至有时候报错的</a:t>
            </a:r>
            <a:r>
              <a:rPr lang="en-US" altLang="zh-CN" dirty="0"/>
              <a:t>log</a:t>
            </a:r>
            <a:r>
              <a:rPr lang="zh-CN" altLang="en-US" dirty="0"/>
              <a:t>会离真正错误的地方有点远，需要耐心排查。在写</a:t>
            </a:r>
            <a:r>
              <a:rPr lang="en-US" altLang="zh-CN" dirty="0"/>
              <a:t>LaTeX</a:t>
            </a:r>
            <a:r>
              <a:rPr lang="zh-CN" altLang="en-US" dirty="0"/>
              <a:t>的过程中，时不时地编译一下看是否有错误，以免一下子写的太多难以找到错误的源头。</a:t>
            </a:r>
          </a:p>
          <a:p>
            <a:r>
              <a:rPr lang="zh-CN" altLang="en-US" dirty="0"/>
              <a:t>中文社区：</a:t>
            </a:r>
            <a:r>
              <a:rPr lang="en-US" altLang="zh-CN" dirty="0">
                <a:hlinkClick r:id="rId2"/>
              </a:rPr>
              <a:t>http://bbs.ctex.org/forum.php</a:t>
            </a:r>
            <a:endParaRPr lang="en-US" altLang="zh-CN" dirty="0"/>
          </a:p>
          <a:p>
            <a:r>
              <a:rPr lang="zh-CN" altLang="en-US" dirty="0"/>
              <a:t>英文社区：</a:t>
            </a:r>
            <a:r>
              <a:rPr lang="en-US" altLang="zh-CN" dirty="0">
                <a:hlinkClick r:id="rId3"/>
              </a:rPr>
              <a:t>http://tex.stackexchange.com</a:t>
            </a:r>
            <a:endParaRPr lang="en-US" altLang="zh-CN" dirty="0"/>
          </a:p>
          <a:p>
            <a:endParaRPr lang="zh-CN" altLang="en-US" dirty="0"/>
          </a:p>
        </p:txBody>
      </p:sp>
    </p:spTree>
    <p:extLst>
      <p:ext uri="{BB962C8B-B14F-4D97-AF65-F5344CB8AC3E}">
        <p14:creationId xmlns:p14="http://schemas.microsoft.com/office/powerpoint/2010/main" val="2180982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9310" y="2329097"/>
            <a:ext cx="4234732" cy="1325563"/>
          </a:xfrm>
        </p:spPr>
        <p:txBody>
          <a:bodyPr>
            <a:normAutofit/>
          </a:bodyPr>
          <a:lstStyle/>
          <a:p>
            <a:r>
              <a:rPr lang="en-US" altLang="zh-CN" sz="6000" b="1" dirty="0" smtClean="0"/>
              <a:t>4.</a:t>
            </a:r>
            <a:r>
              <a:rPr lang="zh-CN" altLang="en-US" sz="6000" b="1" dirty="0" smtClean="0"/>
              <a:t>其他应用</a:t>
            </a:r>
            <a:endParaRPr lang="zh-CN" altLang="en-US" sz="6000" b="1" dirty="0"/>
          </a:p>
        </p:txBody>
      </p:sp>
    </p:spTree>
    <p:extLst>
      <p:ext uri="{BB962C8B-B14F-4D97-AF65-F5344CB8AC3E}">
        <p14:creationId xmlns:p14="http://schemas.microsoft.com/office/powerpoint/2010/main" val="717850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latex</a:t>
            </a:r>
            <a:r>
              <a:rPr lang="zh-CN" altLang="en-US" dirty="0" smtClean="0"/>
              <a:t>画表格</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a:t>
            </a:r>
            <a:r>
              <a:rPr lang="en-US" altLang="zh-CN" dirty="0" err="1"/>
              <a:t>documentclass</a:t>
            </a:r>
            <a:r>
              <a:rPr lang="en-US" altLang="zh-CN" dirty="0"/>
              <a:t>{article}%</a:t>
            </a:r>
            <a:r>
              <a:rPr lang="zh-CN" altLang="en-US" dirty="0"/>
              <a:t>开始文档</a:t>
            </a:r>
          </a:p>
          <a:p>
            <a:r>
              <a:rPr lang="en-US" altLang="zh-CN" dirty="0"/>
              <a:t>\</a:t>
            </a:r>
            <a:r>
              <a:rPr lang="en-US" altLang="zh-CN" dirty="0" err="1"/>
              <a:t>usepackage</a:t>
            </a:r>
            <a:r>
              <a:rPr lang="en-US" altLang="zh-CN" dirty="0"/>
              <a:t>{</a:t>
            </a:r>
            <a:r>
              <a:rPr lang="en-US" altLang="zh-CN" dirty="0" err="1"/>
              <a:t>multirow</a:t>
            </a:r>
            <a:r>
              <a:rPr lang="en-US" altLang="zh-CN" dirty="0"/>
              <a:t>}%</a:t>
            </a:r>
            <a:r>
              <a:rPr lang="zh-CN" altLang="en-US" dirty="0"/>
              <a:t>使用多栏宏包</a:t>
            </a:r>
          </a:p>
          <a:p>
            <a:r>
              <a:rPr lang="en-US" altLang="zh-CN" dirty="0"/>
              <a:t>\begin{document}%</a:t>
            </a:r>
            <a:r>
              <a:rPr lang="zh-CN" altLang="en-US" dirty="0"/>
              <a:t>开始文档</a:t>
            </a:r>
          </a:p>
          <a:p>
            <a:r>
              <a:rPr lang="en-US" altLang="zh-CN" dirty="0"/>
              <a:t>\begin\</a:t>
            </a:r>
            <a:r>
              <a:rPr lang="en-US" altLang="zh-CN" dirty="0" err="1"/>
              <a:t>documentclass</a:t>
            </a:r>
            <a:r>
              <a:rPr lang="en-US" altLang="zh-CN" dirty="0"/>
              <a:t>{article}%</a:t>
            </a:r>
            <a:r>
              <a:rPr lang="zh-CN" altLang="en-US" dirty="0"/>
              <a:t>开始</a:t>
            </a:r>
            <a:r>
              <a:rPr lang="zh-CN" altLang="en-US" dirty="0" smtClean="0"/>
              <a:t>文档</a:t>
            </a:r>
            <a:endParaRPr lang="zh-CN" altLang="en-US" dirty="0"/>
          </a:p>
          <a:p>
            <a:r>
              <a:rPr lang="en-US" altLang="zh-CN" dirty="0"/>
              <a:t>\</a:t>
            </a:r>
            <a:r>
              <a:rPr lang="en-US" altLang="zh-CN" dirty="0" err="1"/>
              <a:t>usepackage</a:t>
            </a:r>
            <a:r>
              <a:rPr lang="en-US" altLang="zh-CN" dirty="0"/>
              <a:t>{</a:t>
            </a:r>
            <a:r>
              <a:rPr lang="en-US" altLang="zh-CN" dirty="0" err="1"/>
              <a:t>multirow</a:t>
            </a:r>
            <a:r>
              <a:rPr lang="en-US" altLang="zh-CN" dirty="0"/>
              <a:t>}%</a:t>
            </a:r>
            <a:r>
              <a:rPr lang="zh-CN" altLang="en-US" dirty="0"/>
              <a:t>使用多栏宏</a:t>
            </a:r>
            <a:r>
              <a:rPr lang="zh-CN" altLang="en-US" dirty="0" smtClean="0"/>
              <a:t>包</a:t>
            </a:r>
            <a:endParaRPr lang="zh-CN" altLang="en-US" dirty="0"/>
          </a:p>
          <a:p>
            <a:r>
              <a:rPr lang="en-US" altLang="zh-CN" dirty="0"/>
              <a:t>\begin{document}%</a:t>
            </a:r>
            <a:r>
              <a:rPr lang="zh-CN" altLang="en-US" dirty="0"/>
              <a:t>开始</a:t>
            </a:r>
            <a:r>
              <a:rPr lang="zh-CN" altLang="en-US" dirty="0" smtClean="0"/>
              <a:t>文档</a:t>
            </a:r>
            <a:endParaRPr lang="zh-CN" altLang="en-US" dirty="0"/>
          </a:p>
          <a:p>
            <a:r>
              <a:rPr lang="en-US" altLang="zh-CN" dirty="0"/>
              <a:t>LaTeX </a:t>
            </a:r>
            <a:r>
              <a:rPr lang="en-US" altLang="zh-CN" dirty="0" smtClean="0"/>
              <a:t>table </a:t>
            </a:r>
            <a:r>
              <a:rPr lang="en-US" altLang="zh-CN" dirty="0"/>
              <a:t>example\\</a:t>
            </a:r>
          </a:p>
          <a:p>
            <a:r>
              <a:rPr lang="en-US" altLang="zh-CN" dirty="0" smtClean="0"/>
              <a:t>\</a:t>
            </a:r>
            <a:r>
              <a:rPr lang="en-US" altLang="zh-CN" dirty="0"/>
              <a:t>verb= http:\\www.chinatex.org =\\</a:t>
            </a:r>
          </a:p>
          <a:p>
            <a:r>
              <a:rPr lang="en-US" altLang="zh-CN" dirty="0" smtClean="0"/>
              <a:t>\</a:t>
            </a:r>
            <a:r>
              <a:rPr lang="en-US" altLang="zh-CN" dirty="0"/>
              <a:t>begin{table}[!</a:t>
            </a:r>
            <a:r>
              <a:rPr lang="en-US" altLang="zh-CN" dirty="0" err="1"/>
              <a:t>hbp</a:t>
            </a:r>
            <a:r>
              <a:rPr lang="en-US" altLang="zh-CN" dirty="0"/>
              <a:t>]%</a:t>
            </a:r>
            <a:r>
              <a:rPr lang="zh-CN" altLang="en-US" dirty="0"/>
              <a:t>开始表格</a:t>
            </a:r>
          </a:p>
          <a:p>
            <a:r>
              <a:rPr lang="en-US" altLang="zh-CN" dirty="0" smtClean="0"/>
              <a:t>%</a:t>
            </a:r>
            <a:r>
              <a:rPr lang="zh-CN" altLang="en-US" dirty="0"/>
              <a:t>其中参数</a:t>
            </a:r>
            <a:r>
              <a:rPr lang="en-US" altLang="zh-CN" dirty="0"/>
              <a:t>[!</a:t>
            </a:r>
            <a:r>
              <a:rPr lang="en-US" altLang="zh-CN" dirty="0" err="1"/>
              <a:t>hbp</a:t>
            </a:r>
            <a:r>
              <a:rPr lang="en-US" altLang="zh-CN" dirty="0"/>
              <a:t>] </a:t>
            </a:r>
            <a:r>
              <a:rPr lang="zh-CN" altLang="en-US" dirty="0"/>
              <a:t>的意思是：</a:t>
            </a:r>
          </a:p>
          <a:p>
            <a:r>
              <a:rPr lang="en-US" altLang="zh-CN" dirty="0"/>
              <a:t>%!</a:t>
            </a:r>
            <a:r>
              <a:rPr lang="zh-CN" altLang="en-US" dirty="0"/>
              <a:t>表示尽可能的尝试 </a:t>
            </a:r>
            <a:r>
              <a:rPr lang="en-US" altLang="zh-CN" dirty="0"/>
              <a:t>h(here) </a:t>
            </a:r>
            <a:r>
              <a:rPr lang="zh-CN" altLang="en-US" dirty="0"/>
              <a:t>当前位置显示表格，</a:t>
            </a:r>
          </a:p>
          <a:p>
            <a:r>
              <a:rPr lang="en-US" altLang="zh-CN" dirty="0"/>
              <a:t>%</a:t>
            </a:r>
            <a:r>
              <a:rPr lang="zh-CN" altLang="en-US" dirty="0"/>
              <a:t>如果实在不行显示在 </a:t>
            </a:r>
            <a:r>
              <a:rPr lang="en-US" altLang="zh-CN" dirty="0"/>
              <a:t>b(bottom) </a:t>
            </a:r>
            <a:r>
              <a:rPr lang="zh-CN" altLang="en-US" dirty="0"/>
              <a:t>底部</a:t>
            </a:r>
            <a:r>
              <a:rPr lang="zh-CN" altLang="en-US" dirty="0" smtClean="0"/>
              <a:t>，</a:t>
            </a:r>
            <a:endParaRPr lang="zh-CN" altLang="en-US" dirty="0"/>
          </a:p>
        </p:txBody>
      </p:sp>
    </p:spTree>
    <p:extLst>
      <p:ext uri="{BB962C8B-B14F-4D97-AF65-F5344CB8AC3E}">
        <p14:creationId xmlns:p14="http://schemas.microsoft.com/office/powerpoint/2010/main" val="1361062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4347" y="858741"/>
            <a:ext cx="10515600" cy="6176963"/>
          </a:xfrm>
        </p:spPr>
        <p:txBody>
          <a:bodyPr>
            <a:normAutofit/>
          </a:bodyPr>
          <a:lstStyle/>
          <a:p>
            <a:r>
              <a:rPr lang="en-US" altLang="zh-CN" dirty="0"/>
              <a:t>\begin{tabular}{|</a:t>
            </a:r>
            <a:r>
              <a:rPr lang="en-US" altLang="zh-CN" dirty="0" err="1"/>
              <a:t>c|c|c|c|c</a:t>
            </a:r>
            <a:r>
              <a:rPr lang="en-US" altLang="zh-CN" dirty="0"/>
              <a:t>|}%</a:t>
            </a:r>
            <a:r>
              <a:rPr lang="zh-CN" altLang="en-US" dirty="0"/>
              <a:t>开始绘制表格</a:t>
            </a:r>
          </a:p>
          <a:p>
            <a:r>
              <a:rPr lang="en-US" altLang="zh-CN" dirty="0"/>
              <a:t>%{|</a:t>
            </a:r>
            <a:r>
              <a:rPr lang="en-US" altLang="zh-CN" dirty="0" err="1"/>
              <a:t>c|c|c|c|c</a:t>
            </a:r>
            <a:r>
              <a:rPr lang="en-US" altLang="zh-CN" dirty="0"/>
              <a:t>|} </a:t>
            </a:r>
            <a:r>
              <a:rPr lang="zh-CN" altLang="en-US" dirty="0"/>
              <a:t>表示会有</a:t>
            </a:r>
            <a:r>
              <a:rPr lang="en-US" altLang="zh-CN" dirty="0"/>
              <a:t>5</a:t>
            </a:r>
            <a:r>
              <a:rPr lang="zh-CN" altLang="en-US" dirty="0"/>
              <a:t>列</a:t>
            </a:r>
            <a:r>
              <a:rPr lang="en-US" altLang="zh-CN" dirty="0"/>
              <a:t>, </a:t>
            </a:r>
            <a:r>
              <a:rPr lang="zh-CN" altLang="en-US" dirty="0"/>
              <a:t>每个的方式未居中</a:t>
            </a:r>
            <a:r>
              <a:rPr lang="en-US" altLang="zh-CN" dirty="0"/>
              <a:t>(c),</a:t>
            </a:r>
          </a:p>
          <a:p>
            <a:r>
              <a:rPr lang="en-US" altLang="zh-CN" dirty="0"/>
              <a:t>%</a:t>
            </a:r>
            <a:r>
              <a:rPr lang="zh-CN" altLang="en-US" dirty="0"/>
              <a:t>也可以改成靠左</a:t>
            </a:r>
            <a:r>
              <a:rPr lang="en-US" altLang="zh-CN" dirty="0"/>
              <a:t>(l)</a:t>
            </a:r>
            <a:r>
              <a:rPr lang="zh-CN" altLang="en-US" dirty="0"/>
              <a:t>和靠右</a:t>
            </a:r>
            <a:r>
              <a:rPr lang="en-US" altLang="zh-CN" dirty="0"/>
              <a:t>(r) </a:t>
            </a:r>
            <a:r>
              <a:rPr lang="zh-CN" altLang="en-US" dirty="0"/>
              <a:t>其中 </a:t>
            </a:r>
            <a:r>
              <a:rPr lang="en-US" altLang="zh-CN" dirty="0"/>
              <a:t>|</a:t>
            </a:r>
            <a:r>
              <a:rPr lang="zh-CN" altLang="en-US" dirty="0"/>
              <a:t> 表示绘制列线</a:t>
            </a:r>
          </a:p>
          <a:p>
            <a:r>
              <a:rPr lang="en-US" altLang="zh-CN" dirty="0"/>
              <a:t>\</a:t>
            </a:r>
            <a:r>
              <a:rPr lang="en-US" altLang="zh-CN" dirty="0" err="1"/>
              <a:t>hline</a:t>
            </a:r>
            <a:r>
              <a:rPr lang="en-US" altLang="zh-CN" dirty="0"/>
              <a:t> %</a:t>
            </a:r>
            <a:r>
              <a:rPr lang="zh-CN" altLang="en-US" dirty="0"/>
              <a:t>绘制一条水平的线</a:t>
            </a:r>
          </a:p>
          <a:p>
            <a:r>
              <a:rPr lang="en-US" altLang="zh-CN" dirty="0"/>
              <a:t>\</a:t>
            </a:r>
            <a:r>
              <a:rPr lang="en-US" altLang="zh-CN" dirty="0" err="1"/>
              <a:t>hline</a:t>
            </a:r>
            <a:r>
              <a:rPr lang="en-US" altLang="zh-CN" dirty="0"/>
              <a:t> %</a:t>
            </a:r>
            <a:r>
              <a:rPr lang="zh-CN" altLang="en-US" dirty="0"/>
              <a:t>再绘制一条水平的线</a:t>
            </a:r>
          </a:p>
          <a:p>
            <a:r>
              <a:rPr lang="en-US" altLang="zh-CN" dirty="0" err="1"/>
              <a:t>lable</a:t>
            </a:r>
            <a:r>
              <a:rPr lang="en-US" altLang="zh-CN" dirty="0"/>
              <a:t> 1-1 &amp; label 1-2 &amp; label 1-3 &amp; label 1 -4 &amp; label 1-5</a:t>
            </a:r>
          </a:p>
          <a:p>
            <a:r>
              <a:rPr lang="en-US" altLang="zh-CN" dirty="0"/>
              <a:t>%</a:t>
            </a:r>
            <a:r>
              <a:rPr lang="zh-CN" altLang="en-US" dirty="0"/>
              <a:t>这事表格的第一行</a:t>
            </a:r>
            <a:r>
              <a:rPr lang="en-US" altLang="zh-CN" dirty="0"/>
              <a:t>, </a:t>
            </a:r>
            <a:r>
              <a:rPr lang="zh-CN" altLang="en-US" dirty="0"/>
              <a:t>其中</a:t>
            </a:r>
            <a:r>
              <a:rPr lang="en-US" altLang="zh-CN" dirty="0"/>
              <a:t>5</a:t>
            </a:r>
            <a:r>
              <a:rPr lang="zh-CN" altLang="en-US" dirty="0"/>
              <a:t>个元素</a:t>
            </a:r>
            <a:r>
              <a:rPr lang="en-US" altLang="zh-CN" dirty="0"/>
              <a:t>, </a:t>
            </a:r>
            <a:r>
              <a:rPr lang="zh-CN" altLang="en-US" dirty="0"/>
              <a:t>用 </a:t>
            </a:r>
            <a:r>
              <a:rPr lang="en-US" altLang="zh-CN" dirty="0"/>
              <a:t>&amp;</a:t>
            </a:r>
            <a:r>
              <a:rPr lang="zh-CN" altLang="en-US" dirty="0"/>
              <a:t>隔开</a:t>
            </a:r>
            <a:r>
              <a:rPr lang="en-US" altLang="zh-CN" dirty="0"/>
              <a:t>.</a:t>
            </a:r>
            <a:endParaRPr lang="zh-CN" altLang="en-US" dirty="0"/>
          </a:p>
          <a:p>
            <a:r>
              <a:rPr lang="en-US" altLang="zh-CN" dirty="0"/>
              <a:t>\</a:t>
            </a:r>
            <a:r>
              <a:rPr lang="en-US" altLang="zh-CN" dirty="0" err="1"/>
              <a:t>hline</a:t>
            </a:r>
            <a:endParaRPr lang="en-US" altLang="zh-CN" dirty="0"/>
          </a:p>
          <a:p>
            <a:r>
              <a:rPr lang="en-US" altLang="zh-CN" dirty="0"/>
              <a:t>label 2-1 &amp; label 2-2 &amp; label 3-3 &amp; label 4-4 &amp; label 5-5 \\</a:t>
            </a:r>
          </a:p>
          <a:p>
            <a:r>
              <a:rPr lang="en-US" altLang="zh-CN" dirty="0"/>
              <a:t>%</a:t>
            </a:r>
            <a:r>
              <a:rPr lang="zh-CN" altLang="en-US" dirty="0"/>
              <a:t>这事表格的第二行</a:t>
            </a:r>
            <a:r>
              <a:rPr lang="en-US" altLang="zh-CN" dirty="0"/>
              <a:t>, </a:t>
            </a:r>
            <a:r>
              <a:rPr lang="zh-CN" altLang="en-US" dirty="0"/>
              <a:t>其中</a:t>
            </a:r>
            <a:r>
              <a:rPr lang="en-US" altLang="zh-CN" dirty="0"/>
              <a:t>5</a:t>
            </a:r>
            <a:r>
              <a:rPr lang="zh-CN" altLang="en-US" dirty="0"/>
              <a:t>个元素</a:t>
            </a:r>
            <a:r>
              <a:rPr lang="en-US" altLang="zh-CN" dirty="0"/>
              <a:t>, </a:t>
            </a:r>
            <a:r>
              <a:rPr lang="zh-CN" altLang="en-US" dirty="0"/>
              <a:t>用 </a:t>
            </a:r>
            <a:r>
              <a:rPr lang="en-US" altLang="zh-CN" dirty="0"/>
              <a:t>&amp;</a:t>
            </a:r>
            <a:r>
              <a:rPr lang="zh-CN" altLang="en-US" dirty="0"/>
              <a:t> 隔开</a:t>
            </a:r>
            <a:r>
              <a:rPr lang="en-US" altLang="zh-CN" dirty="0"/>
              <a:t>.</a:t>
            </a:r>
            <a:endParaRPr lang="zh-CN" altLang="en-US" dirty="0"/>
          </a:p>
          <a:p>
            <a:r>
              <a:rPr lang="en-US" altLang="zh-CN" dirty="0"/>
              <a:t>\</a:t>
            </a:r>
            <a:r>
              <a:rPr lang="en-US" altLang="zh-CN" dirty="0" err="1"/>
              <a:t>hline</a:t>
            </a:r>
            <a:endParaRPr lang="en-US" altLang="zh-CN" dirty="0"/>
          </a:p>
          <a:p>
            <a:endParaRPr lang="zh-CN" altLang="en-US" dirty="0"/>
          </a:p>
        </p:txBody>
      </p:sp>
    </p:spTree>
    <p:extLst>
      <p:ext uri="{BB962C8B-B14F-4D97-AF65-F5344CB8AC3E}">
        <p14:creationId xmlns:p14="http://schemas.microsoft.com/office/powerpoint/2010/main" val="2746872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2583" y="421418"/>
            <a:ext cx="10515600" cy="6436581"/>
          </a:xfrm>
        </p:spPr>
        <p:txBody>
          <a:bodyPr>
            <a:normAutofit fontScale="92500" lnSpcReduction="10000"/>
          </a:bodyPr>
          <a:lstStyle/>
          <a:p>
            <a:r>
              <a:rPr lang="en-US" altLang="zh-CN" dirty="0"/>
              <a:t>%</a:t>
            </a:r>
            <a:r>
              <a:rPr lang="zh-CN" altLang="en-US" dirty="0"/>
              <a:t>下面这一段有点复杂，参加后面的解释，可以自己修改慢慢体会</a:t>
            </a:r>
            <a:r>
              <a:rPr lang="en-US" altLang="zh-CN" dirty="0"/>
              <a:t>.</a:t>
            </a:r>
            <a:endParaRPr lang="zh-CN" altLang="en-US" dirty="0"/>
          </a:p>
          <a:p>
            <a:r>
              <a:rPr lang="en-US" altLang="zh-CN" dirty="0"/>
              <a:t>\</a:t>
            </a:r>
            <a:r>
              <a:rPr lang="en-US" altLang="zh-CN" dirty="0" err="1"/>
              <a:t>multirow</a:t>
            </a:r>
            <a:r>
              <a:rPr lang="en-US" altLang="zh-CN" dirty="0"/>
              <a:t>{2}{*}{Multi-Row} &amp; \multicolumn{2}{|c|}{Multi-Column} &amp; \multicolumn{2}{|c|}{\</a:t>
            </a:r>
            <a:r>
              <a:rPr lang="en-US" altLang="zh-CN" dirty="0" err="1"/>
              <a:t>multirow</a:t>
            </a:r>
            <a:r>
              <a:rPr lang="en-US" altLang="zh-CN" dirty="0"/>
              <a:t>{2}{*}{Multi-Row and Col}} \\</a:t>
            </a:r>
          </a:p>
          <a:p>
            <a:r>
              <a:rPr lang="en-US" altLang="zh-CN" dirty="0"/>
              <a:t>%</a:t>
            </a:r>
            <a:r>
              <a:rPr lang="zh-CN" altLang="en-US" dirty="0"/>
              <a:t>上面开始两行合并</a:t>
            </a:r>
            <a:r>
              <a:rPr lang="en-US" altLang="zh-CN" dirty="0"/>
              <a:t>, </a:t>
            </a:r>
            <a:r>
              <a:rPr lang="zh-CN" altLang="en-US" dirty="0"/>
              <a:t>然后又是正常的两列合并</a:t>
            </a:r>
            <a:r>
              <a:rPr lang="en-US" altLang="zh-CN" dirty="0"/>
              <a:t>, </a:t>
            </a:r>
            <a:r>
              <a:rPr lang="zh-CN" altLang="en-US" dirty="0"/>
              <a:t>接下来是两行两列合并</a:t>
            </a:r>
          </a:p>
          <a:p>
            <a:r>
              <a:rPr lang="en-US" altLang="zh-CN" dirty="0"/>
              <a:t>\cline{2-3} %</a:t>
            </a:r>
            <a:r>
              <a:rPr lang="zh-CN" altLang="en-US" dirty="0"/>
              <a:t>绘制第</a:t>
            </a:r>
            <a:r>
              <a:rPr lang="en-US" altLang="zh-CN" dirty="0"/>
              <a:t>2</a:t>
            </a:r>
            <a:r>
              <a:rPr lang="zh-CN" altLang="en-US" dirty="0"/>
              <a:t>列和第</a:t>
            </a:r>
            <a:r>
              <a:rPr lang="en-US" altLang="zh-CN" dirty="0"/>
              <a:t>3</a:t>
            </a:r>
            <a:r>
              <a:rPr lang="zh-CN" altLang="en-US" dirty="0"/>
              <a:t>列的横线</a:t>
            </a:r>
          </a:p>
          <a:p>
            <a:r>
              <a:rPr lang="en-US" altLang="zh-CN" dirty="0"/>
              <a:t>&amp; column-1 &amp; column-2 &amp; \multicolumn{2}{|c|}{}\\</a:t>
            </a:r>
          </a:p>
          <a:p>
            <a:r>
              <a:rPr lang="en-US" altLang="zh-CN" dirty="0"/>
              <a:t>%</a:t>
            </a:r>
            <a:r>
              <a:rPr lang="zh-CN" altLang="en-US" dirty="0"/>
              <a:t>补偿上面的两列合并的那一行</a:t>
            </a:r>
          </a:p>
          <a:p>
            <a:r>
              <a:rPr lang="en-US" altLang="zh-CN" dirty="0"/>
              <a:t>\</a:t>
            </a:r>
            <a:r>
              <a:rPr lang="en-US" altLang="zh-CN" dirty="0" err="1"/>
              <a:t>hline</a:t>
            </a:r>
            <a:endParaRPr lang="en-US" altLang="zh-CN" dirty="0"/>
          </a:p>
          <a:p>
            <a:r>
              <a:rPr lang="en-US" altLang="zh-CN" dirty="0"/>
              <a:t>\end{tabular}</a:t>
            </a:r>
          </a:p>
          <a:p>
            <a:r>
              <a:rPr lang="en-US" altLang="zh-CN" dirty="0"/>
              <a:t>\caption{My first table} %</a:t>
            </a:r>
            <a:r>
              <a:rPr lang="zh-CN" altLang="en-US" dirty="0"/>
              <a:t>表格的名称</a:t>
            </a:r>
          </a:p>
          <a:p>
            <a:r>
              <a:rPr lang="en-US" altLang="zh-CN" dirty="0"/>
              <a:t>\end{table}</a:t>
            </a:r>
          </a:p>
          <a:p>
            <a:r>
              <a:rPr lang="en-US" altLang="zh-CN" dirty="0"/>
              <a:t>\end{document}</a:t>
            </a:r>
          </a:p>
          <a:p>
            <a:endParaRPr lang="en-US" altLang="zh-CN" dirty="0" smtClean="0"/>
          </a:p>
          <a:p>
            <a:r>
              <a:rPr lang="en-US" altLang="zh-CN" dirty="0"/>
              <a:t/>
            </a:r>
            <a:br>
              <a:rPr lang="en-US" altLang="zh-CN" dirty="0"/>
            </a:br>
            <a:endParaRPr lang="zh-CN" altLang="en-US" dirty="0"/>
          </a:p>
        </p:txBody>
      </p:sp>
    </p:spTree>
    <p:extLst>
      <p:ext uri="{BB962C8B-B14F-4D97-AF65-F5344CB8AC3E}">
        <p14:creationId xmlns:p14="http://schemas.microsoft.com/office/powerpoint/2010/main" val="4216846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590" y="5532437"/>
            <a:ext cx="10515600" cy="1325563"/>
          </a:xfrm>
        </p:spPr>
        <p:txBody>
          <a:bodyPr>
            <a:normAutofit fontScale="90000"/>
          </a:bodyPr>
          <a:lstStyle/>
          <a:p>
            <a:r>
              <a:rPr lang="zh-CN" altLang="en-US" sz="3600" dirty="0" smtClean="0"/>
              <a:t>参考</a:t>
            </a:r>
            <a:r>
              <a:rPr lang="en-US" altLang="zh-CN" sz="3600" dirty="0">
                <a:hlinkClick r:id="rId2"/>
              </a:rPr>
              <a:t>http://</a:t>
            </a:r>
            <a:r>
              <a:rPr lang="en-US" altLang="zh-CN" sz="3600" dirty="0" smtClean="0">
                <a:hlinkClick r:id="rId2"/>
              </a:rPr>
              <a:t>blog.sina.com.cn/s/blog_5e16f1770100fvf5.html</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392927" y="1746112"/>
            <a:ext cx="10515600" cy="4351338"/>
          </a:xfrm>
        </p:spPr>
        <p:txBody>
          <a:bodyPr/>
          <a:lstStyle/>
          <a:p>
            <a:r>
              <a:rPr lang="zh-CN" altLang="en-US" dirty="0"/>
              <a:t>其中，</a:t>
            </a:r>
            <a:r>
              <a:rPr lang="en-US" altLang="zh-CN" dirty="0" err="1"/>
              <a:t>multirow</a:t>
            </a:r>
            <a:r>
              <a:rPr lang="en-US" altLang="zh-CN" dirty="0"/>
              <a:t>{2}{*}{text}</a:t>
            </a:r>
            <a:r>
              <a:rPr lang="zh-CN" altLang="en-US" dirty="0"/>
              <a:t>的第一个参数表示行的数目，*表示由系统自动调整文字，</a:t>
            </a:r>
            <a:r>
              <a:rPr lang="en-US" altLang="zh-CN" dirty="0"/>
              <a:t>text</a:t>
            </a:r>
            <a:r>
              <a:rPr lang="zh-CN" altLang="en-US" dirty="0"/>
              <a:t>表示要写入的文字</a:t>
            </a:r>
          </a:p>
          <a:p>
            <a:r>
              <a:rPr lang="en-US" altLang="zh-CN" dirty="0"/>
              <a:t>multicolumn</a:t>
            </a:r>
            <a:r>
              <a:rPr lang="zh-CN" altLang="en-US" dirty="0"/>
              <a:t>与</a:t>
            </a:r>
            <a:r>
              <a:rPr lang="en-US" altLang="zh-CN" dirty="0"/>
              <a:t>multicolumn</a:t>
            </a:r>
            <a:r>
              <a:rPr lang="zh-CN" altLang="en-US" dirty="0"/>
              <a:t>类似，功能是跨多列， </a:t>
            </a:r>
            <a:r>
              <a:rPr lang="en-US" altLang="zh-CN" dirty="0"/>
              <a:t>\multicolumn{2}{|c|}{text}</a:t>
            </a:r>
            <a:r>
              <a:rPr lang="zh-CN" altLang="en-US" dirty="0"/>
              <a:t>表示跨</a:t>
            </a:r>
            <a:r>
              <a:rPr lang="en-US" altLang="zh-CN" dirty="0"/>
              <a:t>2</a:t>
            </a:r>
            <a:r>
              <a:rPr lang="zh-CN" altLang="en-US" dirty="0"/>
              <a:t>行，文字采用中心对齐的方式，</a:t>
            </a:r>
            <a:r>
              <a:rPr lang="en-US" altLang="zh-CN" dirty="0"/>
              <a:t>text</a:t>
            </a:r>
            <a:r>
              <a:rPr lang="zh-CN" altLang="en-US" dirty="0"/>
              <a:t>是要写入的文字。</a:t>
            </a:r>
          </a:p>
          <a:p>
            <a:r>
              <a:rPr lang="en-US" altLang="zh-CN" dirty="0"/>
              <a:t>multicolumn</a:t>
            </a:r>
            <a:r>
              <a:rPr lang="zh-CN" altLang="en-US" dirty="0"/>
              <a:t>和</a:t>
            </a:r>
            <a:r>
              <a:rPr lang="en-US" altLang="zh-CN" dirty="0" err="1"/>
              <a:t>multirow</a:t>
            </a:r>
            <a:r>
              <a:rPr lang="zh-CN" altLang="en-US" dirty="0"/>
              <a:t>可以组合使用，跨多行多列，只需要将</a:t>
            </a:r>
            <a:r>
              <a:rPr lang="en-US" altLang="zh-CN" dirty="0" err="1"/>
              <a:t>multirow</a:t>
            </a:r>
            <a:r>
              <a:rPr lang="zh-CN" altLang="en-US" dirty="0"/>
              <a:t>作为</a:t>
            </a:r>
            <a:r>
              <a:rPr lang="en-US" altLang="zh-CN" dirty="0"/>
              <a:t>multicolumn</a:t>
            </a:r>
            <a:r>
              <a:rPr lang="zh-CN" altLang="en-US" dirty="0"/>
              <a:t>的</a:t>
            </a:r>
            <a:r>
              <a:rPr lang="en-US" altLang="zh-CN" dirty="0"/>
              <a:t>text</a:t>
            </a:r>
            <a:r>
              <a:rPr lang="zh-CN" altLang="en-US" dirty="0"/>
              <a:t>即可。</a:t>
            </a:r>
          </a:p>
          <a:p>
            <a:r>
              <a:rPr lang="zh-CN" altLang="en-US" dirty="0"/>
              <a:t>最后，</a:t>
            </a:r>
            <a:r>
              <a:rPr lang="en-US" altLang="zh-CN" dirty="0"/>
              <a:t>\cline</a:t>
            </a:r>
            <a:r>
              <a:rPr lang="zh-CN" altLang="en-US" dirty="0"/>
              <a:t>用于画横线 </a:t>
            </a:r>
            <a:r>
              <a:rPr lang="en-US" altLang="zh-CN" dirty="0"/>
              <a:t>\cline{</a:t>
            </a:r>
            <a:r>
              <a:rPr lang="en-US" altLang="zh-CN" dirty="0" err="1"/>
              <a:t>i</a:t>
            </a:r>
            <a:r>
              <a:rPr lang="en-US" altLang="zh-CN" dirty="0"/>
              <a:t>-j}</a:t>
            </a:r>
            <a:r>
              <a:rPr lang="zh-CN" altLang="en-US" dirty="0"/>
              <a:t>表示从第</a:t>
            </a:r>
            <a:r>
              <a:rPr lang="en-US" altLang="zh-CN" dirty="0" err="1"/>
              <a:t>i</a:t>
            </a:r>
            <a:r>
              <a:rPr lang="zh-CN" altLang="en-US" dirty="0"/>
              <a:t>列画到第</a:t>
            </a:r>
            <a:r>
              <a:rPr lang="en-US" altLang="zh-CN" dirty="0"/>
              <a:t>j</a:t>
            </a:r>
            <a:r>
              <a:rPr lang="zh-CN" altLang="en-US" dirty="0"/>
              <a:t>列</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589421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beamer</a:t>
            </a:r>
            <a:r>
              <a:rPr lang="zh-CN" altLang="en-US" dirty="0" smtClean="0"/>
              <a:t>做幻灯片</a:t>
            </a:r>
            <a:endParaRPr lang="zh-CN" altLang="en-US" dirty="0"/>
          </a:p>
        </p:txBody>
      </p:sp>
      <p:sp>
        <p:nvSpPr>
          <p:cNvPr id="3" name="内容占位符 2"/>
          <p:cNvSpPr>
            <a:spLocks noGrp="1"/>
          </p:cNvSpPr>
          <p:nvPr>
            <p:ph idx="1"/>
          </p:nvPr>
        </p:nvSpPr>
        <p:spPr/>
        <p:txBody>
          <a:bodyPr/>
          <a:lstStyle/>
          <a:p>
            <a:r>
              <a:rPr lang="en-US" altLang="zh-CN" dirty="0"/>
              <a:t>\</a:t>
            </a:r>
            <a:r>
              <a:rPr lang="en-US" altLang="zh-CN" dirty="0" err="1"/>
              <a:t>documentclass</a:t>
            </a:r>
            <a:r>
              <a:rPr lang="en-US" altLang="zh-CN" dirty="0"/>
              <a:t>{beamer}</a:t>
            </a:r>
          </a:p>
          <a:p>
            <a:r>
              <a:rPr lang="en-US" altLang="zh-CN" dirty="0"/>
              <a:t>\begin{document}</a:t>
            </a:r>
          </a:p>
          <a:p>
            <a:r>
              <a:rPr lang="en-US" altLang="zh-CN" dirty="0"/>
              <a:t>\section{One Section}</a:t>
            </a:r>
          </a:p>
          <a:p>
            <a:r>
              <a:rPr lang="en-US" altLang="zh-CN" dirty="0"/>
              <a:t>\begin{frame}First Frame\end{frame}</a:t>
            </a:r>
          </a:p>
          <a:p>
            <a:r>
              <a:rPr lang="en-US" altLang="zh-CN" dirty="0"/>
              <a:t>\begin{frame}Second Frame\end{frame}</a:t>
            </a:r>
          </a:p>
          <a:p>
            <a:r>
              <a:rPr lang="en-US" altLang="zh-CN" dirty="0"/>
              <a:t>\section{The Other Section}</a:t>
            </a:r>
          </a:p>
          <a:p>
            <a:r>
              <a:rPr lang="en-US" altLang="zh-CN" dirty="0"/>
              <a:t>\begin{frame}Third Frame\end{frame}</a:t>
            </a:r>
          </a:p>
          <a:p>
            <a:r>
              <a:rPr lang="en-US" altLang="zh-CN" dirty="0"/>
              <a:t>\end{document}</a:t>
            </a:r>
          </a:p>
          <a:p>
            <a:endParaRPr lang="zh-CN" altLang="en-US" dirty="0"/>
          </a:p>
        </p:txBody>
      </p:sp>
    </p:spTree>
    <p:extLst>
      <p:ext uri="{BB962C8B-B14F-4D97-AF65-F5344CB8AC3E}">
        <p14:creationId xmlns:p14="http://schemas.microsoft.com/office/powerpoint/2010/main" val="2991551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Beamer</a:t>
            </a:r>
            <a:r>
              <a:rPr lang="zh-CN" altLang="en-US" dirty="0" smtClean="0"/>
              <a:t>参考网站</a:t>
            </a:r>
            <a:endParaRPr lang="zh-CN" altLang="en-US" dirty="0"/>
          </a:p>
        </p:txBody>
      </p:sp>
      <p:sp>
        <p:nvSpPr>
          <p:cNvPr id="3" name="内容占位符 2"/>
          <p:cNvSpPr>
            <a:spLocks noGrp="1"/>
          </p:cNvSpPr>
          <p:nvPr>
            <p:ph idx="1"/>
          </p:nvPr>
        </p:nvSpPr>
        <p:spPr/>
        <p:txBody>
          <a:bodyPr/>
          <a:lstStyle/>
          <a:p>
            <a:r>
              <a:rPr lang="en-US" altLang="zh-CN" dirty="0">
                <a:hlinkClick r:id="rId2"/>
              </a:rPr>
              <a:t>http://math.ecnu.edu.cn/~</a:t>
            </a:r>
            <a:r>
              <a:rPr lang="en-US" altLang="zh-CN" dirty="0" smtClean="0">
                <a:hlinkClick r:id="rId2"/>
              </a:rPr>
              <a:t>latex/slides/beamer/beamer_guide_cn.pdf</a:t>
            </a:r>
            <a:endParaRPr lang="en-US" altLang="zh-CN" dirty="0" smtClean="0"/>
          </a:p>
          <a:p>
            <a:r>
              <a:rPr lang="en-US" altLang="zh-CN" dirty="0">
                <a:hlinkClick r:id="rId3"/>
              </a:rPr>
              <a:t>https://</a:t>
            </a:r>
            <a:r>
              <a:rPr lang="en-US" altLang="zh-CN" dirty="0" smtClean="0">
                <a:hlinkClick r:id="rId3"/>
              </a:rPr>
              <a:t>bbs.pku.edu.cn/attach/cb/40/cb401e254626b3f9/beamerlog-1112.pdf</a:t>
            </a:r>
            <a:endParaRPr lang="en-US" altLang="zh-CN" dirty="0" smtClean="0"/>
          </a:p>
          <a:p>
            <a:endParaRPr lang="zh-CN" altLang="en-US" dirty="0"/>
          </a:p>
        </p:txBody>
      </p:sp>
    </p:spTree>
    <p:extLst>
      <p:ext uri="{BB962C8B-B14F-4D97-AF65-F5344CB8AC3E}">
        <p14:creationId xmlns:p14="http://schemas.microsoft.com/office/powerpoint/2010/main" val="304530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8335" y="2424513"/>
            <a:ext cx="4759519" cy="1325563"/>
          </a:xfrm>
        </p:spPr>
        <p:txBody>
          <a:bodyPr>
            <a:normAutofit/>
          </a:bodyPr>
          <a:lstStyle/>
          <a:p>
            <a:r>
              <a:rPr lang="en-US" altLang="zh-CN" sz="6000" b="1" dirty="0" smtClean="0"/>
              <a:t>5.</a:t>
            </a:r>
            <a:r>
              <a:rPr lang="zh-CN" altLang="en-US" sz="6000" b="1" dirty="0" smtClean="0"/>
              <a:t>推荐与参考</a:t>
            </a:r>
            <a:endParaRPr lang="zh-CN" altLang="en-US" sz="6000" b="1" dirty="0"/>
          </a:p>
        </p:txBody>
      </p:sp>
    </p:spTree>
    <p:extLst>
      <p:ext uri="{BB962C8B-B14F-4D97-AF65-F5344CB8AC3E}">
        <p14:creationId xmlns:p14="http://schemas.microsoft.com/office/powerpoint/2010/main" val="436192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一些推荐</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https://latexbase.com/</a:t>
            </a:r>
            <a:r>
              <a:rPr lang="en-US" altLang="zh-CN" dirty="0" smtClean="0"/>
              <a:t> </a:t>
            </a:r>
            <a:r>
              <a:rPr lang="zh-CN" altLang="en-US" dirty="0" smtClean="0"/>
              <a:t>非常棒的在线实时</a:t>
            </a:r>
            <a:r>
              <a:rPr lang="en-US" altLang="zh-CN" dirty="0" smtClean="0"/>
              <a:t>latex</a:t>
            </a:r>
            <a:r>
              <a:rPr lang="zh-CN" altLang="en-US" dirty="0" smtClean="0"/>
              <a:t>编译器</a:t>
            </a:r>
            <a:endParaRPr lang="en-US" altLang="zh-CN" dirty="0" smtClean="0"/>
          </a:p>
          <a:p>
            <a:endParaRPr lang="en-US" altLang="zh-CN" dirty="0"/>
          </a:p>
          <a:p>
            <a:r>
              <a:rPr lang="en-US" altLang="zh-CN" dirty="0" smtClean="0">
                <a:hlinkClick r:id="rId3"/>
              </a:rPr>
              <a:t>http://webdemo.myscript.com/views/math.html</a:t>
            </a:r>
            <a:endParaRPr lang="en-US" altLang="zh-CN" dirty="0" smtClean="0"/>
          </a:p>
          <a:p>
            <a:r>
              <a:rPr lang="zh-CN" altLang="en-US" dirty="0" smtClean="0"/>
              <a:t>手写数学公式转</a:t>
            </a:r>
            <a:r>
              <a:rPr lang="en-US" altLang="zh-CN" dirty="0" smtClean="0"/>
              <a:t>Latex</a:t>
            </a:r>
            <a:endParaRPr lang="zh-CN" altLang="en-US" dirty="0"/>
          </a:p>
        </p:txBody>
      </p:sp>
    </p:spTree>
    <p:extLst>
      <p:ext uri="{BB962C8B-B14F-4D97-AF65-F5344CB8AC3E}">
        <p14:creationId xmlns:p14="http://schemas.microsoft.com/office/powerpoint/2010/main" val="343143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091238" cy="1325563"/>
          </a:xfrm>
        </p:spPr>
        <p:txBody>
          <a:bodyPr/>
          <a:lstStyle/>
          <a:p>
            <a:r>
              <a:rPr lang="en-US" altLang="zh-CN" dirty="0" smtClean="0"/>
              <a:t>LaTeX</a:t>
            </a:r>
            <a:r>
              <a:rPr lang="zh-CN" altLang="en-US" dirty="0" smtClean="0"/>
              <a:t>模板常见文件类型及功能简要介绍</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en-US" altLang="zh-CN" dirty="0" smtClean="0"/>
              <a:t>LaTeX</a:t>
            </a:r>
            <a:r>
              <a:rPr lang="zh-CN" altLang="en-US" dirty="0" smtClean="0"/>
              <a:t>模板常见文件类型	功能简要介绍</a:t>
            </a:r>
          </a:p>
          <a:p>
            <a:r>
              <a:rPr lang="en-US" altLang="zh-CN" dirty="0" smtClean="0"/>
              <a:t>.</a:t>
            </a:r>
            <a:r>
              <a:rPr lang="en-US" altLang="zh-CN" dirty="0" err="1" smtClean="0"/>
              <a:t>dtx</a:t>
            </a:r>
            <a:r>
              <a:rPr lang="en-US" altLang="zh-CN" dirty="0" smtClean="0"/>
              <a:t>	Documented LaTeX sources</a:t>
            </a:r>
            <a:r>
              <a:rPr lang="zh-CN" altLang="en-US" dirty="0" smtClean="0"/>
              <a:t>，宏包重要部分</a:t>
            </a:r>
          </a:p>
          <a:p>
            <a:r>
              <a:rPr lang="en-US" altLang="zh-CN" dirty="0" smtClean="0"/>
              <a:t>.ins	installation</a:t>
            </a:r>
            <a:r>
              <a:rPr lang="zh-CN" altLang="en-US" dirty="0" smtClean="0"/>
              <a:t>，控制 </a:t>
            </a:r>
            <a:r>
              <a:rPr lang="en-US" altLang="zh-CN" dirty="0" err="1" smtClean="0"/>
              <a:t>TeX</a:t>
            </a:r>
            <a:r>
              <a:rPr lang="en-US" altLang="zh-CN" dirty="0" smtClean="0"/>
              <a:t> </a:t>
            </a:r>
            <a:r>
              <a:rPr lang="zh-CN" altLang="en-US" dirty="0" smtClean="0"/>
              <a:t>从 </a:t>
            </a:r>
            <a:r>
              <a:rPr lang="en-US" altLang="zh-CN" dirty="0" smtClean="0"/>
              <a:t>.</a:t>
            </a:r>
            <a:r>
              <a:rPr lang="en-US" altLang="zh-CN" dirty="0" err="1" smtClean="0"/>
              <a:t>dtx</a:t>
            </a:r>
            <a:r>
              <a:rPr lang="en-US" altLang="zh-CN" dirty="0" smtClean="0"/>
              <a:t> </a:t>
            </a:r>
            <a:r>
              <a:rPr lang="zh-CN" altLang="en-US" dirty="0" smtClean="0"/>
              <a:t>文件里释放宏包文件</a:t>
            </a:r>
          </a:p>
          <a:p>
            <a:r>
              <a:rPr lang="en-US" altLang="zh-CN" dirty="0" smtClean="0"/>
              <a:t>.</a:t>
            </a:r>
            <a:r>
              <a:rPr lang="en-US" altLang="zh-CN" dirty="0" err="1" smtClean="0"/>
              <a:t>cfg</a:t>
            </a:r>
            <a:r>
              <a:rPr lang="en-US" altLang="zh-CN" dirty="0" smtClean="0"/>
              <a:t>	</a:t>
            </a:r>
            <a:r>
              <a:rPr lang="en-US" altLang="zh-CN" dirty="0" err="1" smtClean="0"/>
              <a:t>config</a:t>
            </a:r>
            <a:r>
              <a:rPr lang="zh-CN" altLang="en-US" dirty="0" smtClean="0"/>
              <a:t>， 配置文件，可由上面两个文件生成</a:t>
            </a:r>
          </a:p>
          <a:p>
            <a:r>
              <a:rPr lang="en-US" altLang="zh-CN" dirty="0" smtClean="0"/>
              <a:t>.sty	style files</a:t>
            </a:r>
            <a:r>
              <a:rPr lang="zh-CN" altLang="en-US" dirty="0" smtClean="0"/>
              <a:t>，使用</a:t>
            </a:r>
            <a:r>
              <a:rPr lang="en-US" altLang="zh-CN" dirty="0" smtClean="0"/>
              <a:t>\</a:t>
            </a:r>
            <a:r>
              <a:rPr lang="en-US" altLang="zh-CN" dirty="0" err="1" smtClean="0"/>
              <a:t>usepackage</a:t>
            </a:r>
            <a:r>
              <a:rPr lang="en-US" altLang="zh-CN" dirty="0" smtClean="0"/>
              <a:t>{...}</a:t>
            </a:r>
            <a:r>
              <a:rPr lang="zh-CN" altLang="en-US" dirty="0" smtClean="0"/>
              <a:t>命令进行加载</a:t>
            </a:r>
          </a:p>
          <a:p>
            <a:r>
              <a:rPr lang="en-US" altLang="zh-CN" dirty="0" smtClean="0"/>
              <a:t>.</a:t>
            </a:r>
            <a:r>
              <a:rPr lang="en-US" altLang="zh-CN" dirty="0" err="1" smtClean="0"/>
              <a:t>cls</a:t>
            </a:r>
            <a:r>
              <a:rPr lang="en-US" altLang="zh-CN" dirty="0" smtClean="0"/>
              <a:t>	classes files</a:t>
            </a:r>
            <a:r>
              <a:rPr lang="zh-CN" altLang="en-US" dirty="0" smtClean="0"/>
              <a:t>，类文件，使用</a:t>
            </a:r>
            <a:r>
              <a:rPr lang="en-US" altLang="zh-CN" dirty="0" smtClean="0"/>
              <a:t>\</a:t>
            </a:r>
            <a:r>
              <a:rPr lang="en-US" altLang="zh-CN" dirty="0" err="1" smtClean="0"/>
              <a:t>documentclass</a:t>
            </a:r>
            <a:r>
              <a:rPr lang="en-US" altLang="zh-CN" dirty="0" smtClean="0"/>
              <a:t>{...}</a:t>
            </a:r>
            <a:r>
              <a:rPr lang="zh-CN" altLang="en-US" dirty="0" smtClean="0"/>
              <a:t>命令进行加载</a:t>
            </a:r>
          </a:p>
          <a:p>
            <a:r>
              <a:rPr lang="en-US" altLang="zh-CN" dirty="0" smtClean="0"/>
              <a:t>.aux	auxiliary</a:t>
            </a:r>
            <a:r>
              <a:rPr lang="zh-CN" altLang="en-US" dirty="0" smtClean="0"/>
              <a:t>， 辅助文件，不影响正常使用</a:t>
            </a:r>
          </a:p>
          <a:p>
            <a:r>
              <a:rPr lang="en-US" altLang="zh-CN" dirty="0" smtClean="0"/>
              <a:t>.</a:t>
            </a:r>
            <a:r>
              <a:rPr lang="en-US" altLang="zh-CN" dirty="0" err="1" smtClean="0"/>
              <a:t>bst</a:t>
            </a:r>
            <a:r>
              <a:rPr lang="en-US" altLang="zh-CN" dirty="0" smtClean="0"/>
              <a:t>	</a:t>
            </a:r>
            <a:r>
              <a:rPr lang="en-US" altLang="zh-CN" dirty="0" err="1" smtClean="0"/>
              <a:t>BibTeX</a:t>
            </a:r>
            <a:r>
              <a:rPr lang="en-US" altLang="zh-CN" dirty="0" smtClean="0"/>
              <a:t> style file</a:t>
            </a:r>
            <a:r>
              <a:rPr lang="zh-CN" altLang="en-US" dirty="0" smtClean="0"/>
              <a:t>，用来控制参考文献样式</a:t>
            </a:r>
          </a:p>
          <a:p>
            <a:endParaRPr lang="zh-CN" altLang="en-US" dirty="0"/>
          </a:p>
        </p:txBody>
      </p:sp>
    </p:spTree>
    <p:extLst>
      <p:ext uri="{BB962C8B-B14F-4D97-AF65-F5344CB8AC3E}">
        <p14:creationId xmlns:p14="http://schemas.microsoft.com/office/powerpoint/2010/main" val="29704379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参考网站</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www.ctex.org/documents/shredder/tex_frame.html</a:t>
            </a:r>
            <a:endParaRPr lang="en-US" altLang="zh-CN" dirty="0" smtClean="0"/>
          </a:p>
          <a:p>
            <a:r>
              <a:rPr lang="en-US" altLang="zh-CN" b="1" dirty="0" err="1" smtClean="0"/>
              <a:t>CTeX</a:t>
            </a:r>
            <a:r>
              <a:rPr lang="en-US" altLang="zh-CN" b="1" dirty="0" smtClean="0"/>
              <a:t> </a:t>
            </a:r>
            <a:r>
              <a:rPr lang="en-US" altLang="zh-CN" b="1" dirty="0"/>
              <a:t>— Beauty and </a:t>
            </a:r>
            <a:r>
              <a:rPr lang="en-US" altLang="zh-CN" b="1" dirty="0" smtClean="0"/>
              <a:t>Fun</a:t>
            </a:r>
          </a:p>
          <a:p>
            <a:endParaRPr lang="en-US" altLang="zh-CN" b="1" dirty="0"/>
          </a:p>
          <a:p>
            <a:r>
              <a:rPr lang="en-US" altLang="zh-CN" b="1" dirty="0">
                <a:hlinkClick r:id="rId3"/>
              </a:rPr>
              <a:t>http://</a:t>
            </a:r>
            <a:r>
              <a:rPr lang="en-US" altLang="zh-CN" b="1" dirty="0" smtClean="0">
                <a:hlinkClick r:id="rId3"/>
              </a:rPr>
              <a:t>blog.sina.com.cn/s/articlelist_1578561911_0_1.html</a:t>
            </a:r>
            <a:endParaRPr lang="en-US" altLang="zh-CN" b="1" dirty="0" smtClean="0"/>
          </a:p>
          <a:p>
            <a:r>
              <a:rPr lang="en-US" altLang="zh-CN" u="sng" dirty="0"/>
              <a:t>LaTeX</a:t>
            </a:r>
            <a:r>
              <a:rPr lang="zh-CN" altLang="en-US" u="sng" dirty="0" smtClean="0"/>
              <a:t>技巧</a:t>
            </a:r>
            <a:endParaRPr lang="en-US" altLang="zh-CN" u="sng" dirty="0" smtClean="0"/>
          </a:p>
          <a:p>
            <a:endParaRPr lang="en-US" altLang="zh-CN" b="1" u="sng" dirty="0" smtClean="0"/>
          </a:p>
          <a:p>
            <a:r>
              <a:rPr lang="en-US" altLang="zh-CN" b="1" u="sng" dirty="0">
                <a:hlinkClick r:id="rId4"/>
              </a:rPr>
              <a:t>http://</a:t>
            </a:r>
            <a:r>
              <a:rPr lang="en-US" altLang="zh-CN" b="1" u="sng" dirty="0" smtClean="0">
                <a:hlinkClick r:id="rId4"/>
              </a:rPr>
              <a:t>tug.org/begin.html</a:t>
            </a:r>
            <a:endParaRPr lang="en-US" altLang="zh-CN" b="1" u="sng" dirty="0" smtClean="0"/>
          </a:p>
          <a:p>
            <a:r>
              <a:rPr lang="zh-CN" altLang="en-US" b="1" u="sng" dirty="0" smtClean="0"/>
              <a:t>官方参考</a:t>
            </a:r>
            <a:endParaRPr lang="en-US" altLang="zh-CN" b="1" u="sng" dirty="0"/>
          </a:p>
          <a:p>
            <a:endParaRPr lang="en-US" altLang="zh-CN" b="1" dirty="0"/>
          </a:p>
          <a:p>
            <a:pPr marL="0" indent="0">
              <a:buNone/>
            </a:pPr>
            <a:endParaRPr lang="zh-CN" altLang="en-US" dirty="0"/>
          </a:p>
        </p:txBody>
      </p:sp>
    </p:spTree>
    <p:extLst>
      <p:ext uri="{BB962C8B-B14F-4D97-AF65-F5344CB8AC3E}">
        <p14:creationId xmlns:p14="http://schemas.microsoft.com/office/powerpoint/2010/main" val="2818999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参考网站</a:t>
            </a:r>
          </a:p>
        </p:txBody>
      </p:sp>
      <p:sp>
        <p:nvSpPr>
          <p:cNvPr id="3" name="内容占位符 2"/>
          <p:cNvSpPr>
            <a:spLocks noGrp="1"/>
          </p:cNvSpPr>
          <p:nvPr>
            <p:ph idx="1"/>
          </p:nvPr>
        </p:nvSpPr>
        <p:spPr/>
        <p:txBody>
          <a:bodyPr/>
          <a:lstStyle/>
          <a:p>
            <a:r>
              <a:rPr lang="en-US" altLang="zh-CN" dirty="0">
                <a:hlinkClick r:id="rId2"/>
              </a:rPr>
              <a:t>https://liam0205.me/2013/05/18/LaTeX-templates</a:t>
            </a:r>
            <a:r>
              <a:rPr lang="en-US" altLang="zh-CN" dirty="0" smtClean="0">
                <a:hlinkClick r:id="rId2"/>
              </a:rPr>
              <a:t>/</a:t>
            </a:r>
            <a:endParaRPr lang="en-US" altLang="zh-CN" dirty="0" smtClean="0"/>
          </a:p>
          <a:p>
            <a:r>
              <a:rPr lang="zh-CN" altLang="en-US" b="1" dirty="0" smtClean="0"/>
              <a:t>各大学</a:t>
            </a:r>
            <a:r>
              <a:rPr lang="en-US" altLang="zh-CN" b="1" dirty="0" smtClean="0"/>
              <a:t>LaTeX </a:t>
            </a:r>
            <a:r>
              <a:rPr lang="zh-CN" altLang="en-US" b="1" dirty="0"/>
              <a:t>模板</a:t>
            </a:r>
            <a:r>
              <a:rPr lang="zh-CN" altLang="en-US" b="1" dirty="0" smtClean="0"/>
              <a:t>收集</a:t>
            </a:r>
            <a:endParaRPr lang="en-US" altLang="zh-CN" b="1" dirty="0" smtClean="0"/>
          </a:p>
          <a:p>
            <a:endParaRPr lang="en-US" altLang="zh-CN" dirty="0"/>
          </a:p>
          <a:p>
            <a:r>
              <a:rPr lang="en-US" altLang="zh-CN" dirty="0">
                <a:hlinkClick r:id="rId3"/>
              </a:rPr>
              <a:t>http://liuchengxu.org/blog-cn/posts/quick-latex</a:t>
            </a:r>
            <a:r>
              <a:rPr lang="en-US" altLang="zh-CN" dirty="0" smtClean="0">
                <a:hlinkClick r:id="rId3"/>
              </a:rPr>
              <a:t>/</a:t>
            </a:r>
            <a:endParaRPr lang="en-US" altLang="zh-CN" dirty="0" smtClean="0"/>
          </a:p>
          <a:p>
            <a:r>
              <a:rPr lang="en-US" altLang="zh-CN" b="1" dirty="0" smtClean="0"/>
              <a:t>LaTeX </a:t>
            </a:r>
            <a:r>
              <a:rPr lang="zh-CN" altLang="en-US" b="1" dirty="0"/>
              <a:t>快速</a:t>
            </a:r>
            <a:r>
              <a:rPr lang="zh-CN" altLang="en-US" b="1" dirty="0" smtClean="0"/>
              <a:t>入门</a:t>
            </a:r>
            <a:endParaRPr lang="en-US" altLang="zh-CN" b="1" dirty="0" smtClean="0"/>
          </a:p>
          <a:p>
            <a:endParaRPr lang="en-US" altLang="zh-CN" b="1" dirty="0" smtClean="0"/>
          </a:p>
          <a:p>
            <a:r>
              <a:rPr lang="en-US" altLang="zh-CN" b="1" dirty="0">
                <a:hlinkClick r:id="rId4"/>
              </a:rPr>
              <a:t>http://</a:t>
            </a:r>
            <a:r>
              <a:rPr lang="en-US" altLang="zh-CN" b="1" dirty="0" smtClean="0">
                <a:hlinkClick r:id="rId4"/>
              </a:rPr>
              <a:t>blog.csdn.net/simple_the_best/article/details/51244631</a:t>
            </a:r>
            <a:endParaRPr lang="en-US" altLang="zh-CN" b="1" dirty="0" smtClean="0"/>
          </a:p>
          <a:p>
            <a:r>
              <a:rPr lang="en-US" altLang="zh-CN" b="1" dirty="0"/>
              <a:t>LaTeX </a:t>
            </a:r>
            <a:r>
              <a:rPr lang="zh-CN" altLang="en-US" b="1" dirty="0"/>
              <a:t>实战经验：新手须知</a:t>
            </a:r>
          </a:p>
          <a:p>
            <a:endParaRPr lang="en-US" altLang="zh-CN" b="1" dirty="0"/>
          </a:p>
          <a:p>
            <a:endParaRPr lang="zh-CN" altLang="en-US" b="1" dirty="0"/>
          </a:p>
          <a:p>
            <a:endParaRPr lang="zh-CN" altLang="en-US" dirty="0"/>
          </a:p>
          <a:p>
            <a:endParaRPr lang="zh-CN" altLang="en-US" dirty="0"/>
          </a:p>
        </p:txBody>
      </p:sp>
    </p:spTree>
    <p:extLst>
      <p:ext uri="{BB962C8B-B14F-4D97-AF65-F5344CB8AC3E}">
        <p14:creationId xmlns:p14="http://schemas.microsoft.com/office/powerpoint/2010/main" val="237041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1998" cy="6858000"/>
          </a:xfrm>
        </p:spPr>
      </p:pic>
    </p:spTree>
    <p:extLst>
      <p:ext uri="{BB962C8B-B14F-4D97-AF65-F5344CB8AC3E}">
        <p14:creationId xmlns:p14="http://schemas.microsoft.com/office/powerpoint/2010/main" val="3517816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38561" y="2718711"/>
            <a:ext cx="6469049" cy="1325563"/>
          </a:xfrm>
        </p:spPr>
        <p:txBody>
          <a:bodyPr>
            <a:normAutofit/>
          </a:bodyPr>
          <a:lstStyle/>
          <a:p>
            <a:r>
              <a:rPr lang="en-US" altLang="zh-CN" sz="8000" dirty="0" smtClean="0"/>
              <a:t>2. </a:t>
            </a:r>
            <a:r>
              <a:rPr lang="zh-CN" altLang="en-US" sz="8000" dirty="0" smtClean="0"/>
              <a:t>基础语句</a:t>
            </a:r>
            <a:endParaRPr lang="zh-CN" altLang="en-US" sz="8000" dirty="0"/>
          </a:p>
        </p:txBody>
      </p:sp>
    </p:spTree>
    <p:extLst>
      <p:ext uri="{BB962C8B-B14F-4D97-AF65-F5344CB8AC3E}">
        <p14:creationId xmlns:p14="http://schemas.microsoft.com/office/powerpoint/2010/main" val="1730881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Here comes \</a:t>
            </a:r>
            <a:r>
              <a:rPr lang="en-US" altLang="zh-CN" dirty="0" err="1" smtClean="0"/>
              <a:t>LaTeX</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documentclass</a:t>
            </a:r>
            <a:r>
              <a:rPr lang="en-US" altLang="zh-CN" dirty="0" smtClean="0"/>
              <a:t>{article}</a:t>
            </a:r>
          </a:p>
          <a:p>
            <a:r>
              <a:rPr lang="en-US" altLang="zh-CN" dirty="0" smtClean="0"/>
              <a:t>\begin{document}</a:t>
            </a:r>
          </a:p>
          <a:p>
            <a:r>
              <a:rPr lang="en-US" altLang="zh-CN" dirty="0" smtClean="0"/>
              <a:t>Here comes \</a:t>
            </a:r>
            <a:r>
              <a:rPr lang="en-US" altLang="zh-CN" dirty="0" err="1" smtClean="0"/>
              <a:t>LaTeX</a:t>
            </a:r>
            <a:r>
              <a:rPr lang="en-US" altLang="zh-CN" dirty="0" smtClean="0"/>
              <a:t>!</a:t>
            </a:r>
          </a:p>
          <a:p>
            <a:r>
              <a:rPr lang="en-US" altLang="zh-CN" dirty="0" smtClean="0"/>
              <a:t>\end{document}</a:t>
            </a:r>
            <a:endParaRPr lang="zh-CN" altLang="en-US" dirty="0"/>
          </a:p>
        </p:txBody>
      </p:sp>
    </p:spTree>
    <p:extLst>
      <p:ext uri="{BB962C8B-B14F-4D97-AF65-F5344CB8AC3E}">
        <p14:creationId xmlns:p14="http://schemas.microsoft.com/office/powerpoint/2010/main" val="2891806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LaTeX</a:t>
            </a:r>
            <a:r>
              <a:rPr lang="zh-CN" altLang="en-US" b="1" dirty="0"/>
              <a:t>数学</a:t>
            </a:r>
            <a:r>
              <a:rPr lang="zh-CN" altLang="en-US" b="1" dirty="0" smtClean="0"/>
              <a:t>公式</a:t>
            </a:r>
            <a:endParaRPr lang="zh-CN" altLang="en-US" dirty="0"/>
          </a:p>
        </p:txBody>
      </p:sp>
      <p:sp>
        <p:nvSpPr>
          <p:cNvPr id="4" name="Rectangle 1"/>
          <p:cNvSpPr>
            <a:spLocks noGrp="1" noChangeArrowheads="1"/>
          </p:cNvSpPr>
          <p:nvPr>
            <p:ph idx="1"/>
          </p:nvPr>
        </p:nvSpPr>
        <p:spPr bwMode="auto">
          <a:xfrm>
            <a:off x="685800" y="2395240"/>
            <a:ext cx="11225214" cy="4462760"/>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数学公式环境。</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LaTeX 的数学模式有两种：行内模式(inline)和行间模式(display)。前者在正文的行文中，插入数学公式；后者独立排列单独成行。</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在行文中，使用 </a:t>
            </a:r>
            <a:r>
              <a:rPr kumimoji="0" lang="zh-CN" altLang="zh-CN" sz="1400" b="0" i="0" u="none" strike="noStrike" cap="none" normalizeH="0" baseline="0" dirty="0" smtClean="0">
                <a:ln>
                  <a:noFill/>
                </a:ln>
                <a:solidFill>
                  <a:srgbClr val="CE537A"/>
                </a:solidFill>
                <a:effectLst/>
                <a:latin typeface="Arial Unicode MS"/>
                <a:ea typeface="Menlo"/>
              </a:rPr>
              <a:t>$ ... $</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 可以插入行内公式，使用 </a:t>
            </a:r>
            <a:r>
              <a:rPr kumimoji="0" lang="zh-CN" altLang="zh-CN" sz="1400" b="0" i="0" u="none" strike="noStrike" cap="none" normalizeH="0" baseline="0" dirty="0" smtClean="0">
                <a:ln>
                  <a:noFill/>
                </a:ln>
                <a:solidFill>
                  <a:srgbClr val="CE537A"/>
                </a:solidFill>
                <a:effectLst/>
                <a:latin typeface="Arial Unicode MS"/>
                <a:ea typeface="Menlo"/>
              </a:rPr>
              <a:t>$$ ... $$</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 可以插入行间公式，如果需要对行间公式进行编号，可以使用 equation 环境.</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控制序列。</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凡是键盘不能够直接表示的符号或者起着特定作用的皆有命令，类似转义，叫做</a:t>
            </a:r>
            <a:r>
              <a:rPr kumimoji="0" lang="zh-CN" altLang="zh-CN" sz="2000" b="1"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控制序列（control sequence）</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。比如求和符号</a:t>
            </a:r>
            <a:r>
              <a:rPr kumimoji="0" lang="zh-CN" altLang="zh-CN" sz="2400" b="0" i="0" u="none" strike="noStrike" cap="none" normalizeH="0" baseline="0" dirty="0" smtClean="0">
                <a:ln>
                  <a:noFill/>
                </a:ln>
                <a:solidFill>
                  <a:srgbClr val="2AA198"/>
                </a:solidFill>
                <a:effectLst/>
                <a:latin typeface="微软雅黑" panose="020B0503020204020204" pitchFamily="34" charset="-122"/>
                <a:ea typeface="MathJax_Size1"/>
              </a:rPr>
              <a:t>∑</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对应的命令为 </a:t>
            </a:r>
            <a:r>
              <a:rPr kumimoji="0" lang="zh-CN" altLang="zh-CN" sz="1400" b="0" i="0" u="none" strike="noStrike" cap="none" normalizeH="0" baseline="0" dirty="0" smtClean="0">
                <a:ln>
                  <a:noFill/>
                </a:ln>
                <a:solidFill>
                  <a:srgbClr val="CE537A"/>
                </a:solidFill>
                <a:effectLst/>
                <a:latin typeface="Arial Unicode MS"/>
                <a:ea typeface="Menlo"/>
              </a:rPr>
              <a:t>\sum</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上下标。</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CE537A"/>
                </a:solidFill>
                <a:effectLst/>
                <a:latin typeface="Arial Unicode MS"/>
                <a:ea typeface="Menlo"/>
              </a:rPr>
              <a:t>_{...}</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表示下标，</a:t>
            </a:r>
            <a:r>
              <a:rPr kumimoji="0" lang="zh-CN" altLang="zh-CN" sz="1400" b="0" i="0" u="none" strike="noStrike" cap="none" normalizeH="0" baseline="0" dirty="0" smtClean="0">
                <a:ln>
                  <a:noFill/>
                </a:ln>
                <a:solidFill>
                  <a:srgbClr val="CE537A"/>
                </a:solidFill>
                <a:effectLst/>
                <a:latin typeface="Arial Unicode MS"/>
                <a:ea typeface="Menlo"/>
              </a:rPr>
              <a:t>^{...}</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表示上标。它默认只作用于之后的一个字符，如果想对连续的几个字符起作用，请将这些字符用花括号{}括起来， 也就是下面分组的概念。</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分组。</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很简单，就是用</a:t>
            </a:r>
            <a:r>
              <a:rPr kumimoji="0" lang="zh-CN" altLang="zh-CN" sz="1400" b="0" i="0" u="none" strike="noStrike" cap="none" normalizeH="0" baseline="0" dirty="0" smtClean="0">
                <a:ln>
                  <a:noFill/>
                </a:ln>
                <a:solidFill>
                  <a:srgbClr val="CE537A"/>
                </a:solidFill>
                <a:effectLst/>
                <a:latin typeface="Arial Unicode MS"/>
                <a:ea typeface="Menlo"/>
              </a:rPr>
              <a:t>{...}</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将内容包含起来视作整体，比如上下标很长的时候。遇到什么时候得到的效果不是预期，那么很可能你需要加个分组，也就是添个大括号</a:t>
            </a:r>
            <a:r>
              <a:rPr kumimoji="0" lang="zh-CN" altLang="zh-CN" sz="1400" b="0" i="0" u="none" strike="noStrike" cap="none" normalizeH="0" baseline="0" dirty="0" smtClean="0">
                <a:ln>
                  <a:noFill/>
                </a:ln>
                <a:solidFill>
                  <a:srgbClr val="CE537A"/>
                </a:solidFill>
                <a:effectLst/>
                <a:latin typeface="Arial Unicode MS"/>
                <a:ea typeface="Menlo"/>
              </a:rPr>
              <a:t>{...}</a:t>
            </a:r>
            <a:r>
              <a:rPr kumimoji="0" lang="zh-CN" altLang="zh-CN" sz="2000" b="0" i="0" u="none" strike="noStrike" cap="none" normalizeH="0" baseline="0" dirty="0" smtClean="0">
                <a:ln>
                  <a:noFill/>
                </a:ln>
                <a:solidFill>
                  <a:srgbClr val="24292E"/>
                </a:solidFill>
                <a:effectLst/>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3959580197"/>
              </p:ext>
            </p:extLst>
          </p:nvPr>
        </p:nvGraphicFramePr>
        <p:xfrm>
          <a:off x="6618143" y="0"/>
          <a:ext cx="2689514" cy="2468880"/>
        </p:xfrm>
        <a:graphic>
          <a:graphicData uri="http://schemas.openxmlformats.org/drawingml/2006/table">
            <a:tbl>
              <a:tblPr/>
              <a:tblGrid>
                <a:gridCol w="1344757">
                  <a:extLst>
                    <a:ext uri="{9D8B030D-6E8A-4147-A177-3AD203B41FA5}">
                      <a16:colId xmlns:a16="http://schemas.microsoft.com/office/drawing/2014/main" val="4097915421"/>
                    </a:ext>
                  </a:extLst>
                </a:gridCol>
                <a:gridCol w="1344757">
                  <a:extLst>
                    <a:ext uri="{9D8B030D-6E8A-4147-A177-3AD203B41FA5}">
                      <a16:colId xmlns:a16="http://schemas.microsoft.com/office/drawing/2014/main" val="2100249072"/>
                    </a:ext>
                  </a:extLst>
                </a:gridCol>
              </a:tblGrid>
              <a:tr h="0">
                <a:tc>
                  <a:txBody>
                    <a:bodyPr/>
                    <a:lstStyle/>
                    <a:p>
                      <a:pPr algn="ctr"/>
                      <a:r>
                        <a:rPr lang="en-US" dirty="0">
                          <a:effectLst/>
                          <a:latin typeface="Arial" panose="020B0604020202020204" pitchFamily="34" charset="0"/>
                        </a:rPr>
                        <a:t>LaTeX</a:t>
                      </a:r>
                      <a:r>
                        <a:rPr lang="zh-CN" altLang="en-US" dirty="0">
                          <a:effectLst/>
                          <a:latin typeface="Arial" panose="020B0604020202020204" pitchFamily="34" charset="0"/>
                        </a:rPr>
                        <a:t>命令</a:t>
                      </a: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algn="ctr"/>
                      <a:r>
                        <a:rPr lang="zh-CN" altLang="en-US">
                          <a:effectLst/>
                          <a:latin typeface="Arial" panose="020B0604020202020204" pitchFamily="34" charset="0"/>
                        </a:rPr>
                        <a:t>预览效果</a:t>
                      </a: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3152552602"/>
                  </a:ext>
                </a:extLst>
              </a:tr>
              <a:tr h="0">
                <a:tc>
                  <a:txBody>
                    <a:bodyPr/>
                    <a:lstStyle/>
                    <a:p>
                      <a:pPr algn="ctr"/>
                      <a:r>
                        <a:rPr lang="en-US">
                          <a:effectLst/>
                        </a:rPr>
                        <a:t>$ x_i $</a:t>
                      </a: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DFDFD"/>
                    </a:solidFill>
                  </a:tcPr>
                </a:tc>
                <a:tc>
                  <a:txBody>
                    <a:bodyPr/>
                    <a:lstStyle/>
                    <a:p>
                      <a:pPr algn="ctr"/>
                      <a:r>
                        <a:rPr lang="en-US" b="0" i="0" u="none" strike="noStrike">
                          <a:solidFill>
                            <a:srgbClr val="2AA198"/>
                          </a:solidFill>
                          <a:effectLst/>
                          <a:latin typeface="MathJax_Math-italic"/>
                        </a:rPr>
                        <a:t>xi</a:t>
                      </a:r>
                      <a:r>
                        <a:rPr lang="en-US" b="0" i="0" u="none" strike="noStrike">
                          <a:effectLst/>
                        </a:rPr>
                        <a:t>xi</a:t>
                      </a:r>
                      <a:endParaRPr lang="en-US">
                        <a:effectLst/>
                      </a:endParaRP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2563849986"/>
                  </a:ext>
                </a:extLst>
              </a:tr>
              <a:tr h="0">
                <a:tc>
                  <a:txBody>
                    <a:bodyPr/>
                    <a:lstStyle/>
                    <a:p>
                      <a:pPr algn="ctr"/>
                      <a:r>
                        <a:rPr lang="en-US">
                          <a:effectLst/>
                        </a:rPr>
                        <a:t>$ x^2 $</a:t>
                      </a: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9F9F9"/>
                    </a:solidFill>
                  </a:tcPr>
                </a:tc>
                <a:tc>
                  <a:txBody>
                    <a:bodyPr/>
                    <a:lstStyle/>
                    <a:p>
                      <a:pPr algn="ctr"/>
                      <a:r>
                        <a:rPr lang="en-US" b="0" i="0" u="none" strike="noStrike">
                          <a:solidFill>
                            <a:srgbClr val="2AA198"/>
                          </a:solidFill>
                          <a:effectLst/>
                          <a:latin typeface="MathJax_Math-italic"/>
                        </a:rPr>
                        <a:t>x</a:t>
                      </a:r>
                      <a:r>
                        <a:rPr lang="en-US" b="0" i="0" u="none" strike="noStrike">
                          <a:effectLst/>
                          <a:latin typeface="MathJax_Main"/>
                        </a:rPr>
                        <a:t>2</a:t>
                      </a:r>
                      <a:r>
                        <a:rPr lang="en-US" b="0" i="0" u="none" strike="noStrike">
                          <a:effectLst/>
                        </a:rPr>
                        <a:t>x2</a:t>
                      </a:r>
                      <a:endParaRPr lang="en-US">
                        <a:effectLst/>
                      </a:endParaRP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9076324"/>
                  </a:ext>
                </a:extLst>
              </a:tr>
              <a:tr h="0">
                <a:tc>
                  <a:txBody>
                    <a:bodyPr/>
                    <a:lstStyle/>
                    <a:p>
                      <a:pPr algn="ctr"/>
                      <a:r>
                        <a:rPr lang="en-US">
                          <a:effectLst/>
                        </a:rPr>
                        <a:t>$ x^ {y^z}$</a:t>
                      </a: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DFDFD"/>
                    </a:solidFill>
                  </a:tcPr>
                </a:tc>
                <a:tc>
                  <a:txBody>
                    <a:bodyPr/>
                    <a:lstStyle/>
                    <a:p>
                      <a:pPr algn="ctr"/>
                      <a:r>
                        <a:rPr lang="en-US" b="0" i="0" u="none" strike="noStrike">
                          <a:solidFill>
                            <a:srgbClr val="2AA198"/>
                          </a:solidFill>
                          <a:effectLst/>
                          <a:latin typeface="MathJax_Math-italic"/>
                        </a:rPr>
                        <a:t>xyz</a:t>
                      </a:r>
                      <a:r>
                        <a:rPr lang="en-US" b="0" i="0" u="none" strike="noStrike">
                          <a:effectLst/>
                        </a:rPr>
                        <a:t>xyz</a:t>
                      </a:r>
                      <a:endParaRPr lang="en-US">
                        <a:effectLst/>
                      </a:endParaRP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2935503909"/>
                  </a:ext>
                </a:extLst>
              </a:tr>
              <a:tr h="0">
                <a:tc>
                  <a:txBody>
                    <a:bodyPr/>
                    <a:lstStyle/>
                    <a:p>
                      <a:pPr algn="ctr"/>
                      <a:r>
                        <a:rPr lang="en-US">
                          <a:effectLst/>
                        </a:rPr>
                        <a:t>$ \int_a^b f(x)$</a:t>
                      </a: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9F9F9"/>
                    </a:solidFill>
                  </a:tcPr>
                </a:tc>
                <a:tc>
                  <a:txBody>
                    <a:bodyPr/>
                    <a:lstStyle/>
                    <a:p>
                      <a:pPr algn="ctr"/>
                      <a:r>
                        <a:rPr lang="en-US" b="0" i="0" u="none" strike="noStrike">
                          <a:solidFill>
                            <a:srgbClr val="2AA198"/>
                          </a:solidFill>
                          <a:effectLst/>
                          <a:latin typeface="MathJax_Size1"/>
                        </a:rPr>
                        <a:t>∫</a:t>
                      </a:r>
                      <a:r>
                        <a:rPr lang="en-US" b="0" i="0" u="none" strike="noStrike">
                          <a:solidFill>
                            <a:srgbClr val="2AA198"/>
                          </a:solidFill>
                          <a:effectLst/>
                          <a:latin typeface="MathJax_Math-italic"/>
                        </a:rPr>
                        <a:t>baf</a:t>
                      </a:r>
                      <a:r>
                        <a:rPr lang="en-US" b="0" i="0" u="none" strike="noStrike">
                          <a:solidFill>
                            <a:srgbClr val="2AA198"/>
                          </a:solidFill>
                          <a:effectLst/>
                          <a:latin typeface="MathJax_Main"/>
                        </a:rPr>
                        <a:t>(</a:t>
                      </a:r>
                      <a:r>
                        <a:rPr lang="en-US" b="0" i="0" u="none" strike="noStrike">
                          <a:solidFill>
                            <a:srgbClr val="2AA198"/>
                          </a:solidFill>
                          <a:effectLst/>
                          <a:latin typeface="MathJax_Math-italic"/>
                        </a:rPr>
                        <a:t>x</a:t>
                      </a:r>
                      <a:r>
                        <a:rPr lang="en-US" b="0" i="0" u="none" strike="noStrike">
                          <a:solidFill>
                            <a:srgbClr val="2AA198"/>
                          </a:solidFill>
                          <a:effectLst/>
                          <a:latin typeface="MathJax_Main"/>
                        </a:rPr>
                        <a:t>)</a:t>
                      </a:r>
                      <a:r>
                        <a:rPr lang="en-US" b="0" i="0" u="none" strike="noStrike">
                          <a:effectLst/>
                        </a:rPr>
                        <a:t>∫abf(x)</a:t>
                      </a:r>
                      <a:endParaRPr lang="en-US">
                        <a:effectLst/>
                      </a:endParaRP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51734241"/>
                  </a:ext>
                </a:extLst>
              </a:tr>
              <a:tr h="0">
                <a:tc>
                  <a:txBody>
                    <a:bodyPr/>
                    <a:lstStyle/>
                    <a:p>
                      <a:pPr algn="ctr"/>
                      <a:r>
                        <a:rPr lang="en-US">
                          <a:effectLst/>
                        </a:rPr>
                        <a:t>$ \frac ab $</a:t>
                      </a: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DFDFD"/>
                    </a:solidFill>
                  </a:tcPr>
                </a:tc>
                <a:tc>
                  <a:txBody>
                    <a:bodyPr/>
                    <a:lstStyle/>
                    <a:p>
                      <a:pPr algn="ctr"/>
                      <a:r>
                        <a:rPr lang="en-US" b="0" i="0" u="none" strike="noStrike" dirty="0">
                          <a:solidFill>
                            <a:srgbClr val="2AA198"/>
                          </a:solidFill>
                          <a:effectLst/>
                          <a:latin typeface="MathJax_Math-italic"/>
                        </a:rPr>
                        <a:t>ab</a:t>
                      </a:r>
                      <a:endParaRPr lang="en-US" dirty="0">
                        <a:effectLst/>
                      </a:endParaRPr>
                    </a:p>
                  </a:txBody>
                  <a:tcPr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2013558775"/>
                  </a:ext>
                </a:extLst>
              </a:tr>
            </a:tbl>
          </a:graphicData>
        </a:graphic>
      </p:graphicFrame>
      <p:sp>
        <p:nvSpPr>
          <p:cNvPr id="6" name="Rectangle 2"/>
          <p:cNvSpPr>
            <a:spLocks noChangeArrowheads="1"/>
          </p:cNvSpPr>
          <p:nvPr/>
        </p:nvSpPr>
        <p:spPr bwMode="auto">
          <a:xfrm>
            <a:off x="6618288" y="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8578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LaTeX </a:t>
            </a:r>
            <a:r>
              <a:rPr lang="zh-CN" altLang="en-US" b="1" dirty="0"/>
              <a:t>中文</a:t>
            </a:r>
            <a:r>
              <a:rPr lang="zh-CN" altLang="en-US" b="1" dirty="0" smtClean="0"/>
              <a:t>支持</a:t>
            </a:r>
            <a:endParaRPr lang="zh-CN" altLang="en-US" dirty="0"/>
          </a:p>
        </p:txBody>
      </p:sp>
      <p:sp>
        <p:nvSpPr>
          <p:cNvPr id="5" name="Rectangle 1"/>
          <p:cNvSpPr>
            <a:spLocks noChangeArrowheads="1"/>
          </p:cNvSpPr>
          <p:nvPr/>
        </p:nvSpPr>
        <p:spPr bwMode="auto">
          <a:xfrm>
            <a:off x="-2476500" y="-1096296"/>
            <a:ext cx="88594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 name="内容占位符 5"/>
          <p:cNvSpPr>
            <a:spLocks noGrp="1"/>
          </p:cNvSpPr>
          <p:nvPr>
            <p:ph idx="1"/>
          </p:nvPr>
        </p:nvSpPr>
        <p:spPr>
          <a:xfrm>
            <a:off x="890588" y="1462088"/>
            <a:ext cx="10515600" cy="4686300"/>
          </a:xfrm>
        </p:spPr>
        <p:txBody>
          <a:bodyPr>
            <a:normAutofit/>
          </a:bodyPr>
          <a:lstStyle/>
          <a:p>
            <a:r>
              <a:rPr lang="en-US" altLang="zh-CN" dirty="0" smtClean="0"/>
              <a:t>CTEX</a:t>
            </a:r>
            <a:r>
              <a:rPr lang="zh-CN" altLang="en-US" dirty="0" smtClean="0"/>
              <a:t>包</a:t>
            </a:r>
            <a:endParaRPr lang="en-US" altLang="zh-CN" dirty="0" smtClean="0"/>
          </a:p>
          <a:p>
            <a:endParaRPr lang="en-US" altLang="zh-CN" dirty="0" smtClean="0"/>
          </a:p>
          <a:p>
            <a:r>
              <a:rPr lang="en-US" altLang="zh-CN" dirty="0" smtClean="0"/>
              <a:t>\</a:t>
            </a:r>
            <a:r>
              <a:rPr lang="en-US" altLang="zh-CN" dirty="0" err="1" smtClean="0"/>
              <a:t>documentclass</a:t>
            </a:r>
            <a:r>
              <a:rPr lang="en-US" altLang="zh-CN" dirty="0" smtClean="0"/>
              <a:t>[UTF8]{article}  %</a:t>
            </a:r>
            <a:r>
              <a:rPr lang="zh-CN" altLang="en-US" dirty="0" smtClean="0"/>
              <a:t>支持中文</a:t>
            </a:r>
          </a:p>
          <a:p>
            <a:r>
              <a:rPr lang="en-US" altLang="zh-CN" dirty="0" smtClean="0"/>
              <a:t>\</a:t>
            </a:r>
            <a:r>
              <a:rPr lang="en-US" altLang="zh-CN" dirty="0" err="1" smtClean="0"/>
              <a:t>usepackage</a:t>
            </a:r>
            <a:r>
              <a:rPr lang="en-US" altLang="zh-CN" dirty="0" smtClean="0"/>
              <a:t>[utf8]{</a:t>
            </a:r>
            <a:r>
              <a:rPr lang="en-US" altLang="zh-CN" dirty="0" err="1" smtClean="0"/>
              <a:t>inputenc</a:t>
            </a:r>
            <a:r>
              <a:rPr lang="en-US" altLang="zh-CN" dirty="0" smtClean="0"/>
              <a:t>}     % set input encoding </a:t>
            </a:r>
          </a:p>
          <a:p>
            <a:r>
              <a:rPr lang="en-US" altLang="zh-CN" dirty="0" smtClean="0"/>
              <a:t>\</a:t>
            </a:r>
            <a:r>
              <a:rPr lang="en-US" altLang="zh-CN" dirty="0" err="1" smtClean="0"/>
              <a:t>usepackage</a:t>
            </a:r>
            <a:r>
              <a:rPr lang="en-US" altLang="zh-CN" dirty="0" smtClean="0"/>
              <a:t>{CTEX}                   %</a:t>
            </a:r>
            <a:r>
              <a:rPr lang="zh-CN" altLang="en-US" dirty="0" smtClean="0"/>
              <a:t>支持中文</a:t>
            </a:r>
            <a:r>
              <a:rPr lang="en-US" altLang="zh-CN" dirty="0" smtClean="0"/>
              <a:t>\end{document}</a:t>
            </a:r>
          </a:p>
          <a:p>
            <a:r>
              <a:rPr lang="en-US" altLang="zh-CN" dirty="0" smtClean="0">
                <a:effectLst/>
              </a:rPr>
              <a:t>\begin{document}</a:t>
            </a:r>
          </a:p>
          <a:p>
            <a:r>
              <a:rPr lang="zh-CN" altLang="en-US" dirty="0" smtClean="0"/>
              <a:t>哈哈哈</a:t>
            </a:r>
            <a:endParaRPr lang="en-US" altLang="zh-CN" dirty="0" smtClean="0"/>
          </a:p>
          <a:p>
            <a:r>
              <a:rPr lang="en-US" altLang="zh-CN" dirty="0" smtClean="0">
                <a:effectLst/>
              </a:rPr>
              <a:t>\end{document}</a:t>
            </a:r>
            <a:endParaRPr lang="zh-CN" altLang="en-US" dirty="0"/>
          </a:p>
        </p:txBody>
      </p:sp>
    </p:spTree>
    <p:extLst>
      <p:ext uri="{BB962C8B-B14F-4D97-AF65-F5344CB8AC3E}">
        <p14:creationId xmlns:p14="http://schemas.microsoft.com/office/powerpoint/2010/main" val="117158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1944</Words>
  <Application>Microsoft Office PowerPoint</Application>
  <PresentationFormat>宽屏</PresentationFormat>
  <Paragraphs>292</Paragraphs>
  <Slides>41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Arial Unicode MS</vt:lpstr>
      <vt:lpstr>MathJax_Main</vt:lpstr>
      <vt:lpstr>MathJax_Math-italic</vt:lpstr>
      <vt:lpstr>MathJax_Size1</vt:lpstr>
      <vt:lpstr>Menlo</vt:lpstr>
      <vt:lpstr>等线</vt:lpstr>
      <vt:lpstr>等线 Light</vt:lpstr>
      <vt:lpstr>微软雅黑</vt:lpstr>
      <vt:lpstr>Arial</vt:lpstr>
      <vt:lpstr>Office 主题​​</vt:lpstr>
      <vt:lpstr>LaTeX 从零到放弃 </vt:lpstr>
      <vt:lpstr>1.LaTeX概览 </vt:lpstr>
      <vt:lpstr> LaTeX 的工作方式类似 web page，都是由源文件（.tex or .html）经由引擎（TeX or browser）渲染产生最终效果（得到 PDF 文件 或者 生成页面）。两者极其神似，包括语法规则与工作方式。</vt:lpstr>
      <vt:lpstr>LaTeX模板常见文件类型及功能简要介绍</vt:lpstr>
      <vt:lpstr>PowerPoint 演示文稿</vt:lpstr>
      <vt:lpstr>2. 基础语句</vt:lpstr>
      <vt:lpstr>Here comes \LaTeX!</vt:lpstr>
      <vt:lpstr>LaTeX数学公式</vt:lpstr>
      <vt:lpstr>LaTeX 中文支持</vt:lpstr>
      <vt:lpstr>标题和时间</vt:lpstr>
      <vt:lpstr>小节及换页</vt:lpstr>
      <vt:lpstr>枚举</vt:lpstr>
      <vt:lpstr>插图和注释</vt:lpstr>
      <vt:lpstr>引用文献</vt:lpstr>
      <vt:lpstr>3.实战技巧</vt:lpstr>
      <vt:lpstr>模仿专业的学术论文</vt:lpstr>
      <vt:lpstr>有效组织LaTeX</vt:lpstr>
      <vt:lpstr>建议组织结构</vt:lpstr>
      <vt:lpstr>如图片宏包调用</vt:lpstr>
      <vt:lpstr>插入程序代码</vt:lpstr>
      <vt:lpstr>对效果进行一些定制：</vt:lpstr>
      <vt:lpstr>数学公式</vt:lpstr>
      <vt:lpstr>PowerPoint 演示文稿</vt:lpstr>
      <vt:lpstr>给文字加上边框</vt:lpstr>
      <vt:lpstr>多图排列</vt:lpstr>
      <vt:lpstr>效果</vt:lpstr>
      <vt:lpstr>改变列表样式</vt:lpstr>
      <vt:lpstr>两个推荐宏包</vt:lpstr>
      <vt:lpstr>修改样式的过程</vt:lpstr>
      <vt:lpstr>编译出错了怎么办？</vt:lpstr>
      <vt:lpstr>4.其他应用</vt:lpstr>
      <vt:lpstr>用latex画表格</vt:lpstr>
      <vt:lpstr>PowerPoint 演示文稿</vt:lpstr>
      <vt:lpstr>PowerPoint 演示文稿</vt:lpstr>
      <vt:lpstr>参考http://blog.sina.com.cn/s/blog_5e16f1770100fvf5.html </vt:lpstr>
      <vt:lpstr>用beamer做幻灯片</vt:lpstr>
      <vt:lpstr>Beamer参考网站</vt:lpstr>
      <vt:lpstr>5.推荐与参考</vt:lpstr>
      <vt:lpstr>一些推荐</vt:lpstr>
      <vt:lpstr>参考网站</vt:lpstr>
      <vt:lpstr>参考网站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 从零到放弃 </dc:title>
  <dc:creator>张庭梁</dc:creator>
  <cp:lastModifiedBy>张庭梁</cp:lastModifiedBy>
  <cp:revision>20</cp:revision>
  <dcterms:created xsi:type="dcterms:W3CDTF">2018-01-17T13:51:57Z</dcterms:created>
  <dcterms:modified xsi:type="dcterms:W3CDTF">2018-01-18T08:29:13Z</dcterms:modified>
</cp:coreProperties>
</file>