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85" r:id="rId7"/>
    <p:sldId id="284" r:id="rId8"/>
    <p:sldId id="288" r:id="rId9"/>
    <p:sldId id="298" r:id="rId10"/>
    <p:sldId id="289" r:id="rId11"/>
    <p:sldId id="290" r:id="rId12"/>
    <p:sldId id="291" r:id="rId13"/>
    <p:sldId id="292" r:id="rId14"/>
    <p:sldId id="293" r:id="rId15"/>
    <p:sldId id="286" r:id="rId16"/>
    <p:sldId id="295" r:id="rId17"/>
    <p:sldId id="294" r:id="rId18"/>
    <p:sldId id="296" r:id="rId19"/>
    <p:sldId id="297" r:id="rId20"/>
    <p:sldId id="299" r:id="rId21"/>
    <p:sldId id="260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0.62322</cdr:x>
      <cdr:y>1</cdr:y>
    </cdr:to>
    <cdr:pic>
      <cdr:nvPicPr>
        <cdr:cNvPr id="3" name="Picture 2" descr="A close up of text on a white background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B55D96D3-A997-4159-A737-C322B6D66E5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6038850" cy="6115050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11/26/2019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quelynJohnson/SIMS_CS332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352991"/>
            <a:ext cx="7077456" cy="1243584"/>
          </a:xfrm>
        </p:spPr>
        <p:txBody>
          <a:bodyPr/>
          <a:lstStyle/>
          <a:p>
            <a:r>
              <a:rPr lang="en-US" dirty="0"/>
              <a:t>SIMS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2809535"/>
            <a:ext cx="7077456" cy="2903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Group Members: </a:t>
            </a:r>
          </a:p>
          <a:p>
            <a:pPr lvl="1" indent="0">
              <a:buNone/>
            </a:pP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Ary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Hernandez</a:t>
            </a:r>
          </a:p>
          <a:p>
            <a:pPr lvl="1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Jacquelyn Johnson</a:t>
            </a:r>
          </a:p>
          <a:p>
            <a:pPr lvl="1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Andrew Samuel</a:t>
            </a:r>
          </a:p>
          <a:p>
            <a:pPr lvl="1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John Andrew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Tomich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Julio Quintero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AdminFrame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ABEB4EE-69D5-46E7-8A0E-1C32C0B8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842498"/>
              </p:ext>
            </p:extLst>
          </p:nvPr>
        </p:nvGraphicFramePr>
        <p:xfrm>
          <a:off x="444500" y="1489687"/>
          <a:ext cx="10807700" cy="2989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50">
                  <a:extLst>
                    <a:ext uri="{9D8B030D-6E8A-4147-A177-3AD203B41FA5}">
                      <a16:colId xmlns:a16="http://schemas.microsoft.com/office/drawing/2014/main" val="2360018771"/>
                    </a:ext>
                  </a:extLst>
                </a:gridCol>
                <a:gridCol w="5403850">
                  <a:extLst>
                    <a:ext uri="{9D8B030D-6E8A-4147-A177-3AD203B41FA5}">
                      <a16:colId xmlns:a16="http://schemas.microsoft.com/office/drawing/2014/main" val="678148496"/>
                    </a:ext>
                  </a:extLst>
                </a:gridCol>
              </a:tblGrid>
              <a:tr h="764387">
                <a:tc>
                  <a:txBody>
                    <a:bodyPr/>
                    <a:lstStyle/>
                    <a:p>
                      <a:r>
                        <a:rPr lang="en-US" sz="3600" dirty="0"/>
                        <a:t>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69032"/>
                  </a:ext>
                </a:extLst>
              </a:tr>
              <a:tr h="1884789"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displays a frame where the admin can view and modify student info with options to add or delete classes and to modify grades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is called by </a:t>
                      </a:r>
                      <a:r>
                        <a:rPr lang="en-US" sz="2800" dirty="0" err="1"/>
                        <a:t>mainFrame</a:t>
                      </a:r>
                      <a:r>
                        <a:rPr lang="en-US" sz="2800" dirty="0"/>
                        <a:t> and accesses the Db and Login class.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0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11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645695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Workflow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5227" y="1755006"/>
            <a:ext cx="6970857" cy="859055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Below you will see how we implemented the 5 workflows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5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Workflow</a:t>
            </a:r>
          </a:p>
        </p:txBody>
      </p:sp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830C752D-B39D-44EC-BE54-6E30D39D9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3164"/>
            <a:ext cx="8562109" cy="510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0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Workflow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05F57-8B38-423B-9C51-F4C60C33AA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05C17B3-EB6D-4DC5-9D5D-7C6D3164B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84" y="1461366"/>
            <a:ext cx="5266718" cy="4712990"/>
          </a:xfrm>
          <a:prstGeom prst="rect">
            <a:avLst/>
          </a:prstGeom>
        </p:spPr>
      </p:pic>
      <p:pic>
        <p:nvPicPr>
          <p:cNvPr id="7" name="Content Placeholder 6" descr="A picture containing bird, tree, flower&#10;&#10;Description automatically generated">
            <a:extLst>
              <a:ext uri="{FF2B5EF4-FFF2-40B4-BE49-F238E27FC236}">
                <a16:creationId xmlns:a16="http://schemas.microsoft.com/office/drawing/2014/main" id="{D481A1EC-B5D4-4508-BB27-027AA4C4C5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3825" y="1461366"/>
            <a:ext cx="5683204" cy="4712990"/>
          </a:xfrm>
        </p:spPr>
      </p:pic>
    </p:spTree>
    <p:extLst>
      <p:ext uri="{BB962C8B-B14F-4D97-AF65-F5344CB8AC3E}">
        <p14:creationId xmlns:p14="http://schemas.microsoft.com/office/powerpoint/2010/main" val="16070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Workflow</a:t>
            </a:r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0454ACD6-163A-468E-A1FC-9AA60F7C3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073" y="1413165"/>
            <a:ext cx="3934691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3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Workflow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BD337333-85D6-4278-B93D-CE4A500AF0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3112" y="1517650"/>
            <a:ext cx="4006201" cy="4659313"/>
          </a:xfrm>
        </p:spPr>
      </p:pic>
      <p:pic>
        <p:nvPicPr>
          <p:cNvPr id="13" name="Content Placeholder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602BD8D-4083-414E-ACEA-36A400474A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42913" y="1729888"/>
            <a:ext cx="5184775" cy="4234837"/>
          </a:xfrm>
        </p:spPr>
      </p:pic>
    </p:spTree>
    <p:extLst>
      <p:ext uri="{BB962C8B-B14F-4D97-AF65-F5344CB8AC3E}">
        <p14:creationId xmlns:p14="http://schemas.microsoft.com/office/powerpoint/2010/main" val="420237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Workflow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8E1261-770E-4D67-B436-A839456357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5038" y="2332831"/>
            <a:ext cx="4200525" cy="3028950"/>
          </a:xfrm>
        </p:spPr>
      </p:pic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F482C0-BBA5-4D95-BA12-8A6CE80B6B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89725" y="2309019"/>
            <a:ext cx="4752975" cy="3076575"/>
          </a:xfrm>
        </p:spPr>
      </p:pic>
    </p:spTree>
    <p:extLst>
      <p:ext uri="{BB962C8B-B14F-4D97-AF65-F5344CB8AC3E}">
        <p14:creationId xmlns:p14="http://schemas.microsoft.com/office/powerpoint/2010/main" val="13315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Workflow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26401F-D938-4C59-9588-DFFB8D6497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0750" y="2323306"/>
            <a:ext cx="4229100" cy="3048000"/>
          </a:xfrm>
        </p:spPr>
      </p:pic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8BB444-97BC-4416-B0A3-3C364A2EFD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3825" y="2246394"/>
            <a:ext cx="5184775" cy="3212297"/>
          </a:xfrm>
        </p:spPr>
      </p:pic>
    </p:spTree>
    <p:extLst>
      <p:ext uri="{BB962C8B-B14F-4D97-AF65-F5344CB8AC3E}">
        <p14:creationId xmlns:p14="http://schemas.microsoft.com/office/powerpoint/2010/main" val="71676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645695"/>
            <a:ext cx="7781544" cy="859055"/>
          </a:xfrm>
        </p:spPr>
        <p:txBody>
          <a:bodyPr/>
          <a:lstStyle/>
          <a:p>
            <a:r>
              <a:rPr lang="en-US" dirty="0"/>
              <a:t>Code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5227" y="1755005"/>
            <a:ext cx="7067110" cy="1673995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We coded in Java for the GUI/Front End using </a:t>
            </a:r>
            <a:r>
              <a:rPr lang="en-US" sz="2400" dirty="0" err="1"/>
              <a:t>Netbeans</a:t>
            </a:r>
            <a:r>
              <a:rPr lang="en-US" sz="2400" dirty="0"/>
              <a:t> and Eclipse as IDE(s) and for the Back End/Database we used SQL (specifically </a:t>
            </a:r>
            <a:r>
              <a:rPr lang="en-US" sz="2400" dirty="0" err="1"/>
              <a:t>mySQL</a:t>
            </a:r>
            <a:r>
              <a:rPr lang="en-US" sz="2400" dirty="0"/>
              <a:t>)using </a:t>
            </a:r>
            <a:r>
              <a:rPr lang="en-US" sz="2400" dirty="0" err="1"/>
              <a:t>mySQL</a:t>
            </a:r>
            <a:r>
              <a:rPr lang="en-US" sz="2400" dirty="0"/>
              <a:t> Workbench as the IDE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F8273CFE-DBFD-482B-9D6C-286AC86EB880}"/>
              </a:ext>
            </a:extLst>
          </p:cNvPr>
          <p:cNvSpPr txBox="1"/>
          <p:nvPr/>
        </p:nvSpPr>
        <p:spPr>
          <a:xfrm>
            <a:off x="2891309" y="4862541"/>
            <a:ext cx="5646821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oper Black" panose="0208090404030B020404" pitchFamily="18" charset="0"/>
                <a:cs typeface="Aharoni" panose="020B0604020202020204" pitchFamily="2" charset="-79"/>
              </a:rPr>
              <a:t>Click me to view SIMS</a:t>
            </a: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870284"/>
            <a:ext cx="7781544" cy="859055"/>
          </a:xfrm>
        </p:spPr>
        <p:txBody>
          <a:bodyPr/>
          <a:lstStyle/>
          <a:p>
            <a:r>
              <a:rPr lang="en-US" dirty="0"/>
              <a:t>Group Type/Structure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5228" y="1729339"/>
            <a:ext cx="7781544" cy="3715351"/>
          </a:xfrm>
        </p:spPr>
        <p:txBody>
          <a:bodyPr>
            <a:normAutofit/>
          </a:bodyPr>
          <a:lstStyle/>
          <a:p>
            <a:r>
              <a:rPr lang="en-US" sz="2800" dirty="0"/>
              <a:t>Democratic: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Coined “egoless programming” where finding faults in the code is encouraged.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Mutual respect is crucial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Advantages: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Positive attitude towards progressing the project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High productivity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Works well to come together to fix a hard problem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DAE6E-72B5-4634-AF69-A1908FF6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Documentation</a:t>
            </a:r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D12EA0ED-713B-44DB-B8BF-27AF20B0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055" y="1431636"/>
            <a:ext cx="6807200" cy="50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8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Diagram</a:t>
            </a:r>
          </a:p>
        </p:txBody>
      </p:sp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19AEAA04-4840-FB41-B910-5F3570D85F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8335407"/>
              </p:ext>
            </p:extLst>
          </p:nvPr>
        </p:nvGraphicFramePr>
        <p:xfrm>
          <a:off x="1250950" y="1712075"/>
          <a:ext cx="9689766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645695"/>
            <a:ext cx="7781544" cy="859055"/>
          </a:xfrm>
        </p:spPr>
        <p:txBody>
          <a:bodyPr/>
          <a:lstStyle/>
          <a:p>
            <a:r>
              <a:rPr lang="en-US" dirty="0"/>
              <a:t>CRC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5227" y="1755006"/>
            <a:ext cx="7026696" cy="1076118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Below you will see a description of the CRC cards with class descriptions used to design our project software.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7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mainFrame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ABEB4EE-69D5-46E7-8A0E-1C32C0B88637}"/>
              </a:ext>
            </a:extLst>
          </p:cNvPr>
          <p:cNvGraphicFramePr>
            <a:graphicFrameLocks noGrp="1"/>
          </p:cNvGraphicFramePr>
          <p:nvPr/>
        </p:nvGraphicFramePr>
        <p:xfrm>
          <a:off x="444500" y="1489687"/>
          <a:ext cx="10807700" cy="264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50">
                  <a:extLst>
                    <a:ext uri="{9D8B030D-6E8A-4147-A177-3AD203B41FA5}">
                      <a16:colId xmlns:a16="http://schemas.microsoft.com/office/drawing/2014/main" val="2360018771"/>
                    </a:ext>
                  </a:extLst>
                </a:gridCol>
                <a:gridCol w="5403850">
                  <a:extLst>
                    <a:ext uri="{9D8B030D-6E8A-4147-A177-3AD203B41FA5}">
                      <a16:colId xmlns:a16="http://schemas.microsoft.com/office/drawing/2014/main" val="678148496"/>
                    </a:ext>
                  </a:extLst>
                </a:gridCol>
              </a:tblGrid>
              <a:tr h="764387">
                <a:tc>
                  <a:txBody>
                    <a:bodyPr/>
                    <a:lstStyle/>
                    <a:p>
                      <a:r>
                        <a:rPr lang="en-US" sz="3600" dirty="0"/>
                        <a:t>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69032"/>
                  </a:ext>
                </a:extLst>
              </a:tr>
              <a:tr h="1884789"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is responsible for holding the main frame requiring every user to insert an ID and password to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accesses the Db class and sends data to the Student and </a:t>
                      </a:r>
                      <a:r>
                        <a:rPr lang="en-US" sz="2800" dirty="0" err="1"/>
                        <a:t>AdminFrame</a:t>
                      </a:r>
                      <a:r>
                        <a:rPr lang="en-US" sz="2800" dirty="0"/>
                        <a:t>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0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97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ABEB4EE-69D5-46E7-8A0E-1C32C0B8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964229"/>
              </p:ext>
            </p:extLst>
          </p:nvPr>
        </p:nvGraphicFramePr>
        <p:xfrm>
          <a:off x="444500" y="1489687"/>
          <a:ext cx="10807700" cy="315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50">
                  <a:extLst>
                    <a:ext uri="{9D8B030D-6E8A-4147-A177-3AD203B41FA5}">
                      <a16:colId xmlns:a16="http://schemas.microsoft.com/office/drawing/2014/main" val="2360018771"/>
                    </a:ext>
                  </a:extLst>
                </a:gridCol>
                <a:gridCol w="5403850">
                  <a:extLst>
                    <a:ext uri="{9D8B030D-6E8A-4147-A177-3AD203B41FA5}">
                      <a16:colId xmlns:a16="http://schemas.microsoft.com/office/drawing/2014/main" val="678148496"/>
                    </a:ext>
                  </a:extLst>
                </a:gridCol>
              </a:tblGrid>
              <a:tr h="686100">
                <a:tc>
                  <a:txBody>
                    <a:bodyPr/>
                    <a:lstStyle/>
                    <a:p>
                      <a:r>
                        <a:rPr lang="en-US" sz="3600" dirty="0"/>
                        <a:t>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69032"/>
                  </a:ext>
                </a:extLst>
              </a:tr>
              <a:tr h="2380171">
                <a:tc>
                  <a:txBody>
                    <a:bodyPr/>
                    <a:lstStyle/>
                    <a:p>
                      <a:r>
                        <a:rPr lang="en-US" sz="2600" dirty="0"/>
                        <a:t>This class receives a value from </a:t>
                      </a:r>
                      <a:r>
                        <a:rPr lang="en-US" sz="2600" dirty="0" err="1"/>
                        <a:t>mainFrame</a:t>
                      </a:r>
                      <a:r>
                        <a:rPr lang="en-US" sz="2600" dirty="0"/>
                        <a:t> that it uses to display the needed information from the database. Can return to </a:t>
                      </a:r>
                      <a:r>
                        <a:rPr lang="en-US" sz="2600" dirty="0" err="1"/>
                        <a:t>mainFrame</a:t>
                      </a:r>
                      <a:r>
                        <a:rPr lang="en-US" sz="2600" dirty="0"/>
                        <a:t> class when done viewing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Accesses information from </a:t>
                      </a:r>
                      <a:r>
                        <a:rPr lang="en-US" sz="2800" dirty="0" err="1"/>
                        <a:t>mainFrame</a:t>
                      </a:r>
                      <a:r>
                        <a:rPr lang="en-US" sz="2800" dirty="0"/>
                        <a:t> and calls needed information from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0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35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ABEB4EE-69D5-46E7-8A0E-1C32C0B8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68399"/>
              </p:ext>
            </p:extLst>
          </p:nvPr>
        </p:nvGraphicFramePr>
        <p:xfrm>
          <a:off x="444500" y="1489687"/>
          <a:ext cx="10807700" cy="264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50">
                  <a:extLst>
                    <a:ext uri="{9D8B030D-6E8A-4147-A177-3AD203B41FA5}">
                      <a16:colId xmlns:a16="http://schemas.microsoft.com/office/drawing/2014/main" val="2360018771"/>
                    </a:ext>
                  </a:extLst>
                </a:gridCol>
                <a:gridCol w="5403850">
                  <a:extLst>
                    <a:ext uri="{9D8B030D-6E8A-4147-A177-3AD203B41FA5}">
                      <a16:colId xmlns:a16="http://schemas.microsoft.com/office/drawing/2014/main" val="678148496"/>
                    </a:ext>
                  </a:extLst>
                </a:gridCol>
              </a:tblGrid>
              <a:tr h="764387">
                <a:tc>
                  <a:txBody>
                    <a:bodyPr/>
                    <a:lstStyle/>
                    <a:p>
                      <a:r>
                        <a:rPr lang="en-US" sz="3600" dirty="0"/>
                        <a:t>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69032"/>
                  </a:ext>
                </a:extLst>
              </a:tr>
              <a:tr h="1884789"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makes connections to the database that holds all user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is called by </a:t>
                      </a:r>
                      <a:r>
                        <a:rPr lang="en-US" sz="2800" dirty="0" err="1"/>
                        <a:t>mainFrame</a:t>
                      </a:r>
                      <a:r>
                        <a:rPr lang="en-US" sz="2800" dirty="0"/>
                        <a:t>, </a:t>
                      </a:r>
                      <a:r>
                        <a:rPr lang="en-US" sz="2800" dirty="0" err="1"/>
                        <a:t>AdminFrame</a:t>
                      </a:r>
                      <a:r>
                        <a:rPr lang="en-US" sz="2800" dirty="0"/>
                        <a:t>, and Student.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0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51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ABEB4EE-69D5-46E7-8A0E-1C32C0B8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71853"/>
              </p:ext>
            </p:extLst>
          </p:nvPr>
        </p:nvGraphicFramePr>
        <p:xfrm>
          <a:off x="444500" y="1489687"/>
          <a:ext cx="10807700" cy="2989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50">
                  <a:extLst>
                    <a:ext uri="{9D8B030D-6E8A-4147-A177-3AD203B41FA5}">
                      <a16:colId xmlns:a16="http://schemas.microsoft.com/office/drawing/2014/main" val="2360018771"/>
                    </a:ext>
                  </a:extLst>
                </a:gridCol>
                <a:gridCol w="5403850">
                  <a:extLst>
                    <a:ext uri="{9D8B030D-6E8A-4147-A177-3AD203B41FA5}">
                      <a16:colId xmlns:a16="http://schemas.microsoft.com/office/drawing/2014/main" val="678148496"/>
                    </a:ext>
                  </a:extLst>
                </a:gridCol>
              </a:tblGrid>
              <a:tr h="764387">
                <a:tc>
                  <a:txBody>
                    <a:bodyPr/>
                    <a:lstStyle/>
                    <a:p>
                      <a:r>
                        <a:rPr lang="en-US" sz="3600" dirty="0"/>
                        <a:t>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69032"/>
                  </a:ext>
                </a:extLst>
              </a:tr>
              <a:tr h="1884789"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implements the methods to perform password validation, GPA calculation, and course registration (adding and deleting)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is called by </a:t>
                      </a:r>
                      <a:r>
                        <a:rPr lang="en-US" sz="2800" dirty="0" err="1"/>
                        <a:t>mainFrame</a:t>
                      </a:r>
                      <a:r>
                        <a:rPr lang="en-US" sz="2800" dirty="0"/>
                        <a:t> and </a:t>
                      </a:r>
                      <a:r>
                        <a:rPr lang="en-US" sz="2800" dirty="0" err="1"/>
                        <a:t>AdminFrame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0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9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353</Words>
  <Application>Microsoft Office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Cooper Black</vt:lpstr>
      <vt:lpstr>Trade Gothic LT Pro</vt:lpstr>
      <vt:lpstr>Trebuchet MS</vt:lpstr>
      <vt:lpstr>Wingdings</vt:lpstr>
      <vt:lpstr>Office Theme</vt:lpstr>
      <vt:lpstr>SIMS</vt:lpstr>
      <vt:lpstr>Group Type/Structure</vt:lpstr>
      <vt:lpstr>Requirements Documentation</vt:lpstr>
      <vt:lpstr>Use-Case Diagram</vt:lpstr>
      <vt:lpstr>CRC Description</vt:lpstr>
      <vt:lpstr>mainFrame</vt:lpstr>
      <vt:lpstr>Student</vt:lpstr>
      <vt:lpstr>Db</vt:lpstr>
      <vt:lpstr>Login</vt:lpstr>
      <vt:lpstr>AdminFrame</vt:lpstr>
      <vt:lpstr>Workflow Implementation</vt:lpstr>
      <vt:lpstr>Requirement Workflow</vt:lpstr>
      <vt:lpstr>Analysis Workflow</vt:lpstr>
      <vt:lpstr>Design Workflow</vt:lpstr>
      <vt:lpstr>Implementation Workflow</vt:lpstr>
      <vt:lpstr>Test Workflow</vt:lpstr>
      <vt:lpstr>Test Workflow</vt:lpstr>
      <vt:lpstr>Code Description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2019-11-19T15:43:17Z</dcterms:created>
  <dcterms:modified xsi:type="dcterms:W3CDTF">2019-11-26T16:09:00Z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