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87" r:id="rId7"/>
    <p:sldId id="285" r:id="rId8"/>
    <p:sldId id="284" r:id="rId9"/>
    <p:sldId id="288" r:id="rId10"/>
    <p:sldId id="298" r:id="rId11"/>
    <p:sldId id="289" r:id="rId12"/>
    <p:sldId id="290" r:id="rId13"/>
    <p:sldId id="291" r:id="rId14"/>
    <p:sldId id="292" r:id="rId15"/>
    <p:sldId id="293" r:id="rId16"/>
    <p:sldId id="286" r:id="rId17"/>
    <p:sldId id="295" r:id="rId18"/>
    <p:sldId id="294" r:id="rId19"/>
    <p:sldId id="296" r:id="rId20"/>
    <p:sldId id="297" r:id="rId21"/>
    <p:sldId id="260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0" d="100"/>
          <a:sy n="50" d="100"/>
        </p:scale>
        <p:origin x="75" y="9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5" name="Picture 4" descr="A close up of text on a white background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B839A28B-1CF6-4144-9FC1-7460FCF7936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9689766" cy="4444199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quelynJohnson/SIMS_CS332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352991"/>
            <a:ext cx="7077456" cy="1243584"/>
          </a:xfrm>
        </p:spPr>
        <p:txBody>
          <a:bodyPr/>
          <a:lstStyle/>
          <a:p>
            <a:r>
              <a:rPr lang="en-US" dirty="0"/>
              <a:t>SIMS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2809535"/>
            <a:ext cx="7077456" cy="2903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Group Members: </a:t>
            </a:r>
          </a:p>
          <a:p>
            <a:pPr lvl="1" indent="0">
              <a:buNone/>
            </a:pP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Ary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Hernandez</a:t>
            </a:r>
          </a:p>
          <a:p>
            <a:pPr lvl="1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Jaquelyn Johnson</a:t>
            </a:r>
          </a:p>
          <a:p>
            <a:pPr lvl="1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Andrew Samuel</a:t>
            </a:r>
          </a:p>
          <a:p>
            <a:pPr lvl="1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John Andrew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Tomich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Julio Quintero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71853"/>
              </p:ext>
            </p:extLst>
          </p:nvPr>
        </p:nvGraphicFramePr>
        <p:xfrm>
          <a:off x="444500" y="1489687"/>
          <a:ext cx="10807700" cy="2989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764387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1884789"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implements the methods to perform password validation, GPA calculation, and course registration (adding and deleting)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is called by </a:t>
                      </a:r>
                      <a:r>
                        <a:rPr lang="en-US" sz="2800" dirty="0" err="1"/>
                        <a:t>mainFrame</a:t>
                      </a:r>
                      <a:r>
                        <a:rPr lang="en-US" sz="2800" dirty="0"/>
                        <a:t> and </a:t>
                      </a:r>
                      <a:r>
                        <a:rPr lang="en-US" sz="2800" dirty="0" err="1"/>
                        <a:t>AdminFrame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9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AdminFrame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42498"/>
              </p:ext>
            </p:extLst>
          </p:nvPr>
        </p:nvGraphicFramePr>
        <p:xfrm>
          <a:off x="444500" y="1489687"/>
          <a:ext cx="10807700" cy="2989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764387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1884789"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displays a frame where the admin can view and modify student info with options to add or delete classes and to modify 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is called by </a:t>
                      </a:r>
                      <a:r>
                        <a:rPr lang="en-US" sz="2800" dirty="0" err="1"/>
                        <a:t>mainFrame</a:t>
                      </a:r>
                      <a:r>
                        <a:rPr lang="en-US" sz="2800" dirty="0"/>
                        <a:t> and accesses the Db and Login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11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645695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227" y="1755006"/>
            <a:ext cx="6970857" cy="859055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Below you will see how we implemented the 5 workflows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5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Workflow</a:t>
            </a:r>
          </a:p>
        </p:txBody>
      </p:sp>
    </p:spTree>
    <p:extLst>
      <p:ext uri="{BB962C8B-B14F-4D97-AF65-F5344CB8AC3E}">
        <p14:creationId xmlns:p14="http://schemas.microsoft.com/office/powerpoint/2010/main" val="125240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Workflow</a:t>
            </a:r>
          </a:p>
        </p:txBody>
      </p:sp>
    </p:spTree>
    <p:extLst>
      <p:ext uri="{BB962C8B-B14F-4D97-AF65-F5344CB8AC3E}">
        <p14:creationId xmlns:p14="http://schemas.microsoft.com/office/powerpoint/2010/main" val="1607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Workflow</a:t>
            </a:r>
          </a:p>
        </p:txBody>
      </p:sp>
    </p:spTree>
    <p:extLst>
      <p:ext uri="{BB962C8B-B14F-4D97-AF65-F5344CB8AC3E}">
        <p14:creationId xmlns:p14="http://schemas.microsoft.com/office/powerpoint/2010/main" val="219713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Workflow</a:t>
            </a:r>
          </a:p>
        </p:txBody>
      </p:sp>
    </p:spTree>
    <p:extLst>
      <p:ext uri="{BB962C8B-B14F-4D97-AF65-F5344CB8AC3E}">
        <p14:creationId xmlns:p14="http://schemas.microsoft.com/office/powerpoint/2010/main" val="420237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Workflow</a:t>
            </a:r>
          </a:p>
        </p:txBody>
      </p:sp>
    </p:spTree>
    <p:extLst>
      <p:ext uri="{BB962C8B-B14F-4D97-AF65-F5344CB8AC3E}">
        <p14:creationId xmlns:p14="http://schemas.microsoft.com/office/powerpoint/2010/main" val="1331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645695"/>
            <a:ext cx="7781544" cy="859055"/>
          </a:xfrm>
        </p:spPr>
        <p:txBody>
          <a:bodyPr/>
          <a:lstStyle/>
          <a:p>
            <a:r>
              <a:rPr lang="en-US" dirty="0"/>
              <a:t>Code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227" y="1755005"/>
            <a:ext cx="7067110" cy="1673995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We coded in Java for the GUI/Front End using </a:t>
            </a:r>
            <a:r>
              <a:rPr lang="en-US" sz="2400" dirty="0" err="1"/>
              <a:t>Netbeans</a:t>
            </a:r>
            <a:r>
              <a:rPr lang="en-US" sz="2400" dirty="0"/>
              <a:t> and Eclipse as IDE(s) and for the Back End/Database we used SQL (specifically </a:t>
            </a:r>
            <a:r>
              <a:rPr lang="en-US" sz="2400" dirty="0" err="1"/>
              <a:t>mySQL</a:t>
            </a:r>
            <a:r>
              <a:rPr lang="en-US" sz="2400" dirty="0"/>
              <a:t>)using </a:t>
            </a:r>
            <a:r>
              <a:rPr lang="en-US" sz="2400" dirty="0" err="1"/>
              <a:t>mySQL</a:t>
            </a:r>
            <a:r>
              <a:rPr lang="en-US" sz="2400" dirty="0"/>
              <a:t> Workbench as the IDE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F8273CFE-DBFD-482B-9D6C-286AC86EB880}"/>
              </a:ext>
            </a:extLst>
          </p:cNvPr>
          <p:cNvSpPr txBox="1"/>
          <p:nvPr/>
        </p:nvSpPr>
        <p:spPr>
          <a:xfrm>
            <a:off x="2891309" y="4862541"/>
            <a:ext cx="5646821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oper Black" panose="0208090404030B020404" pitchFamily="18" charset="0"/>
                <a:cs typeface="Aharoni" panose="020B0604020202020204" pitchFamily="2" charset="-79"/>
              </a:rPr>
              <a:t>Click me to view SIMS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870284"/>
            <a:ext cx="7781544" cy="859055"/>
          </a:xfrm>
        </p:spPr>
        <p:txBody>
          <a:bodyPr/>
          <a:lstStyle/>
          <a:p>
            <a:r>
              <a:rPr lang="en-US" dirty="0"/>
              <a:t>Group Type/Structure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228" y="1729339"/>
            <a:ext cx="7781544" cy="3715351"/>
          </a:xfrm>
        </p:spPr>
        <p:txBody>
          <a:bodyPr>
            <a:normAutofit/>
          </a:bodyPr>
          <a:lstStyle/>
          <a:p>
            <a:r>
              <a:rPr lang="en-US" sz="2800" dirty="0"/>
              <a:t>Democratic: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Coined “egoless programming” where finding faults in the code is encouraged.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Mutual respect is crucial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Advantages: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Positive attitude towards progressing the project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High productivity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Works well to come together to fix a hard problem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UML Diagram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DAE6E-72B5-4634-AF69-A1908FF6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5804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</a:t>
            </a:r>
          </a:p>
        </p:txBody>
      </p:sp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19AEAA04-4840-FB41-B910-5F3570D85F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521192"/>
              </p:ext>
            </p:extLst>
          </p:nvPr>
        </p:nvGraphicFramePr>
        <p:xfrm>
          <a:off x="1250950" y="1712075"/>
          <a:ext cx="9689766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645695"/>
            <a:ext cx="7781544" cy="859055"/>
          </a:xfrm>
        </p:spPr>
        <p:txBody>
          <a:bodyPr/>
          <a:lstStyle/>
          <a:p>
            <a:r>
              <a:rPr lang="en-US" dirty="0"/>
              <a:t>CRC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227" y="1755006"/>
            <a:ext cx="7026696" cy="1076118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Below you will see a description of the CRC cards with class descriptions used to design our project software.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7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mainFrame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/>
        </p:nvGraphicFramePr>
        <p:xfrm>
          <a:off x="444500" y="1489687"/>
          <a:ext cx="10807700" cy="264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764387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1884789"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is responsible for holding the main frame requiring every user to insert an ID and password to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accesses the Db class and sends data to the Student and </a:t>
                      </a:r>
                      <a:r>
                        <a:rPr lang="en-US" sz="2800" dirty="0" err="1"/>
                        <a:t>AdminFrame</a:t>
                      </a:r>
                      <a:r>
                        <a:rPr lang="en-US" sz="2800" dirty="0"/>
                        <a:t>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97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64229"/>
              </p:ext>
            </p:extLst>
          </p:nvPr>
        </p:nvGraphicFramePr>
        <p:xfrm>
          <a:off x="444500" y="1489687"/>
          <a:ext cx="10807700" cy="315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686100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2380171">
                <a:tc>
                  <a:txBody>
                    <a:bodyPr/>
                    <a:lstStyle/>
                    <a:p>
                      <a:r>
                        <a:rPr lang="en-US" sz="2600" dirty="0"/>
                        <a:t>This class receives a value from </a:t>
                      </a:r>
                      <a:r>
                        <a:rPr lang="en-US" sz="2600" dirty="0" err="1"/>
                        <a:t>mainFrame</a:t>
                      </a:r>
                      <a:r>
                        <a:rPr lang="en-US" sz="2600" dirty="0"/>
                        <a:t> that it uses to display the needed information from the database. Can return to </a:t>
                      </a:r>
                      <a:r>
                        <a:rPr lang="en-US" sz="2600" dirty="0" err="1"/>
                        <a:t>mainFrame</a:t>
                      </a:r>
                      <a:r>
                        <a:rPr lang="en-US" sz="2600" dirty="0"/>
                        <a:t> class when done viewing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Accesses information from </a:t>
                      </a:r>
                      <a:r>
                        <a:rPr lang="en-US" sz="2800" dirty="0" err="1"/>
                        <a:t>mainFrame</a:t>
                      </a:r>
                      <a:r>
                        <a:rPr lang="en-US" sz="2800" dirty="0"/>
                        <a:t> and calls needed information from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35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53C8C-D294-4D32-B489-ED5646A3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ABEB4EE-69D5-46E7-8A0E-1C32C0B88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68399"/>
              </p:ext>
            </p:extLst>
          </p:nvPr>
        </p:nvGraphicFramePr>
        <p:xfrm>
          <a:off x="444500" y="1489687"/>
          <a:ext cx="10807700" cy="264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0">
                  <a:extLst>
                    <a:ext uri="{9D8B030D-6E8A-4147-A177-3AD203B41FA5}">
                      <a16:colId xmlns:a16="http://schemas.microsoft.com/office/drawing/2014/main" val="2360018771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678148496"/>
                    </a:ext>
                  </a:extLst>
                </a:gridCol>
              </a:tblGrid>
              <a:tr h="764387">
                <a:tc>
                  <a:txBody>
                    <a:bodyPr/>
                    <a:lstStyle/>
                    <a:p>
                      <a:r>
                        <a:rPr lang="en-US" sz="36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69032"/>
                  </a:ext>
                </a:extLst>
              </a:tr>
              <a:tr h="1884789"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makes connections to the database that holds all user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This class is called by </a:t>
                      </a:r>
                      <a:r>
                        <a:rPr lang="en-US" sz="2800" dirty="0" err="1"/>
                        <a:t>mainFrame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 err="1"/>
                        <a:t>AdminFrame</a:t>
                      </a:r>
                      <a:r>
                        <a:rPr lang="en-US" sz="2800" dirty="0"/>
                        <a:t>, and Student.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5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354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Cooper Black</vt:lpstr>
      <vt:lpstr>Trade Gothic LT Pro</vt:lpstr>
      <vt:lpstr>Trebuchet MS</vt:lpstr>
      <vt:lpstr>Wingdings</vt:lpstr>
      <vt:lpstr>Office Theme</vt:lpstr>
      <vt:lpstr>SIMS</vt:lpstr>
      <vt:lpstr>Group Type/Structure</vt:lpstr>
      <vt:lpstr>Basic UML Diagram</vt:lpstr>
      <vt:lpstr>Requirements Documentation</vt:lpstr>
      <vt:lpstr>Use-Case Diagram</vt:lpstr>
      <vt:lpstr>CRC Description</vt:lpstr>
      <vt:lpstr>mainFrame</vt:lpstr>
      <vt:lpstr>Student</vt:lpstr>
      <vt:lpstr>Db</vt:lpstr>
      <vt:lpstr>Login</vt:lpstr>
      <vt:lpstr>AdminFrame</vt:lpstr>
      <vt:lpstr>Workflow Implementation</vt:lpstr>
      <vt:lpstr>Requirement Workflow</vt:lpstr>
      <vt:lpstr>Analysis Workflow</vt:lpstr>
      <vt:lpstr>Design Workflow</vt:lpstr>
      <vt:lpstr>Implementation Workflow</vt:lpstr>
      <vt:lpstr>Test Workflow</vt:lpstr>
      <vt:lpstr>Code Description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2019-11-19T15:43:17Z</dcterms:created>
  <dcterms:modified xsi:type="dcterms:W3CDTF">2019-11-21T01:17:28Z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