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8" r:id="rId6"/>
    <p:sldId id="260" r:id="rId7"/>
    <p:sldId id="262" r:id="rId8"/>
    <p:sldId id="261" r:id="rId9"/>
    <p:sldId id="272" r:id="rId10"/>
    <p:sldId id="274" r:id="rId11"/>
    <p:sldId id="273" r:id="rId12"/>
    <p:sldId id="275" r:id="rId13"/>
    <p:sldId id="276" r:id="rId14"/>
    <p:sldId id="277" r:id="rId15"/>
    <p:sldId id="278" r:id="rId16"/>
    <p:sldId id="279" r:id="rId17"/>
    <p:sldId id="267" r:id="rId18"/>
    <p:sldId id="271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40" d="100"/>
          <a:sy n="40" d="100"/>
        </p:scale>
        <p:origin x="66" y="11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6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FD365-8FC1-4D01-A948-217AAD7A8313}" type="datetime1">
              <a:rPr lang="fr-FR" smtClean="0"/>
              <a:t>17/05/2021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0F9FC-DF79-49E2-A94E-21EC262B9761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1340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85894B-BD9A-4ED9-A73F-5EFC8D57D3CB}" type="datetime1">
              <a:rPr lang="fr-FR" noProof="0" smtClean="0"/>
              <a:t>17/05/2021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0C6D3C-9EB0-4F2C-9026-3887D1CDB44E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665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8566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47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48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0451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907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075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625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84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397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117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3632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239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744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60C6D3C-9EB0-4F2C-9026-3887D1CDB44E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90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rtlCol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rtlCol="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rtlCol="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3" name="Espace réservé du texte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rtlCol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Rôle</a:t>
            </a:r>
          </a:p>
        </p:txBody>
      </p:sp>
      <p:sp>
        <p:nvSpPr>
          <p:cNvPr id="32" name="Espace réservé du texte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rtlCol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33" name="Espace réservé d’image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4" name="Espace réservé d’image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5" name="Espace réservé d’image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répertori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2" name="Espace réservé d’image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3" name="Espace réservé d’image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rtlCol="0" anchor="ctr"/>
          <a:lstStyle>
            <a:lvl1pPr marL="0" indent="0" algn="ctr">
              <a:buNone/>
              <a:defRPr sz="1050" i="1"/>
            </a:lvl1pPr>
          </a:lstStyle>
          <a:p>
            <a:pPr rtl="0"/>
            <a:r>
              <a:rPr lang="fr-FR" noProof="0" dirty="0"/>
              <a:t>Emplacement</a:t>
            </a:r>
            <a:br>
              <a:rPr lang="fr-FR" noProof="0" dirty="0"/>
            </a:br>
            <a:r>
              <a:rPr lang="fr-FR" noProof="0" dirty="0"/>
              <a:t>Votre image/logo ici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 dirty="0"/>
              <a:t>Description ici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’image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rtlCol="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rtlCol="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 err="1"/>
              <a:t>Thank</a:t>
            </a:r>
            <a:r>
              <a:rPr lang="fr-FR" noProof="0" dirty="0"/>
              <a:t> </a:t>
            </a:r>
            <a:br>
              <a:rPr lang="fr-FR" noProof="0" dirty="0"/>
            </a:br>
            <a:r>
              <a:rPr lang="fr-FR" noProof="0" dirty="0"/>
              <a:t>à vous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rtlCol="0"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Nom complet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E-mail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rtlCol="0"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Téléphone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rtlCol="0"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fr-FR" noProof="0" dirty="0"/>
              <a:t>FONCTION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 rtlCol="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 dirty="0"/>
              <a:t>Décrivez votre grande idée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rtlCol="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 rtlCol="0"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éro et icô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rtlCol="0"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#NOMBRE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rtlCol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Résultat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7" name="Espace réservé d’image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Espace réservé d’image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ctionnement vertical 60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Espace réservé du texte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9" name="Forme libre : Forme 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 de contenu 6 x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’image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0" name="Espace réservé du texte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2" name="Espace réservé du texte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 rtlCol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 rtlCol="0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Bloc de contenu avec icô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 rtlCol="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Description</a:t>
            </a:r>
          </a:p>
        </p:txBody>
      </p:sp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rtlCol="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 dirty="0"/>
              <a:t>En-tête</a:t>
            </a:r>
          </a:p>
        </p:txBody>
      </p:sp>
      <p:sp>
        <p:nvSpPr>
          <p:cNvPr id="29" name="Espace réservé d’image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0" name="Espace réservé d’image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31" name="Espace réservé d’image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rtlCol="0"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S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Photo complè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rtlCol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Glissez-déplacez votre </a:t>
            </a:r>
            <a:br>
              <a:rPr lang="fr-FR" noProof="0" dirty="0"/>
            </a:br>
            <a:r>
              <a:rPr lang="fr-FR" noProof="0" dirty="0"/>
              <a:t>Photo d’arrière-plan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 rtlCol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uniquement - Cl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 rtlCol="0"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jpe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ce réservé d’image 13" descr="Médecin pointant du doigt sur un écran de grande taille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10000"/>
              </a:lnSpc>
            </a:pPr>
            <a:r>
              <a:rPr lang="fr-FR" sz="4400" dirty="0"/>
              <a:t>Un problème</a:t>
            </a:r>
            <a:br>
              <a:rPr lang="fr-FR" sz="4600" dirty="0"/>
            </a:br>
            <a:r>
              <a:rPr lang="fr-FR" sz="4400" dirty="0"/>
              <a:t>des solutions</a:t>
            </a:r>
            <a:endParaRPr lang="fr-FR" sz="460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64857D70-F12B-4E1B-99F8-92DAD4349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99" y="4276447"/>
            <a:ext cx="5112000" cy="620016"/>
          </a:xfrm>
          <a:gradFill>
            <a:gsLst>
              <a:gs pos="800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dirty="0" err="1"/>
              <a:t>AllOnCOVID</a:t>
            </a:r>
            <a:endParaRPr lang="fr-FR" dirty="0"/>
          </a:p>
        </p:txBody>
      </p:sp>
      <p:sp>
        <p:nvSpPr>
          <p:cNvPr id="5" name="objet 7" descr="Rectangle beig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4" y="3441536"/>
            <a:ext cx="59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15" name="Rectangle 14">
            <a:extLst>
              <a:ext uri="{FF2B5EF4-FFF2-40B4-BE49-F238E27FC236}">
                <a16:creationId xmlns:a16="http://schemas.microsoft.com/office/drawing/2014/main" id="{DA136CB0-4ED9-43FA-81D5-6D322579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024" y="4896463"/>
            <a:ext cx="4500000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10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964366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statistiques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F73F66-CC44-40D3-BFFB-7CE4C0D1D1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836" y="261245"/>
            <a:ext cx="7447165" cy="494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11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333904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Signalisation de cas contacts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4D33223-115E-494D-987C-316C23E265D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21442" y="220518"/>
            <a:ext cx="7873192" cy="50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3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12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Une personne souhaite se faire vacciner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187860-FDAE-41E0-8E69-DE180C4D8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928" y="0"/>
            <a:ext cx="59795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4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Scénarii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13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3"/>
            <a:ext cx="4895705" cy="820367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Un statisticien créer des statistiques sur les chiffres du COVID dans un département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494104-A0E1-426F-B0AB-109C0533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538" y="0"/>
            <a:ext cx="57701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4B00A-2062-4E70-8AD4-A114464A6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584" y="2238573"/>
            <a:ext cx="10629202" cy="2291045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29F02-7E8D-405F-86D3-2E794F83D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14</a:t>
            </a:fld>
            <a:endParaRPr lang="fr-FR" sz="10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C3B75-767E-4A8C-803F-FA7025A67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9EEC6C-3C57-4B01-80D3-53DFDB5F78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3794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Merouane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60D19E-57E1-4373-8049-5E10984190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78931" y="3407563"/>
            <a:ext cx="2034138" cy="245885"/>
          </a:xfrm>
        </p:spPr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2FD735F-3532-48E3-982E-20E3B7CD4E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7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Yanis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F36C327-EB57-4A15-A015-B46391E9E7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fr-FR" dirty="0"/>
              <a:t>Développeur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044465-8F5D-4E03-90E0-7A3034CF8A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8931" y="3005055"/>
            <a:ext cx="2034138" cy="360445"/>
          </a:xfrm>
        </p:spPr>
        <p:txBody>
          <a:bodyPr rtlCol="0"/>
          <a:lstStyle/>
          <a:p>
            <a:pPr rtl="0"/>
            <a:r>
              <a:rPr lang="fr-FR" noProof="1"/>
              <a:t>Jacques</a:t>
            </a:r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BC5F3A4A-2857-4A67-818B-E62AB212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L’ÉQUIPE</a:t>
            </a:r>
          </a:p>
        </p:txBody>
      </p:sp>
      <p:sp>
        <p:nvSpPr>
          <p:cNvPr id="22" name="objet 7" descr="Rectangle beige">
            <a:extLst>
              <a:ext uri="{FF2B5EF4-FFF2-40B4-BE49-F238E27FC236}">
                <a16:creationId xmlns:a16="http://schemas.microsoft.com/office/drawing/2014/main" id="{FEEE4553-844E-49F9-8166-2F2E938E3677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951CEE-7CE6-4A91-B2A1-B443273C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4339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085FEF7-45BC-4B49-8329-097F2347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1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4" name="Espace réservé d’image 23" descr="Photo de profil d’une femme">
            <a:extLst>
              <a:ext uri="{FF2B5EF4-FFF2-40B4-BE49-F238E27FC236}">
                <a16:creationId xmlns:a16="http://schemas.microsoft.com/office/drawing/2014/main" id="{91E4C46E-2FA2-4AD2-A502-41A01ADDB2A8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7711" y="1648853"/>
            <a:ext cx="906304" cy="1206290"/>
          </a:xfrm>
        </p:spPr>
      </p:pic>
      <p:pic>
        <p:nvPicPr>
          <p:cNvPr id="28" name="Espace réservé d’image 27">
            <a:extLst>
              <a:ext uri="{FF2B5EF4-FFF2-40B4-BE49-F238E27FC236}">
                <a16:creationId xmlns:a16="http://schemas.microsoft.com/office/drawing/2014/main" id="{D29F7366-7712-40D7-B0B2-4BFB6A0405BA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8194" y="1648853"/>
            <a:ext cx="855611" cy="1206290"/>
          </a:xfr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A47850-696A-4153-953F-D3D2FB5C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69476" y="1841895"/>
            <a:ext cx="1453048" cy="820207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26" name="Espace réservé d’image 25" descr="Photo de profil d’un homme">
            <a:extLst>
              <a:ext uri="{FF2B5EF4-FFF2-40B4-BE49-F238E27FC236}">
                <a16:creationId xmlns:a16="http://schemas.microsoft.com/office/drawing/2014/main" id="{BAC2E32D-D8C5-439B-A150-5D05F5743F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2848" y="1648853"/>
            <a:ext cx="906304" cy="1206290"/>
          </a:xfrm>
        </p:spPr>
      </p:pic>
    </p:spTree>
    <p:extLst>
      <p:ext uri="{BB962C8B-B14F-4D97-AF65-F5344CB8AC3E}">
        <p14:creationId xmlns:p14="http://schemas.microsoft.com/office/powerpoint/2010/main" val="786406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89FBC09-5A84-45A9-B63B-5DEAA4BE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Conclusion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9A93DB-B3B6-47AF-84B6-0AE60CEEF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0" y="1992933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Prise de rendez-vous pour vaccination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3927B38-2109-4A32-9B61-7046301BA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15</a:t>
            </a:fld>
            <a:endParaRPr lang="fr-FR" sz="1000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741D6D94-B2BB-401E-AACC-F5CA79C890E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095500" y="3422739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Signalisation de cas contacts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446FF8FD-032B-4D36-A8A8-4808293CC3D6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095500" y="4867850"/>
            <a:ext cx="5038725" cy="1095375"/>
          </a:xfrm>
        </p:spPr>
        <p:txBody>
          <a:bodyPr rtlCol="0"/>
          <a:lstStyle/>
          <a:p>
            <a:pPr rtl="0"/>
            <a:r>
              <a:rPr lang="fr-FR" b="1" noProof="1">
                <a:solidFill>
                  <a:schemeClr val="accent2"/>
                </a:solidFill>
                <a:latin typeface="+mj-lt"/>
              </a:rPr>
              <a:t>Création de statistiques relatant du COVID</a:t>
            </a:r>
            <a:br>
              <a:rPr lang="fr-FR" sz="1200" dirty="0"/>
            </a:br>
            <a:endParaRPr lang="fr-FR" sz="1200" dirty="0"/>
          </a:p>
        </p:txBody>
      </p:sp>
      <p:sp>
        <p:nvSpPr>
          <p:cNvPr id="11" name="objet 7" descr="Rectangle beige">
            <a:extLst>
              <a:ext uri="{FF2B5EF4-FFF2-40B4-BE49-F238E27FC236}">
                <a16:creationId xmlns:a16="http://schemas.microsoft.com/office/drawing/2014/main" id="{0EF37AB9-30F5-41E6-9478-F4DEF99FA9B7}"/>
              </a:ext>
            </a:extLst>
          </p:cNvPr>
          <p:cNvSpPr/>
          <p:nvPr/>
        </p:nvSpPr>
        <p:spPr bwMode="white">
          <a:xfrm flipV="1">
            <a:off x="722099" y="1277068"/>
            <a:ext cx="4824000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6" name="Espace réservé d’image 11">
            <a:extLst>
              <a:ext uri="{FF2B5EF4-FFF2-40B4-BE49-F238E27FC236}">
                <a16:creationId xmlns:a16="http://schemas.microsoft.com/office/drawing/2014/main" id="{AC795B1E-52EB-4FE3-A1E0-F335382555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1992934"/>
            <a:ext cx="1095375" cy="1095375"/>
          </a:xfrm>
        </p:spPr>
      </p:pic>
      <p:pic>
        <p:nvPicPr>
          <p:cNvPr id="27" name="Espace réservé d’image 13">
            <a:extLst>
              <a:ext uri="{FF2B5EF4-FFF2-40B4-BE49-F238E27FC236}">
                <a16:creationId xmlns:a16="http://schemas.microsoft.com/office/drawing/2014/main" id="{6E924CF4-613B-4D10-84B4-60CDEB9D1E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213" y="3431134"/>
            <a:ext cx="1095375" cy="1095375"/>
          </a:xfrm>
        </p:spPr>
      </p:pic>
      <p:pic>
        <p:nvPicPr>
          <p:cNvPr id="28" name="Espace réservé d’image 15">
            <a:extLst>
              <a:ext uri="{FF2B5EF4-FFF2-40B4-BE49-F238E27FC236}">
                <a16:creationId xmlns:a16="http://schemas.microsoft.com/office/drawing/2014/main" id="{4A3F8A3D-A21F-48E8-9665-AC8C102CB76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" r="2814"/>
          <a:stretch/>
        </p:blipFill>
        <p:spPr>
          <a:xfrm>
            <a:off x="684213" y="4869334"/>
            <a:ext cx="1095375" cy="1095375"/>
          </a:xfrm>
        </p:spPr>
      </p:pic>
      <p:sp>
        <p:nvSpPr>
          <p:cNvPr id="2" name="Rectangle : avec coin rogné 1">
            <a:extLst>
              <a:ext uri="{FF2B5EF4-FFF2-40B4-BE49-F238E27FC236}">
                <a16:creationId xmlns:a16="http://schemas.microsoft.com/office/drawing/2014/main" id="{0029D4A7-D993-4E10-B162-999A8AE87011}"/>
              </a:ext>
            </a:extLst>
          </p:cNvPr>
          <p:cNvSpPr/>
          <p:nvPr/>
        </p:nvSpPr>
        <p:spPr>
          <a:xfrm rot="10800000">
            <a:off x="7367155" y="197541"/>
            <a:ext cx="4632662" cy="6494203"/>
          </a:xfrm>
          <a:prstGeom prst="snip1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D858B8-1736-4502-A935-2733B9D449CF}"/>
              </a:ext>
            </a:extLst>
          </p:cNvPr>
          <p:cNvSpPr txBox="1"/>
          <p:nvPr/>
        </p:nvSpPr>
        <p:spPr>
          <a:xfrm>
            <a:off x="7795899" y="2958042"/>
            <a:ext cx="43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1"/>
                </a:solidFill>
              </a:rPr>
              <a:t>Merci pour votre écoute</a:t>
            </a:r>
          </a:p>
        </p:txBody>
      </p:sp>
    </p:spTree>
    <p:extLst>
      <p:ext uri="{BB962C8B-B14F-4D97-AF65-F5344CB8AC3E}">
        <p14:creationId xmlns:p14="http://schemas.microsoft.com/office/powerpoint/2010/main" val="111089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Espace réservé d’image 27" descr="Femme regardant par une porte">
            <a:extLst>
              <a:ext uri="{FF2B5EF4-FFF2-40B4-BE49-F238E27FC236}">
                <a16:creationId xmlns:a16="http://schemas.microsoft.com/office/drawing/2014/main" id="{86D7D4AC-BE7B-45B9-AF4A-E2AF1B6C796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012000" cy="6858000"/>
          </a:xfrm>
        </p:spPr>
      </p:pic>
      <p:sp>
        <p:nvSpPr>
          <p:cNvPr id="15" name="Rectangle 14">
            <a:extLst>
              <a:ext uri="{FF2B5EF4-FFF2-40B4-BE49-F238E27FC236}">
                <a16:creationId xmlns:a16="http://schemas.microsoft.com/office/drawing/2014/main" id="{DD509E5E-F68C-4F2B-8EC7-43259586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0"/>
            <a:ext cx="6058185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F7E39F-041F-4A45-A1CF-F8C269887D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7343" y="2731934"/>
            <a:ext cx="6903253" cy="317215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rtlCol="0"/>
          <a:lstStyle/>
          <a:p>
            <a:pPr rtl="0"/>
            <a:r>
              <a:rPr lang="fr-FR" sz="1500" dirty="0"/>
              <a:t>Notre mission a été de penser une application web visant à la lute contre la covid-19 ainsi qu’à la libre circulation d’informations la concernant sur le territoire français.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9BE4A06-2673-41EF-AF84-96B0EDEC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7" y="3129954"/>
            <a:ext cx="4585966" cy="1008000"/>
          </a:xfrm>
        </p:spPr>
        <p:txBody>
          <a:bodyPr rtlCol="0"/>
          <a:lstStyle/>
          <a:p>
            <a:pPr rtl="0"/>
            <a:r>
              <a:rPr lang="fr-FR" dirty="0"/>
              <a:t>NOTRE </a:t>
            </a:r>
            <a:br>
              <a:rPr lang="fr-FR" dirty="0"/>
            </a:br>
            <a:r>
              <a:rPr lang="fr-FR" dirty="0"/>
              <a:t>GRANDE IDÉE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400AB11A-4D5E-4CDE-BB60-C8578F59C3E0}"/>
              </a:ext>
            </a:extLst>
          </p:cNvPr>
          <p:cNvSpPr/>
          <p:nvPr/>
        </p:nvSpPr>
        <p:spPr bwMode="white">
          <a:xfrm>
            <a:off x="1793360" y="4332687"/>
            <a:ext cx="5040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grpSp>
        <p:nvGrpSpPr>
          <p:cNvPr id="36" name="Groupe 35" descr="Icône d’ampoule">
            <a:extLst>
              <a:ext uri="{FF2B5EF4-FFF2-40B4-BE49-F238E27FC236}">
                <a16:creationId xmlns:a16="http://schemas.microsoft.com/office/drawing/2014/main" id="{840CA54E-FBB9-4848-A45D-E086AA4A5012}"/>
              </a:ext>
            </a:extLst>
          </p:cNvPr>
          <p:cNvGrpSpPr>
            <a:grpSpLocks noChangeAspect="1"/>
          </p:cNvGrpSpPr>
          <p:nvPr/>
        </p:nvGrpSpPr>
        <p:grpSpPr>
          <a:xfrm>
            <a:off x="1985345" y="3363146"/>
            <a:ext cx="362015" cy="584795"/>
            <a:chOff x="1684741" y="3186732"/>
            <a:chExt cx="530027" cy="856197"/>
          </a:xfrm>
        </p:grpSpPr>
        <p:sp>
          <p:nvSpPr>
            <p:cNvPr id="32" name="Forme libre : Forme 31">
              <a:extLst>
                <a:ext uri="{FF2B5EF4-FFF2-40B4-BE49-F238E27FC236}">
                  <a16:creationId xmlns:a16="http://schemas.microsoft.com/office/drawing/2014/main" id="{B8ABB65B-B8A5-4C0E-BE4C-E88A7BB3E8A2}"/>
                </a:ext>
              </a:extLst>
            </p:cNvPr>
            <p:cNvSpPr/>
            <p:nvPr/>
          </p:nvSpPr>
          <p:spPr>
            <a:xfrm>
              <a:off x="1817248" y="3777916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3" name="Forme libre : Forme 32">
              <a:extLst>
                <a:ext uri="{FF2B5EF4-FFF2-40B4-BE49-F238E27FC236}">
                  <a16:creationId xmlns:a16="http://schemas.microsoft.com/office/drawing/2014/main" id="{D71DD07A-CE80-41D5-AEEB-65192AD34639}"/>
                </a:ext>
              </a:extLst>
            </p:cNvPr>
            <p:cNvSpPr/>
            <p:nvPr/>
          </p:nvSpPr>
          <p:spPr>
            <a:xfrm>
              <a:off x="1817248" y="3879844"/>
              <a:ext cx="265013" cy="61157"/>
            </a:xfrm>
            <a:custGeom>
              <a:avLst/>
              <a:gdLst>
                <a:gd name="connsiteX0" fmla="*/ 30578 w 265013"/>
                <a:gd name="connsiteY0" fmla="*/ 0 h 61156"/>
                <a:gd name="connsiteX1" fmla="*/ 234435 w 265013"/>
                <a:gd name="connsiteY1" fmla="*/ 0 h 61156"/>
                <a:gd name="connsiteX2" fmla="*/ 265013 w 265013"/>
                <a:gd name="connsiteY2" fmla="*/ 30578 h 61156"/>
                <a:gd name="connsiteX3" fmla="*/ 234435 w 265013"/>
                <a:gd name="connsiteY3" fmla="*/ 61157 h 61156"/>
                <a:gd name="connsiteX4" fmla="*/ 30578 w 265013"/>
                <a:gd name="connsiteY4" fmla="*/ 61157 h 61156"/>
                <a:gd name="connsiteX5" fmla="*/ 0 w 265013"/>
                <a:gd name="connsiteY5" fmla="*/ 30578 h 61156"/>
                <a:gd name="connsiteX6" fmla="*/ 30578 w 265013"/>
                <a:gd name="connsiteY6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013" h="61156">
                  <a:moveTo>
                    <a:pt x="30578" y="0"/>
                  </a:moveTo>
                  <a:lnTo>
                    <a:pt x="234435" y="0"/>
                  </a:lnTo>
                  <a:cubicBezTo>
                    <a:pt x="251763" y="0"/>
                    <a:pt x="265013" y="13251"/>
                    <a:pt x="265013" y="30578"/>
                  </a:cubicBezTo>
                  <a:cubicBezTo>
                    <a:pt x="265013" y="47906"/>
                    <a:pt x="251763" y="61157"/>
                    <a:pt x="234435" y="61157"/>
                  </a:cubicBezTo>
                  <a:lnTo>
                    <a:pt x="30578" y="61157"/>
                  </a:lnTo>
                  <a:cubicBezTo>
                    <a:pt x="13251" y="61157"/>
                    <a:pt x="0" y="47906"/>
                    <a:pt x="0" y="30578"/>
                  </a:cubicBezTo>
                  <a:cubicBezTo>
                    <a:pt x="0" y="13251"/>
                    <a:pt x="13251" y="0"/>
                    <a:pt x="30578" y="0"/>
                  </a:cubicBez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0522D638-DE3D-438D-8C73-954C32D8CB63}"/>
                </a:ext>
              </a:extLst>
            </p:cNvPr>
            <p:cNvSpPr/>
            <p:nvPr/>
          </p:nvSpPr>
          <p:spPr>
            <a:xfrm>
              <a:off x="1883501" y="3981772"/>
              <a:ext cx="132507" cy="61157"/>
            </a:xfrm>
            <a:custGeom>
              <a:avLst/>
              <a:gdLst>
                <a:gd name="connsiteX0" fmla="*/ 0 w 132506"/>
                <a:gd name="connsiteY0" fmla="*/ 0 h 61156"/>
                <a:gd name="connsiteX1" fmla="*/ 66253 w 132506"/>
                <a:gd name="connsiteY1" fmla="*/ 61157 h 61156"/>
                <a:gd name="connsiteX2" fmla="*/ 132507 w 132506"/>
                <a:gd name="connsiteY2" fmla="*/ 0 h 61156"/>
                <a:gd name="connsiteX3" fmla="*/ 0 w 132506"/>
                <a:gd name="connsiteY3" fmla="*/ 0 h 6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06" h="61156">
                  <a:moveTo>
                    <a:pt x="0" y="0"/>
                  </a:moveTo>
                  <a:cubicBezTo>
                    <a:pt x="3058" y="34656"/>
                    <a:pt x="31598" y="61157"/>
                    <a:pt x="66253" y="61157"/>
                  </a:cubicBezTo>
                  <a:cubicBezTo>
                    <a:pt x="100909" y="61157"/>
                    <a:pt x="129449" y="34656"/>
                    <a:pt x="13250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01AB190E-B14D-440E-9910-B22D8C998B54}"/>
                </a:ext>
              </a:extLst>
            </p:cNvPr>
            <p:cNvSpPr/>
            <p:nvPr/>
          </p:nvSpPr>
          <p:spPr>
            <a:xfrm>
              <a:off x="1684741" y="3186732"/>
              <a:ext cx="530027" cy="550412"/>
            </a:xfrm>
            <a:custGeom>
              <a:avLst/>
              <a:gdLst>
                <a:gd name="connsiteX0" fmla="*/ 265013 w 530026"/>
                <a:gd name="connsiteY0" fmla="*/ 0 h 550412"/>
                <a:gd name="connsiteX1" fmla="*/ 265013 w 530026"/>
                <a:gd name="connsiteY1" fmla="*/ 0 h 550412"/>
                <a:gd name="connsiteX2" fmla="*/ 265013 w 530026"/>
                <a:gd name="connsiteY2" fmla="*/ 0 h 550412"/>
                <a:gd name="connsiteX3" fmla="*/ 0 w 530026"/>
                <a:gd name="connsiteY3" fmla="*/ 261956 h 550412"/>
                <a:gd name="connsiteX4" fmla="*/ 0 w 530026"/>
                <a:gd name="connsiteY4" fmla="*/ 271129 h 550412"/>
                <a:gd name="connsiteX5" fmla="*/ 18347 w 530026"/>
                <a:gd name="connsiteY5" fmla="*/ 362864 h 550412"/>
                <a:gd name="connsiteX6" fmla="*/ 64215 w 530026"/>
                <a:gd name="connsiteY6" fmla="*/ 438291 h 550412"/>
                <a:gd name="connsiteX7" fmla="*/ 126391 w 530026"/>
                <a:gd name="connsiteY7" fmla="*/ 539200 h 550412"/>
                <a:gd name="connsiteX8" fmla="*/ 144738 w 530026"/>
                <a:gd name="connsiteY8" fmla="*/ 550412 h 550412"/>
                <a:gd name="connsiteX9" fmla="*/ 385289 w 530026"/>
                <a:gd name="connsiteY9" fmla="*/ 550412 h 550412"/>
                <a:gd name="connsiteX10" fmla="*/ 403636 w 530026"/>
                <a:gd name="connsiteY10" fmla="*/ 539200 h 550412"/>
                <a:gd name="connsiteX11" fmla="*/ 465812 w 530026"/>
                <a:gd name="connsiteY11" fmla="*/ 438291 h 550412"/>
                <a:gd name="connsiteX12" fmla="*/ 511680 w 530026"/>
                <a:gd name="connsiteY12" fmla="*/ 362864 h 550412"/>
                <a:gd name="connsiteX13" fmla="*/ 530027 w 530026"/>
                <a:gd name="connsiteY13" fmla="*/ 271129 h 550412"/>
                <a:gd name="connsiteX14" fmla="*/ 530027 w 530026"/>
                <a:gd name="connsiteY14" fmla="*/ 261956 h 550412"/>
                <a:gd name="connsiteX15" fmla="*/ 265013 w 530026"/>
                <a:gd name="connsiteY15" fmla="*/ 0 h 550412"/>
                <a:gd name="connsiteX16" fmla="*/ 468870 w 530026"/>
                <a:gd name="connsiteY16" fmla="*/ 270110 h 550412"/>
                <a:gd name="connsiteX17" fmla="*/ 454600 w 530026"/>
                <a:gd name="connsiteY17" fmla="*/ 341460 h 550412"/>
                <a:gd name="connsiteX18" fmla="*/ 419944 w 530026"/>
                <a:gd name="connsiteY18" fmla="*/ 397520 h 550412"/>
                <a:gd name="connsiteX19" fmla="*/ 360826 w 530026"/>
                <a:gd name="connsiteY19" fmla="*/ 489256 h 550412"/>
                <a:gd name="connsiteX20" fmla="*/ 265013 w 530026"/>
                <a:gd name="connsiteY20" fmla="*/ 489256 h 550412"/>
                <a:gd name="connsiteX21" fmla="*/ 170220 w 530026"/>
                <a:gd name="connsiteY21" fmla="*/ 489256 h 550412"/>
                <a:gd name="connsiteX22" fmla="*/ 111102 w 530026"/>
                <a:gd name="connsiteY22" fmla="*/ 397520 h 550412"/>
                <a:gd name="connsiteX23" fmla="*/ 76446 w 530026"/>
                <a:gd name="connsiteY23" fmla="*/ 341460 h 550412"/>
                <a:gd name="connsiteX24" fmla="*/ 62176 w 530026"/>
                <a:gd name="connsiteY24" fmla="*/ 270110 h 550412"/>
                <a:gd name="connsiteX25" fmla="*/ 62176 w 530026"/>
                <a:gd name="connsiteY25" fmla="*/ 261956 h 550412"/>
                <a:gd name="connsiteX26" fmla="*/ 266033 w 530026"/>
                <a:gd name="connsiteY26" fmla="*/ 60138 h 550412"/>
                <a:gd name="connsiteX27" fmla="*/ 266033 w 530026"/>
                <a:gd name="connsiteY27" fmla="*/ 60138 h 550412"/>
                <a:gd name="connsiteX28" fmla="*/ 266033 w 530026"/>
                <a:gd name="connsiteY28" fmla="*/ 60138 h 550412"/>
                <a:gd name="connsiteX29" fmla="*/ 266033 w 530026"/>
                <a:gd name="connsiteY29" fmla="*/ 60138 h 550412"/>
                <a:gd name="connsiteX30" fmla="*/ 266033 w 530026"/>
                <a:gd name="connsiteY30" fmla="*/ 60138 h 550412"/>
                <a:gd name="connsiteX31" fmla="*/ 266033 w 530026"/>
                <a:gd name="connsiteY31" fmla="*/ 60138 h 550412"/>
                <a:gd name="connsiteX32" fmla="*/ 266033 w 530026"/>
                <a:gd name="connsiteY32" fmla="*/ 60138 h 550412"/>
                <a:gd name="connsiteX33" fmla="*/ 469889 w 530026"/>
                <a:gd name="connsiteY33" fmla="*/ 261956 h 550412"/>
                <a:gd name="connsiteX34" fmla="*/ 469889 w 530026"/>
                <a:gd name="connsiteY34" fmla="*/ 270110 h 550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0026" h="550412">
                  <a:moveTo>
                    <a:pt x="265013" y="0"/>
                  </a:moveTo>
                  <a:cubicBezTo>
                    <a:pt x="265013" y="0"/>
                    <a:pt x="265013" y="0"/>
                    <a:pt x="265013" y="0"/>
                  </a:cubicBezTo>
                  <a:cubicBezTo>
                    <a:pt x="265013" y="0"/>
                    <a:pt x="265013" y="0"/>
                    <a:pt x="265013" y="0"/>
                  </a:cubicBezTo>
                  <a:cubicBezTo>
                    <a:pt x="120275" y="1019"/>
                    <a:pt x="3058" y="117217"/>
                    <a:pt x="0" y="261956"/>
                  </a:cubicBezTo>
                  <a:lnTo>
                    <a:pt x="0" y="271129"/>
                  </a:lnTo>
                  <a:cubicBezTo>
                    <a:pt x="1019" y="302727"/>
                    <a:pt x="7135" y="333305"/>
                    <a:pt x="18347" y="362864"/>
                  </a:cubicBezTo>
                  <a:cubicBezTo>
                    <a:pt x="29559" y="390385"/>
                    <a:pt x="44848" y="415867"/>
                    <a:pt x="64215" y="438291"/>
                  </a:cubicBezTo>
                  <a:cubicBezTo>
                    <a:pt x="88678" y="464793"/>
                    <a:pt x="115179" y="516776"/>
                    <a:pt x="126391" y="539200"/>
                  </a:cubicBezTo>
                  <a:cubicBezTo>
                    <a:pt x="129449" y="546335"/>
                    <a:pt x="136584" y="550412"/>
                    <a:pt x="144738" y="550412"/>
                  </a:cubicBezTo>
                  <a:lnTo>
                    <a:pt x="385289" y="550412"/>
                  </a:lnTo>
                  <a:cubicBezTo>
                    <a:pt x="393443" y="550412"/>
                    <a:pt x="400578" y="546335"/>
                    <a:pt x="403636" y="539200"/>
                  </a:cubicBezTo>
                  <a:cubicBezTo>
                    <a:pt x="414848" y="516776"/>
                    <a:pt x="441349" y="464793"/>
                    <a:pt x="465812" y="438291"/>
                  </a:cubicBezTo>
                  <a:cubicBezTo>
                    <a:pt x="485178" y="415867"/>
                    <a:pt x="501487" y="390385"/>
                    <a:pt x="511680" y="362864"/>
                  </a:cubicBezTo>
                  <a:cubicBezTo>
                    <a:pt x="522892" y="333305"/>
                    <a:pt x="529008" y="302727"/>
                    <a:pt x="530027" y="271129"/>
                  </a:cubicBezTo>
                  <a:lnTo>
                    <a:pt x="530027" y="261956"/>
                  </a:lnTo>
                  <a:cubicBezTo>
                    <a:pt x="526969" y="117217"/>
                    <a:pt x="409752" y="1019"/>
                    <a:pt x="265013" y="0"/>
                  </a:cubicBezTo>
                  <a:close/>
                  <a:moveTo>
                    <a:pt x="468870" y="270110"/>
                  </a:moveTo>
                  <a:cubicBezTo>
                    <a:pt x="467851" y="294573"/>
                    <a:pt x="462754" y="319035"/>
                    <a:pt x="454600" y="341460"/>
                  </a:cubicBezTo>
                  <a:cubicBezTo>
                    <a:pt x="446446" y="361845"/>
                    <a:pt x="435234" y="381212"/>
                    <a:pt x="419944" y="397520"/>
                  </a:cubicBezTo>
                  <a:cubicBezTo>
                    <a:pt x="396501" y="426060"/>
                    <a:pt x="376115" y="456638"/>
                    <a:pt x="360826" y="489256"/>
                  </a:cubicBezTo>
                  <a:lnTo>
                    <a:pt x="265013" y="489256"/>
                  </a:lnTo>
                  <a:lnTo>
                    <a:pt x="170220" y="489256"/>
                  </a:lnTo>
                  <a:cubicBezTo>
                    <a:pt x="153912" y="456638"/>
                    <a:pt x="133526" y="426060"/>
                    <a:pt x="111102" y="397520"/>
                  </a:cubicBezTo>
                  <a:cubicBezTo>
                    <a:pt x="96832" y="381212"/>
                    <a:pt x="84600" y="361845"/>
                    <a:pt x="76446" y="341460"/>
                  </a:cubicBezTo>
                  <a:cubicBezTo>
                    <a:pt x="67273" y="319035"/>
                    <a:pt x="63196" y="294573"/>
                    <a:pt x="62176" y="270110"/>
                  </a:cubicBezTo>
                  <a:lnTo>
                    <a:pt x="62176" y="261956"/>
                  </a:lnTo>
                  <a:cubicBezTo>
                    <a:pt x="64215" y="150854"/>
                    <a:pt x="154931" y="61157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266033" y="60138"/>
                    <a:pt x="266033" y="60138"/>
                    <a:pt x="266033" y="60138"/>
                  </a:cubicBezTo>
                  <a:cubicBezTo>
                    <a:pt x="266033" y="60138"/>
                    <a:pt x="266033" y="60138"/>
                    <a:pt x="266033" y="60138"/>
                  </a:cubicBezTo>
                  <a:lnTo>
                    <a:pt x="266033" y="60138"/>
                  </a:lnTo>
                  <a:lnTo>
                    <a:pt x="266033" y="60138"/>
                  </a:lnTo>
                  <a:cubicBezTo>
                    <a:pt x="377134" y="61157"/>
                    <a:pt x="467851" y="149835"/>
                    <a:pt x="469889" y="261956"/>
                  </a:cubicBezTo>
                  <a:lnTo>
                    <a:pt x="469889" y="270110"/>
                  </a:lnTo>
                  <a:close/>
                </a:path>
              </a:pathLst>
            </a:custGeom>
            <a:solidFill>
              <a:schemeClr val="accent1"/>
            </a:solidFill>
            <a:ln w="1012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C3FC51DE-D10A-4DE8-A7E3-22FA2E4F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69877" y="5904087"/>
            <a:ext cx="6058183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2" name="Espace réservé du numéro de diapositive 51">
            <a:extLst>
              <a:ext uri="{FF2B5EF4-FFF2-40B4-BE49-F238E27FC236}">
                <a16:creationId xmlns:a16="http://schemas.microsoft.com/office/drawing/2014/main" id="{947A81F6-261F-44F4-B660-7BD323AE2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2</a:t>
            </a:fld>
            <a:endParaRPr lang="fr-FR" sz="1000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DC0198-E919-4071-9C4B-5B3D19A46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1713143" y="3198674"/>
            <a:ext cx="906419" cy="906419"/>
            <a:chOff x="5482999" y="1607028"/>
            <a:chExt cx="1200866" cy="1200866"/>
          </a:xfrm>
        </p:grpSpPr>
        <p:sp>
          <p:nvSpPr>
            <p:cNvPr id="16" name="Rectangle 15">
              <a:extLst>
                <a:ext uri="{FF2B5EF4-FFF2-40B4-BE49-F238E27FC236}">
                  <a16:creationId xmlns:a16="http://schemas.microsoft.com/office/drawing/2014/main" id="{667DDF34-4085-4945-A320-585AC8EBAAF2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521D40-9109-4214-B458-FAB53B1DA80D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0432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Espace réservé d’image 47" descr="Docteur examinant un tomodensitogramme">
            <a:extLst>
              <a:ext uri="{FF2B5EF4-FFF2-40B4-BE49-F238E27FC236}">
                <a16:creationId xmlns:a16="http://schemas.microsoft.com/office/drawing/2014/main" id="{51DAB4F3-6A41-481C-8A3E-932EDFC9FED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CBC84C2-2B48-4B15-A420-8B5F2BDE2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34E91A8-F608-453C-810A-BE991818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avancés de modélisation</a:t>
            </a:r>
          </a:p>
        </p:txBody>
      </p:sp>
      <p:sp>
        <p:nvSpPr>
          <p:cNvPr id="20" name="Espace réservé du pied de page 19">
            <a:extLst>
              <a:ext uri="{FF2B5EF4-FFF2-40B4-BE49-F238E27FC236}">
                <a16:creationId xmlns:a16="http://schemas.microsoft.com/office/drawing/2014/main" id="{B898379A-942F-47A5-80B4-B1C6F09FCB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* D’après une enquête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DB908-45C5-4999-982F-0A82DA013F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/>
              <a:t>3</a:t>
            </a:fld>
            <a:endParaRPr lang="fr-FR" sz="10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B821A5-5262-4D44-AFEB-D049F229C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213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7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327E535-262E-40B8-A9E1-0C08FFD809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166" y="3695377"/>
            <a:ext cx="2397597" cy="846137"/>
          </a:xfrm>
        </p:spPr>
        <p:txBody>
          <a:bodyPr rtlCol="0"/>
          <a:lstStyle/>
          <a:p>
            <a:pPr rtl="0"/>
            <a:r>
              <a:rPr lang="fr-FR" sz="1500" dirty="0"/>
              <a:t>Diagrammes représentants l’organisation de l’application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405F6BC-5682-4AA1-9F61-DDF021E685B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69707" y="3097188"/>
            <a:ext cx="1652587" cy="435600"/>
          </a:xfrm>
        </p:spPr>
        <p:txBody>
          <a:bodyPr rtlCol="0"/>
          <a:lstStyle/>
          <a:p>
            <a:pPr rtl="0"/>
            <a:r>
              <a:rPr lang="fr-FR" dirty="0"/>
              <a:t>2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7BC20BC-85E6-48CD-B755-5D4149953C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69600" y="3695377"/>
            <a:ext cx="1652801" cy="846137"/>
          </a:xfrm>
        </p:spPr>
        <p:txBody>
          <a:bodyPr rtlCol="0"/>
          <a:lstStyle/>
          <a:p>
            <a:pPr rtl="0"/>
            <a:r>
              <a:rPr lang="fr-FR" sz="1500" dirty="0"/>
              <a:t>Scénarios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978028AA-13B5-4B26-947A-231084A75C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57654" y="3695377"/>
            <a:ext cx="1999889" cy="846137"/>
          </a:xfrm>
        </p:spPr>
        <p:txBody>
          <a:bodyPr rtlCol="0"/>
          <a:lstStyle/>
          <a:p>
            <a:pPr rtl="0"/>
            <a:r>
              <a:rPr lang="fr-FR" sz="1500" dirty="0"/>
              <a:t>Diagrammes supplémentaires pour les détails</a:t>
            </a:r>
          </a:p>
        </p:txBody>
      </p:sp>
      <p:sp>
        <p:nvSpPr>
          <p:cNvPr id="15" name="Sous-titre 14">
            <a:extLst>
              <a:ext uri="{FF2B5EF4-FFF2-40B4-BE49-F238E27FC236}">
                <a16:creationId xmlns:a16="http://schemas.microsoft.com/office/drawing/2014/main" id="{65657426-6073-47AB-BB7D-5ED2CAFD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000" y="5137535"/>
            <a:ext cx="1990001" cy="620016"/>
          </a:xfrm>
        </p:spPr>
        <p:txBody>
          <a:bodyPr rtlCol="0"/>
          <a:lstStyle/>
          <a:p>
            <a:pPr rtl="0"/>
            <a:r>
              <a:rPr lang="fr-FR" dirty="0"/>
              <a:t>Récapitulatif</a:t>
            </a:r>
          </a:p>
        </p:txBody>
      </p:sp>
      <p:pic>
        <p:nvPicPr>
          <p:cNvPr id="60" name="Espace réservé d’image 59" descr="Tendance haussière">
            <a:extLst>
              <a:ext uri="{FF2B5EF4-FFF2-40B4-BE49-F238E27FC236}">
                <a16:creationId xmlns:a16="http://schemas.microsoft.com/office/drawing/2014/main" id="{8C1A4036-A328-4600-8C42-B65922A2C14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903818" y="2406599"/>
            <a:ext cx="384361" cy="384361"/>
          </a:xfrm>
        </p:spPr>
      </p:pic>
      <p:sp>
        <p:nvSpPr>
          <p:cNvPr id="19" name="objet 7" descr="Rectangle beige">
            <a:extLst>
              <a:ext uri="{FF2B5EF4-FFF2-40B4-BE49-F238E27FC236}">
                <a16:creationId xmlns:a16="http://schemas.microsoft.com/office/drawing/2014/main" id="{9B6BE182-7444-49DA-B6FA-215DD68D50CA}"/>
              </a:ext>
            </a:extLst>
          </p:cNvPr>
          <p:cNvSpPr/>
          <p:nvPr/>
        </p:nvSpPr>
        <p:spPr bwMode="white">
          <a:xfrm>
            <a:off x="722099" y="1322787"/>
            <a:ext cx="552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CA93ACF-485A-4938-9815-8D5DFE312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4527746"/>
            <a:ext cx="1" cy="311308"/>
          </a:xfrm>
          <a:prstGeom prst="line">
            <a:avLst/>
          </a:prstGeom>
          <a:ln w="3175">
            <a:solidFill>
              <a:schemeClr val="bg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9784603-2F8F-493A-894B-9ECFC3587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81478" y="5747713"/>
            <a:ext cx="162904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62" name="Connecteur : Coude 61">
            <a:extLst>
              <a:ext uri="{FF2B5EF4-FFF2-40B4-BE49-F238E27FC236}">
                <a16:creationId xmlns:a16="http://schemas.microsoft.com/office/drawing/2014/main" id="{9A6C85E8-3D95-45FE-A577-C08E6E920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3542973" y="2584506"/>
            <a:ext cx="596021" cy="4510036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Coude 69">
            <a:extLst>
              <a:ext uri="{FF2B5EF4-FFF2-40B4-BE49-F238E27FC236}">
                <a16:creationId xmlns:a16="http://schemas.microsoft.com/office/drawing/2014/main" id="{F1BB5F7E-073B-4BF0-8FA1-F724BA8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078790" y="2558725"/>
            <a:ext cx="596021" cy="4561598"/>
          </a:xfrm>
          <a:prstGeom prst="bentConnector3">
            <a:avLst>
              <a:gd name="adj1" fmla="val 50000"/>
            </a:avLst>
          </a:prstGeom>
          <a:ln w="3175">
            <a:solidFill>
              <a:schemeClr val="bg2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645F4DD1-5663-4019-891C-8821ED8AC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5723178" y="2223240"/>
            <a:ext cx="745643" cy="745643"/>
            <a:chOff x="5482999" y="1607028"/>
            <a:chExt cx="1200866" cy="120086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AAD7458-0E1F-4289-885E-7991DEFE6E7D}"/>
                </a:ext>
              </a:extLst>
            </p:cNvPr>
            <p:cNvSpPr/>
            <p:nvPr/>
          </p:nvSpPr>
          <p:spPr>
            <a:xfrm>
              <a:off x="5587207" y="1711236"/>
              <a:ext cx="992451" cy="992451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5F22B3-BA39-4DDB-9CD2-F9F1183608D0}"/>
                </a:ext>
              </a:extLst>
            </p:cNvPr>
            <p:cNvSpPr/>
            <p:nvPr/>
          </p:nvSpPr>
          <p:spPr>
            <a:xfrm>
              <a:off x="5482999" y="1607028"/>
              <a:ext cx="1200866" cy="1200866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95074261-BBC0-4AF3-AF09-C64386DBB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949886" y="2224959"/>
            <a:ext cx="926876" cy="745643"/>
            <a:chOff x="7901577" y="2268089"/>
            <a:chExt cx="926876" cy="74564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BF8F4D-C494-48D1-8EDB-FE34A665FBEE}"/>
                </a:ext>
              </a:extLst>
            </p:cNvPr>
            <p:cNvSpPr/>
            <p:nvPr/>
          </p:nvSpPr>
          <p:spPr>
            <a:xfrm flipH="1">
              <a:off x="8516862" y="2268089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7A8167-402E-4636-8949-042E663C233E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59" name="Espace réservé d’image 59" descr="Tendance haussière">
            <a:extLst>
              <a:ext uri="{FF2B5EF4-FFF2-40B4-BE49-F238E27FC236}">
                <a16:creationId xmlns:a16="http://schemas.microsoft.com/office/drawing/2014/main" id="{85F91596-B1D1-43B9-90A3-49D2062238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0546161" y="2401575"/>
            <a:ext cx="384361" cy="384361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BC680682-40CB-4F89-A3A1-31D26467E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0339249" y="2220933"/>
            <a:ext cx="937582" cy="745643"/>
            <a:chOff x="7745782" y="2268087"/>
            <a:chExt cx="937582" cy="7456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FE11DA-C47E-4C1D-B0B4-9D4058A24AE4}"/>
                </a:ext>
              </a:extLst>
            </p:cNvPr>
            <p:cNvSpPr/>
            <p:nvPr/>
          </p:nvSpPr>
          <p:spPr>
            <a:xfrm flipH="1">
              <a:off x="7745782" y="2268087"/>
              <a:ext cx="311591" cy="745643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8729EF-91A8-40A7-BB51-BD28B3531514}"/>
                </a:ext>
              </a:extLst>
            </p:cNvPr>
            <p:cNvSpPr/>
            <p:nvPr/>
          </p:nvSpPr>
          <p:spPr>
            <a:xfrm flipH="1">
              <a:off x="7901577" y="2332794"/>
              <a:ext cx="781787" cy="616234"/>
            </a:xfrm>
            <a:prstGeom prst="rect">
              <a:avLst/>
            </a:prstGeom>
            <a:noFill/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pic>
        <p:nvPicPr>
          <p:cNvPr id="66" name="Espace réservé d’image 59" descr="Tendance haussière">
            <a:extLst>
              <a:ext uri="{FF2B5EF4-FFF2-40B4-BE49-F238E27FC236}">
                <a16:creationId xmlns:a16="http://schemas.microsoft.com/office/drawing/2014/main" id="{6718C7B1-A873-4105-87C6-8B12E9C47FA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1306542" y="2448730"/>
            <a:ext cx="384361" cy="384361"/>
          </a:xfrm>
          <a:prstGeom prst="rect">
            <a:avLst/>
          </a:prstGeom>
        </p:spPr>
      </p:pic>
      <p:sp>
        <p:nvSpPr>
          <p:cNvPr id="68" name="Espace réservé du texte 8">
            <a:extLst>
              <a:ext uri="{FF2B5EF4-FFF2-40B4-BE49-F238E27FC236}">
                <a16:creationId xmlns:a16="http://schemas.microsoft.com/office/drawing/2014/main" id="{006A2CC9-620F-41A6-9637-0852A13C732F}"/>
              </a:ext>
            </a:extLst>
          </p:cNvPr>
          <p:cNvSpPr txBox="1">
            <a:spLocks/>
          </p:cNvSpPr>
          <p:nvPr/>
        </p:nvSpPr>
        <p:spPr>
          <a:xfrm>
            <a:off x="9855201" y="3051448"/>
            <a:ext cx="1652587" cy="435600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44767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None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2865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0962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69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Espace réservé d’image 17" descr="Médecin se tenant debout devant un ordinateur&#10;">
            <a:extLst>
              <a:ext uri="{FF2B5EF4-FFF2-40B4-BE49-F238E27FC236}">
                <a16:creationId xmlns:a16="http://schemas.microsoft.com/office/drawing/2014/main" id="{D4AB4507-F77A-44A5-B290-3F3D4817B7B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592135-A11E-4178-A320-510C4B749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C499D5A-91D2-45BF-B204-6FDFFE97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NOS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F61CED-575A-4A61-B181-A442461326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4</a:t>
            </a:fld>
            <a:endParaRPr lang="fr-FR" sz="1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BEBF22-A40E-4194-AD9A-12E9E5AB00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18338" y="2024038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Prise de rendez-vous pour vaccination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23D57FF-A4A8-4B9F-8E36-4755E494CB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3344" y="4127724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Signalisation de cas contacts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A62A9F2-7193-4B39-BE74-49635D2350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33956" y="2022330"/>
            <a:ext cx="2812282" cy="554643"/>
          </a:xfrm>
        </p:spPr>
        <p:txBody>
          <a:bodyPr rtlCol="0"/>
          <a:lstStyle/>
          <a:p>
            <a:pPr rtl="0"/>
            <a:r>
              <a:rPr lang="fr-FR" b="1" dirty="0"/>
              <a:t>Création de statistique relatant du COVID-19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917E9BF-7C5E-4DE7-8C66-9B69A207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11184" y="3716527"/>
            <a:ext cx="9169633" cy="0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14DCD19-05BE-4D3F-A9E1-A9353D50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9527B99-C015-4364-A9D0-E9EF5F8CC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9527" y="2630172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bjet 7" descr="Rectangle beige">
            <a:extLst>
              <a:ext uri="{FF2B5EF4-FFF2-40B4-BE49-F238E27FC236}">
                <a16:creationId xmlns:a16="http://schemas.microsoft.com/office/drawing/2014/main" id="{6167A703-9B37-469C-853D-0CB6C1F4D8F0}"/>
              </a:ext>
            </a:extLst>
          </p:cNvPr>
          <p:cNvSpPr/>
          <p:nvPr/>
        </p:nvSpPr>
        <p:spPr bwMode="white">
          <a:xfrm flipV="1">
            <a:off x="722099" y="1277068"/>
            <a:ext cx="2812282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1E4A73F-DB3E-4AF4-A250-CB257055A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9818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51BC50-F263-44D5-B1E1-32D5EA7EA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4563023" y="3861539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0AA00A-91AC-4400-AF7A-EAB07700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019526" y="1803828"/>
            <a:ext cx="892201" cy="1115706"/>
          </a:xfrm>
          <a:prstGeom prst="rect">
            <a:avLst/>
          </a:prstGeom>
          <a:noFill/>
          <a:ln w="6350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2EAB4BE-ED20-4BB8-A23B-B02A1115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58121" y="4752270"/>
            <a:ext cx="0" cy="969367"/>
          </a:xfrm>
          <a:prstGeom prst="line">
            <a:avLst/>
          </a:prstGeom>
          <a:ln w="3175">
            <a:solidFill>
              <a:schemeClr val="bg1">
                <a:lumMod val="9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raphisme 23" descr="Icône d’horloge">
            <a:extLst>
              <a:ext uri="{FF2B5EF4-FFF2-40B4-BE49-F238E27FC236}">
                <a16:creationId xmlns:a16="http://schemas.microsoft.com/office/drawing/2014/main" id="{5495C1F9-7920-41BF-8ACA-22F12780B550}"/>
              </a:ext>
            </a:extLst>
          </p:cNvPr>
          <p:cNvSpPr>
            <a:spLocks noChangeAspect="1"/>
          </p:cNvSpPr>
          <p:nvPr/>
        </p:nvSpPr>
        <p:spPr>
          <a:xfrm>
            <a:off x="990538" y="2000245"/>
            <a:ext cx="536271" cy="536271"/>
          </a:xfrm>
          <a:custGeom>
            <a:avLst/>
            <a:gdLst>
              <a:gd name="connsiteX0" fmla="*/ 657911 w 1314450"/>
              <a:gd name="connsiteY0" fmla="*/ 1315822 h 1314450"/>
              <a:gd name="connsiteX1" fmla="*/ 0 w 1314450"/>
              <a:gd name="connsiteY1" fmla="*/ 657911 h 1314450"/>
              <a:gd name="connsiteX2" fmla="*/ 657911 w 1314450"/>
              <a:gd name="connsiteY2" fmla="*/ 0 h 1314450"/>
              <a:gd name="connsiteX3" fmla="*/ 1315822 w 1314450"/>
              <a:gd name="connsiteY3" fmla="*/ 657911 h 1314450"/>
              <a:gd name="connsiteX4" fmla="*/ 657911 w 1314450"/>
              <a:gd name="connsiteY4" fmla="*/ 1315822 h 1314450"/>
              <a:gd name="connsiteX5" fmla="*/ 657911 w 1314450"/>
              <a:gd name="connsiteY5" fmla="*/ 1315822 h 1314450"/>
              <a:gd name="connsiteX6" fmla="*/ 719947 w 1314450"/>
              <a:gd name="connsiteY6" fmla="*/ 358073 h 1314450"/>
              <a:gd name="connsiteX7" fmla="*/ 614001 w 1314450"/>
              <a:gd name="connsiteY7" fmla="*/ 358073 h 1314450"/>
              <a:gd name="connsiteX8" fmla="*/ 614001 w 1314450"/>
              <a:gd name="connsiteY8" fmla="*/ 620516 h 1314450"/>
              <a:gd name="connsiteX9" fmla="*/ 351558 w 1314450"/>
              <a:gd name="connsiteY9" fmla="*/ 620516 h 1314450"/>
              <a:gd name="connsiteX10" fmla="*/ 351558 w 1314450"/>
              <a:gd name="connsiteY10" fmla="*/ 726453 h 1314450"/>
              <a:gd name="connsiteX11" fmla="*/ 666969 w 1314450"/>
              <a:gd name="connsiteY11" fmla="*/ 726453 h 1314450"/>
              <a:gd name="connsiteX12" fmla="*/ 667388 w 1314450"/>
              <a:gd name="connsiteY12" fmla="*/ 726453 h 1314450"/>
              <a:gd name="connsiteX13" fmla="*/ 705202 w 1314450"/>
              <a:gd name="connsiteY13" fmla="*/ 711613 h 1314450"/>
              <a:gd name="connsiteX14" fmla="*/ 719947 w 1314450"/>
              <a:gd name="connsiteY14" fmla="*/ 673894 h 1314450"/>
              <a:gd name="connsiteX15" fmla="*/ 719947 w 1314450"/>
              <a:gd name="connsiteY15" fmla="*/ 673475 h 1314450"/>
              <a:gd name="connsiteX16" fmla="*/ 719947 w 1314450"/>
              <a:gd name="connsiteY16" fmla="*/ 358073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4450" h="1314450">
                <a:moveTo>
                  <a:pt x="657911" y="1315822"/>
                </a:moveTo>
                <a:cubicBezTo>
                  <a:pt x="294570" y="1315822"/>
                  <a:pt x="0" y="1021242"/>
                  <a:pt x="0" y="657911"/>
                </a:cubicBezTo>
                <a:cubicBezTo>
                  <a:pt x="0" y="294580"/>
                  <a:pt x="294570" y="0"/>
                  <a:pt x="657911" y="0"/>
                </a:cubicBezTo>
                <a:cubicBezTo>
                  <a:pt x="1021242" y="0"/>
                  <a:pt x="1315822" y="294580"/>
                  <a:pt x="1315822" y="657911"/>
                </a:cubicBezTo>
                <a:cubicBezTo>
                  <a:pt x="1315822" y="1021251"/>
                  <a:pt x="1021242" y="1315822"/>
                  <a:pt x="657911" y="1315822"/>
                </a:cubicBezTo>
                <a:lnTo>
                  <a:pt x="657911" y="1315822"/>
                </a:lnTo>
                <a:close/>
                <a:moveTo>
                  <a:pt x="719947" y="358073"/>
                </a:moveTo>
                <a:cubicBezTo>
                  <a:pt x="719947" y="288026"/>
                  <a:pt x="614001" y="288007"/>
                  <a:pt x="614001" y="358073"/>
                </a:cubicBezTo>
                <a:lnTo>
                  <a:pt x="614001" y="620516"/>
                </a:lnTo>
                <a:lnTo>
                  <a:pt x="351558" y="620516"/>
                </a:lnTo>
                <a:cubicBezTo>
                  <a:pt x="281511" y="620516"/>
                  <a:pt x="281492" y="726453"/>
                  <a:pt x="351558" y="726453"/>
                </a:cubicBezTo>
                <a:lnTo>
                  <a:pt x="666969" y="726453"/>
                </a:lnTo>
                <a:lnTo>
                  <a:pt x="667388" y="726453"/>
                </a:lnTo>
                <a:cubicBezTo>
                  <a:pt x="683866" y="726453"/>
                  <a:pt x="696478" y="720585"/>
                  <a:pt x="705202" y="711613"/>
                </a:cubicBezTo>
                <a:cubicBezTo>
                  <a:pt x="714118" y="702888"/>
                  <a:pt x="719947" y="690324"/>
                  <a:pt x="719947" y="673894"/>
                </a:cubicBezTo>
                <a:lnTo>
                  <a:pt x="719947" y="673475"/>
                </a:lnTo>
                <a:lnTo>
                  <a:pt x="719947" y="35807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dirty="0"/>
          </a:p>
        </p:txBody>
      </p:sp>
      <p:pic>
        <p:nvPicPr>
          <p:cNvPr id="15" name="Graphique 14" descr="Toux contour">
            <a:extLst>
              <a:ext uri="{FF2B5EF4-FFF2-40B4-BE49-F238E27FC236}">
                <a16:creationId xmlns:a16="http://schemas.microsoft.com/office/drawing/2014/main" id="{C98721D8-0AD4-4725-B672-C3D5BFC81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8809" y="3964521"/>
            <a:ext cx="881051" cy="881051"/>
          </a:xfrm>
          <a:prstGeom prst="rect">
            <a:avLst/>
          </a:prstGeom>
        </p:spPr>
      </p:pic>
      <p:pic>
        <p:nvPicPr>
          <p:cNvPr id="17" name="Graphique 16" descr="Graphique à barres avec un remplissage uni">
            <a:extLst>
              <a:ext uri="{FF2B5EF4-FFF2-40B4-BE49-F238E27FC236}">
                <a16:creationId xmlns:a16="http://schemas.microsoft.com/office/drawing/2014/main" id="{1E638FB2-5BCD-4A3D-8A8C-11806E111F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5399" y="1906810"/>
            <a:ext cx="881051" cy="8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3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5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classe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3F5D3CE1-F890-4BD0-BAD5-2786025577C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69529" y="308288"/>
            <a:ext cx="6706235" cy="62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6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cas d’utilisations</a:t>
            </a:r>
          </a:p>
          <a:p>
            <a:pPr rtl="0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F3159A-3907-40CD-819D-AF26C40BFE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73289" y="493867"/>
            <a:ext cx="7102475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7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Prise de RDV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27D977-E7F6-4F8D-9EBC-BDC2717203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72210" y="362010"/>
            <a:ext cx="7790065" cy="471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90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8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486384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Création de compte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81E02AC-3B4B-45F9-B3B8-52AAB99188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67417" y="128761"/>
            <a:ext cx="6917228" cy="53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3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A2F6A-636F-4857-B3DF-84C40FD3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55" y="5284307"/>
            <a:ext cx="7560000" cy="370166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La modélisation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6DEDAB-4595-4AAB-8FB4-F3036F68D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EECC7194-A4D0-457B-9D3E-53681723AFF7}" type="slidenum">
              <a:rPr lang="fr-FR" sz="1000" smtClean="0"/>
              <a:pPr rtl="0"/>
              <a:t>9</a:t>
            </a:fld>
            <a:endParaRPr lang="fr-FR" sz="10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36087DB-FF15-448E-ACA3-0466788AFD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568" y="5881764"/>
            <a:ext cx="7559675" cy="360000"/>
          </a:xfrm>
        </p:spPr>
        <p:txBody>
          <a:bodyPr rtlCol="0"/>
          <a:lstStyle/>
          <a:p>
            <a:pPr rtl="0"/>
            <a:r>
              <a:rPr lang="fr-FR" dirty="0">
                <a:solidFill>
                  <a:schemeClr val="tx1"/>
                </a:solidFill>
              </a:rPr>
              <a:t>Diagramme de séquence</a:t>
            </a:r>
          </a:p>
        </p:txBody>
      </p:sp>
      <p:sp>
        <p:nvSpPr>
          <p:cNvPr id="9" name="objet 7" descr="Rectangle beige">
            <a:extLst>
              <a:ext uri="{FF2B5EF4-FFF2-40B4-BE49-F238E27FC236}">
                <a16:creationId xmlns:a16="http://schemas.microsoft.com/office/drawing/2014/main" id="{C88E3957-6CDD-4061-AA83-A074A57C9C12}"/>
              </a:ext>
            </a:extLst>
          </p:cNvPr>
          <p:cNvSpPr/>
          <p:nvPr/>
        </p:nvSpPr>
        <p:spPr bwMode="white">
          <a:xfrm>
            <a:off x="545454" y="5798908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55BAFECA-DFA7-41CD-B35A-83B4F5FD8167}"/>
              </a:ext>
            </a:extLst>
          </p:cNvPr>
          <p:cNvSpPr txBox="1">
            <a:spLocks/>
          </p:cNvSpPr>
          <p:nvPr/>
        </p:nvSpPr>
        <p:spPr>
          <a:xfrm>
            <a:off x="8507198" y="5618908"/>
            <a:ext cx="2237002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tx1"/>
                </a:solidFill>
              </a:rPr>
              <a:t>Inscription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9B0DBDE-8DA0-415F-AD60-221211EB86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11201" y="236379"/>
            <a:ext cx="7312083" cy="523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25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8085_TF00450287" id="{E8C572ED-67DD-4AE5-A37E-C715A33A5808}" vid="{73EC9B60-DD62-47BD-AE36-0AA0671108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Argumentaire sur un bureau de soins de santé</Template>
  <TotalTime>98</TotalTime>
  <Words>209</Words>
  <Application>Microsoft Office PowerPoint</Application>
  <PresentationFormat>Grand écran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Courier New</vt:lpstr>
      <vt:lpstr>Gill Sans MT</vt:lpstr>
      <vt:lpstr>Thème Office</vt:lpstr>
      <vt:lpstr>Un problème des solutions</vt:lpstr>
      <vt:lpstr>NOTRE  GRANDE IDÉE</vt:lpstr>
      <vt:lpstr>Nos avancés de modélisation</vt:lpstr>
      <vt:lpstr>NOS SERVICES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La modélisation</vt:lpstr>
      <vt:lpstr>Scénarii</vt:lpstr>
      <vt:lpstr>Scénarii</vt:lpstr>
      <vt:lpstr>L’ÉQUIPE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VOTRE SOLUTION OFFICE POUR SERVICES DE SANTÉ</dc:title>
  <dc:creator>Jacques TELLIER</dc:creator>
  <cp:lastModifiedBy>Yanis ROUABAH</cp:lastModifiedBy>
  <cp:revision>7</cp:revision>
  <dcterms:created xsi:type="dcterms:W3CDTF">2021-05-17T07:37:07Z</dcterms:created>
  <dcterms:modified xsi:type="dcterms:W3CDTF">2021-05-17T13:43:13Z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