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60" r:id="rId7"/>
    <p:sldId id="262" r:id="rId8"/>
    <p:sldId id="261" r:id="rId9"/>
    <p:sldId id="272" r:id="rId10"/>
    <p:sldId id="274" r:id="rId11"/>
    <p:sldId id="273" r:id="rId12"/>
    <p:sldId id="275" r:id="rId13"/>
    <p:sldId id="276" r:id="rId14"/>
    <p:sldId id="277" r:id="rId15"/>
    <p:sldId id="278" r:id="rId16"/>
    <p:sldId id="279" r:id="rId17"/>
    <p:sldId id="267" r:id="rId18"/>
    <p:sldId id="271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6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D365-8FC1-4D01-A948-217AAD7A8313}" type="datetime1">
              <a:rPr lang="fr-FR" smtClean="0"/>
              <a:t>18/05/2021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0F9FC-DF79-49E2-A94E-21EC262B976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1340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85894B-BD9A-4ED9-A73F-5EFC8D57D3CB}" type="datetime1">
              <a:rPr lang="fr-FR" noProof="0" smtClean="0"/>
              <a:t>18/05/2021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665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8566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471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48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451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1907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75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362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84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39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1171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632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239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7442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90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rtlCol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rtlCol="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29" name="Espace réservé d’image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0" name="Espace réservé d’image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1" name="Espace réservé d’image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32" name="Espace réservé du texte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33" name="Espace réservé d’image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4" name="Espace réservé d’image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5" name="Espace réservé d’image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répertori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 dirty="0"/>
              <a:t>Description ici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fr-FR" noProof="0" dirty="0"/>
              <a:t>Emplacement</a:t>
            </a:r>
            <a:br>
              <a:rPr lang="fr-FR" noProof="0" dirty="0"/>
            </a:br>
            <a:r>
              <a:rPr lang="fr-FR" noProof="0" dirty="0"/>
              <a:t>Votre image/logo ici</a:t>
            </a:r>
          </a:p>
        </p:txBody>
      </p:sp>
      <p:sp>
        <p:nvSpPr>
          <p:cNvPr id="12" name="Espace réservé d’image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fr-FR" noProof="0" dirty="0"/>
              <a:t>Emplacement</a:t>
            </a:r>
            <a:br>
              <a:rPr lang="fr-FR" noProof="0" dirty="0"/>
            </a:br>
            <a:r>
              <a:rPr lang="fr-FR" noProof="0" dirty="0"/>
              <a:t>Votre image/logo ici</a:t>
            </a:r>
          </a:p>
        </p:txBody>
      </p:sp>
      <p:sp>
        <p:nvSpPr>
          <p:cNvPr id="13" name="Espace réservé d’image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fr-FR" noProof="0" dirty="0"/>
              <a:t>Emplacement</a:t>
            </a:r>
            <a:br>
              <a:rPr lang="fr-FR" noProof="0" dirty="0"/>
            </a:br>
            <a:r>
              <a:rPr lang="fr-FR" noProof="0" dirty="0"/>
              <a:t>Votre image/logo ici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 dirty="0"/>
              <a:t>Description ici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 dirty="0"/>
              <a:t>Description ici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 err="1"/>
              <a:t>Thank</a:t>
            </a:r>
            <a:r>
              <a:rPr lang="fr-FR" noProof="0" dirty="0"/>
              <a:t> </a:t>
            </a:r>
            <a:br>
              <a:rPr lang="fr-FR" noProof="0" dirty="0"/>
            </a:br>
            <a:r>
              <a:rPr lang="fr-FR" noProof="0" dirty="0"/>
              <a:t>à vous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E-mail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Téléphone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FONCTION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 rtlCol="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Décrivez votre grande idée</a:t>
            </a:r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rtlCol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2" name="Titr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 rtlCol="0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éro et icô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2" name="Sous-titr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rtlCol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Résultat</a:t>
            </a:r>
          </a:p>
        </p:txBody>
      </p:sp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7" name="Espace réservé d’image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8" name="Espace réservé d’image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9" name="Espace réservé d’image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0" name="Espace réservé d’image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ctionnement vertical 60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 de contenu 6 x avec icô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0" name="Espace réservé du texte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2" name="Espace réservé du texte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23" name="Espace réservé du texte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Bloc de contenu avec icô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29" name="Espace réservé d’image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0" name="Espace réservé d’image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1" name="Espace réservé d’image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uniquement - S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uniquement - Photo complè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uniquement -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 descr="Médecin pointant du doigt sur un écran de grande taille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110000"/>
              </a:lnSpc>
            </a:pPr>
            <a:r>
              <a:rPr lang="fr-FR" sz="4400" dirty="0"/>
              <a:t>Un problème</a:t>
            </a:r>
            <a:br>
              <a:rPr lang="fr-FR" sz="4600" dirty="0"/>
            </a:br>
            <a:r>
              <a:rPr lang="fr-FR" sz="4400" dirty="0"/>
              <a:t>des solutions</a:t>
            </a:r>
            <a:endParaRPr lang="fr-FR" sz="460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511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rtl="0"/>
            <a:r>
              <a:rPr lang="fr-FR" dirty="0" err="1"/>
              <a:t>AllOnCOVID</a:t>
            </a:r>
            <a:endParaRPr lang="fr-FR" dirty="0"/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59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450000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10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2964366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Création de statistiques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F73F66-CC44-40D3-BFFB-7CE4C0D1D1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63836" y="261245"/>
            <a:ext cx="7447165" cy="49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45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11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333904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Signalisation de cas contacts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D33223-115E-494D-987C-316C23E265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21442" y="220518"/>
            <a:ext cx="7873192" cy="506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3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Scénarii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12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Une personne souhaite se faire vacciner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187860-FDAE-41E0-8E69-DE180C4D8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928" y="0"/>
            <a:ext cx="5979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43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Scénarii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13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3"/>
            <a:ext cx="4895705" cy="820367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Un statisticien créer des statistiques sur les chiffres du COVID dans un département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494104-A0E1-426F-B0AB-109C0533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538" y="0"/>
            <a:ext cx="5770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4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584" y="2238573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14</a:t>
            </a:fld>
            <a:endParaRPr lang="fr-FR" sz="1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7C3B75-767E-4A8C-803F-FA7025A67F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/>
              <a:t>Développeur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3794" y="3005055"/>
            <a:ext cx="2034138" cy="360445"/>
          </a:xfrm>
        </p:spPr>
        <p:txBody>
          <a:bodyPr rtlCol="0"/>
          <a:lstStyle/>
          <a:p>
            <a:pPr rtl="0"/>
            <a:r>
              <a:rPr lang="fr-FR" noProof="1"/>
              <a:t>Merouane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60D19E-57E1-4373-8049-5E10984190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78931" y="3407563"/>
            <a:ext cx="2034138" cy="245885"/>
          </a:xfrm>
        </p:spPr>
        <p:txBody>
          <a:bodyPr rtlCol="0"/>
          <a:lstStyle/>
          <a:p>
            <a:pPr rtl="0"/>
            <a:r>
              <a:rPr lang="fr-FR" dirty="0"/>
              <a:t>Développeur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78931" y="3005055"/>
            <a:ext cx="2034138" cy="360445"/>
          </a:xfrm>
        </p:spPr>
        <p:txBody>
          <a:bodyPr rtlCol="0"/>
          <a:lstStyle/>
          <a:p>
            <a:pPr rtl="0"/>
            <a:r>
              <a:rPr lang="fr-FR" noProof="1"/>
              <a:t>Yanis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F36C327-EB57-4A15-A015-B46391E9E7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fr-FR" dirty="0"/>
              <a:t>Développeur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28931" y="3005055"/>
            <a:ext cx="2034138" cy="360445"/>
          </a:xfrm>
        </p:spPr>
        <p:txBody>
          <a:bodyPr rtlCol="0"/>
          <a:lstStyle/>
          <a:p>
            <a:pPr rtl="0"/>
            <a:r>
              <a:rPr lang="fr-FR" noProof="1"/>
              <a:t>Jacques</a:t>
            </a:r>
          </a:p>
        </p:txBody>
      </p:sp>
      <p:sp>
        <p:nvSpPr>
          <p:cNvPr id="21" name="Titr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L’ÉQUIPE</a:t>
            </a:r>
          </a:p>
        </p:txBody>
      </p:sp>
      <p:sp>
        <p:nvSpPr>
          <p:cNvPr id="22" name="objet 7" descr="Rectangle beig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951CEE-7CE6-4A91-B2A1-B443273C6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4339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85FEF7-45BC-4B49-8329-097F2347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1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24" name="Espace réservé d’image 23">
            <a:extLst>
              <a:ext uri="{FF2B5EF4-FFF2-40B4-BE49-F238E27FC236}">
                <a16:creationId xmlns:a16="http://schemas.microsoft.com/office/drawing/2014/main" id="{91E4C46E-2FA2-4AD2-A502-41A01ADDB2A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7711" y="1648853"/>
            <a:ext cx="906304" cy="1206290"/>
          </a:xfrm>
        </p:spPr>
      </p:pic>
      <p:pic>
        <p:nvPicPr>
          <p:cNvPr id="28" name="Espace réservé d’image 27">
            <a:extLst>
              <a:ext uri="{FF2B5EF4-FFF2-40B4-BE49-F238E27FC236}">
                <a16:creationId xmlns:a16="http://schemas.microsoft.com/office/drawing/2014/main" id="{D29F7366-7712-40D7-B0B2-4BFB6A0405B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8194" y="1648853"/>
            <a:ext cx="855611" cy="1206290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1A47850-696A-4153-953F-D3D2FB5C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6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26" name="Espace réservé d’image 25">
            <a:extLst>
              <a:ext uri="{FF2B5EF4-FFF2-40B4-BE49-F238E27FC236}">
                <a16:creationId xmlns:a16="http://schemas.microsoft.com/office/drawing/2014/main" id="{BAC2E32D-D8C5-439B-A150-5D05F5743F7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2952" y="1635428"/>
            <a:ext cx="906304" cy="1206290"/>
          </a:xfrm>
        </p:spPr>
      </p:pic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9A93DB-B3B6-47AF-84B6-0AE60CEE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0" y="1992933"/>
            <a:ext cx="5038725" cy="1095375"/>
          </a:xfrm>
        </p:spPr>
        <p:txBody>
          <a:bodyPr rtlCol="0"/>
          <a:lstStyle/>
          <a:p>
            <a:pPr rtl="0"/>
            <a:r>
              <a:rPr lang="fr-FR" b="1" noProof="1">
                <a:solidFill>
                  <a:schemeClr val="accent2"/>
                </a:solidFill>
                <a:latin typeface="+mj-lt"/>
              </a:rPr>
              <a:t>Prise de rendez-vous pour vaccination</a:t>
            </a:r>
            <a:br>
              <a:rPr lang="fr-FR" sz="1200" dirty="0"/>
            </a:br>
            <a:endParaRPr lang="fr-FR" sz="12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15</a:t>
            </a:fld>
            <a:endParaRPr lang="fr-FR" sz="10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095500" y="3422739"/>
            <a:ext cx="5038725" cy="1095375"/>
          </a:xfrm>
        </p:spPr>
        <p:txBody>
          <a:bodyPr rtlCol="0"/>
          <a:lstStyle/>
          <a:p>
            <a:pPr rtl="0"/>
            <a:r>
              <a:rPr lang="fr-FR" b="1" noProof="1">
                <a:solidFill>
                  <a:schemeClr val="accent2"/>
                </a:solidFill>
                <a:latin typeface="+mj-lt"/>
              </a:rPr>
              <a:t>Signalisation de cas contacts</a:t>
            </a:r>
            <a:br>
              <a:rPr lang="fr-FR" sz="1200" dirty="0"/>
            </a:br>
            <a:endParaRPr lang="fr-FR" sz="1200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446FF8FD-032B-4D36-A8A8-4808293CC3D6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095500" y="4867850"/>
            <a:ext cx="5038725" cy="1095375"/>
          </a:xfrm>
        </p:spPr>
        <p:txBody>
          <a:bodyPr rtlCol="0"/>
          <a:lstStyle/>
          <a:p>
            <a:pPr rtl="0"/>
            <a:r>
              <a:rPr lang="fr-FR" b="1" noProof="1">
                <a:solidFill>
                  <a:schemeClr val="accent2"/>
                </a:solidFill>
                <a:latin typeface="+mj-lt"/>
              </a:rPr>
              <a:t>Création de statistiques relatant du COVID</a:t>
            </a:r>
            <a:br>
              <a:rPr lang="fr-FR" sz="1200" dirty="0"/>
            </a:br>
            <a:endParaRPr lang="fr-FR" sz="1200" dirty="0"/>
          </a:p>
        </p:txBody>
      </p:sp>
      <p:sp>
        <p:nvSpPr>
          <p:cNvPr id="11" name="objet 7" descr="Rectangle beig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4824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26" name="Espace réservé d’image 11">
            <a:extLst>
              <a:ext uri="{FF2B5EF4-FFF2-40B4-BE49-F238E27FC236}">
                <a16:creationId xmlns:a16="http://schemas.microsoft.com/office/drawing/2014/main" id="{AC795B1E-52EB-4FE3-A1E0-F335382555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213" y="1992934"/>
            <a:ext cx="1095375" cy="1095375"/>
          </a:xfrm>
        </p:spPr>
      </p:pic>
      <p:pic>
        <p:nvPicPr>
          <p:cNvPr id="27" name="Espace réservé d’image 13">
            <a:extLst>
              <a:ext uri="{FF2B5EF4-FFF2-40B4-BE49-F238E27FC236}">
                <a16:creationId xmlns:a16="http://schemas.microsoft.com/office/drawing/2014/main" id="{6E924CF4-613B-4D10-84B4-60CDEB9D1E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213" y="3431134"/>
            <a:ext cx="1095375" cy="1095375"/>
          </a:xfrm>
        </p:spPr>
      </p:pic>
      <p:pic>
        <p:nvPicPr>
          <p:cNvPr id="28" name="Espace réservé d’image 15">
            <a:extLst>
              <a:ext uri="{FF2B5EF4-FFF2-40B4-BE49-F238E27FC236}">
                <a16:creationId xmlns:a16="http://schemas.microsoft.com/office/drawing/2014/main" id="{4A3F8A3D-A21F-48E8-9665-AC8C102CB76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r="2814"/>
          <a:stretch/>
        </p:blipFill>
        <p:spPr>
          <a:xfrm>
            <a:off x="684213" y="4869334"/>
            <a:ext cx="1095375" cy="1095375"/>
          </a:xfrm>
        </p:spPr>
      </p:pic>
      <p:sp>
        <p:nvSpPr>
          <p:cNvPr id="2" name="Rectangle : avec coin rogné 1">
            <a:extLst>
              <a:ext uri="{FF2B5EF4-FFF2-40B4-BE49-F238E27FC236}">
                <a16:creationId xmlns:a16="http://schemas.microsoft.com/office/drawing/2014/main" id="{0029D4A7-D993-4E10-B162-999A8AE87011}"/>
              </a:ext>
            </a:extLst>
          </p:cNvPr>
          <p:cNvSpPr/>
          <p:nvPr/>
        </p:nvSpPr>
        <p:spPr>
          <a:xfrm rot="10800000">
            <a:off x="7367155" y="197541"/>
            <a:ext cx="4632662" cy="6494203"/>
          </a:xfrm>
          <a:prstGeom prst="snip1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AD858B8-1736-4502-A935-2733B9D449CF}"/>
              </a:ext>
            </a:extLst>
          </p:cNvPr>
          <p:cNvSpPr txBox="1"/>
          <p:nvPr/>
        </p:nvSpPr>
        <p:spPr>
          <a:xfrm>
            <a:off x="7795899" y="2958042"/>
            <a:ext cx="4396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Merci pour votre écoute</a:t>
            </a:r>
          </a:p>
        </p:txBody>
      </p:sp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Espace réservé d’image 27" descr="Femme regardant par une porte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 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rtl="0"/>
            <a:r>
              <a:rPr lang="fr-FR" sz="1500" dirty="0"/>
              <a:t>Notre mission a été de penser une application web visant à la lute contre la covid-19 ainsi qu’à la libre circulation d’informations la concernant sur le territoire français.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 rtlCol="0"/>
          <a:lstStyle/>
          <a:p>
            <a:pPr rtl="0"/>
            <a:r>
              <a:rPr lang="fr-FR" dirty="0"/>
              <a:t>NOTRE </a:t>
            </a:r>
            <a:br>
              <a:rPr lang="fr-FR" dirty="0"/>
            </a:br>
            <a:r>
              <a:rPr lang="fr-FR" dirty="0"/>
              <a:t>GRANDE IDÉE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5040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grpSp>
        <p:nvGrpSpPr>
          <p:cNvPr id="36" name="Groupe 35" descr="Icône d’ampoule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33" name="Forme libre : Forme 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2" name="Espace réservé du numéro de diapositive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/>
              <a:t>2</a:t>
            </a:fld>
            <a:endParaRPr lang="fr-FR" sz="100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Espace réservé d’image 47" descr="Docteur examinant un tomodensitogramme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Nos avancés de modélisation</a:t>
            </a:r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* D’après une enquête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/>
              <a:t>3</a:t>
            </a:fld>
            <a:endParaRPr lang="fr-FR" sz="10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 rtlCol="0"/>
          <a:lstStyle/>
          <a:p>
            <a:pPr rtl="0"/>
            <a:r>
              <a:rPr lang="fr-FR" dirty="0"/>
              <a:t>7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7166" y="3695377"/>
            <a:ext cx="2397597" cy="846137"/>
          </a:xfrm>
        </p:spPr>
        <p:txBody>
          <a:bodyPr rtlCol="0"/>
          <a:lstStyle/>
          <a:p>
            <a:pPr rtl="0"/>
            <a:r>
              <a:rPr lang="fr-FR" sz="1500" dirty="0"/>
              <a:t>Diagrammes représentants l’organisation de l’application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 rtlCol="0"/>
          <a:lstStyle/>
          <a:p>
            <a:pPr rtl="0"/>
            <a:r>
              <a:rPr lang="fr-FR" dirty="0"/>
              <a:t>2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 rtlCol="0"/>
          <a:lstStyle/>
          <a:p>
            <a:pPr rtl="0"/>
            <a:r>
              <a:rPr lang="fr-FR" sz="1500" dirty="0"/>
              <a:t>Scénarios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 rtlCol="0"/>
          <a:lstStyle/>
          <a:p>
            <a:pPr rtl="0"/>
            <a:r>
              <a:rPr lang="fr-FR" sz="1500" dirty="0"/>
              <a:t>Diagrammes supplémentaires pour les détails</a:t>
            </a:r>
          </a:p>
        </p:txBody>
      </p:sp>
      <p:sp>
        <p:nvSpPr>
          <p:cNvPr id="15" name="Sous-titr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 rtlCol="0"/>
          <a:lstStyle/>
          <a:p>
            <a:pPr rtl="0"/>
            <a:r>
              <a:rPr lang="fr-FR" dirty="0"/>
              <a:t>Récapitulatif</a:t>
            </a:r>
          </a:p>
        </p:txBody>
      </p:sp>
      <p:pic>
        <p:nvPicPr>
          <p:cNvPr id="60" name="Espace réservé d’image 59" descr="Tendance haussière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903818" y="2406599"/>
            <a:ext cx="384361" cy="384361"/>
          </a:xfrm>
        </p:spPr>
      </p:pic>
      <p:sp>
        <p:nvSpPr>
          <p:cNvPr id="19" name="objet 7" descr="Rectangle beig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552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cxnSp>
        <p:nvCxnSpPr>
          <p:cNvPr id="62" name="Connecteur : Coude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42973" y="2584506"/>
            <a:ext cx="596021" cy="4510036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Coude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pic>
        <p:nvPicPr>
          <p:cNvPr id="59" name="Espace réservé d’image 59" descr="Tendance haussière">
            <a:extLst>
              <a:ext uri="{FF2B5EF4-FFF2-40B4-BE49-F238E27FC236}">
                <a16:creationId xmlns:a16="http://schemas.microsoft.com/office/drawing/2014/main" id="{85F91596-B1D1-43B9-90A3-49D20622383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546161" y="2401575"/>
            <a:ext cx="384361" cy="384361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BC680682-40CB-4F89-A3A1-31D26467E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0339249" y="2220933"/>
            <a:ext cx="937582" cy="745643"/>
            <a:chOff x="7745782" y="2268087"/>
            <a:chExt cx="937582" cy="7456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0FE11DA-C47E-4C1D-B0B4-9D4058A24AE4}"/>
                </a:ext>
              </a:extLst>
            </p:cNvPr>
            <p:cNvSpPr/>
            <p:nvPr/>
          </p:nvSpPr>
          <p:spPr>
            <a:xfrm flipH="1">
              <a:off x="7745782" y="2268087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8729EF-91A8-40A7-BB51-BD28B3531514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pic>
        <p:nvPicPr>
          <p:cNvPr id="66" name="Espace réservé d’image 59" descr="Tendance haussière">
            <a:extLst>
              <a:ext uri="{FF2B5EF4-FFF2-40B4-BE49-F238E27FC236}">
                <a16:creationId xmlns:a16="http://schemas.microsoft.com/office/drawing/2014/main" id="{6718C7B1-A873-4105-87C6-8B12E9C47FA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06542" y="2448730"/>
            <a:ext cx="384361" cy="384361"/>
          </a:xfrm>
          <a:prstGeom prst="rect">
            <a:avLst/>
          </a:prstGeom>
        </p:spPr>
      </p:pic>
      <p:sp>
        <p:nvSpPr>
          <p:cNvPr id="68" name="Espace réservé du texte 8">
            <a:extLst>
              <a:ext uri="{FF2B5EF4-FFF2-40B4-BE49-F238E27FC236}">
                <a16:creationId xmlns:a16="http://schemas.microsoft.com/office/drawing/2014/main" id="{006A2CC9-620F-41A6-9637-0852A13C732F}"/>
              </a:ext>
            </a:extLst>
          </p:cNvPr>
          <p:cNvSpPr txBox="1">
            <a:spLocks/>
          </p:cNvSpPr>
          <p:nvPr/>
        </p:nvSpPr>
        <p:spPr>
          <a:xfrm>
            <a:off x="9855201" y="3051448"/>
            <a:ext cx="1652587" cy="435600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4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ce réservé d’image 17" descr="Médecin se tenant debout devant un ordinateu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NOS SERVICES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4</a:t>
            </a:fld>
            <a:endParaRPr lang="fr-FR" sz="100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18338" y="2024038"/>
            <a:ext cx="2812282" cy="554643"/>
          </a:xfrm>
        </p:spPr>
        <p:txBody>
          <a:bodyPr rtlCol="0"/>
          <a:lstStyle/>
          <a:p>
            <a:pPr rtl="0"/>
            <a:r>
              <a:rPr lang="fr-FR" b="1" dirty="0"/>
              <a:t>Prise de rendez-vous pour vaccination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3344" y="4127724"/>
            <a:ext cx="2812282" cy="554643"/>
          </a:xfrm>
        </p:spPr>
        <p:txBody>
          <a:bodyPr rtlCol="0"/>
          <a:lstStyle/>
          <a:p>
            <a:pPr rtl="0"/>
            <a:r>
              <a:rPr lang="fr-FR" b="1" dirty="0"/>
              <a:t>Signalisation de cas contacts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A62A9F2-7193-4B39-BE74-49635D2350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33956" y="2022330"/>
            <a:ext cx="2812282" cy="554643"/>
          </a:xfrm>
        </p:spPr>
        <p:txBody>
          <a:bodyPr rtlCol="0"/>
          <a:lstStyle/>
          <a:p>
            <a:pPr rtl="0"/>
            <a:r>
              <a:rPr lang="fr-FR" b="1" dirty="0"/>
              <a:t>Création de statistique relatant du COVID-19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t 7" descr="Rectangle beig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E4A73F-DB3E-4AF4-A250-CB257055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6" y="1803828"/>
            <a:ext cx="892201" cy="1115706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51BC50-F263-44D5-B1E1-32D5EA7EA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563023" y="3861539"/>
            <a:ext cx="892201" cy="1115706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AA00A-91AC-4400-AF7A-EAB077000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019526" y="1803828"/>
            <a:ext cx="892201" cy="1115706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raphisme 23" descr="Icône d’horloge">
            <a:extLst>
              <a:ext uri="{FF2B5EF4-FFF2-40B4-BE49-F238E27FC236}">
                <a16:creationId xmlns:a16="http://schemas.microsoft.com/office/drawing/2014/main" id="{5495C1F9-7920-41BF-8ACA-22F12780B550}"/>
              </a:ext>
            </a:extLst>
          </p:cNvPr>
          <p:cNvSpPr>
            <a:spLocks noChangeAspect="1"/>
          </p:cNvSpPr>
          <p:nvPr/>
        </p:nvSpPr>
        <p:spPr>
          <a:xfrm>
            <a:off x="990538" y="2000245"/>
            <a:ext cx="536271" cy="536271"/>
          </a:xfrm>
          <a:custGeom>
            <a:avLst/>
            <a:gdLst>
              <a:gd name="connsiteX0" fmla="*/ 657911 w 1314450"/>
              <a:gd name="connsiteY0" fmla="*/ 1315822 h 1314450"/>
              <a:gd name="connsiteX1" fmla="*/ 0 w 1314450"/>
              <a:gd name="connsiteY1" fmla="*/ 657911 h 1314450"/>
              <a:gd name="connsiteX2" fmla="*/ 657911 w 1314450"/>
              <a:gd name="connsiteY2" fmla="*/ 0 h 1314450"/>
              <a:gd name="connsiteX3" fmla="*/ 1315822 w 1314450"/>
              <a:gd name="connsiteY3" fmla="*/ 657911 h 1314450"/>
              <a:gd name="connsiteX4" fmla="*/ 657911 w 1314450"/>
              <a:gd name="connsiteY4" fmla="*/ 1315822 h 1314450"/>
              <a:gd name="connsiteX5" fmla="*/ 657911 w 1314450"/>
              <a:gd name="connsiteY5" fmla="*/ 1315822 h 1314450"/>
              <a:gd name="connsiteX6" fmla="*/ 719947 w 1314450"/>
              <a:gd name="connsiteY6" fmla="*/ 358073 h 1314450"/>
              <a:gd name="connsiteX7" fmla="*/ 614001 w 1314450"/>
              <a:gd name="connsiteY7" fmla="*/ 358073 h 1314450"/>
              <a:gd name="connsiteX8" fmla="*/ 614001 w 1314450"/>
              <a:gd name="connsiteY8" fmla="*/ 620516 h 1314450"/>
              <a:gd name="connsiteX9" fmla="*/ 351558 w 1314450"/>
              <a:gd name="connsiteY9" fmla="*/ 620516 h 1314450"/>
              <a:gd name="connsiteX10" fmla="*/ 351558 w 1314450"/>
              <a:gd name="connsiteY10" fmla="*/ 726453 h 1314450"/>
              <a:gd name="connsiteX11" fmla="*/ 666969 w 1314450"/>
              <a:gd name="connsiteY11" fmla="*/ 726453 h 1314450"/>
              <a:gd name="connsiteX12" fmla="*/ 667388 w 1314450"/>
              <a:gd name="connsiteY12" fmla="*/ 726453 h 1314450"/>
              <a:gd name="connsiteX13" fmla="*/ 705202 w 1314450"/>
              <a:gd name="connsiteY13" fmla="*/ 711613 h 1314450"/>
              <a:gd name="connsiteX14" fmla="*/ 719947 w 1314450"/>
              <a:gd name="connsiteY14" fmla="*/ 673894 h 1314450"/>
              <a:gd name="connsiteX15" fmla="*/ 719947 w 1314450"/>
              <a:gd name="connsiteY15" fmla="*/ 673475 h 1314450"/>
              <a:gd name="connsiteX16" fmla="*/ 719947 w 1314450"/>
              <a:gd name="connsiteY16" fmla="*/ 358073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4450" h="1314450">
                <a:moveTo>
                  <a:pt x="657911" y="1315822"/>
                </a:moveTo>
                <a:cubicBezTo>
                  <a:pt x="294570" y="1315822"/>
                  <a:pt x="0" y="1021242"/>
                  <a:pt x="0" y="657911"/>
                </a:cubicBezTo>
                <a:cubicBezTo>
                  <a:pt x="0" y="294580"/>
                  <a:pt x="294570" y="0"/>
                  <a:pt x="657911" y="0"/>
                </a:cubicBezTo>
                <a:cubicBezTo>
                  <a:pt x="1021242" y="0"/>
                  <a:pt x="1315822" y="294580"/>
                  <a:pt x="1315822" y="657911"/>
                </a:cubicBezTo>
                <a:cubicBezTo>
                  <a:pt x="1315822" y="1021251"/>
                  <a:pt x="1021242" y="1315822"/>
                  <a:pt x="657911" y="1315822"/>
                </a:cubicBezTo>
                <a:lnTo>
                  <a:pt x="657911" y="1315822"/>
                </a:lnTo>
                <a:close/>
                <a:moveTo>
                  <a:pt x="719947" y="358073"/>
                </a:moveTo>
                <a:cubicBezTo>
                  <a:pt x="719947" y="288026"/>
                  <a:pt x="614001" y="288007"/>
                  <a:pt x="614001" y="358073"/>
                </a:cubicBezTo>
                <a:lnTo>
                  <a:pt x="614001" y="620516"/>
                </a:lnTo>
                <a:lnTo>
                  <a:pt x="351558" y="620516"/>
                </a:lnTo>
                <a:cubicBezTo>
                  <a:pt x="281511" y="620516"/>
                  <a:pt x="281492" y="726453"/>
                  <a:pt x="351558" y="726453"/>
                </a:cubicBezTo>
                <a:lnTo>
                  <a:pt x="666969" y="726453"/>
                </a:lnTo>
                <a:lnTo>
                  <a:pt x="667388" y="726453"/>
                </a:lnTo>
                <a:cubicBezTo>
                  <a:pt x="683866" y="726453"/>
                  <a:pt x="696478" y="720585"/>
                  <a:pt x="705202" y="711613"/>
                </a:cubicBezTo>
                <a:cubicBezTo>
                  <a:pt x="714118" y="702888"/>
                  <a:pt x="719947" y="690324"/>
                  <a:pt x="719947" y="673894"/>
                </a:cubicBezTo>
                <a:lnTo>
                  <a:pt x="719947" y="673475"/>
                </a:lnTo>
                <a:lnTo>
                  <a:pt x="719947" y="3580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dirty="0"/>
          </a:p>
        </p:txBody>
      </p:sp>
      <p:pic>
        <p:nvPicPr>
          <p:cNvPr id="15" name="Graphique 14" descr="Toux contour">
            <a:extLst>
              <a:ext uri="{FF2B5EF4-FFF2-40B4-BE49-F238E27FC236}">
                <a16:creationId xmlns:a16="http://schemas.microsoft.com/office/drawing/2014/main" id="{C98721D8-0AD4-4725-B672-C3D5BFC81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8809" y="3964521"/>
            <a:ext cx="881051" cy="881051"/>
          </a:xfrm>
          <a:prstGeom prst="rect">
            <a:avLst/>
          </a:prstGeom>
        </p:spPr>
      </p:pic>
      <p:pic>
        <p:nvPicPr>
          <p:cNvPr id="17" name="Graphique 16" descr="Graphique à barres avec un remplissage uni">
            <a:extLst>
              <a:ext uri="{FF2B5EF4-FFF2-40B4-BE49-F238E27FC236}">
                <a16:creationId xmlns:a16="http://schemas.microsoft.com/office/drawing/2014/main" id="{1E638FB2-5BCD-4A3D-8A8C-11806E111F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5399" y="1906810"/>
            <a:ext cx="881051" cy="88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5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classe</a:t>
            </a:r>
          </a:p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3F5D3CE1-F890-4BD0-BAD5-2786025577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9529" y="308288"/>
            <a:ext cx="6706235" cy="62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9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6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cas d’utilisations</a:t>
            </a:r>
          </a:p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F3159A-3907-40CD-819D-AF26C40BFE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73289" y="493867"/>
            <a:ext cx="7102475" cy="47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0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7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223700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Prise de RDV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27D977-E7F6-4F8D-9EBC-BDC2717203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72210" y="362010"/>
            <a:ext cx="7790065" cy="47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9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8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2486384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Création de compte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81E02AC-3B4B-45F9-B3B8-52AAB99188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67417" y="128761"/>
            <a:ext cx="6917228" cy="53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33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9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223700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Inscription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B0DBDE-8DA0-415F-AD60-221211EB86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11201" y="236379"/>
            <a:ext cx="7312083" cy="523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52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085_TF00450287" id="{E8C572ED-67DD-4AE5-A37E-C715A33A5808}" vid="{73EC9B60-DD62-47BD-AE36-0AA0671108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Argumentaire sur un bureau de soins de santé</Template>
  <TotalTime>100</TotalTime>
  <Words>209</Words>
  <Application>Microsoft Office PowerPoint</Application>
  <PresentationFormat>Grand écran</PresentationFormat>
  <Paragraphs>81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Arial </vt:lpstr>
      <vt:lpstr>Calibri</vt:lpstr>
      <vt:lpstr>Courier New</vt:lpstr>
      <vt:lpstr>Gill Sans MT</vt:lpstr>
      <vt:lpstr>Thème Office</vt:lpstr>
      <vt:lpstr>Un problème des solutions</vt:lpstr>
      <vt:lpstr>NOTRE  GRANDE IDÉE</vt:lpstr>
      <vt:lpstr>Nos avancés de modélisation</vt:lpstr>
      <vt:lpstr>NOS SERVICES</vt:lpstr>
      <vt:lpstr>La modélisation</vt:lpstr>
      <vt:lpstr>La modélisation</vt:lpstr>
      <vt:lpstr>La modélisation</vt:lpstr>
      <vt:lpstr>La modélisation</vt:lpstr>
      <vt:lpstr>La modélisation</vt:lpstr>
      <vt:lpstr>La modélisation</vt:lpstr>
      <vt:lpstr>La modélisation</vt:lpstr>
      <vt:lpstr>Scénarii</vt:lpstr>
      <vt:lpstr>Scénarii</vt:lpstr>
      <vt:lpstr>L’ÉQUIPE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VOTRE SOLUTION OFFICE POUR SERVICES DE SANTÉ</dc:title>
  <dc:creator>Jacques TELLIER</dc:creator>
  <cp:lastModifiedBy>Jacques TELLIER</cp:lastModifiedBy>
  <cp:revision>10</cp:revision>
  <dcterms:created xsi:type="dcterms:W3CDTF">2021-05-17T07:37:07Z</dcterms:created>
  <dcterms:modified xsi:type="dcterms:W3CDTF">2021-05-18T11:07:09Z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