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006600"/>
    <a:srgbClr val="00B050"/>
    <a:srgbClr val="70AD47"/>
    <a:srgbClr val="FFFF00"/>
    <a:srgbClr val="808000"/>
    <a:srgbClr val="996633"/>
    <a:srgbClr val="800000"/>
    <a:srgbClr val="99FF66"/>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3" autoAdjust="0"/>
    <p:restoredTop sz="94660"/>
  </p:normalViewPr>
  <p:slideViewPr>
    <p:cSldViewPr snapToGrid="0">
      <p:cViewPr varScale="1">
        <p:scale>
          <a:sx n="37" d="100"/>
          <a:sy n="37" d="100"/>
        </p:scale>
        <p:origin x="8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smtClean="0"/>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DB94B2-7F19-47C2-AB3F-833F764993AD}" type="datetimeFigureOut">
              <a:rPr lang="en-CA" smtClean="0"/>
              <a:t>05/04/2017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09757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DB94B2-7F19-47C2-AB3F-833F764993AD}" type="datetimeFigureOut">
              <a:rPr lang="en-CA" smtClean="0"/>
              <a:t>05/04/2017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210452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DB94B2-7F19-47C2-AB3F-833F764993AD}" type="datetimeFigureOut">
              <a:rPr lang="en-CA" smtClean="0"/>
              <a:t>05/04/2017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528857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DB94B2-7F19-47C2-AB3F-833F764993AD}" type="datetimeFigureOut">
              <a:rPr lang="en-CA" smtClean="0"/>
              <a:t>05/04/2017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302288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DB94B2-7F19-47C2-AB3F-833F764993AD}" type="datetimeFigureOut">
              <a:rPr lang="en-CA" smtClean="0"/>
              <a:t>05/04/2017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723250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DB94B2-7F19-47C2-AB3F-833F764993AD}" type="datetimeFigureOut">
              <a:rPr lang="en-CA" smtClean="0"/>
              <a:t>05/04/2017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314364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DB94B2-7F19-47C2-AB3F-833F764993AD}" type="datetimeFigureOut">
              <a:rPr lang="en-CA" smtClean="0"/>
              <a:t>05/04/2017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04555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DB94B2-7F19-47C2-AB3F-833F764993AD}" type="datetimeFigureOut">
              <a:rPr lang="en-CA" smtClean="0"/>
              <a:t>05/04/2017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412504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B94B2-7F19-47C2-AB3F-833F764993AD}" type="datetimeFigureOut">
              <a:rPr lang="en-CA" smtClean="0"/>
              <a:t>05/04/2017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4272193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Edit Master text styles</a:t>
            </a:r>
          </a:p>
        </p:txBody>
      </p:sp>
      <p:sp>
        <p:nvSpPr>
          <p:cNvPr id="5" name="Date Placeholder 4"/>
          <p:cNvSpPr>
            <a:spLocks noGrp="1"/>
          </p:cNvSpPr>
          <p:nvPr>
            <p:ph type="dt" sz="half" idx="10"/>
          </p:nvPr>
        </p:nvSpPr>
        <p:spPr/>
        <p:txBody>
          <a:bodyPr/>
          <a:lstStyle/>
          <a:p>
            <a:fld id="{78DB94B2-7F19-47C2-AB3F-833F764993AD}" type="datetimeFigureOut">
              <a:rPr lang="en-CA" smtClean="0"/>
              <a:t>05/04/2017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01423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smtClean="0"/>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Edit Master text styles</a:t>
            </a:r>
          </a:p>
        </p:txBody>
      </p:sp>
      <p:sp>
        <p:nvSpPr>
          <p:cNvPr id="5" name="Date Placeholder 4"/>
          <p:cNvSpPr>
            <a:spLocks noGrp="1"/>
          </p:cNvSpPr>
          <p:nvPr>
            <p:ph type="dt" sz="half" idx="10"/>
          </p:nvPr>
        </p:nvSpPr>
        <p:spPr/>
        <p:txBody>
          <a:bodyPr/>
          <a:lstStyle/>
          <a:p>
            <a:fld id="{78DB94B2-7F19-47C2-AB3F-833F764993AD}" type="datetimeFigureOut">
              <a:rPr lang="en-CA" smtClean="0"/>
              <a:t>05/04/2017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544085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78DB94B2-7F19-47C2-AB3F-833F764993AD}" type="datetimeFigureOut">
              <a:rPr lang="en-CA" smtClean="0"/>
              <a:t>05/04/2017</a:t>
            </a:fld>
            <a:endParaRPr lang="en-CA"/>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11E04572-0197-44B7-B1AD-A29925DC2F59}" type="slidenum">
              <a:rPr lang="en-CA" smtClean="0"/>
              <a:t>‹#›</a:t>
            </a:fld>
            <a:endParaRPr lang="en-CA"/>
          </a:p>
        </p:txBody>
      </p:sp>
    </p:spTree>
    <p:extLst>
      <p:ext uri="{BB962C8B-B14F-4D97-AF65-F5344CB8AC3E}">
        <p14:creationId xmlns:p14="http://schemas.microsoft.com/office/powerpoint/2010/main" val="7544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ree Image"/>
          <p:cNvSpPr/>
          <p:nvPr/>
        </p:nvSpPr>
        <p:spPr>
          <a:xfrm>
            <a:off x="13927536" y="6172527"/>
            <a:ext cx="13402492" cy="13369507"/>
          </a:xfrm>
          <a:prstGeom prst="rect">
            <a:avLst/>
          </a:prstGeom>
          <a:blipFill dpi="0" rotWithShape="1">
            <a:blip r:embed="rId2">
              <a:alphaModFix amt="10000"/>
              <a:extLst>
                <a:ext uri="{BEBA8EAE-BF5A-486C-A8C5-ECC9F3942E4B}">
                  <a14:imgProps xmlns:a14="http://schemas.microsoft.com/office/drawing/2010/main">
                    <a14:imgLayer r:embed="rId3">
                      <a14:imgEffect>
                        <a14:sharpenSoften amount="-2500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McMaster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155" y="489585"/>
            <a:ext cx="6172200" cy="340995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06994967"/>
              </p:ext>
            </p:extLst>
          </p:nvPr>
        </p:nvGraphicFramePr>
        <p:xfrm>
          <a:off x="0" y="0"/>
          <a:ext cx="32918400" cy="21945600"/>
        </p:xfrm>
        <a:graphic>
          <a:graphicData uri="http://schemas.openxmlformats.org/drawingml/2006/table">
            <a:tbl>
              <a:tblPr firstRow="1" firstCol="1">
                <a:tableStyleId>{93296810-A885-4BE3-A3E7-6D5BEEA58F35}</a:tableStyleId>
              </a:tblPr>
              <a:tblGrid>
                <a:gridCol w="8229600">
                  <a:extLst>
                    <a:ext uri="{9D8B030D-6E8A-4147-A177-3AD203B41FA5}">
                      <a16:colId xmlns:a16="http://schemas.microsoft.com/office/drawing/2014/main" val="1030058323"/>
                    </a:ext>
                  </a:extLst>
                </a:gridCol>
                <a:gridCol w="8229600">
                  <a:extLst>
                    <a:ext uri="{9D8B030D-6E8A-4147-A177-3AD203B41FA5}">
                      <a16:colId xmlns:a16="http://schemas.microsoft.com/office/drawing/2014/main" val="3096231168"/>
                    </a:ext>
                  </a:extLst>
                </a:gridCol>
                <a:gridCol w="8229600">
                  <a:extLst>
                    <a:ext uri="{9D8B030D-6E8A-4147-A177-3AD203B41FA5}">
                      <a16:colId xmlns:a16="http://schemas.microsoft.com/office/drawing/2014/main" val="860565370"/>
                    </a:ext>
                  </a:extLst>
                </a:gridCol>
                <a:gridCol w="8229600">
                  <a:extLst>
                    <a:ext uri="{9D8B030D-6E8A-4147-A177-3AD203B41FA5}">
                      <a16:colId xmlns:a16="http://schemas.microsoft.com/office/drawing/2014/main" val="237732177"/>
                    </a:ext>
                  </a:extLst>
                </a:gridCol>
              </a:tblGrid>
              <a:tr h="4136124">
                <a:tc>
                  <a:txBody>
                    <a:bodyPr/>
                    <a:lstStyle/>
                    <a:p>
                      <a:endParaRPr lang="en-CA" dirty="0">
                        <a:ln w="3175">
                          <a:noFill/>
                        </a:ln>
                        <a:solidFill>
                          <a:schemeClr val="bg1"/>
                        </a:solidFill>
                      </a:endParaRPr>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rgbClr val="CCCC00">
                        <a:alpha val="20000"/>
                      </a:srgbClr>
                    </a:solidFill>
                  </a:tcPr>
                </a:tc>
                <a:tc gridSpan="3">
                  <a:txBody>
                    <a:bodyPr/>
                    <a:lstStyle/>
                    <a:p>
                      <a:pPr algn="ctr"/>
                      <a:r>
                        <a:rPr lang="en-CA" sz="8800" dirty="0" smtClean="0">
                          <a:ln w="3175">
                            <a:noFill/>
                          </a:ln>
                          <a:solidFill>
                            <a:schemeClr val="bg1"/>
                          </a:solidFill>
                          <a:effectLst>
                            <a:outerShdw blurRad="50800" dist="38100" dir="2700000" algn="tl" rotWithShape="0">
                              <a:prstClr val="black">
                                <a:alpha val="40000"/>
                              </a:prstClr>
                            </a:outerShdw>
                          </a:effectLst>
                          <a:latin typeface="Copperplate Gothic Light" panose="020E0507020206020404" pitchFamily="34" charset="0"/>
                        </a:rPr>
                        <a:t>Drasil</a:t>
                      </a:r>
                      <a:r>
                        <a:rPr lang="en-CA" sz="8800" dirty="0" smtClean="0">
                          <a:ln w="3175">
                            <a:noFill/>
                          </a:ln>
                          <a:solidFill>
                            <a:schemeClr val="bg1"/>
                          </a:solidFill>
                          <a:effectLst>
                            <a:outerShdw blurRad="50800" dist="38100" dir="2700000" algn="tl" rotWithShape="0">
                              <a:prstClr val="black">
                                <a:alpha val="40000"/>
                              </a:prstClr>
                            </a:outerShdw>
                          </a:effectLst>
                          <a:latin typeface="+mj-lt"/>
                        </a:rPr>
                        <a:t>: A Framework for Literate Scientific Software</a:t>
                      </a:r>
                    </a:p>
                    <a:p>
                      <a:pPr algn="ctr"/>
                      <a:endParaRPr lang="en-CA" sz="2000" dirty="0" smtClean="0">
                        <a:ln w="3175">
                          <a:noFill/>
                        </a:ln>
                        <a:solidFill>
                          <a:schemeClr val="bg1"/>
                        </a:solidFill>
                        <a:effectLst>
                          <a:outerShdw blurRad="50800" dist="38100" dir="2700000" algn="tl" rotWithShape="0">
                            <a:prstClr val="black">
                              <a:alpha val="40000"/>
                            </a:prstClr>
                          </a:outerShdw>
                        </a:effectLst>
                        <a:latin typeface="+mj-lt"/>
                      </a:endParaRPr>
                    </a:p>
                    <a:p>
                      <a:pPr algn="ctr"/>
                      <a:r>
                        <a:rPr lang="en-CA" sz="4000" dirty="0" smtClean="0">
                          <a:ln w="3175">
                            <a:noFill/>
                          </a:ln>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Dan Szymczak, Steven Palmer, Jacques Carette, Spencer Smith</a:t>
                      </a:r>
                    </a:p>
                    <a:p>
                      <a:pPr algn="ctr"/>
                      <a:r>
                        <a:rPr lang="en-CA" sz="4000" dirty="0" smtClean="0">
                          <a:ln w="3175">
                            <a:noFill/>
                          </a:ln>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Department of Computing and Software, McMaster</a:t>
                      </a:r>
                      <a:r>
                        <a:rPr lang="en-CA" sz="4000" baseline="0" dirty="0" smtClean="0">
                          <a:ln w="3175">
                            <a:noFill/>
                          </a:ln>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University</a:t>
                      </a:r>
                      <a:endParaRPr lang="en-CA" sz="4000" dirty="0">
                        <a:ln w="3175">
                          <a:noFill/>
                        </a:ln>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txBody>
                  <a:tcPr anchor="ctr">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hMerge="1">
                  <a:txBody>
                    <a:bodyPr/>
                    <a:lstStyle/>
                    <a:p>
                      <a:endParaRPr lang="en-CA"/>
                    </a:p>
                  </a:txBody>
                  <a:tcPr/>
                </a:tc>
                <a:tc hMerge="1">
                  <a:txBody>
                    <a:bodyPr/>
                    <a:lstStyle/>
                    <a:p>
                      <a:endParaRPr lang="en-CA" dirty="0"/>
                    </a:p>
                  </a:txBody>
                  <a:tcPr/>
                </a:tc>
                <a:extLst>
                  <a:ext uri="{0D108BD9-81ED-4DB2-BD59-A6C34878D82A}">
                    <a16:rowId xmlns:a16="http://schemas.microsoft.com/office/drawing/2014/main" val="203706136"/>
                  </a:ext>
                </a:extLst>
              </a:tr>
              <a:tr h="17809476">
                <a:tc>
                  <a:txBody>
                    <a:bodyPr/>
                    <a:lstStyle/>
                    <a:p>
                      <a:pPr marL="0" indent="0" algn="ctr">
                        <a:tabLst/>
                      </a:pPr>
                      <a:r>
                        <a:rPr lang="en-CA" sz="5400" dirty="0" smtClean="0">
                          <a:ln w="3175">
                            <a:noFill/>
                          </a:ln>
                          <a:solidFill>
                            <a:schemeClr val="bg1"/>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Sick of out of sync </a:t>
                      </a:r>
                    </a:p>
                    <a:p>
                      <a:pPr marL="0" indent="0" algn="ctr">
                        <a:tabLst/>
                      </a:pPr>
                      <a:r>
                        <a:rPr lang="en-CA" sz="5400" dirty="0" smtClean="0">
                          <a:ln w="3175">
                            <a:noFill/>
                          </a:ln>
                          <a:solidFill>
                            <a:schemeClr val="bg1"/>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Software Artifacts</a:t>
                      </a:r>
                      <a:r>
                        <a:rPr lang="en-CA" sz="5400" baseline="0" dirty="0" smtClean="0">
                          <a:ln w="3175">
                            <a:noFill/>
                          </a:ln>
                          <a:solidFill>
                            <a:schemeClr val="bg1"/>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a:t>
                      </a:r>
                    </a:p>
                    <a:p>
                      <a:pPr marL="0" indent="0" algn="ctr">
                        <a:tabLst/>
                      </a:pPr>
                      <a:endParaRPr lang="en-CA" sz="3600" baseline="0" dirty="0" smtClean="0">
                        <a:ln w="3175">
                          <a:noFill/>
                        </a:ln>
                        <a:solidFill>
                          <a:schemeClr val="bg1"/>
                        </a:solidFill>
                      </a:endParaRPr>
                    </a:p>
                    <a:p>
                      <a:pPr marL="0" indent="0" algn="ctr">
                        <a:tabLst/>
                      </a:pPr>
                      <a:endParaRPr lang="en-CA" sz="3600" baseline="0" dirty="0" smtClean="0">
                        <a:ln w="3175">
                          <a:noFill/>
                        </a:ln>
                        <a:solidFill>
                          <a:schemeClr val="bg1"/>
                        </a:solidFill>
                      </a:endParaRPr>
                    </a:p>
                    <a:p>
                      <a:pPr marL="0" indent="0" algn="ctr">
                        <a:tabLst/>
                      </a:pPr>
                      <a:endParaRPr lang="en-CA" sz="3600" baseline="0" dirty="0" smtClean="0">
                        <a:ln w="3175">
                          <a:noFill/>
                        </a:ln>
                        <a:solidFill>
                          <a:schemeClr val="bg1"/>
                        </a:solidFill>
                      </a:endParaRPr>
                    </a:p>
                    <a:p>
                      <a:pPr marL="0" indent="0" algn="ctr">
                        <a:tabLst/>
                      </a:pPr>
                      <a:endParaRPr lang="en-CA" sz="2400" baseline="0" dirty="0" smtClean="0">
                        <a:ln w="3175">
                          <a:noFill/>
                        </a:ln>
                        <a:solidFill>
                          <a:schemeClr val="bg1"/>
                        </a:solidFill>
                      </a:endParaRPr>
                    </a:p>
                    <a:p>
                      <a:pPr marL="0" indent="0" algn="ctr">
                        <a:tabLst/>
                      </a:pPr>
                      <a:endParaRPr lang="en-CA" sz="2400" baseline="0" dirty="0" smtClean="0">
                        <a:ln w="3175">
                          <a:noFill/>
                        </a:ln>
                        <a:solidFill>
                          <a:schemeClr val="bg1"/>
                        </a:solidFill>
                      </a:endParaRPr>
                    </a:p>
                    <a:p>
                      <a:pPr marL="0" indent="0" algn="ctr">
                        <a:tabLst/>
                      </a:pPr>
                      <a:endParaRPr lang="en-CA" sz="3600" baseline="0" dirty="0" smtClean="0">
                        <a:ln w="3175">
                          <a:noFill/>
                        </a:ln>
                        <a:solidFill>
                          <a:schemeClr val="bg1"/>
                        </a:solidFill>
                      </a:endParaRPr>
                    </a:p>
                    <a:p>
                      <a:pPr marL="0" indent="0" algn="ctr">
                        <a:tabLst/>
                      </a:pPr>
                      <a:endParaRPr lang="en-CA" sz="3600" baseline="0" dirty="0" smtClean="0">
                        <a:ln w="3175">
                          <a:noFill/>
                        </a:ln>
                        <a:solidFill>
                          <a:schemeClr val="bg1"/>
                        </a:solidFill>
                      </a:endParaRPr>
                    </a:p>
                    <a:p>
                      <a:pPr marL="0" indent="0" algn="ctr">
                        <a:tabLst/>
                      </a:pPr>
                      <a:endParaRPr lang="en-CA" sz="3600" baseline="0" dirty="0" smtClean="0">
                        <a:ln w="3175">
                          <a:noFill/>
                        </a:ln>
                        <a:solidFill>
                          <a:schemeClr val="bg1"/>
                        </a:solidFill>
                      </a:endParaRPr>
                    </a:p>
                    <a:p>
                      <a:pPr marL="0" indent="0" algn="ctr">
                        <a:tabLst/>
                      </a:pPr>
                      <a:r>
                        <a:rPr lang="en-CA" sz="5400" baseline="0" dirty="0" smtClean="0">
                          <a:ln w="3175">
                            <a:noFill/>
                          </a:ln>
                          <a:solidFill>
                            <a:schemeClr val="bg1"/>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Research Problem</a:t>
                      </a:r>
                    </a:p>
                    <a:p>
                      <a:pPr marL="0" indent="0" algn="just">
                        <a:tabLst/>
                      </a:pPr>
                      <a:r>
                        <a:rPr lang="en-CA" sz="2400" dirty="0" smtClean="0">
                          <a:ln w="3175">
                            <a:noFill/>
                          </a:ln>
                          <a:solidFill>
                            <a:schemeClr val="bg1"/>
                          </a:solidFill>
                          <a:effectLst>
                            <a:outerShdw blurRad="50800" dist="38100" dir="2700000" algn="tl" rotWithShape="0">
                              <a:prstClr val="black">
                                <a:alpha val="40000"/>
                              </a:prstClr>
                            </a:outerShdw>
                          </a:effectLst>
                        </a:rPr>
                        <a:t>Software artifacts contain a vast amount of knowledge duplication and transformation. A single piece of underlying knowledge should appear (in some form) in every artifact for a given piece of software.</a:t>
                      </a:r>
                    </a:p>
                    <a:p>
                      <a:pPr marL="0" indent="0" algn="just">
                        <a:tabLst/>
                      </a:pPr>
                      <a:endParaRPr lang="en-CA" sz="24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4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4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4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4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r>
                        <a:rPr lang="en-CA" sz="2400" dirty="0" smtClean="0">
                          <a:ln w="3175">
                            <a:noFill/>
                          </a:ln>
                          <a:solidFill>
                            <a:schemeClr val="bg1"/>
                          </a:solidFill>
                          <a:effectLst>
                            <a:outerShdw blurRad="50800" dist="38100" dir="2700000" algn="tl" rotWithShape="0">
                              <a:prstClr val="black">
                                <a:alpha val="40000"/>
                              </a:prstClr>
                            </a:outerShdw>
                          </a:effectLst>
                        </a:rPr>
                        <a:t>In certain domains, like Scientific Computing, knowledge is duplicated across many different pieces of software. This duplication is almost exclusively performed manually, whether by copying/pasting from existing artifacts, or by transcription from another source such as a textbook.</a:t>
                      </a:r>
                    </a:p>
                    <a:p>
                      <a:pPr marL="0" indent="0" algn="just">
                        <a:tabLst/>
                      </a:pPr>
                      <a:r>
                        <a:rPr lang="en-CA" sz="2400" dirty="0" smtClean="0">
                          <a:ln w="3175">
                            <a:noFill/>
                          </a:ln>
                          <a:solidFill>
                            <a:schemeClr val="bg1"/>
                          </a:solidFill>
                          <a:effectLst>
                            <a:outerShdw blurRad="50800" dist="38100" dir="2700000" algn="tl" rotWithShape="0">
                              <a:prstClr val="black">
                                <a:alpha val="40000"/>
                              </a:prstClr>
                            </a:outerShdw>
                          </a:effectLst>
                        </a:rPr>
                        <a:t>Artifacts tend to fall out of sync as the software is updated (especially code versus documentation), negatively impacting the overall software quality. This is most noticeable when it comes to maintainability, traceability, and verifiability.</a:t>
                      </a:r>
                    </a:p>
                    <a:p>
                      <a:pPr marL="0" indent="0" algn="ctr">
                        <a:tabLst/>
                      </a:pPr>
                      <a:r>
                        <a:rPr lang="en-CA" sz="5400" dirty="0" smtClean="0">
                          <a:ln w="3175">
                            <a:noFill/>
                          </a:ln>
                          <a:solidFill>
                            <a:schemeClr val="bg1"/>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Contact</a:t>
                      </a:r>
                      <a:endParaRPr lang="en-CA" sz="4400" dirty="0" smtClean="0">
                        <a:ln w="3175">
                          <a:noFill/>
                        </a:ln>
                        <a:solidFill>
                          <a:schemeClr val="bg1"/>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endParaRPr>
                    </a:p>
                    <a:p>
                      <a:pPr marL="0" indent="0" algn="l">
                        <a:tabLst/>
                      </a:pPr>
                      <a:r>
                        <a:rPr lang="en-CA" sz="3200" dirty="0" smtClean="0">
                          <a:ln w="3175">
                            <a:noFill/>
                          </a:ln>
                          <a:solidFill>
                            <a:schemeClr val="bg1"/>
                          </a:solidFill>
                          <a:effectLst>
                            <a:outerShdw blurRad="50800" dist="38100" dir="2700000" algn="tl" rotWithShape="0">
                              <a:prstClr val="black">
                                <a:alpha val="40000"/>
                              </a:prstClr>
                            </a:outerShdw>
                          </a:effectLst>
                        </a:rPr>
                        <a:t>Dan Szymczak:</a:t>
                      </a:r>
                      <a:r>
                        <a:rPr lang="en-CA" sz="3200" dirty="0" smtClean="0">
                          <a:ln w="3175">
                            <a:noFill/>
                          </a:ln>
                          <a:solidFill>
                            <a:schemeClr val="bg1"/>
                          </a:solidFill>
                        </a:rPr>
                        <a:t> </a:t>
                      </a:r>
                      <a:r>
                        <a:rPr lang="en-CA" sz="3200" u="sng" dirty="0" smtClean="0">
                          <a:ln w="3175">
                            <a:noFill/>
                          </a:ln>
                          <a:solidFill>
                            <a:schemeClr val="bg1"/>
                          </a:solidFill>
                          <a:effectLst>
                            <a:outerShdw blurRad="50800" dist="38100" dir="2700000" algn="tl" rotWithShape="0">
                              <a:prstClr val="black">
                                <a:alpha val="40000"/>
                              </a:prstClr>
                            </a:outerShdw>
                          </a:effectLst>
                        </a:rPr>
                        <a:t>szymczdm@mcmaster.ca</a:t>
                      </a:r>
                      <a:endParaRPr lang="en-CA" sz="3200" u="sng" dirty="0">
                        <a:ln w="3175">
                          <a:noFill/>
                        </a:ln>
                        <a:solidFill>
                          <a:schemeClr val="bg1"/>
                        </a:solidFill>
                        <a:effectLst>
                          <a:outerShdw blurRad="50800" dist="38100" dir="2700000" algn="tl" rotWithShape="0">
                            <a:prstClr val="black">
                              <a:alpha val="40000"/>
                            </a:prstClr>
                          </a:outerShdw>
                        </a:effectLst>
                      </a:endParaRPr>
                    </a:p>
                  </a:txBody>
                  <a:tcPr marL="228600" marR="22860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050"/>
                    </a:solidFill>
                  </a:tcPr>
                </a:tc>
                <a:tc>
                  <a:txBody>
                    <a:bodyPr/>
                    <a:lstStyle/>
                    <a:p>
                      <a:pPr algn="ctr"/>
                      <a:r>
                        <a:rPr lang="en-CA" b="0" dirty="0" smtClean="0">
                          <a:ln w="3175">
                            <a:noFill/>
                          </a:ln>
                          <a:solidFill>
                            <a:schemeClr val="accent6">
                              <a:lumMod val="50000"/>
                            </a:schemeClr>
                          </a:solidFill>
                          <a:latin typeface="Aharoni" panose="02010803020104030203" pitchFamily="2" charset="-79"/>
                          <a:cs typeface="Aharoni" panose="02010803020104030203" pitchFamily="2" charset="-79"/>
                        </a:rPr>
                        <a:t>Introduction</a:t>
                      </a:r>
                    </a:p>
                    <a:p>
                      <a:pPr algn="ctr"/>
                      <a:r>
                        <a:rPr lang="en-CA" sz="800" dirty="0" smtClean="0">
                          <a:ln w="3175">
                            <a:noFill/>
                          </a:ln>
                          <a:solidFill>
                            <a:schemeClr val="accent6">
                              <a:lumMod val="50000"/>
                            </a:schemeClr>
                          </a:solidFill>
                        </a:rPr>
                        <a:t> </a:t>
                      </a: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marL="176213" indent="0" algn="l"/>
                      <a:endParaRPr lang="en-CA" sz="2800" b="0" u="none" dirty="0" smtClean="0">
                        <a:ln w="3175">
                          <a:noFill/>
                        </a:ln>
                        <a:solidFill>
                          <a:schemeClr val="accent6">
                            <a:lumMod val="50000"/>
                          </a:schemeClr>
                        </a:solidFill>
                        <a:latin typeface="+mn-lt"/>
                      </a:endParaRPr>
                    </a:p>
                    <a:p>
                      <a:pPr marL="176213" indent="0" algn="l"/>
                      <a:r>
                        <a:rPr lang="en-CA" sz="4000" b="1" u="none" dirty="0" smtClean="0">
                          <a:ln w="3175">
                            <a:noFill/>
                          </a:ln>
                          <a:solidFill>
                            <a:schemeClr val="accent6">
                              <a:lumMod val="50000"/>
                            </a:schemeClr>
                          </a:solidFill>
                          <a:latin typeface="+mn-lt"/>
                        </a:rPr>
                        <a:t>Rational Design Process</a:t>
                      </a:r>
                    </a:p>
                    <a:p>
                      <a:pPr marL="176213" indent="0" algn="l"/>
                      <a:endParaRPr lang="en-CA" sz="800" b="0" u="sng" dirty="0" smtClean="0">
                        <a:ln w="3175">
                          <a:noFill/>
                        </a:ln>
                        <a:solidFill>
                          <a:schemeClr val="accent6">
                            <a:lumMod val="50000"/>
                          </a:schemeClr>
                        </a:solidFill>
                        <a:latin typeface="+mj-lt"/>
                      </a:endParaRPr>
                    </a:p>
                    <a:p>
                      <a:pPr marL="519113" indent="-342900" algn="l">
                        <a:buFont typeface="Wingdings" panose="05000000000000000000" pitchFamily="2" charset="2"/>
                        <a:buChar char="v"/>
                      </a:pPr>
                      <a:r>
                        <a:rPr lang="en-CA" sz="2400" dirty="0" smtClean="0">
                          <a:ln w="3175">
                            <a:noFill/>
                          </a:ln>
                          <a:solidFill>
                            <a:schemeClr val="accent6">
                              <a:lumMod val="50000"/>
                            </a:schemeClr>
                          </a:solidFill>
                        </a:rPr>
                        <a:t>Leads to higher quality software </a:t>
                      </a:r>
                      <a:r>
                        <a:rPr lang="en-CA" sz="2400" i="1" dirty="0" smtClean="0">
                          <a:ln w="3175">
                            <a:noFill/>
                          </a:ln>
                          <a:solidFill>
                            <a:schemeClr val="accent6">
                              <a:lumMod val="50000"/>
                            </a:schemeClr>
                          </a:solidFill>
                        </a:rPr>
                        <a:t>(Parnas &amp; Clements 1986)</a:t>
                      </a:r>
                    </a:p>
                    <a:p>
                      <a:pPr marL="519113" indent="-342900" algn="l">
                        <a:buFont typeface="Wingdings" panose="05000000000000000000" pitchFamily="2" charset="2"/>
                        <a:buChar char="v"/>
                      </a:pPr>
                      <a:r>
                        <a:rPr lang="en-CA" sz="2400" dirty="0" smtClean="0">
                          <a:ln w="3175">
                            <a:noFill/>
                          </a:ln>
                          <a:solidFill>
                            <a:schemeClr val="accent6">
                              <a:lumMod val="50000"/>
                            </a:schemeClr>
                          </a:solidFill>
                        </a:rPr>
                        <a:t>Tedious</a:t>
                      </a:r>
                      <a:r>
                        <a:rPr lang="en-CA" sz="2400" baseline="0" dirty="0" smtClean="0">
                          <a:ln w="3175">
                            <a:noFill/>
                          </a:ln>
                          <a:solidFill>
                            <a:schemeClr val="accent6">
                              <a:lumMod val="50000"/>
                            </a:schemeClr>
                          </a:solidFill>
                        </a:rPr>
                        <a:t> so i</a:t>
                      </a:r>
                      <a:r>
                        <a:rPr lang="en-CA" sz="2400" dirty="0" smtClean="0">
                          <a:ln w="3175">
                            <a:noFill/>
                          </a:ln>
                          <a:solidFill>
                            <a:schemeClr val="accent6">
                              <a:lumMod val="50000"/>
                            </a:schemeClr>
                          </a:solidFill>
                        </a:rPr>
                        <a:t>gnored by many Scientific Computing</a:t>
                      </a:r>
                      <a:r>
                        <a:rPr lang="en-CA" sz="2400" baseline="0" dirty="0" smtClean="0">
                          <a:ln w="3175">
                            <a:noFill/>
                          </a:ln>
                          <a:solidFill>
                            <a:schemeClr val="accent6">
                              <a:lumMod val="50000"/>
                            </a:schemeClr>
                          </a:solidFill>
                        </a:rPr>
                        <a:t> (SC) developers </a:t>
                      </a:r>
                      <a:r>
                        <a:rPr lang="en-CA" sz="2400" i="1" baseline="0" dirty="0" smtClean="0">
                          <a:ln w="3175">
                            <a:noFill/>
                          </a:ln>
                          <a:solidFill>
                            <a:schemeClr val="accent6">
                              <a:lumMod val="50000"/>
                            </a:schemeClr>
                          </a:solidFill>
                        </a:rPr>
                        <a:t>(Kelly 2007)</a:t>
                      </a:r>
                      <a:endParaRPr lang="en-CA" sz="2400" baseline="0" dirty="0" smtClean="0">
                        <a:ln w="3175">
                          <a:noFill/>
                        </a:ln>
                        <a:solidFill>
                          <a:schemeClr val="accent6">
                            <a:lumMod val="50000"/>
                          </a:schemeClr>
                        </a:solidFill>
                      </a:endParaRPr>
                    </a:p>
                    <a:p>
                      <a:pPr marL="519113" indent="-342900" algn="l">
                        <a:buFont typeface="Wingdings" panose="05000000000000000000" pitchFamily="2" charset="2"/>
                        <a:buChar char="v"/>
                      </a:pPr>
                      <a:r>
                        <a:rPr lang="en-CA" sz="2400" baseline="0" dirty="0" smtClean="0">
                          <a:ln w="3175">
                            <a:noFill/>
                          </a:ln>
                          <a:solidFill>
                            <a:schemeClr val="accent6">
                              <a:lumMod val="50000"/>
                            </a:schemeClr>
                          </a:solidFill>
                        </a:rPr>
                        <a:t>Necessary for certification</a:t>
                      </a:r>
                    </a:p>
                    <a:p>
                      <a:pPr marL="519113" indent="-342900" algn="l">
                        <a:buFont typeface="Wingdings" panose="05000000000000000000" pitchFamily="2" charset="2"/>
                        <a:buChar char="v"/>
                      </a:pPr>
                      <a:r>
                        <a:rPr lang="en-CA" sz="2400" baseline="0" dirty="0" smtClean="0">
                          <a:ln w="3175">
                            <a:noFill/>
                          </a:ln>
                          <a:solidFill>
                            <a:schemeClr val="accent6">
                              <a:lumMod val="50000"/>
                            </a:schemeClr>
                          </a:solidFill>
                        </a:rPr>
                        <a:t>Why not automate it?</a:t>
                      </a:r>
                    </a:p>
                    <a:p>
                      <a:pPr marL="176213" indent="0" algn="l">
                        <a:buFont typeface="Wingdings" panose="05000000000000000000" pitchFamily="2" charset="2"/>
                        <a:buNone/>
                      </a:pPr>
                      <a:endParaRPr lang="en-CA" sz="2400" dirty="0" smtClean="0">
                        <a:ln w="3175">
                          <a:noFill/>
                        </a:ln>
                        <a:solidFill>
                          <a:schemeClr val="accent6">
                            <a:lumMod val="50000"/>
                          </a:schemeClr>
                        </a:solidFill>
                      </a:endParaRPr>
                    </a:p>
                    <a:p>
                      <a:pPr marL="176213" indent="0" algn="l">
                        <a:buFont typeface="Wingdings" panose="05000000000000000000" pitchFamily="2" charset="2"/>
                        <a:buNone/>
                      </a:pPr>
                      <a:r>
                        <a:rPr lang="en-CA" sz="4000" b="1" dirty="0" smtClean="0">
                          <a:ln w="3175">
                            <a:noFill/>
                          </a:ln>
                          <a:solidFill>
                            <a:schemeClr val="accent6">
                              <a:lumMod val="50000"/>
                            </a:schemeClr>
                          </a:solidFill>
                        </a:rPr>
                        <a:t>Goals/Contributions</a:t>
                      </a:r>
                    </a:p>
                    <a:p>
                      <a:pPr marL="176213" indent="0" algn="l">
                        <a:buFont typeface="Wingdings" panose="05000000000000000000" pitchFamily="2" charset="2"/>
                        <a:buNone/>
                      </a:pPr>
                      <a:endParaRPr lang="en-CA" sz="800" dirty="0" smtClean="0">
                        <a:ln w="3175">
                          <a:noFill/>
                        </a:ln>
                        <a:solidFill>
                          <a:schemeClr val="accent6">
                            <a:lumMod val="50000"/>
                          </a:schemeClr>
                        </a:solidFill>
                      </a:endParaRPr>
                    </a:p>
                    <a:p>
                      <a:pPr marL="519113" indent="-342900" algn="l">
                        <a:buFont typeface="Wingdings" panose="05000000000000000000" pitchFamily="2" charset="2"/>
                        <a:buChar char="v"/>
                      </a:pPr>
                      <a:r>
                        <a:rPr lang="en-CA" sz="2400" dirty="0" smtClean="0">
                          <a:ln w="3175">
                            <a:noFill/>
                          </a:ln>
                          <a:solidFill>
                            <a:schemeClr val="accent6">
                              <a:lumMod val="50000"/>
                            </a:schemeClr>
                          </a:solidFill>
                        </a:rPr>
                        <a:t>The Drasil Framework</a:t>
                      </a:r>
                    </a:p>
                    <a:p>
                      <a:pPr marL="519113" indent="-342900" algn="l">
                        <a:buFont typeface="Wingdings" panose="05000000000000000000" pitchFamily="2" charset="2"/>
                        <a:buChar char="v"/>
                      </a:pPr>
                      <a:r>
                        <a:rPr lang="en-CA" sz="2400" dirty="0" smtClean="0">
                          <a:ln w="3175">
                            <a:noFill/>
                          </a:ln>
                          <a:solidFill>
                            <a:schemeClr val="accent6">
                              <a:lumMod val="50000"/>
                            </a:schemeClr>
                          </a:solidFill>
                        </a:rPr>
                        <a:t>Knowledge-based approach to SC </a:t>
                      </a:r>
                      <a:r>
                        <a:rPr lang="en-CA" sz="2400" baseline="0" dirty="0" smtClean="0">
                          <a:ln w="3175">
                            <a:noFill/>
                          </a:ln>
                          <a:solidFill>
                            <a:schemeClr val="accent6">
                              <a:lumMod val="50000"/>
                            </a:schemeClr>
                          </a:solidFill>
                        </a:rPr>
                        <a:t>Software Development</a:t>
                      </a:r>
                      <a:endParaRPr lang="en-CA" sz="2400" dirty="0" smtClean="0">
                        <a:ln w="3175">
                          <a:noFill/>
                        </a:ln>
                        <a:solidFill>
                          <a:schemeClr val="accent6">
                            <a:lumMod val="50000"/>
                          </a:schemeClr>
                        </a:solidFill>
                      </a:endParaRPr>
                    </a:p>
                    <a:p>
                      <a:pPr marL="519113" indent="-342900" algn="l">
                        <a:buFont typeface="Wingdings" panose="05000000000000000000" pitchFamily="2" charset="2"/>
                        <a:buChar char="v"/>
                      </a:pPr>
                      <a:r>
                        <a:rPr lang="en-CA" sz="2400" dirty="0" smtClean="0">
                          <a:ln w="3175">
                            <a:noFill/>
                          </a:ln>
                          <a:solidFill>
                            <a:schemeClr val="accent6">
                              <a:lumMod val="50000"/>
                            </a:schemeClr>
                          </a:solidFill>
                        </a:rPr>
                        <a:t>Knowledge Capture</a:t>
                      </a:r>
                    </a:p>
                    <a:p>
                      <a:pPr marL="519113" indent="-342900" algn="l">
                        <a:buFont typeface="Wingdings" panose="05000000000000000000" pitchFamily="2" charset="2"/>
                        <a:buChar char="v"/>
                      </a:pPr>
                      <a:r>
                        <a:rPr lang="en-CA" sz="2400" dirty="0" smtClean="0">
                          <a:ln w="3175">
                            <a:noFill/>
                          </a:ln>
                          <a:solidFill>
                            <a:schemeClr val="accent6">
                              <a:lumMod val="50000"/>
                            </a:schemeClr>
                          </a:solidFill>
                        </a:rPr>
                        <a:t>Simplifying Software (Re)Certification</a:t>
                      </a:r>
                      <a:endParaRPr lang="en-CA" sz="2400" dirty="0">
                        <a:ln w="3175">
                          <a:noFill/>
                        </a:ln>
                        <a:solidFill>
                          <a:schemeClr val="accent6">
                            <a:lumMod val="50000"/>
                          </a:schemeClr>
                        </a:solidFill>
                      </a:endParaRPr>
                    </a:p>
                  </a:txBody>
                  <a:tcPr marL="228600" marR="228600">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CCCC00">
                        <a:alpha val="20000"/>
                      </a:srgbClr>
                    </a:solidFill>
                  </a:tcPr>
                </a:tc>
                <a:tc>
                  <a:txBody>
                    <a:bodyPr/>
                    <a:lstStyle/>
                    <a:p>
                      <a:pPr algn="ctr"/>
                      <a:r>
                        <a:rPr lang="en-CA" b="0" dirty="0" smtClean="0">
                          <a:ln w="3175">
                            <a:noFill/>
                          </a:ln>
                          <a:solidFill>
                            <a:schemeClr val="accent6">
                              <a:lumMod val="50000"/>
                            </a:schemeClr>
                          </a:solidFill>
                          <a:latin typeface="Aharoni" panose="02010803020104030203" pitchFamily="2" charset="-79"/>
                          <a:cs typeface="Aharoni" panose="02010803020104030203" pitchFamily="2" charset="-79"/>
                        </a:rPr>
                        <a:t>Approach</a:t>
                      </a:r>
                    </a:p>
                    <a:p>
                      <a:pPr algn="ctr"/>
                      <a:endParaRPr lang="en-CA" sz="800" b="0" dirty="0" smtClean="0">
                        <a:ln w="3175">
                          <a:noFill/>
                        </a:ln>
                        <a:solidFill>
                          <a:schemeClr val="accent6">
                            <a:lumMod val="50000"/>
                          </a:schemeClr>
                        </a:solidFill>
                        <a:latin typeface="+mj-lt"/>
                      </a:endParaRPr>
                    </a:p>
                    <a:p>
                      <a:pPr algn="l"/>
                      <a:r>
                        <a:rPr lang="en-CA" sz="4000" b="1" dirty="0" smtClean="0">
                          <a:ln w="3175">
                            <a:noFill/>
                          </a:ln>
                          <a:solidFill>
                            <a:schemeClr val="accent6">
                              <a:lumMod val="50000"/>
                            </a:schemeClr>
                          </a:solidFill>
                          <a:latin typeface="+mn-lt"/>
                        </a:rPr>
                        <a:t>From Abstract Theories to Artifacts</a:t>
                      </a:r>
                    </a:p>
                    <a:p>
                      <a:pPr algn="l"/>
                      <a:endParaRPr lang="en-CA" sz="800" b="0" dirty="0" smtClean="0">
                        <a:ln w="3175">
                          <a:noFill/>
                        </a:ln>
                        <a:solidFill>
                          <a:schemeClr val="accent6">
                            <a:lumMod val="50000"/>
                          </a:schemeClr>
                        </a:solidFill>
                        <a:latin typeface="+mn-lt"/>
                      </a:endParaRPr>
                    </a:p>
                    <a:p>
                      <a:pPr marL="514350" indent="-514350" algn="l">
                        <a:buFont typeface="+mj-lt"/>
                        <a:buAutoNum type="romanUcPeriod"/>
                      </a:pPr>
                      <a:r>
                        <a:rPr lang="en-CA" sz="2400" b="0" dirty="0" smtClean="0">
                          <a:ln w="3175">
                            <a:noFill/>
                          </a:ln>
                          <a:solidFill>
                            <a:schemeClr val="accent6">
                              <a:lumMod val="50000"/>
                            </a:schemeClr>
                          </a:solidFill>
                          <a:latin typeface="+mn-lt"/>
                        </a:rPr>
                        <a:t>Create</a:t>
                      </a:r>
                      <a:r>
                        <a:rPr lang="en-CA" sz="2400" b="0" baseline="0" dirty="0" smtClean="0">
                          <a:ln w="3175">
                            <a:noFill/>
                          </a:ln>
                          <a:solidFill>
                            <a:schemeClr val="accent6">
                              <a:lumMod val="50000"/>
                            </a:schemeClr>
                          </a:solidFill>
                          <a:latin typeface="+mn-lt"/>
                        </a:rPr>
                        <a:t> a graph of the Abstract Theory</a:t>
                      </a:r>
                    </a:p>
                    <a:p>
                      <a:pPr marL="514350" indent="-514350" algn="l">
                        <a:buFont typeface="+mj-lt"/>
                        <a:buAutoNum type="romanUcPeriod"/>
                      </a:pPr>
                      <a:r>
                        <a:rPr lang="en-CA" sz="2400" b="0" baseline="0" dirty="0" smtClean="0">
                          <a:ln w="3175">
                            <a:noFill/>
                          </a:ln>
                          <a:solidFill>
                            <a:schemeClr val="accent6">
                              <a:lumMod val="50000"/>
                            </a:schemeClr>
                          </a:solidFill>
                          <a:latin typeface="+mn-lt"/>
                        </a:rPr>
                        <a:t>Obtain a graph of Instances by applying design choices to the Abstract Theory graph</a:t>
                      </a:r>
                    </a:p>
                    <a:p>
                      <a:pPr marL="514350" indent="-514350" algn="l">
                        <a:buFont typeface="+mj-lt"/>
                        <a:buAutoNum type="romanUcPeriod"/>
                      </a:pPr>
                      <a:r>
                        <a:rPr lang="en-CA" sz="2400" b="0" baseline="0" dirty="0" smtClean="0">
                          <a:ln w="3175">
                            <a:noFill/>
                          </a:ln>
                          <a:solidFill>
                            <a:schemeClr val="accent6">
                              <a:lumMod val="50000"/>
                            </a:schemeClr>
                          </a:solidFill>
                          <a:latin typeface="+mn-lt"/>
                        </a:rPr>
                        <a:t>Obtain a graph of the Executable Specification by applying execution choices</a:t>
                      </a:r>
                    </a:p>
                    <a:p>
                      <a:pPr marL="514350" indent="-514350" algn="l">
                        <a:buFont typeface="+mj-lt"/>
                        <a:buAutoNum type="romanUcPeriod"/>
                      </a:pPr>
                      <a:r>
                        <a:rPr lang="en-CA" sz="2400" b="0" baseline="0" dirty="0" smtClean="0">
                          <a:ln w="3175">
                            <a:noFill/>
                          </a:ln>
                          <a:solidFill>
                            <a:schemeClr val="accent6">
                              <a:lumMod val="50000"/>
                            </a:schemeClr>
                          </a:solidFill>
                          <a:latin typeface="+mn-lt"/>
                        </a:rPr>
                        <a:t>Translate the Executable Specification to modules of Abstract Code</a:t>
                      </a:r>
                    </a:p>
                    <a:p>
                      <a:pPr marL="514350" indent="-514350" algn="l">
                        <a:buFont typeface="+mj-lt"/>
                        <a:buAutoNum type="romanUcPeriod"/>
                      </a:pPr>
                      <a:r>
                        <a:rPr lang="en-CA" sz="2400" b="0" baseline="0" dirty="0" smtClean="0">
                          <a:ln w="3175">
                            <a:noFill/>
                          </a:ln>
                          <a:solidFill>
                            <a:schemeClr val="accent6">
                              <a:lumMod val="50000"/>
                            </a:schemeClr>
                          </a:solidFill>
                          <a:latin typeface="+mn-lt"/>
                        </a:rPr>
                        <a:t>Render the final output</a:t>
                      </a:r>
                    </a:p>
                    <a:p>
                      <a:pPr marL="0" indent="0" algn="l">
                        <a:buFont typeface="+mj-lt"/>
                        <a:buNone/>
                      </a:pPr>
                      <a:endParaRPr lang="en-CA" sz="2400" b="0" baseline="0" dirty="0" smtClean="0">
                        <a:ln w="3175">
                          <a:noFill/>
                        </a:ln>
                        <a:solidFill>
                          <a:schemeClr val="accent6">
                            <a:lumMod val="50000"/>
                          </a:schemeClr>
                        </a:solidFill>
                        <a:latin typeface="+mn-lt"/>
                      </a:endParaRPr>
                    </a:p>
                    <a:p>
                      <a:pPr marL="0" indent="0" algn="just">
                        <a:buFont typeface="+mj-lt"/>
                        <a:buNone/>
                      </a:pPr>
                      <a:r>
                        <a:rPr lang="en-CA" sz="2400" b="0" baseline="0" dirty="0" smtClean="0">
                          <a:ln w="3175">
                            <a:noFill/>
                          </a:ln>
                          <a:solidFill>
                            <a:schemeClr val="accent6">
                              <a:lumMod val="50000"/>
                            </a:schemeClr>
                          </a:solidFill>
                          <a:latin typeface="+mn-lt"/>
                        </a:rPr>
                        <a:t>Identifying </a:t>
                      </a:r>
                      <a:r>
                        <a:rPr lang="en-CA" sz="2400" b="0" baseline="0" dirty="0" smtClean="0">
                          <a:ln w="3175">
                            <a:noFill/>
                          </a:ln>
                          <a:solidFill>
                            <a:schemeClr val="accent6">
                              <a:lumMod val="50000"/>
                            </a:schemeClr>
                          </a:solidFill>
                          <a:latin typeface="+mn-lt"/>
                        </a:rPr>
                        <a:t>the abstract theory and design/execution choices is a difficult process requiring the assistance of domain experts.</a:t>
                      </a:r>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marL="342900" indent="-342900" algn="just">
                        <a:buFont typeface="Arial" panose="020B0604020202020204" pitchFamily="34" charset="0"/>
                        <a:buChar char="•"/>
                      </a:pPr>
                      <a:endParaRPr lang="en-CA" sz="2400" b="0" dirty="0" smtClean="0">
                        <a:ln w="3175">
                          <a:noFill/>
                        </a:ln>
                        <a:solidFill>
                          <a:schemeClr val="accent6">
                            <a:lumMod val="50000"/>
                          </a:schemeClr>
                        </a:solidFill>
                        <a:latin typeface="+mn-lt"/>
                      </a:endParaRPr>
                    </a:p>
                    <a:p>
                      <a:pPr marL="342900" indent="-342900" algn="just">
                        <a:buFont typeface="Arial" panose="020B0604020202020204" pitchFamily="34" charset="0"/>
                        <a:buChar char="•"/>
                      </a:pPr>
                      <a:endParaRPr lang="en-CA" sz="2400" b="0" dirty="0" smtClean="0">
                        <a:ln w="3175">
                          <a:noFill/>
                        </a:ln>
                        <a:solidFill>
                          <a:schemeClr val="accent6">
                            <a:lumMod val="50000"/>
                          </a:schemeClr>
                        </a:solidFill>
                        <a:latin typeface="+mn-lt"/>
                      </a:endParaRPr>
                    </a:p>
                    <a:p>
                      <a:pPr marL="342900" indent="-342900" algn="just">
                        <a:buFont typeface="Arial" panose="020B0604020202020204" pitchFamily="34" charset="0"/>
                        <a:buChar char="•"/>
                      </a:pPr>
                      <a:endParaRPr lang="en-CA" sz="800" b="0" dirty="0" smtClean="0">
                        <a:ln w="3175">
                          <a:noFill/>
                        </a:ln>
                        <a:solidFill>
                          <a:schemeClr val="accent6">
                            <a:lumMod val="50000"/>
                          </a:schemeClr>
                        </a:solidFill>
                        <a:latin typeface="+mn-lt"/>
                      </a:endParaRPr>
                    </a:p>
                    <a:p>
                      <a:pPr marL="342900" marR="0" lvl="0" indent="-342900" algn="just" defTabSz="292608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Drasil is being developed through rapid iteration using a practical, example-driven approach</a:t>
                      </a:r>
                    </a:p>
                    <a:p>
                      <a:pPr marL="342900" marR="0" lvl="0" indent="-342900" algn="just" defTabSz="292608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Drasil is composed of a number of Domain-Specific Languages (DSLs) embedded in Haskell</a:t>
                      </a:r>
                    </a:p>
                  </a:txBody>
                  <a:tcPr marL="228600" marR="22860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CCC00">
                        <a:alpha val="20000"/>
                      </a:srgbClr>
                    </a:solidFill>
                  </a:tcPr>
                </a:tc>
                <a:tc>
                  <a:txBody>
                    <a:bodyPr/>
                    <a:lstStyle/>
                    <a:p>
                      <a:pPr marL="342900" marR="0" lvl="0" indent="-342900" algn="just" defTabSz="292608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endParaRPr>
                    </a:p>
                    <a:p>
                      <a:pPr marL="0" marR="0" lvl="0" indent="0" algn="just" defTabSz="292608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CA" sz="4000" b="1" i="0" u="none" strike="noStrike" kern="1200" cap="none" spc="0" normalizeH="0" baseline="0" noProof="0" dirty="0" smtClean="0">
                          <a:ln w="3175">
                            <a:noFill/>
                          </a:ln>
                          <a:solidFill>
                            <a:srgbClr val="70AD47">
                              <a:lumMod val="50000"/>
                            </a:srgbClr>
                          </a:solidFill>
                          <a:effectLst/>
                          <a:uLnTx/>
                          <a:uFillTx/>
                          <a:latin typeface="+mn-lt"/>
                          <a:ea typeface="+mn-ea"/>
                          <a:cs typeface="+mn-cs"/>
                        </a:rPr>
                        <a:t>Knowledge Capture</a:t>
                      </a:r>
                    </a:p>
                    <a:p>
                      <a:pPr marL="0" marR="0" lvl="0" indent="0" algn="just" defTabSz="292608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CA" sz="800" b="0" i="0" u="none" strike="noStrike" kern="1200" cap="none" spc="0" normalizeH="0" baseline="0" noProof="0" dirty="0" smtClean="0">
                        <a:ln w="3175">
                          <a:noFill/>
                        </a:ln>
                        <a:solidFill>
                          <a:srgbClr val="70AD47">
                            <a:lumMod val="50000"/>
                          </a:srgbClr>
                        </a:solidFill>
                        <a:effectLst/>
                        <a:uLnTx/>
                        <a:uFillTx/>
                        <a:latin typeface="+mn-lt"/>
                        <a:ea typeface="+mn-ea"/>
                        <a:cs typeface="+mn-cs"/>
                      </a:endParaRPr>
                    </a:p>
                    <a:p>
                      <a:pPr marL="342900" marR="0" lvl="0" indent="-342900" algn="just" defTabSz="292608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Creating a knowledge base is central to the entire approach</a:t>
                      </a:r>
                    </a:p>
                    <a:p>
                      <a:pPr marL="342900" marR="0" lvl="0" indent="-342900" algn="just" defTabSz="292608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Knowledge is stored in </a:t>
                      </a:r>
                      <a:r>
                        <a:rPr kumimoji="0" lang="en-CA" sz="2400" b="0" i="1" u="none" strike="noStrike" kern="1200" cap="none" spc="0" normalizeH="0" baseline="0" noProof="0" dirty="0" smtClean="0">
                          <a:ln w="3175">
                            <a:noFill/>
                          </a:ln>
                          <a:solidFill>
                            <a:srgbClr val="70AD47">
                              <a:lumMod val="50000"/>
                            </a:srgbClr>
                          </a:solidFill>
                          <a:effectLst/>
                          <a:uLnTx/>
                          <a:uFillTx/>
                          <a:latin typeface="+mn-lt"/>
                          <a:ea typeface="+mn-ea"/>
                          <a:cs typeface="+mn-cs"/>
                        </a:rPr>
                        <a:t>Chunks</a:t>
                      </a: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 and woven into software artifacts through </a:t>
                      </a:r>
                      <a:r>
                        <a:rPr kumimoji="0" lang="en-CA" sz="2400" b="0" i="1" u="none" strike="noStrike" kern="1200" cap="none" spc="0" normalizeH="0" baseline="0" noProof="0" dirty="0" smtClean="0">
                          <a:ln w="3175">
                            <a:noFill/>
                          </a:ln>
                          <a:solidFill>
                            <a:srgbClr val="70AD47">
                              <a:lumMod val="50000"/>
                            </a:srgbClr>
                          </a:solidFill>
                          <a:effectLst/>
                          <a:uLnTx/>
                          <a:uFillTx/>
                          <a:latin typeface="+mn-lt"/>
                          <a:ea typeface="+mn-ea"/>
                          <a:cs typeface="+mn-cs"/>
                        </a:rPr>
                        <a:t>Recipes </a:t>
                      </a: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(programs written using the DSLs)</a:t>
                      </a:r>
                    </a:p>
                    <a:p>
                      <a:pPr marL="342900" marR="0" lvl="0" indent="-342900" algn="l" defTabSz="292608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Complex chunks are built off simpler ones (Figure 4)</a:t>
                      </a:r>
                    </a:p>
                    <a:p>
                      <a:pPr marL="342900" marR="0" lvl="0" indent="-342900" algn="just" defTabSz="292608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b="0" dirty="0" smtClean="0">
                        <a:ln w="3175">
                          <a:noFill/>
                        </a:ln>
                        <a:solidFill>
                          <a:schemeClr val="accent6">
                            <a:lumMod val="50000"/>
                          </a:schemeClr>
                        </a:solidFill>
                        <a:latin typeface="+mj-lt"/>
                      </a:endParaRPr>
                    </a:p>
                    <a:p>
                      <a:pPr algn="ctr"/>
                      <a:endParaRPr lang="en-CA" b="0" dirty="0" smtClean="0">
                        <a:ln w="3175">
                          <a:noFill/>
                        </a:ln>
                        <a:solidFill>
                          <a:schemeClr val="accent6">
                            <a:lumMod val="50000"/>
                          </a:schemeClr>
                        </a:solidFill>
                        <a:latin typeface="+mj-lt"/>
                      </a:endParaRPr>
                    </a:p>
                    <a:p>
                      <a:pPr algn="ctr"/>
                      <a:endParaRPr lang="en-CA" b="0" dirty="0" smtClean="0">
                        <a:ln w="3175">
                          <a:noFill/>
                        </a:ln>
                        <a:solidFill>
                          <a:schemeClr val="accent6">
                            <a:lumMod val="50000"/>
                          </a:schemeClr>
                        </a:solidFill>
                        <a:latin typeface="+mj-lt"/>
                      </a:endParaRPr>
                    </a:p>
                    <a:p>
                      <a:pPr algn="ctr"/>
                      <a:endParaRPr lang="en-CA" b="0" dirty="0" smtClean="0">
                        <a:ln w="3175">
                          <a:noFill/>
                        </a:ln>
                        <a:solidFill>
                          <a:schemeClr val="accent6">
                            <a:lumMod val="50000"/>
                          </a:schemeClr>
                        </a:solidFill>
                        <a:latin typeface="+mj-lt"/>
                      </a:endParaRPr>
                    </a:p>
                    <a:p>
                      <a:pPr algn="ctr"/>
                      <a:endParaRPr lang="en-CA" b="0" dirty="0" smtClean="0">
                        <a:ln w="3175">
                          <a:noFill/>
                        </a:ln>
                        <a:solidFill>
                          <a:schemeClr val="accent6">
                            <a:lumMod val="50000"/>
                          </a:schemeClr>
                        </a:solidFill>
                        <a:latin typeface="+mj-lt"/>
                      </a:endParaRPr>
                    </a:p>
                    <a:p>
                      <a:pPr algn="ctr"/>
                      <a:endParaRPr lang="en-CA" sz="800" b="0" dirty="0" smtClean="0">
                        <a:ln w="3175">
                          <a:noFill/>
                        </a:ln>
                        <a:solidFill>
                          <a:schemeClr val="accent6">
                            <a:lumMod val="50000"/>
                          </a:schemeClr>
                        </a:solidFill>
                        <a:latin typeface="+mj-lt"/>
                      </a:endParaRPr>
                    </a:p>
                    <a:p>
                      <a:pPr algn="ctr"/>
                      <a:endParaRPr lang="en-CA" sz="800" b="0" dirty="0" smtClean="0">
                        <a:ln w="3175">
                          <a:noFill/>
                        </a:ln>
                        <a:solidFill>
                          <a:schemeClr val="accent6">
                            <a:lumMod val="50000"/>
                          </a:schemeClr>
                        </a:solidFill>
                        <a:latin typeface="+mj-lt"/>
                      </a:endParaRPr>
                    </a:p>
                    <a:p>
                      <a:pPr algn="ctr"/>
                      <a:r>
                        <a:rPr lang="en-CA" b="0" dirty="0" smtClean="0">
                          <a:ln w="3175">
                            <a:noFill/>
                          </a:ln>
                          <a:solidFill>
                            <a:schemeClr val="accent6">
                              <a:lumMod val="50000"/>
                            </a:schemeClr>
                          </a:solidFill>
                          <a:latin typeface="Aharoni" panose="02010803020104030203" pitchFamily="2" charset="-79"/>
                          <a:cs typeface="Aharoni" panose="02010803020104030203" pitchFamily="2" charset="-79"/>
                        </a:rPr>
                        <a:t>Results</a:t>
                      </a:r>
                    </a:p>
                    <a:p>
                      <a:pPr algn="just"/>
                      <a:r>
                        <a:rPr lang="en-CA" sz="4000" b="1" dirty="0" smtClean="0">
                          <a:ln w="3175">
                            <a:noFill/>
                          </a:ln>
                          <a:solidFill>
                            <a:schemeClr val="accent6">
                              <a:lumMod val="50000"/>
                            </a:schemeClr>
                          </a:solidFill>
                          <a:latin typeface="+mn-lt"/>
                        </a:rPr>
                        <a:t>Code Generation</a:t>
                      </a:r>
                    </a:p>
                    <a:p>
                      <a:pPr algn="just"/>
                      <a:endParaRPr lang="en-CA" sz="800" b="0" dirty="0" smtClean="0">
                        <a:ln w="3175">
                          <a:noFill/>
                        </a:ln>
                        <a:solidFill>
                          <a:schemeClr val="accent6">
                            <a:lumMod val="50000"/>
                          </a:schemeClr>
                        </a:solidFill>
                        <a:latin typeface="+mn-lt"/>
                      </a:endParaRPr>
                    </a:p>
                    <a:p>
                      <a:pPr algn="just"/>
                      <a:r>
                        <a:rPr lang="en-CA" sz="2400" b="0" dirty="0" smtClean="0">
                          <a:ln w="3175">
                            <a:noFill/>
                          </a:ln>
                          <a:solidFill>
                            <a:schemeClr val="accent6">
                              <a:lumMod val="50000"/>
                            </a:schemeClr>
                          </a:solidFill>
                          <a:latin typeface="+mn-lt"/>
                        </a:rPr>
                        <a:t>Incorporation of GOOL allows Drasil to generate</a:t>
                      </a:r>
                      <a:r>
                        <a:rPr lang="en-CA" sz="2400" b="0" baseline="0" dirty="0" smtClean="0">
                          <a:ln w="3175">
                            <a:noFill/>
                          </a:ln>
                          <a:solidFill>
                            <a:schemeClr val="accent6">
                              <a:lumMod val="50000"/>
                            </a:schemeClr>
                          </a:solidFill>
                          <a:latin typeface="+mn-lt"/>
                        </a:rPr>
                        <a:t> output in a number of programming languages including: </a:t>
                      </a:r>
                    </a:p>
                    <a:p>
                      <a:pPr algn="just"/>
                      <a:endParaRPr lang="en-CA" sz="2400" b="0" baseline="0" dirty="0" smtClean="0">
                        <a:ln w="3175">
                          <a:noFill/>
                        </a:ln>
                        <a:solidFill>
                          <a:schemeClr val="accent6">
                            <a:lumMod val="50000"/>
                          </a:schemeClr>
                        </a:solidFill>
                        <a:latin typeface="+mj-lt"/>
                      </a:endParaRPr>
                    </a:p>
                    <a:p>
                      <a:pPr algn="just"/>
                      <a:endParaRPr lang="en-CA" sz="2400" b="0" baseline="0" dirty="0" smtClean="0">
                        <a:ln w="3175">
                          <a:noFill/>
                        </a:ln>
                        <a:solidFill>
                          <a:schemeClr val="accent6">
                            <a:lumMod val="50000"/>
                          </a:schemeClr>
                        </a:solidFill>
                        <a:latin typeface="+mj-lt"/>
                      </a:endParaRPr>
                    </a:p>
                    <a:p>
                      <a:pPr algn="just"/>
                      <a:endParaRPr lang="en-CA" sz="800" b="0" baseline="0" dirty="0" smtClean="0">
                        <a:ln w="3175">
                          <a:noFill/>
                        </a:ln>
                        <a:solidFill>
                          <a:schemeClr val="accent6">
                            <a:lumMod val="50000"/>
                          </a:schemeClr>
                        </a:solidFill>
                        <a:latin typeface="+mj-lt"/>
                      </a:endParaRPr>
                    </a:p>
                    <a:p>
                      <a:pPr algn="just"/>
                      <a:r>
                        <a:rPr lang="en-CA" sz="4000" b="1" baseline="0" dirty="0" smtClean="0">
                          <a:ln w="3175">
                            <a:noFill/>
                          </a:ln>
                          <a:solidFill>
                            <a:schemeClr val="accent6">
                              <a:lumMod val="50000"/>
                            </a:schemeClr>
                          </a:solidFill>
                          <a:latin typeface="+mn-lt"/>
                        </a:rPr>
                        <a:t>Document Generation</a:t>
                      </a:r>
                    </a:p>
                    <a:p>
                      <a:pPr algn="just"/>
                      <a:endParaRPr lang="en-CA" sz="800" b="0" baseline="0" dirty="0" smtClean="0">
                        <a:ln w="3175">
                          <a:noFill/>
                        </a:ln>
                        <a:solidFill>
                          <a:schemeClr val="accent6">
                            <a:lumMod val="50000"/>
                          </a:schemeClr>
                        </a:solidFill>
                        <a:latin typeface="+mn-lt"/>
                      </a:endParaRPr>
                    </a:p>
                    <a:p>
                      <a:pPr algn="just"/>
                      <a:r>
                        <a:rPr lang="en-CA" sz="2400" b="0" baseline="0" dirty="0" smtClean="0">
                          <a:ln w="3175">
                            <a:noFill/>
                          </a:ln>
                          <a:solidFill>
                            <a:schemeClr val="accent6">
                              <a:lumMod val="50000"/>
                            </a:schemeClr>
                          </a:solidFill>
                          <a:latin typeface="+mn-lt"/>
                        </a:rPr>
                        <a:t>Drasil currently outputs documents to TeX and HTML formats. Our abstract recipes allow us to change formats on the fly, or  produce versions in multiple formats simultaneously.</a:t>
                      </a:r>
                    </a:p>
                    <a:p>
                      <a:pPr algn="just"/>
                      <a:endParaRPr lang="en-CA" sz="2000" b="0" baseline="0" dirty="0" smtClean="0">
                        <a:ln w="3175">
                          <a:noFill/>
                        </a:ln>
                        <a:solidFill>
                          <a:schemeClr val="accent6">
                            <a:lumMod val="50000"/>
                          </a:schemeClr>
                        </a:solidFill>
                        <a:latin typeface="+mn-lt"/>
                      </a:endParaRPr>
                    </a:p>
                    <a:p>
                      <a:pPr algn="just"/>
                      <a:r>
                        <a:rPr lang="en-CA" sz="4000" b="1" baseline="0" dirty="0" smtClean="0">
                          <a:ln w="3175">
                            <a:noFill/>
                          </a:ln>
                          <a:solidFill>
                            <a:schemeClr val="accent6">
                              <a:lumMod val="50000"/>
                            </a:schemeClr>
                          </a:solidFill>
                          <a:latin typeface="+mn-lt"/>
                        </a:rPr>
                        <a:t>Disadvantages</a:t>
                      </a:r>
                    </a:p>
                    <a:p>
                      <a:pPr marL="342900" indent="-342900" algn="just">
                        <a:buFont typeface="Wingdings" panose="05000000000000000000" pitchFamily="2" charset="2"/>
                        <a:buChar char="v"/>
                      </a:pPr>
                      <a:endParaRPr lang="en-CA" sz="800" b="0" baseline="0" dirty="0" smtClean="0">
                        <a:ln w="3175">
                          <a:noFill/>
                        </a:ln>
                        <a:solidFill>
                          <a:schemeClr val="accent6">
                            <a:lumMod val="50000"/>
                          </a:schemeClr>
                        </a:solidFill>
                        <a:latin typeface="+mn-lt"/>
                      </a:endParaRPr>
                    </a:p>
                    <a:p>
                      <a:pPr marL="342900" indent="-342900" algn="just">
                        <a:buFont typeface="Wingdings" panose="05000000000000000000" pitchFamily="2" charset="2"/>
                        <a:buChar char="v"/>
                      </a:pPr>
                      <a:r>
                        <a:rPr lang="en-CA" sz="2400" b="0" baseline="0" dirty="0" smtClean="0">
                          <a:ln w="3175">
                            <a:noFill/>
                          </a:ln>
                          <a:solidFill>
                            <a:schemeClr val="accent6">
                              <a:lumMod val="50000"/>
                            </a:schemeClr>
                          </a:solidFill>
                          <a:latin typeface="+mn-lt"/>
                        </a:rPr>
                        <a:t>High initial time investment</a:t>
                      </a:r>
                    </a:p>
                    <a:p>
                      <a:pPr marL="342900" indent="-342900" algn="just">
                        <a:buFont typeface="Wingdings" panose="05000000000000000000" pitchFamily="2" charset="2"/>
                        <a:buChar char="v"/>
                      </a:pPr>
                      <a:r>
                        <a:rPr lang="en-CA" sz="2400" b="0" baseline="0" dirty="0" smtClean="0">
                          <a:ln w="3175">
                            <a:noFill/>
                          </a:ln>
                          <a:solidFill>
                            <a:schemeClr val="accent6">
                              <a:lumMod val="50000"/>
                            </a:schemeClr>
                          </a:solidFill>
                          <a:latin typeface="+mn-lt"/>
                        </a:rPr>
                        <a:t>Adding knowledge is not simple; it requires domain experts</a:t>
                      </a:r>
                    </a:p>
                    <a:p>
                      <a:pPr marL="342900" indent="-342900" algn="just">
                        <a:buFont typeface="Wingdings" panose="05000000000000000000" pitchFamily="2" charset="2"/>
                        <a:buChar char="v"/>
                      </a:pPr>
                      <a:endParaRPr lang="en-CA" sz="1800" b="0" baseline="0" dirty="0" smtClean="0">
                        <a:ln w="3175">
                          <a:noFill/>
                        </a:ln>
                        <a:solidFill>
                          <a:schemeClr val="accent6">
                            <a:lumMod val="50000"/>
                          </a:schemeClr>
                        </a:solidFill>
                        <a:latin typeface="+mn-lt"/>
                      </a:endParaRPr>
                    </a:p>
                    <a:p>
                      <a:pPr algn="just"/>
                      <a:r>
                        <a:rPr lang="en-CA" sz="4000" b="1" baseline="0" dirty="0" smtClean="0">
                          <a:ln w="3175">
                            <a:noFill/>
                          </a:ln>
                          <a:solidFill>
                            <a:schemeClr val="accent6">
                              <a:lumMod val="50000"/>
                            </a:schemeClr>
                          </a:solidFill>
                          <a:latin typeface="+mn-lt"/>
                        </a:rPr>
                        <a:t>Advantages</a:t>
                      </a:r>
                    </a:p>
                    <a:p>
                      <a:pPr marL="342900" indent="-342900" algn="just">
                        <a:buFont typeface="Wingdings" panose="05000000000000000000" pitchFamily="2" charset="2"/>
                        <a:buChar char="v"/>
                      </a:pPr>
                      <a:endParaRPr lang="en-CA" sz="800" b="0" baseline="0" dirty="0" smtClean="0">
                        <a:ln w="3175">
                          <a:noFill/>
                        </a:ln>
                        <a:solidFill>
                          <a:schemeClr val="accent6">
                            <a:lumMod val="50000"/>
                          </a:schemeClr>
                        </a:solidFill>
                        <a:latin typeface="+mn-lt"/>
                      </a:endParaRPr>
                    </a:p>
                    <a:p>
                      <a:pPr marL="342900" indent="-342900" algn="just">
                        <a:buFont typeface="Wingdings" panose="05000000000000000000" pitchFamily="2" charset="2"/>
                        <a:buChar char="v"/>
                        <a:tabLst/>
                      </a:pPr>
                      <a:r>
                        <a:rPr lang="en-CA" sz="2400" b="0" baseline="0" dirty="0" smtClean="0">
                          <a:ln w="3175">
                            <a:noFill/>
                          </a:ln>
                          <a:solidFill>
                            <a:schemeClr val="accent6">
                              <a:lumMod val="50000"/>
                            </a:schemeClr>
                          </a:solidFill>
                          <a:latin typeface="+mn-lt"/>
                        </a:rPr>
                        <a:t>Internal consistency: necessary for (re)certification</a:t>
                      </a:r>
                    </a:p>
                    <a:p>
                      <a:pPr marL="342900" indent="-342900" algn="just">
                        <a:buFont typeface="Wingdings" panose="05000000000000000000" pitchFamily="2" charset="2"/>
                        <a:buChar char="v"/>
                      </a:pPr>
                      <a:r>
                        <a:rPr lang="en-CA" sz="2400" b="0" baseline="0" dirty="0" smtClean="0">
                          <a:ln w="3175">
                            <a:noFill/>
                          </a:ln>
                          <a:solidFill>
                            <a:schemeClr val="accent6">
                              <a:lumMod val="50000"/>
                            </a:schemeClr>
                          </a:solidFill>
                          <a:latin typeface="+mn-lt"/>
                        </a:rPr>
                        <a:t>Common knowledge base promotes reuse; can be shared across many projects</a:t>
                      </a:r>
                    </a:p>
                    <a:p>
                      <a:pPr marL="342900" indent="-342900" algn="just">
                        <a:buFont typeface="Wingdings" panose="05000000000000000000" pitchFamily="2" charset="2"/>
                        <a:buChar char="v"/>
                      </a:pPr>
                      <a:r>
                        <a:rPr lang="en-CA" sz="2400" b="0" baseline="0" dirty="0" smtClean="0">
                          <a:ln w="3175">
                            <a:noFill/>
                          </a:ln>
                          <a:solidFill>
                            <a:schemeClr val="accent6">
                              <a:lumMod val="50000"/>
                            </a:schemeClr>
                          </a:solidFill>
                          <a:latin typeface="+mn-lt"/>
                        </a:rPr>
                        <a:t>Pervasive bugs: much easier to find and fix</a:t>
                      </a:r>
                    </a:p>
                  </a:txBody>
                  <a:tcPr marL="228600" marR="228600">
                    <a:lnL w="12700" cap="flat" cmpd="sng" algn="ctr">
                      <a:no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CCC00">
                        <a:alpha val="20000"/>
                      </a:srgbClr>
                    </a:solidFill>
                  </a:tcPr>
                </a:tc>
                <a:extLst>
                  <a:ext uri="{0D108BD9-81ED-4DB2-BD59-A6C34878D82A}">
                    <a16:rowId xmlns:a16="http://schemas.microsoft.com/office/drawing/2014/main" val="1612511007"/>
                  </a:ext>
                </a:extLst>
              </a:tr>
            </a:tbl>
          </a:graphicData>
        </a:graphic>
      </p:graphicFrame>
      <p:pic>
        <p:nvPicPr>
          <p:cNvPr id="7" name="Generate All the Thing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5920" y="6172496"/>
            <a:ext cx="4937760" cy="3505809"/>
          </a:xfrm>
          <a:prstGeom prst="rect">
            <a:avLst/>
          </a:prstGeom>
        </p:spPr>
      </p:pic>
      <p:pic>
        <p:nvPicPr>
          <p:cNvPr id="8" name="Knowledge Duplicati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3000" y="12252960"/>
            <a:ext cx="5943600" cy="4300944"/>
          </a:xfrm>
          <a:prstGeom prst="rect">
            <a:avLst/>
          </a:prstGeom>
        </p:spPr>
      </p:pic>
      <p:grpSp>
        <p:nvGrpSpPr>
          <p:cNvPr id="28" name="Figure Design Process"/>
          <p:cNvGrpSpPr/>
          <p:nvPr/>
        </p:nvGrpSpPr>
        <p:grpSpPr>
          <a:xfrm>
            <a:off x="8759952" y="5577840"/>
            <a:ext cx="7178040" cy="4606350"/>
            <a:chOff x="8759952" y="5577840"/>
            <a:chExt cx="7178040" cy="4606350"/>
          </a:xfrm>
        </p:grpSpPr>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59952" y="5577840"/>
              <a:ext cx="7178040" cy="4106626"/>
            </a:xfrm>
            <a:prstGeom prst="rect">
              <a:avLst/>
            </a:prstGeom>
            <a:ln w="12700">
              <a:solidFill>
                <a:srgbClr val="006600"/>
              </a:solidFill>
            </a:ln>
          </p:spPr>
        </p:pic>
        <p:sp>
          <p:nvSpPr>
            <p:cNvPr id="15" name="TextBox 14"/>
            <p:cNvSpPr txBox="1"/>
            <p:nvPr/>
          </p:nvSpPr>
          <p:spPr>
            <a:xfrm>
              <a:off x="9326880" y="9784080"/>
              <a:ext cx="6037943" cy="400110"/>
            </a:xfrm>
            <a:prstGeom prst="rect">
              <a:avLst/>
            </a:prstGeom>
            <a:noFill/>
            <a:ln>
              <a:noFill/>
            </a:ln>
          </p:spPr>
          <p:txBody>
            <a:bodyPr wrap="square" rtlCol="0">
              <a:spAutoFit/>
            </a:bodyPr>
            <a:lstStyle/>
            <a:p>
              <a:pPr algn="ctr"/>
              <a:r>
                <a:rPr lang="en-CA" sz="2000" dirty="0" smtClean="0">
                  <a:solidFill>
                    <a:schemeClr val="accent6">
                      <a:lumMod val="75000"/>
                    </a:schemeClr>
                  </a:solidFill>
                </a:rPr>
                <a:t>Figure 1: A rational design process</a:t>
              </a:r>
              <a:endParaRPr lang="en-CA" sz="2000" dirty="0">
                <a:solidFill>
                  <a:schemeClr val="accent6">
                    <a:lumMod val="75000"/>
                  </a:schemeClr>
                </a:solidFill>
              </a:endParaRPr>
            </a:p>
          </p:txBody>
        </p:sp>
      </p:grpSp>
      <p:grpSp>
        <p:nvGrpSpPr>
          <p:cNvPr id="35" name="Group 34"/>
          <p:cNvGrpSpPr/>
          <p:nvPr/>
        </p:nvGrpSpPr>
        <p:grpSpPr>
          <a:xfrm>
            <a:off x="17556480" y="10469880"/>
            <a:ext cx="6035040" cy="8559463"/>
            <a:chOff x="17543654" y="6060327"/>
            <a:chExt cx="6035040" cy="8559463"/>
          </a:xfrm>
        </p:grpSpPr>
        <p:grpSp>
          <p:nvGrpSpPr>
            <p:cNvPr id="26" name="Tree Figure"/>
            <p:cNvGrpSpPr/>
            <p:nvPr/>
          </p:nvGrpSpPr>
          <p:grpSpPr>
            <a:xfrm>
              <a:off x="17543654" y="6060327"/>
              <a:ext cx="6035040" cy="7452360"/>
              <a:chOff x="17543654" y="6060327"/>
              <a:chExt cx="6035040" cy="7452360"/>
            </a:xfrm>
          </p:grpSpPr>
          <p:sp>
            <p:nvSpPr>
              <p:cNvPr id="23" name="Tree Fig BG"/>
              <p:cNvSpPr/>
              <p:nvPr/>
            </p:nvSpPr>
            <p:spPr>
              <a:xfrm>
                <a:off x="17543654" y="6060327"/>
                <a:ext cx="6035040" cy="7452360"/>
              </a:xfrm>
              <a:prstGeom prst="rect">
                <a:avLst/>
              </a:prstGeom>
              <a:solidFill>
                <a:schemeClr val="accent6">
                  <a:lumMod val="40000"/>
                  <a:lumOff val="60000"/>
                </a:schemeClr>
              </a:solidFill>
              <a:ln>
                <a:solidFill>
                  <a:srgbClr val="0066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pic>
            <p:nvPicPr>
              <p:cNvPr id="25" name="Tree Fi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589374" y="6106047"/>
                <a:ext cx="5943600" cy="7362875"/>
              </a:xfrm>
              <a:prstGeom prst="rect">
                <a:avLst/>
              </a:prstGeom>
            </p:spPr>
          </p:pic>
        </p:grpSp>
        <p:sp>
          <p:nvSpPr>
            <p:cNvPr id="27" name="TextBox 26"/>
            <p:cNvSpPr txBox="1"/>
            <p:nvPr/>
          </p:nvSpPr>
          <p:spPr>
            <a:xfrm>
              <a:off x="17918558" y="13604127"/>
              <a:ext cx="5271218" cy="1015663"/>
            </a:xfrm>
            <a:prstGeom prst="rect">
              <a:avLst/>
            </a:prstGeom>
            <a:noFill/>
          </p:spPr>
          <p:txBody>
            <a:bodyPr wrap="square" rtlCol="0">
              <a:spAutoFit/>
            </a:bodyPr>
            <a:lstStyle/>
            <a:p>
              <a:pPr algn="ctr"/>
              <a:r>
                <a:rPr lang="en-CA" sz="2000" dirty="0" smtClean="0">
                  <a:solidFill>
                    <a:schemeClr val="accent6">
                      <a:lumMod val="75000"/>
                    </a:schemeClr>
                  </a:solidFill>
                </a:rPr>
                <a:t>Figure 3: Our Knowledge-Based Approach – Recipes collect and transform knowledge into Software Artifacts</a:t>
              </a:r>
              <a:endParaRPr lang="en-CA" sz="2000" dirty="0">
                <a:solidFill>
                  <a:schemeClr val="accent6">
                    <a:lumMod val="75000"/>
                  </a:schemeClr>
                </a:solidFill>
              </a:endParaRPr>
            </a:p>
          </p:txBody>
        </p:sp>
      </p:grpSp>
      <p:grpSp>
        <p:nvGrpSpPr>
          <p:cNvPr id="34" name="Group 33"/>
          <p:cNvGrpSpPr/>
          <p:nvPr/>
        </p:nvGrpSpPr>
        <p:grpSpPr>
          <a:xfrm>
            <a:off x="26709624" y="6812280"/>
            <a:ext cx="4453128" cy="4560630"/>
            <a:chOff x="18527374" y="15985345"/>
            <a:chExt cx="4453128" cy="4560630"/>
          </a:xfrm>
        </p:grpSpPr>
        <p:sp>
          <p:nvSpPr>
            <p:cNvPr id="30" name="Rectangle 29"/>
            <p:cNvSpPr/>
            <p:nvPr/>
          </p:nvSpPr>
          <p:spPr>
            <a:xfrm>
              <a:off x="18527374" y="15985345"/>
              <a:ext cx="4453128" cy="4187952"/>
            </a:xfrm>
            <a:prstGeom prst="rect">
              <a:avLst/>
            </a:prstGeom>
            <a:solidFill>
              <a:schemeClr val="accent4">
                <a:lumMod val="20000"/>
                <a:lumOff val="80000"/>
              </a:schemeClr>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9" name="Picture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573094" y="16031065"/>
              <a:ext cx="4364444" cy="4097778"/>
            </a:xfrm>
            <a:prstGeom prst="rect">
              <a:avLst/>
            </a:prstGeom>
          </p:spPr>
        </p:pic>
        <p:sp>
          <p:nvSpPr>
            <p:cNvPr id="32" name="TextBox 31"/>
            <p:cNvSpPr txBox="1"/>
            <p:nvPr/>
          </p:nvSpPr>
          <p:spPr>
            <a:xfrm>
              <a:off x="18637102" y="20145865"/>
              <a:ext cx="3970020" cy="400110"/>
            </a:xfrm>
            <a:prstGeom prst="rect">
              <a:avLst/>
            </a:prstGeom>
            <a:noFill/>
          </p:spPr>
          <p:txBody>
            <a:bodyPr wrap="square" rtlCol="0">
              <a:spAutoFit/>
            </a:bodyPr>
            <a:lstStyle/>
            <a:p>
              <a:pPr algn="ctr"/>
              <a:r>
                <a:rPr lang="en-CA" sz="2000" dirty="0" smtClean="0">
                  <a:solidFill>
                    <a:schemeClr val="accent6">
                      <a:lumMod val="75000"/>
                    </a:schemeClr>
                  </a:solidFill>
                </a:rPr>
                <a:t>Figure 4: Chunk Hierarchy</a:t>
              </a:r>
              <a:endParaRPr lang="en-CA" sz="2000" dirty="0">
                <a:solidFill>
                  <a:schemeClr val="accent6">
                    <a:lumMod val="75000"/>
                  </a:schemeClr>
                </a:solidFill>
              </a:endParaRPr>
            </a:p>
          </p:txBody>
        </p:sp>
      </p:grpSp>
      <p:sp>
        <p:nvSpPr>
          <p:cNvPr id="36" name="TextBox 35"/>
          <p:cNvSpPr txBox="1"/>
          <p:nvPr/>
        </p:nvSpPr>
        <p:spPr>
          <a:xfrm>
            <a:off x="24897806" y="13637626"/>
            <a:ext cx="7811588" cy="830997"/>
          </a:xfrm>
          <a:prstGeom prst="rect">
            <a:avLst/>
          </a:prstGeom>
          <a:noFill/>
        </p:spPr>
        <p:txBody>
          <a:bodyPr wrap="square" numCol="3" spcCol="91440" rtlCol="0">
            <a:spAutoFit/>
          </a:bodyPr>
          <a:lstStyle/>
          <a:p>
            <a:pPr marL="342900" lvl="0" indent="-342900" defTabSz="2926080">
              <a:buFont typeface="Wingdings" panose="05000000000000000000" pitchFamily="2" charset="2"/>
              <a:buChar char="v"/>
            </a:pPr>
            <a:r>
              <a:rPr lang="en-CA" sz="2400" dirty="0">
                <a:ln w="3175">
                  <a:noFill/>
                </a:ln>
                <a:solidFill>
                  <a:srgbClr val="70AD47">
                    <a:lumMod val="50000"/>
                  </a:srgbClr>
                </a:solidFill>
              </a:rPr>
              <a:t>C++</a:t>
            </a:r>
          </a:p>
          <a:p>
            <a:pPr marL="342900" lvl="0" indent="-342900" defTabSz="2926080">
              <a:buFont typeface="Wingdings" panose="05000000000000000000" pitchFamily="2" charset="2"/>
              <a:buChar char="v"/>
            </a:pPr>
            <a:r>
              <a:rPr lang="en-CA" sz="2400" dirty="0">
                <a:ln w="3175">
                  <a:noFill/>
                </a:ln>
                <a:solidFill>
                  <a:srgbClr val="70AD47">
                    <a:lumMod val="50000"/>
                  </a:srgbClr>
                </a:solidFill>
              </a:rPr>
              <a:t>C#</a:t>
            </a:r>
          </a:p>
          <a:p>
            <a:pPr marL="342900" lvl="0" indent="-342900" defTabSz="2926080">
              <a:buFont typeface="Wingdings" panose="05000000000000000000" pitchFamily="2" charset="2"/>
              <a:buChar char="v"/>
            </a:pPr>
            <a:r>
              <a:rPr lang="en-CA" sz="2400" dirty="0">
                <a:ln w="3175">
                  <a:noFill/>
                </a:ln>
                <a:solidFill>
                  <a:srgbClr val="70AD47">
                    <a:lumMod val="50000"/>
                  </a:srgbClr>
                </a:solidFill>
              </a:rPr>
              <a:t>Java</a:t>
            </a:r>
          </a:p>
          <a:p>
            <a:pPr marL="342900" lvl="0" indent="-342900" defTabSz="2926080">
              <a:buFont typeface="Wingdings" panose="05000000000000000000" pitchFamily="2" charset="2"/>
              <a:buChar char="v"/>
            </a:pPr>
            <a:r>
              <a:rPr lang="en-CA" sz="2400" dirty="0">
                <a:ln w="3175">
                  <a:noFill/>
                </a:ln>
                <a:solidFill>
                  <a:srgbClr val="70AD47">
                    <a:lumMod val="50000"/>
                  </a:srgbClr>
                </a:solidFill>
              </a:rPr>
              <a:t>Lua</a:t>
            </a:r>
          </a:p>
          <a:p>
            <a:pPr marL="342900" lvl="0" indent="-342900" defTabSz="2926080">
              <a:buFont typeface="Wingdings" panose="05000000000000000000" pitchFamily="2" charset="2"/>
              <a:buChar char="v"/>
            </a:pPr>
            <a:r>
              <a:rPr lang="en-CA" sz="2400" dirty="0">
                <a:ln w="3175">
                  <a:noFill/>
                </a:ln>
                <a:solidFill>
                  <a:srgbClr val="70AD47">
                    <a:lumMod val="50000"/>
                  </a:srgbClr>
                </a:solidFill>
              </a:rPr>
              <a:t>Objective C</a:t>
            </a:r>
          </a:p>
          <a:p>
            <a:pPr marL="342900" lvl="0" indent="-342900" defTabSz="2926080">
              <a:buFont typeface="Wingdings" panose="05000000000000000000" pitchFamily="2" charset="2"/>
              <a:buChar char="v"/>
            </a:pPr>
            <a:r>
              <a:rPr lang="en-CA" sz="2400" dirty="0">
                <a:ln w="3175">
                  <a:noFill/>
                </a:ln>
                <a:solidFill>
                  <a:srgbClr val="70AD47">
                    <a:lumMod val="50000"/>
                  </a:srgbClr>
                </a:solidFill>
              </a:rPr>
              <a:t>Python</a:t>
            </a:r>
            <a:endParaRPr lang="en-CA" dirty="0"/>
          </a:p>
        </p:txBody>
      </p:sp>
      <p:grpSp>
        <p:nvGrpSpPr>
          <p:cNvPr id="39" name="Group 38"/>
          <p:cNvGrpSpPr/>
          <p:nvPr/>
        </p:nvGrpSpPr>
        <p:grpSpPr>
          <a:xfrm>
            <a:off x="10040112" y="15910560"/>
            <a:ext cx="4617720" cy="4136886"/>
            <a:chOff x="10040112" y="15910560"/>
            <a:chExt cx="4617720" cy="4136886"/>
          </a:xfrm>
        </p:grpSpPr>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040112" y="15910560"/>
              <a:ext cx="4617720" cy="3432505"/>
            </a:xfrm>
            <a:prstGeom prst="rect">
              <a:avLst/>
            </a:prstGeom>
            <a:ln w="12700">
              <a:solidFill>
                <a:srgbClr val="006600"/>
              </a:solidFill>
            </a:ln>
          </p:spPr>
        </p:pic>
        <p:sp>
          <p:nvSpPr>
            <p:cNvPr id="38" name="TextBox 37"/>
            <p:cNvSpPr txBox="1"/>
            <p:nvPr/>
          </p:nvSpPr>
          <p:spPr>
            <a:xfrm>
              <a:off x="10607040" y="19339560"/>
              <a:ext cx="3474720" cy="707886"/>
            </a:xfrm>
            <a:prstGeom prst="rect">
              <a:avLst/>
            </a:prstGeom>
            <a:noFill/>
          </p:spPr>
          <p:txBody>
            <a:bodyPr wrap="square" rtlCol="0">
              <a:spAutoFit/>
            </a:bodyPr>
            <a:lstStyle/>
            <a:p>
              <a:pPr algn="ctr"/>
              <a:r>
                <a:rPr lang="en-CA" sz="2000" dirty="0" smtClean="0">
                  <a:solidFill>
                    <a:schemeClr val="accent6">
                      <a:lumMod val="75000"/>
                    </a:schemeClr>
                  </a:solidFill>
                </a:rPr>
                <a:t>Figure 2: Knowledge Capture is necessary with Drasil</a:t>
              </a:r>
              <a:endParaRPr lang="en-CA" sz="2000" dirty="0">
                <a:solidFill>
                  <a:schemeClr val="accent6">
                    <a:lumMod val="75000"/>
                  </a:schemeClr>
                </a:solidFill>
              </a:endParaRPr>
            </a:p>
          </p:txBody>
        </p:sp>
      </p:grpSp>
    </p:spTree>
    <p:extLst>
      <p:ext uri="{BB962C8B-B14F-4D97-AF65-F5344CB8AC3E}">
        <p14:creationId xmlns:p14="http://schemas.microsoft.com/office/powerpoint/2010/main" val="37278002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36x24.potx" id="{22785B9D-2438-418C-9C5C-AEEFCBF8D4BC}" vid="{38BDEF6F-3594-4C27-AE6F-B85D379D3FBB}"/>
    </a:ext>
  </a:extLst>
</a:theme>
</file>

<file path=docProps/app.xml><?xml version="1.0" encoding="utf-8"?>
<Properties xmlns="http://schemas.openxmlformats.org/officeDocument/2006/extended-properties" xmlns:vt="http://schemas.openxmlformats.org/officeDocument/2006/docPropsVTypes">
  <Template>Poster36x24</Template>
  <TotalTime>705</TotalTime>
  <Words>495</Words>
  <Application>Microsoft Office PowerPoint</Application>
  <PresentationFormat>Custom</PresentationFormat>
  <Paragraphs>173</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Aharoni</vt:lpstr>
      <vt:lpstr>Arial</vt:lpstr>
      <vt:lpstr>Calibri</vt:lpstr>
      <vt:lpstr>Calibri Light</vt:lpstr>
      <vt:lpstr>Copperplate Gothic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dc:creator>
  <cp:lastModifiedBy>Dan</cp:lastModifiedBy>
  <cp:revision>105</cp:revision>
  <dcterms:created xsi:type="dcterms:W3CDTF">2017-04-03T16:47:37Z</dcterms:created>
  <dcterms:modified xsi:type="dcterms:W3CDTF">2017-04-05T13:14:57Z</dcterms:modified>
</cp:coreProperties>
</file>