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2A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2010" y="84"/>
      </p:cViewPr>
      <p:guideLst>
        <p:guide orient="horz" pos="6912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F22B1-BB3E-43DD-A2D4-2A8AB94BE62B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6C7FF-9953-40C0-96BE-0202DC5260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1159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Drasil</a:t>
            </a:r>
            <a:r>
              <a:rPr lang="en-US" dirty="0"/>
              <a:t> is a framework for generating scientific computing software, documentation, and test cases from a stable knowledge base. It does this by capturing domain knowledge to be reused across the generated artifacts using structured, modular “chunks.” A chunk is a unit of knowledge, ranging from things like a concept (e.g., temperature) to symbols, to even equations. This improves traceability, understandability, and prevents duplication in generated artifacts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Purpose:</a:t>
            </a:r>
          </a:p>
          <a:p>
            <a:pPr marL="0" indent="0">
              <a:buFontTx/>
              <a:buNone/>
            </a:pPr>
            <a:r>
              <a:rPr lang="en-US" dirty="0"/>
              <a:t>- Due to Haskell being a statically typed language, lists can only have 1 type. Therefore, adding a new chunk type to the database requires creating a new chunk table. At a large scale, this becomes very unsustainable if we want to have many chunk types.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6C7FF-9953-40C0-96BE-0202DC5260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85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12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4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04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03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87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857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5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05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51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0A527-4F9B-48EC-8E16-6559A0B36362}" type="datetimeFigureOut">
              <a:rPr lang="en-CA" smtClean="0"/>
              <a:t>2025-08-07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59D0-6261-4B0A-9FF2-96827808887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81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C727050-267A-92B7-BC48-E43A38230C9D}"/>
              </a:ext>
            </a:extLst>
          </p:cNvPr>
          <p:cNvSpPr/>
          <p:nvPr/>
        </p:nvSpPr>
        <p:spPr>
          <a:xfrm>
            <a:off x="457200" y="12289600"/>
            <a:ext cx="10288800" cy="940716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B5AEB6-D11F-AE2B-4FC7-3A3A843162AE}"/>
              </a:ext>
            </a:extLst>
          </p:cNvPr>
          <p:cNvSpPr/>
          <p:nvPr/>
        </p:nvSpPr>
        <p:spPr>
          <a:xfrm>
            <a:off x="0" y="0"/>
            <a:ext cx="32918400" cy="4187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20" name="Picture 19" descr="A black and white hexagons&#10;&#10;AI-generated content may be incorrect.">
            <a:extLst>
              <a:ext uri="{FF2B5EF4-FFF2-40B4-BE49-F238E27FC236}">
                <a16:creationId xmlns:a16="http://schemas.microsoft.com/office/drawing/2014/main" id="{4D996BFD-F345-434B-5A7A-1A43492892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97035" y="248832"/>
            <a:ext cx="4361697" cy="2703582"/>
          </a:xfrm>
          <a:prstGeom prst="rect">
            <a:avLst/>
          </a:prstGeom>
        </p:spPr>
      </p:pic>
      <p:pic>
        <p:nvPicPr>
          <p:cNvPr id="19" name="Picture 18" descr="A black and white hexagons&#10;&#10;AI-generated content may be incorrect.">
            <a:extLst>
              <a:ext uri="{FF2B5EF4-FFF2-40B4-BE49-F238E27FC236}">
                <a16:creationId xmlns:a16="http://schemas.microsoft.com/office/drawing/2014/main" id="{29427497-5818-8CC9-C473-8E35D232C2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669" y="248832"/>
            <a:ext cx="4361697" cy="270358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E0D84-3597-3645-9ECB-1CD278CED9F5}"/>
              </a:ext>
            </a:extLst>
          </p:cNvPr>
          <p:cNvSpPr/>
          <p:nvPr/>
        </p:nvSpPr>
        <p:spPr>
          <a:xfrm>
            <a:off x="7909061" y="172847"/>
            <a:ext cx="17100272" cy="2855553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tree with green leaves&#10;&#10;AI-generated content may be incorrect.">
            <a:extLst>
              <a:ext uri="{FF2B5EF4-FFF2-40B4-BE49-F238E27FC236}">
                <a16:creationId xmlns:a16="http://schemas.microsoft.com/office/drawing/2014/main" id="{9E17E02F-EB38-D146-A576-B45C256B4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9000" contras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9" y="218659"/>
            <a:ext cx="3816627" cy="3816627"/>
          </a:xfrm>
          <a:prstGeom prst="rect">
            <a:avLst/>
          </a:prstGeo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BD7EB24D-D6E2-F0A8-0EC1-D010F3B560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237" y="238535"/>
            <a:ext cx="3177628" cy="3815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C40EE7-D5BC-B1B6-B26A-B0F8CB4FD5CF}"/>
              </a:ext>
            </a:extLst>
          </p:cNvPr>
          <p:cNvSpPr txBox="1"/>
          <p:nvPr/>
        </p:nvSpPr>
        <p:spPr>
          <a:xfrm>
            <a:off x="7807186" y="59631"/>
            <a:ext cx="17304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</a:rPr>
              <a:t>Addressing Knowledge Database Scalability Issues for Software Generation</a:t>
            </a:r>
            <a:endParaRPr lang="en-CA" sz="60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578CF-E5F5-73F5-4683-17559CE6BA54}"/>
              </a:ext>
            </a:extLst>
          </p:cNvPr>
          <p:cNvSpPr txBox="1"/>
          <p:nvPr/>
        </p:nvSpPr>
        <p:spPr>
          <a:xfrm>
            <a:off x="7807184" y="2197403"/>
            <a:ext cx="17304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tx2"/>
                </a:solidFill>
              </a:rPr>
              <a:t>Drasil</a:t>
            </a:r>
            <a:r>
              <a:rPr lang="en-US" sz="4800" dirty="0">
                <a:solidFill>
                  <a:schemeClr val="tx2"/>
                </a:solidFill>
              </a:rPr>
              <a:t> – Generate All the Things!</a:t>
            </a:r>
            <a:endParaRPr lang="en-CA" sz="48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1F097-89D7-4EDD-35FB-4CD5E9F635FA}"/>
              </a:ext>
            </a:extLst>
          </p:cNvPr>
          <p:cNvSpPr txBox="1"/>
          <p:nvPr/>
        </p:nvSpPr>
        <p:spPr>
          <a:xfrm>
            <a:off x="7807184" y="3069251"/>
            <a:ext cx="1730402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Jack Wyand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Dr. Jacques </a:t>
            </a:r>
            <a:r>
              <a:rPr lang="en-US" sz="3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Carette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Dr. Spencer Smith, Jason Balaci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00" i="1" dirty="0">
                <a:solidFill>
                  <a:schemeClr val="bg1"/>
                </a:solidFill>
                <a:latin typeface="Arial Narrow" panose="020B0606020202030204" pitchFamily="34" charset="0"/>
              </a:rPr>
              <a:t>Department of Computing and Software, McMaster University, Hamilton, ON, Canada</a:t>
            </a:r>
            <a:endParaRPr lang="en-CA" sz="26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441E7-4ED4-3044-5C65-A6279E94F353}"/>
              </a:ext>
            </a:extLst>
          </p:cNvPr>
          <p:cNvSpPr txBox="1"/>
          <p:nvPr/>
        </p:nvSpPr>
        <p:spPr>
          <a:xfrm>
            <a:off x="3916016" y="3216542"/>
            <a:ext cx="623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Email: wyandj@mcmaster.ca</a:t>
            </a:r>
            <a:endParaRPr lang="en-CA" sz="32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579B2-2C1F-88E2-5E5A-0D5104997FF5}"/>
              </a:ext>
            </a:extLst>
          </p:cNvPr>
          <p:cNvSpPr txBox="1"/>
          <p:nvPr/>
        </p:nvSpPr>
        <p:spPr>
          <a:xfrm>
            <a:off x="22630208" y="3269305"/>
            <a:ext cx="6231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LinkedIn:  linkedin.com/in/jack-</a:t>
            </a:r>
            <a:r>
              <a:rPr lang="en-US" sz="3200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wyand</a:t>
            </a:r>
            <a:endParaRPr lang="en-CA" sz="32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EDA188-8499-590D-5E49-8DF203F79C03}"/>
              </a:ext>
            </a:extLst>
          </p:cNvPr>
          <p:cNvSpPr/>
          <p:nvPr/>
        </p:nvSpPr>
        <p:spPr>
          <a:xfrm>
            <a:off x="457200" y="4670520"/>
            <a:ext cx="10288800" cy="708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CA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1A267C-2762-3355-D95E-BBE77D77475E}"/>
              </a:ext>
            </a:extLst>
          </p:cNvPr>
          <p:cNvSpPr/>
          <p:nvPr/>
        </p:nvSpPr>
        <p:spPr>
          <a:xfrm>
            <a:off x="11318400" y="4663440"/>
            <a:ext cx="10288800" cy="708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endParaRPr lang="en-CA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DCA196B-D141-8409-C5D2-E4B2FE6470DB}"/>
              </a:ext>
            </a:extLst>
          </p:cNvPr>
          <p:cNvSpPr/>
          <p:nvPr/>
        </p:nvSpPr>
        <p:spPr>
          <a:xfrm>
            <a:off x="22176000" y="4663440"/>
            <a:ext cx="10288800" cy="708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CA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EEB54-4AF9-C6DE-8426-207D691D8D94}"/>
              </a:ext>
            </a:extLst>
          </p:cNvPr>
          <p:cNvSpPr txBox="1"/>
          <p:nvPr/>
        </p:nvSpPr>
        <p:spPr>
          <a:xfrm>
            <a:off x="457200" y="5532660"/>
            <a:ext cx="10288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Drasil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 framework for generating scientific computing software (SCS) from a stable knowledge base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Captures and reuses domain knowledge as structured, modular “chunks” to improve traceability, understandability, and to prevent duplication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Developed mainly in Haskell, with multiple embedded domain-specific-languages (DSLs)</a:t>
            </a:r>
            <a:r>
              <a:rPr lang="en-US" sz="30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52468A-5067-5414-F6D7-7440C10F6DAE}"/>
              </a:ext>
            </a:extLst>
          </p:cNvPr>
          <p:cNvSpPr/>
          <p:nvPr/>
        </p:nvSpPr>
        <p:spPr>
          <a:xfrm>
            <a:off x="457200" y="9415240"/>
            <a:ext cx="10288800" cy="708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endParaRPr lang="en-CA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9F075D-3C31-6F77-659C-356296442D31}"/>
              </a:ext>
            </a:extLst>
          </p:cNvPr>
          <p:cNvSpPr txBox="1"/>
          <p:nvPr/>
        </p:nvSpPr>
        <p:spPr>
          <a:xfrm>
            <a:off x="457200" y="10236984"/>
            <a:ext cx="1028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Improve the scalability of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Drasil’s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Chunk Database through deduplication of chunk UIDs within and across chunk tables and the implementation of a new database that does not restrict chunk types</a:t>
            </a:r>
          </a:p>
        </p:txBody>
      </p:sp>
      <p:pic>
        <p:nvPicPr>
          <p:cNvPr id="24" name="Picture 2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89E7D8E-4923-FAB5-AFF1-B7D05B7253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47" y="11785600"/>
            <a:ext cx="8602809" cy="680468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33DFE02-57D9-E79E-7B26-9430276F3881}"/>
              </a:ext>
            </a:extLst>
          </p:cNvPr>
          <p:cNvSpPr txBox="1"/>
          <p:nvPr/>
        </p:nvSpPr>
        <p:spPr>
          <a:xfrm>
            <a:off x="1689610" y="18044903"/>
            <a:ext cx="824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Figure 1</a:t>
            </a:r>
            <a:r>
              <a:rPr lang="en-US" sz="2400" i="1" dirty="0"/>
              <a:t>: Previous implementation of the Chunk Database, where every chunk type needed its own map</a:t>
            </a:r>
            <a:endParaRPr lang="en-CA" sz="2400" i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1977899-47B2-EDE0-CFA4-185AED6D881C}"/>
              </a:ext>
            </a:extLst>
          </p:cNvPr>
          <p:cNvGrpSpPr/>
          <p:nvPr/>
        </p:nvGrpSpPr>
        <p:grpSpPr>
          <a:xfrm>
            <a:off x="697933" y="18319104"/>
            <a:ext cx="9807334" cy="3809780"/>
            <a:chOff x="1082251" y="18184845"/>
            <a:chExt cx="9807334" cy="3809780"/>
          </a:xfrm>
        </p:grpSpPr>
        <p:pic>
          <p:nvPicPr>
            <p:cNvPr id="28" name="Picture 27" descr="A screen shot of a computer program&#10;&#10;AI-generated content may be incorrect.">
              <a:extLst>
                <a:ext uri="{FF2B5EF4-FFF2-40B4-BE49-F238E27FC236}">
                  <a16:creationId xmlns:a16="http://schemas.microsoft.com/office/drawing/2014/main" id="{33661366-FE9B-DC31-51F1-9957F7DD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251" y="18184845"/>
              <a:ext cx="7451834" cy="380978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0834346-F678-5464-DF35-810BF7D29C07}"/>
                </a:ext>
              </a:extLst>
            </p:cNvPr>
            <p:cNvSpPr txBox="1"/>
            <p:nvPr/>
          </p:nvSpPr>
          <p:spPr>
            <a:xfrm>
              <a:off x="7868771" y="19197044"/>
              <a:ext cx="302081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Figure 2</a:t>
              </a:r>
              <a:r>
                <a:rPr lang="en-US" sz="2400" i="1" dirty="0"/>
                <a:t>: Refined implementation, masking individual chunk types allowing for a single map</a:t>
              </a:r>
              <a:r>
                <a:rPr lang="en-US" sz="2400" i="1" baseline="30000" dirty="0"/>
                <a:t>[2]</a:t>
              </a:r>
              <a:endParaRPr lang="en-CA" sz="2400" i="1" baseline="30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5187B6-FAC5-DC64-632D-D5E2E2FCC180}"/>
              </a:ext>
            </a:extLst>
          </p:cNvPr>
          <p:cNvSpPr txBox="1"/>
          <p:nvPr/>
        </p:nvSpPr>
        <p:spPr>
          <a:xfrm>
            <a:off x="11318400" y="5541951"/>
            <a:ext cx="10288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Chunk UID duplicates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Duplicates occurred both within and across chunk tables. Across-table duplicates directly block the new implementation because of the following: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A470C1-D16D-2A20-023D-777494D33C6E}"/>
              </a:ext>
            </a:extLst>
          </p:cNvPr>
          <p:cNvSpPr/>
          <p:nvPr/>
        </p:nvSpPr>
        <p:spPr>
          <a:xfrm>
            <a:off x="11318400" y="7919700"/>
            <a:ext cx="10288800" cy="260606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C958E-CFDC-4F96-2117-D2144E10650B}"/>
              </a:ext>
            </a:extLst>
          </p:cNvPr>
          <p:cNvSpPr/>
          <p:nvPr/>
        </p:nvSpPr>
        <p:spPr>
          <a:xfrm>
            <a:off x="11826239" y="8080527"/>
            <a:ext cx="2275840" cy="901888"/>
          </a:xfrm>
          <a:prstGeom prst="rect">
            <a:avLst/>
          </a:prstGeom>
          <a:effectLst>
            <a:outerShdw blurRad="127000" dist="165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Lucida Sans Typewriter" panose="020B0509030504030204" pitchFamily="49" charset="0"/>
              </a:rPr>
              <a:t>acceleration :: QuantityDict</a:t>
            </a:r>
            <a:endParaRPr lang="en-CA" dirty="0">
              <a:latin typeface="Lucida Sans Typewriter" panose="020B0509030504030204" pitchFamily="49" charset="0"/>
            </a:endParaRP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2286CB0-E333-A52B-708B-E83F003CFA95}"/>
              </a:ext>
            </a:extLst>
          </p:cNvPr>
          <p:cNvSpPr/>
          <p:nvPr/>
        </p:nvSpPr>
        <p:spPr>
          <a:xfrm>
            <a:off x="14721840" y="9027160"/>
            <a:ext cx="690880" cy="477520"/>
          </a:xfrm>
          <a:prstGeom prst="rightArrow">
            <a:avLst/>
          </a:prstGeom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1CB6F9A-B1C6-1BC5-A0BB-0AB500BFD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976039"/>
              </p:ext>
            </p:extLst>
          </p:nvPr>
        </p:nvGraphicFramePr>
        <p:xfrm>
          <a:off x="15869917" y="8158458"/>
          <a:ext cx="5119366" cy="2214924"/>
        </p:xfrm>
        <a:graphic>
          <a:graphicData uri="http://schemas.openxmlformats.org/drawingml/2006/table">
            <a:tbl>
              <a:tblPr firstRow="1" bandRow="1">
                <a:effectLst>
                  <a:outerShdw blurRad="127000" dist="165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59683">
                  <a:extLst>
                    <a:ext uri="{9D8B030D-6E8A-4147-A177-3AD203B41FA5}">
                      <a16:colId xmlns:a16="http://schemas.microsoft.com/office/drawing/2014/main" val="1203677083"/>
                    </a:ext>
                  </a:extLst>
                </a:gridCol>
                <a:gridCol w="2559683">
                  <a:extLst>
                    <a:ext uri="{9D8B030D-6E8A-4147-A177-3AD203B41FA5}">
                      <a16:colId xmlns:a16="http://schemas.microsoft.com/office/drawing/2014/main" val="2583424042"/>
                    </a:ext>
                  </a:extLst>
                </a:gridCol>
              </a:tblGrid>
              <a:tr h="55373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dirty="0" err="1"/>
                        <a:t>ChunkDB</a:t>
                      </a:r>
                      <a:endParaRPr lang="en-CA" sz="2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289669"/>
                  </a:ext>
                </a:extLst>
              </a:tr>
              <a:tr h="5537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UID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45201"/>
                  </a:ext>
                </a:extLst>
              </a:tr>
              <a:tr h="5537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“acceleration”</a:t>
                      </a:r>
                      <a:endParaRPr lang="en-CA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QuantityDict</a:t>
                      </a:r>
                      <a:endParaRPr lang="en-CA" sz="2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6403"/>
                  </a:ext>
                </a:extLst>
              </a:tr>
              <a:tr h="5537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“acceleration"</a:t>
                      </a:r>
                      <a:endParaRPr lang="en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ConceptChunk</a:t>
                      </a:r>
                      <a:endParaRPr lang="en-CA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9333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3F44441C-3C7F-B482-3DB7-7C349E34FAB7}"/>
              </a:ext>
            </a:extLst>
          </p:cNvPr>
          <p:cNvSpPr txBox="1"/>
          <p:nvPr/>
        </p:nvSpPr>
        <p:spPr>
          <a:xfrm>
            <a:off x="11429997" y="10522825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Figure 3</a:t>
            </a:r>
            <a:r>
              <a:rPr lang="en-US" sz="2400" i="1" dirty="0"/>
              <a:t>: Searching for the </a:t>
            </a:r>
            <a:r>
              <a:rPr lang="en-US" sz="2400" i="1" dirty="0" err="1"/>
              <a:t>ConceptChunk</a:t>
            </a:r>
            <a:r>
              <a:rPr lang="en-US" sz="2400" i="1" dirty="0"/>
              <a:t> with the UID “acceleration” will return Nothing since the </a:t>
            </a:r>
            <a:r>
              <a:rPr lang="en-US" sz="2400" i="1" dirty="0" err="1"/>
              <a:t>QuantityDict</a:t>
            </a:r>
            <a:r>
              <a:rPr lang="en-US" sz="2400" i="1" dirty="0"/>
              <a:t> appears first</a:t>
            </a:r>
            <a:endParaRPr lang="en-CA" sz="2400" i="1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0A214E7-D716-8D19-FA7E-354CAA236A4A}"/>
              </a:ext>
            </a:extLst>
          </p:cNvPr>
          <p:cNvSpPr/>
          <p:nvPr/>
        </p:nvSpPr>
        <p:spPr>
          <a:xfrm>
            <a:off x="11318400" y="11421739"/>
            <a:ext cx="10288800" cy="708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CA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F7DBFC-BF59-6772-8CC7-E2B93F3DFE25}"/>
              </a:ext>
            </a:extLst>
          </p:cNvPr>
          <p:cNvSpPr txBox="1"/>
          <p:nvPr/>
        </p:nvSpPr>
        <p:spPr>
          <a:xfrm>
            <a:off x="11009325" y="7500927"/>
            <a:ext cx="39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Old implementation</a:t>
            </a:r>
            <a:endParaRPr lang="en-CA" sz="2400" i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53EA03-2031-4403-8F8A-BC7ACF2BA50D}"/>
              </a:ext>
            </a:extLst>
          </p:cNvPr>
          <p:cNvSpPr txBox="1"/>
          <p:nvPr/>
        </p:nvSpPr>
        <p:spPr>
          <a:xfrm>
            <a:off x="16474765" y="7492434"/>
            <a:ext cx="390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New implementation</a:t>
            </a:r>
            <a:endParaRPr lang="en-CA" sz="2400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AF4E6-9F46-CC72-EF1D-50ED2F33D52A}"/>
              </a:ext>
            </a:extLst>
          </p:cNvPr>
          <p:cNvSpPr txBox="1"/>
          <p:nvPr/>
        </p:nvSpPr>
        <p:spPr>
          <a:xfrm>
            <a:off x="11318400" y="12202987"/>
            <a:ext cx="1028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Fixing UID duplicates – within tables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FBA1222-9D3C-24FA-88F4-ABECD1C5469D}"/>
              </a:ext>
            </a:extLst>
          </p:cNvPr>
          <p:cNvSpPr/>
          <p:nvPr/>
        </p:nvSpPr>
        <p:spPr>
          <a:xfrm>
            <a:off x="11318400" y="12818931"/>
            <a:ext cx="10288800" cy="344722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DB4F8B-E785-8FFB-725B-D78A1A5FB29E}"/>
              </a:ext>
            </a:extLst>
          </p:cNvPr>
          <p:cNvSpPr/>
          <p:nvPr/>
        </p:nvSpPr>
        <p:spPr>
          <a:xfrm>
            <a:off x="11627151" y="13004060"/>
            <a:ext cx="3094689" cy="101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Determine where each instance is inserted</a:t>
            </a:r>
            <a:endParaRPr lang="en-CA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564089F-78BA-6B2D-2AA3-5E1914899550}"/>
              </a:ext>
            </a:extLst>
          </p:cNvPr>
          <p:cNvSpPr/>
          <p:nvPr/>
        </p:nvSpPr>
        <p:spPr>
          <a:xfrm>
            <a:off x="14911852" y="13004060"/>
            <a:ext cx="3094690" cy="101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Analyze type of duplicate problem</a:t>
            </a:r>
            <a:endParaRPr lang="en-CA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124F0A-B324-65F1-FF36-03955D980B2C}"/>
              </a:ext>
            </a:extLst>
          </p:cNvPr>
          <p:cNvSpPr/>
          <p:nvPr/>
        </p:nvSpPr>
        <p:spPr>
          <a:xfrm>
            <a:off x="18196554" y="13004060"/>
            <a:ext cx="3094690" cy="101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Resolve issue</a:t>
            </a:r>
            <a:endParaRPr lang="en-CA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CF4B65D-BA3B-3DC7-08D2-1D11FF8B0892}"/>
              </a:ext>
            </a:extLst>
          </p:cNvPr>
          <p:cNvSpPr/>
          <p:nvPr/>
        </p:nvSpPr>
        <p:spPr>
          <a:xfrm>
            <a:off x="12403576" y="15084091"/>
            <a:ext cx="2593822" cy="101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Same UID, different data</a:t>
            </a:r>
            <a:endParaRPr lang="en-CA" sz="2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F2B0DCF-A988-71E0-2788-9B04FBCE3BD2}"/>
              </a:ext>
            </a:extLst>
          </p:cNvPr>
          <p:cNvSpPr/>
          <p:nvPr/>
        </p:nvSpPr>
        <p:spPr>
          <a:xfrm>
            <a:off x="15177854" y="15090742"/>
            <a:ext cx="2593822" cy="101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Chunk extraction</a:t>
            </a:r>
            <a:endParaRPr lang="en-CA" sz="2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F9E2AF7-4A89-AE1C-C8C1-A6639891756D}"/>
              </a:ext>
            </a:extLst>
          </p:cNvPr>
          <p:cNvSpPr/>
          <p:nvPr/>
        </p:nvSpPr>
        <p:spPr>
          <a:xfrm>
            <a:off x="17952132" y="15084091"/>
            <a:ext cx="2593822" cy="10160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Exact duplicate</a:t>
            </a:r>
            <a:endParaRPr lang="en-CA" sz="2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AAC115-9060-A274-4C77-EDF1F7717ADA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flipH="1">
            <a:off x="13700487" y="14020060"/>
            <a:ext cx="2758710" cy="10640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ADC9B5-3ECA-59E8-97A4-10AECE4E8BE6}"/>
              </a:ext>
            </a:extLst>
          </p:cNvPr>
          <p:cNvCxnSpPr>
            <a:stCxn id="22" idx="2"/>
            <a:endCxn id="31" idx="0"/>
          </p:cNvCxnSpPr>
          <p:nvPr/>
        </p:nvCxnSpPr>
        <p:spPr>
          <a:xfrm>
            <a:off x="16459197" y="14020060"/>
            <a:ext cx="15568" cy="10706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99266F-FB59-52EA-AA4A-B241ACF8A740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>
            <a:off x="16459197" y="14020060"/>
            <a:ext cx="2789846" cy="10640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F788A98-B594-B1B9-7C99-3F5525B9049B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14721840" y="13512060"/>
            <a:ext cx="1900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176F6D-056F-DD73-8B0F-FA57A09D68BC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18006542" y="13512060"/>
            <a:ext cx="19001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D60EF9-5625-9DB7-4161-A5EFABC1DF7F}"/>
              </a:ext>
            </a:extLst>
          </p:cNvPr>
          <p:cNvSpPr txBox="1"/>
          <p:nvPr/>
        </p:nvSpPr>
        <p:spPr>
          <a:xfrm>
            <a:off x="11318400" y="16749931"/>
            <a:ext cx="1028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Fixing UID duplicates – across tables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E8DD354-F6E6-7566-C1F2-9D59FACDE6D6}"/>
              </a:ext>
            </a:extLst>
          </p:cNvPr>
          <p:cNvSpPr/>
          <p:nvPr/>
        </p:nvSpPr>
        <p:spPr>
          <a:xfrm>
            <a:off x="11318400" y="17330191"/>
            <a:ext cx="10288800" cy="4555778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49356FA-8481-25F1-5D07-3685A0F05A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57775" y="17463761"/>
            <a:ext cx="6932905" cy="4338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1270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FBA08CE-B7D7-A8AD-53F1-B1A8B428F4A2}"/>
              </a:ext>
            </a:extLst>
          </p:cNvPr>
          <p:cNvSpPr txBox="1"/>
          <p:nvPr/>
        </p:nvSpPr>
        <p:spPr>
          <a:xfrm>
            <a:off x="18873790" y="18963367"/>
            <a:ext cx="2732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Figure 5</a:t>
            </a:r>
            <a:r>
              <a:rPr lang="en-US" sz="2400" i="1" dirty="0"/>
              <a:t>: Tracking the use cases of all the </a:t>
            </a:r>
            <a:r>
              <a:rPr lang="en-US" sz="2400" i="1" dirty="0" err="1"/>
              <a:t>QuantityDict</a:t>
            </a:r>
            <a:r>
              <a:rPr lang="en-US" sz="2400" i="1" dirty="0"/>
              <a:t> constructors</a:t>
            </a:r>
            <a:endParaRPr lang="en-CA" sz="24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0FDE61-AAC8-B98E-622B-85477FD94718}"/>
              </a:ext>
            </a:extLst>
          </p:cNvPr>
          <p:cNvSpPr txBox="1"/>
          <p:nvPr/>
        </p:nvSpPr>
        <p:spPr>
          <a:xfrm>
            <a:off x="11429998" y="1627952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Figure 4</a:t>
            </a:r>
            <a:r>
              <a:rPr lang="en-US" sz="2400" i="1" dirty="0"/>
              <a:t>: The general method of fixing within-table duplicates</a:t>
            </a:r>
            <a:endParaRPr lang="en-CA" sz="2400" i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3655A9-7F59-C17F-9409-29DB30A1B715}"/>
              </a:ext>
            </a:extLst>
          </p:cNvPr>
          <p:cNvSpPr txBox="1"/>
          <p:nvPr/>
        </p:nvSpPr>
        <p:spPr>
          <a:xfrm>
            <a:off x="22176000" y="5531358"/>
            <a:ext cx="10288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1425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UID duplicates fixed overall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QuantityDict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type replaced by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DefinedQuantityDict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eliminating all symbol-concept extraction duplicates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Work revealed many problems and insights within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Drasil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significantly contributing to future improvements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322C5A9-CF24-B0C1-23C0-02D545EE5C9B}"/>
              </a:ext>
            </a:extLst>
          </p:cNvPr>
          <p:cNvSpPr/>
          <p:nvPr/>
        </p:nvSpPr>
        <p:spPr>
          <a:xfrm>
            <a:off x="22176000" y="15757731"/>
            <a:ext cx="10288800" cy="708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  <a:endParaRPr lang="en-CA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4D48DCD-9C62-2894-5F8C-A7E6BAC7B838}"/>
              </a:ext>
            </a:extLst>
          </p:cNvPr>
          <p:cNvSpPr/>
          <p:nvPr/>
        </p:nvSpPr>
        <p:spPr>
          <a:xfrm>
            <a:off x="22176000" y="8080526"/>
            <a:ext cx="10288800" cy="740711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DBB1CA3-D638-9E9F-BAA5-FCA085776C32}"/>
              </a:ext>
            </a:extLst>
          </p:cNvPr>
          <p:cNvSpPr/>
          <p:nvPr/>
        </p:nvSpPr>
        <p:spPr>
          <a:xfrm>
            <a:off x="22176000" y="18835950"/>
            <a:ext cx="10288800" cy="7081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CA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9CBA2E8F-90E1-4266-069F-2E426E5442DD}"/>
              </a:ext>
            </a:extLst>
          </p:cNvPr>
          <p:cNvSpPr/>
          <p:nvPr/>
        </p:nvSpPr>
        <p:spPr>
          <a:xfrm>
            <a:off x="28861802" y="19753199"/>
            <a:ext cx="4056592" cy="219372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7" name="Picture 76" descr="A qr code with a tree&#10;&#10;AI-generated content may be incorrect.">
            <a:extLst>
              <a:ext uri="{FF2B5EF4-FFF2-40B4-BE49-F238E27FC236}">
                <a16:creationId xmlns:a16="http://schemas.microsoft.com/office/drawing/2014/main" id="{A294470D-7CBE-C9C3-4388-27D3E00038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523" y="19888794"/>
            <a:ext cx="1608695" cy="160869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0523E73-9C2F-908F-C32D-10E4F6B3E471}"/>
              </a:ext>
            </a:extLst>
          </p:cNvPr>
          <p:cNvSpPr txBox="1"/>
          <p:nvPr/>
        </p:nvSpPr>
        <p:spPr>
          <a:xfrm>
            <a:off x="28900336" y="20391672"/>
            <a:ext cx="2293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View the project here!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83A8CD-D341-51DE-1E78-63927BCED46A}"/>
              </a:ext>
            </a:extLst>
          </p:cNvPr>
          <p:cNvSpPr txBox="1"/>
          <p:nvPr/>
        </p:nvSpPr>
        <p:spPr>
          <a:xfrm>
            <a:off x="28007989" y="21532026"/>
            <a:ext cx="583377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700" i="1" dirty="0">
                <a:solidFill>
                  <a:schemeClr val="tx2"/>
                </a:solidFill>
              </a:rPr>
              <a:t>https://github.com/JacquesCarette/Drasil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D6A4FFF-B26F-B9B5-1B53-D178DF8E2BB5}"/>
              </a:ext>
            </a:extLst>
          </p:cNvPr>
          <p:cNvSpPr/>
          <p:nvPr/>
        </p:nvSpPr>
        <p:spPr>
          <a:xfrm>
            <a:off x="11826239" y="9351225"/>
            <a:ext cx="2275840" cy="901888"/>
          </a:xfrm>
          <a:prstGeom prst="rect">
            <a:avLst/>
          </a:prstGeom>
          <a:effectLst>
            <a:outerShdw blurRad="127000" dist="165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Sans Typewriter" panose="020B0509030504030204" pitchFamily="49" charset="0"/>
              </a:rPr>
              <a:t>acceleration :: </a:t>
            </a:r>
            <a:r>
              <a:rPr lang="en-US" dirty="0" err="1">
                <a:latin typeface="Lucida Sans Typewriter" panose="020B0509030504030204" pitchFamily="49" charset="0"/>
              </a:rPr>
              <a:t>ConceptChunk</a:t>
            </a:r>
            <a:endParaRPr lang="en-CA" dirty="0">
              <a:latin typeface="Lucida Sans Typewriter" panose="020B0509030504030204" pitchFamily="49" charset="0"/>
            </a:endParaRPr>
          </a:p>
        </p:txBody>
      </p:sp>
      <p:pic>
        <p:nvPicPr>
          <p:cNvPr id="55" name="Picture 54" descr="A diagram of a diagram&#10;&#10;AI-generated content may be incorrect.">
            <a:extLst>
              <a:ext uri="{FF2B5EF4-FFF2-40B4-BE49-F238E27FC236}">
                <a16:creationId xmlns:a16="http://schemas.microsoft.com/office/drawing/2014/main" id="{495991F4-1C0C-E8E5-028B-DCAF5FB443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9134" y="8324908"/>
            <a:ext cx="7331320" cy="4385325"/>
          </a:xfrm>
          <a:prstGeom prst="roundRect">
            <a:avLst/>
          </a:prstGeom>
          <a:effectLst>
            <a:outerShdw blurRad="1270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6A4AB01C-76F5-D38E-728C-01E7D1A9A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5742" y="13285853"/>
            <a:ext cx="7724775" cy="1628775"/>
          </a:xfrm>
          <a:prstGeom prst="roundRect">
            <a:avLst/>
          </a:prstGeom>
          <a:effectLst>
            <a:outerShdw blurRad="127000" dist="165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C7BA4EB-E242-C1E1-A322-50588B9E740A}"/>
              </a:ext>
            </a:extLst>
          </p:cNvPr>
          <p:cNvSpPr txBox="1"/>
          <p:nvPr/>
        </p:nvSpPr>
        <p:spPr>
          <a:xfrm>
            <a:off x="21795470" y="12750286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Figure 6</a:t>
            </a:r>
            <a:r>
              <a:rPr lang="en-US" sz="2400" i="1" dirty="0"/>
              <a:t>: The previous chunk structure</a:t>
            </a:r>
            <a:endParaRPr lang="en-CA" sz="24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6AF6DC-E9C3-0B7B-F972-3A815B41036A}"/>
              </a:ext>
            </a:extLst>
          </p:cNvPr>
          <p:cNvSpPr txBox="1"/>
          <p:nvPr/>
        </p:nvSpPr>
        <p:spPr>
          <a:xfrm>
            <a:off x="21795470" y="14890881"/>
            <a:ext cx="1005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Figure 7</a:t>
            </a:r>
            <a:r>
              <a:rPr lang="en-US" sz="2400" i="1" dirty="0"/>
              <a:t>: The new, simplified chunk structure</a:t>
            </a:r>
            <a:endParaRPr lang="en-CA" sz="24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288876-20B8-7712-213F-B4B5146D8E92}"/>
              </a:ext>
            </a:extLst>
          </p:cNvPr>
          <p:cNvSpPr txBox="1"/>
          <p:nvPr/>
        </p:nvSpPr>
        <p:spPr>
          <a:xfrm>
            <a:off x="22176000" y="16451913"/>
            <a:ext cx="10288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With the improved chunk database implementation, the scalability of future case studies generated with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Drasil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has been vastly improved. Furthermore, the overall quality of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Drasil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has been setup to be greatly enhanced through the many issues that my work has uncovered.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85E464-B56C-8991-7B5B-66CC410BB5A9}"/>
              </a:ext>
            </a:extLst>
          </p:cNvPr>
          <p:cNvSpPr txBox="1"/>
          <p:nvPr/>
        </p:nvSpPr>
        <p:spPr>
          <a:xfrm>
            <a:off x="21795470" y="19632920"/>
            <a:ext cx="7066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D. Szymczak, S. Smith, and J. </a:t>
            </a:r>
            <a:r>
              <a:rPr lang="en-US" dirty="0" err="1"/>
              <a:t>Carette</a:t>
            </a:r>
            <a:r>
              <a:rPr lang="en-US" dirty="0"/>
              <a:t>, ‘Position paper: A knowledge-based approach to scientific software development’, in </a:t>
            </a:r>
            <a:r>
              <a:rPr lang="en-US" i="1" dirty="0"/>
              <a:t>Proceedings of the International Workshop on Software Engineering for Science</a:t>
            </a:r>
            <a:r>
              <a:rPr lang="en-US" dirty="0"/>
              <a:t>, Austin, Texas, 2016, pp. 23–26.</a:t>
            </a:r>
          </a:p>
          <a:p>
            <a:endParaRPr lang="en-US" dirty="0"/>
          </a:p>
          <a:p>
            <a:r>
              <a:rPr lang="en-US" dirty="0"/>
              <a:t>[2] J. Balaci, “Adding types and theory kinds to </a:t>
            </a:r>
            <a:r>
              <a:rPr lang="en-US" dirty="0" err="1"/>
              <a:t>Drasil</a:t>
            </a:r>
            <a:r>
              <a:rPr lang="en-US" dirty="0"/>
              <a:t>”, M.Sc. Thesis, Dept. Computing and Software, McMaster Univ., Hamilton, ON, Canada, 2022. [Online] . Available: http://hdl.handle.net/11375/29574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4355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14E52"/>
      </a:dk2>
      <a:lt2>
        <a:srgbClr val="D3D3D3"/>
      </a:lt2>
      <a:accent1>
        <a:srgbClr val="314E52"/>
      </a:accent1>
      <a:accent2>
        <a:srgbClr val="F2A154"/>
      </a:accent2>
      <a:accent3>
        <a:srgbClr val="D3D3D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664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Narrow</vt:lpstr>
      <vt:lpstr>Lucida Sans Typewriter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Wyand</dc:creator>
  <cp:lastModifiedBy>Jack Wyand</cp:lastModifiedBy>
  <cp:revision>15</cp:revision>
  <dcterms:created xsi:type="dcterms:W3CDTF">2025-08-05T15:23:56Z</dcterms:created>
  <dcterms:modified xsi:type="dcterms:W3CDTF">2025-08-07T15:24:58Z</dcterms:modified>
</cp:coreProperties>
</file>