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326532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1pPr>
    <a:lvl2pPr marL="326532" algn="l" defTabSz="326532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2pPr>
    <a:lvl3pPr marL="653064" algn="l" defTabSz="326532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3pPr>
    <a:lvl4pPr marL="979597" algn="l" defTabSz="326532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4pPr>
    <a:lvl5pPr marL="1306129" algn="l" defTabSz="326532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5pPr>
    <a:lvl6pPr marL="1632661" algn="l" defTabSz="326532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6pPr>
    <a:lvl7pPr marL="1959193" algn="l" defTabSz="326532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7pPr>
    <a:lvl8pPr marL="2285726" algn="l" defTabSz="326532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8pPr>
    <a:lvl9pPr marL="2612258" algn="l" defTabSz="326532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64AE"/>
    <a:srgbClr val="399746"/>
    <a:srgbClr val="CA3C32"/>
    <a:srgbClr val="9259A3"/>
    <a:srgbClr val="FFFF00"/>
    <a:srgbClr val="FF6666"/>
    <a:srgbClr val="000000"/>
    <a:srgbClr val="3399FF"/>
    <a:srgbClr val="00CC00"/>
    <a:srgbClr val="FDBF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852" autoAdjust="0"/>
    <p:restoredTop sz="95166" autoAdjust="0"/>
  </p:normalViewPr>
  <p:slideViewPr>
    <p:cSldViewPr snapToGrid="0">
      <p:cViewPr varScale="1">
        <p:scale>
          <a:sx n="27" d="100"/>
          <a:sy n="27" d="100"/>
        </p:scale>
        <p:origin x="1433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GOOL</c:v>
                </c:pt>
              </c:strCache>
            </c:strRef>
          </c:tx>
          <c:spPr>
            <a:solidFill>
              <a:srgbClr val="3399FF"/>
            </a:solidFill>
            <a:ln>
              <a:solidFill>
                <a:schemeClr val="tx1"/>
              </a:solidFill>
            </a:ln>
          </c:spPr>
          <c:dPt>
            <c:idx val="0"/>
            <c:bubble3D val="0"/>
            <c:spPr>
              <a:solidFill>
                <a:srgbClr val="4D64AE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4D4-43BF-87BB-0EF48C9D4553}"/>
              </c:ext>
            </c:extLst>
          </c:dPt>
          <c:dPt>
            <c:idx val="1"/>
            <c:bubble3D val="0"/>
            <c:spPr>
              <a:solidFill>
                <a:srgbClr val="CA3C32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4D4-43BF-87BB-0EF48C9D455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ln w="0">
                      <a:noFill/>
                    </a:ln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Shared Typeclasses</c:v>
                </c:pt>
                <c:pt idx="1">
                  <c:v>OO-Only Typeclasses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37</c:v>
                </c:pt>
                <c:pt idx="1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4D4-43BF-87BB-0EF48C9D45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8250442137986336"/>
          <c:y val="0.41977269431277814"/>
          <c:w val="0.41749557862013664"/>
          <c:h val="0.3089427766710173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GProc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</c:spPr>
          <c:dPt>
            <c:idx val="0"/>
            <c:bubble3D val="0"/>
            <c:spPr>
              <a:solidFill>
                <a:srgbClr val="4D64AE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639-490D-A6D0-3E0987DF29F7}"/>
              </c:ext>
            </c:extLst>
          </c:dPt>
          <c:dPt>
            <c:idx val="1"/>
            <c:bubble3D val="0"/>
            <c:spPr>
              <a:solidFill>
                <a:srgbClr val="399746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639-490D-A6D0-3E0987DF29F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Shared Typeclasses</c:v>
                </c:pt>
                <c:pt idx="1">
                  <c:v>Procedural-Only Typeclasses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37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639-490D-A6D0-3E0987DF29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552942301257226"/>
          <c:y val="0.35419658814964278"/>
          <c:w val="0.4210977792649957"/>
          <c:h val="0.440067339553440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1"/>
            <a:ext cx="27980640" cy="7640320"/>
          </a:xfrm>
        </p:spPr>
        <p:txBody>
          <a:bodyPr anchor="b"/>
          <a:lstStyle>
            <a:lvl1pPr algn="ctr">
              <a:defRPr sz="192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1"/>
            <a:ext cx="24688800" cy="5298439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113" indent="0" algn="ctr">
              <a:buNone/>
              <a:defRPr sz="6400"/>
            </a:lvl2pPr>
            <a:lvl3pPr marL="2926226" indent="0" algn="ctr">
              <a:buNone/>
              <a:defRPr sz="5760"/>
            </a:lvl3pPr>
            <a:lvl4pPr marL="4389339" indent="0" algn="ctr">
              <a:buNone/>
              <a:defRPr sz="5120"/>
            </a:lvl4pPr>
            <a:lvl5pPr marL="5852453" indent="0" algn="ctr">
              <a:buNone/>
              <a:defRPr sz="5120"/>
            </a:lvl5pPr>
            <a:lvl6pPr marL="7315566" indent="0" algn="ctr">
              <a:buNone/>
              <a:defRPr sz="5120"/>
            </a:lvl6pPr>
            <a:lvl7pPr marL="8778679" indent="0" algn="ctr">
              <a:buNone/>
              <a:defRPr sz="5120"/>
            </a:lvl7pPr>
            <a:lvl8pPr marL="10241792" indent="0" algn="ctr">
              <a:buNone/>
              <a:defRPr sz="5120"/>
            </a:lvl8pPr>
            <a:lvl9pPr marL="11704905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0583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803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5902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6808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6"/>
            <a:ext cx="28392120" cy="9128759"/>
          </a:xfrm>
        </p:spPr>
        <p:txBody>
          <a:bodyPr anchor="b"/>
          <a:lstStyle>
            <a:lvl1pPr>
              <a:defRPr sz="192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6"/>
            <a:ext cx="28392120" cy="4800599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1pPr>
            <a:lvl2pPr marL="1463113" indent="0">
              <a:buNone/>
              <a:defRPr sz="6400">
                <a:solidFill>
                  <a:schemeClr val="tx1">
                    <a:tint val="82000"/>
                  </a:schemeClr>
                </a:solidFill>
              </a:defRPr>
            </a:lvl2pPr>
            <a:lvl3pPr marL="2926226" indent="0">
              <a:buNone/>
              <a:defRPr sz="5760">
                <a:solidFill>
                  <a:schemeClr val="tx1">
                    <a:tint val="82000"/>
                  </a:schemeClr>
                </a:solidFill>
              </a:defRPr>
            </a:lvl3pPr>
            <a:lvl4pPr marL="4389339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4pPr>
            <a:lvl5pPr marL="5852453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5pPr>
            <a:lvl6pPr marL="7315566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6pPr>
            <a:lvl7pPr marL="8778679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7pPr>
            <a:lvl8pPr marL="10241792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8pPr>
            <a:lvl9pPr marL="11704905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1607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87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2" y="5379721"/>
            <a:ext cx="13926024" cy="2636519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113" indent="0">
              <a:buNone/>
              <a:defRPr sz="6400" b="1"/>
            </a:lvl2pPr>
            <a:lvl3pPr marL="2926226" indent="0">
              <a:buNone/>
              <a:defRPr sz="5760" b="1"/>
            </a:lvl3pPr>
            <a:lvl4pPr marL="4389339" indent="0">
              <a:buNone/>
              <a:defRPr sz="5120" b="1"/>
            </a:lvl4pPr>
            <a:lvl5pPr marL="5852453" indent="0">
              <a:buNone/>
              <a:defRPr sz="5120" b="1"/>
            </a:lvl5pPr>
            <a:lvl6pPr marL="7315566" indent="0">
              <a:buNone/>
              <a:defRPr sz="5120" b="1"/>
            </a:lvl6pPr>
            <a:lvl7pPr marL="8778679" indent="0">
              <a:buNone/>
              <a:defRPr sz="5120" b="1"/>
            </a:lvl7pPr>
            <a:lvl8pPr marL="10241792" indent="0">
              <a:buNone/>
              <a:defRPr sz="5120" b="1"/>
            </a:lvl8pPr>
            <a:lvl9pPr marL="11704905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2" y="8016240"/>
            <a:ext cx="13926024" cy="117906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1"/>
            <a:ext cx="13994608" cy="2636519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113" indent="0">
              <a:buNone/>
              <a:defRPr sz="6400" b="1"/>
            </a:lvl2pPr>
            <a:lvl3pPr marL="2926226" indent="0">
              <a:buNone/>
              <a:defRPr sz="5760" b="1"/>
            </a:lvl3pPr>
            <a:lvl4pPr marL="4389339" indent="0">
              <a:buNone/>
              <a:defRPr sz="5120" b="1"/>
            </a:lvl4pPr>
            <a:lvl5pPr marL="5852453" indent="0">
              <a:buNone/>
              <a:defRPr sz="5120" b="1"/>
            </a:lvl5pPr>
            <a:lvl6pPr marL="7315566" indent="0">
              <a:buNone/>
              <a:defRPr sz="5120" b="1"/>
            </a:lvl6pPr>
            <a:lvl7pPr marL="8778679" indent="0">
              <a:buNone/>
              <a:defRPr sz="5120" b="1"/>
            </a:lvl7pPr>
            <a:lvl8pPr marL="10241792" indent="0">
              <a:buNone/>
              <a:defRPr sz="5120" b="1"/>
            </a:lvl8pPr>
            <a:lvl9pPr marL="11704905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9173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841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4407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1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1"/>
          </a:xfrm>
        </p:spPr>
        <p:txBody>
          <a:bodyPr/>
          <a:lstStyle>
            <a:lvl1pPr marL="0" indent="0">
              <a:buNone/>
              <a:defRPr sz="5120"/>
            </a:lvl1pPr>
            <a:lvl2pPr marL="1463113" indent="0">
              <a:buNone/>
              <a:defRPr sz="4480"/>
            </a:lvl2pPr>
            <a:lvl3pPr marL="2926226" indent="0">
              <a:buNone/>
              <a:defRPr sz="3840"/>
            </a:lvl3pPr>
            <a:lvl4pPr marL="4389339" indent="0">
              <a:buNone/>
              <a:defRPr sz="3200"/>
            </a:lvl4pPr>
            <a:lvl5pPr marL="5852453" indent="0">
              <a:buNone/>
              <a:defRPr sz="3200"/>
            </a:lvl5pPr>
            <a:lvl6pPr marL="7315566" indent="0">
              <a:buNone/>
              <a:defRPr sz="3200"/>
            </a:lvl6pPr>
            <a:lvl7pPr marL="8778679" indent="0">
              <a:buNone/>
              <a:defRPr sz="3200"/>
            </a:lvl7pPr>
            <a:lvl8pPr marL="10241792" indent="0">
              <a:buNone/>
              <a:defRPr sz="3200"/>
            </a:lvl8pPr>
            <a:lvl9pPr marL="11704905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2601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1"/>
            </a:lvl1pPr>
            <a:lvl2pPr marL="1463113" indent="0">
              <a:buNone/>
              <a:defRPr sz="8960"/>
            </a:lvl2pPr>
            <a:lvl3pPr marL="2926226" indent="0">
              <a:buNone/>
              <a:defRPr sz="7680"/>
            </a:lvl3pPr>
            <a:lvl4pPr marL="4389339" indent="0">
              <a:buNone/>
              <a:defRPr sz="6400"/>
            </a:lvl4pPr>
            <a:lvl5pPr marL="5852453" indent="0">
              <a:buNone/>
              <a:defRPr sz="6400"/>
            </a:lvl5pPr>
            <a:lvl6pPr marL="7315566" indent="0">
              <a:buNone/>
              <a:defRPr sz="6400"/>
            </a:lvl6pPr>
            <a:lvl7pPr marL="8778679" indent="0">
              <a:buNone/>
              <a:defRPr sz="6400"/>
            </a:lvl7pPr>
            <a:lvl8pPr marL="10241792" indent="0">
              <a:buNone/>
              <a:defRPr sz="6400"/>
            </a:lvl8pPr>
            <a:lvl9pPr marL="11704905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1"/>
          </a:xfrm>
        </p:spPr>
        <p:txBody>
          <a:bodyPr/>
          <a:lstStyle>
            <a:lvl1pPr marL="0" indent="0">
              <a:buNone/>
              <a:defRPr sz="5120"/>
            </a:lvl1pPr>
            <a:lvl2pPr marL="1463113" indent="0">
              <a:buNone/>
              <a:defRPr sz="4480"/>
            </a:lvl2pPr>
            <a:lvl3pPr marL="2926226" indent="0">
              <a:buNone/>
              <a:defRPr sz="3840"/>
            </a:lvl3pPr>
            <a:lvl4pPr marL="4389339" indent="0">
              <a:buNone/>
              <a:defRPr sz="3200"/>
            </a:lvl4pPr>
            <a:lvl5pPr marL="5852453" indent="0">
              <a:buNone/>
              <a:defRPr sz="3200"/>
            </a:lvl5pPr>
            <a:lvl6pPr marL="7315566" indent="0">
              <a:buNone/>
              <a:defRPr sz="3200"/>
            </a:lvl6pPr>
            <a:lvl7pPr marL="8778679" indent="0">
              <a:buNone/>
              <a:defRPr sz="3200"/>
            </a:lvl7pPr>
            <a:lvl8pPr marL="10241792" indent="0">
              <a:buNone/>
              <a:defRPr sz="3200"/>
            </a:lvl8pPr>
            <a:lvl9pPr marL="11704905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7998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1E132A-DEB2-4D7F-AB88-2444701CC7A8}" type="datetimeFigureOut">
              <a:rPr lang="en-CA" smtClean="0"/>
              <a:t>2024-08-13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968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26226" rtl="0" eaLnBrk="1" latinLnBrk="0" hangingPunct="1">
        <a:lnSpc>
          <a:spcPct val="90000"/>
        </a:lnSpc>
        <a:spcBef>
          <a:spcPct val="0"/>
        </a:spcBef>
        <a:buNone/>
        <a:defRPr sz="1408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57" indent="-731557" algn="l" defTabSz="2926226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670" indent="-731557" algn="l" defTabSz="2926226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783" indent="-731557" algn="l" defTabSz="2926226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896" indent="-731557" algn="l" defTabSz="2926226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4009" indent="-731557" algn="l" defTabSz="2926226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7122" indent="-731557" algn="l" defTabSz="2926226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10235" indent="-731557" algn="l" defTabSz="2926226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3349" indent="-731557" algn="l" defTabSz="2926226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6462" indent="-731557" algn="l" defTabSz="2926226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113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226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339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453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566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679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792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905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0.png"/><Relationship Id="rId3" Type="http://schemas.openxmlformats.org/officeDocument/2006/relationships/image" Target="../media/image2.png"/><Relationship Id="rId21" Type="http://schemas.openxmlformats.org/officeDocument/2006/relationships/hyperlink" Target="https://julialang.org/" TargetMode="External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chart" Target="../charts/char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18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hyperlink" Target="https://dl.acm.org/doi/10.1145/3372884.3373159" TargetMode="External"/><Relationship Id="rId10" Type="http://schemas.openxmlformats.org/officeDocument/2006/relationships/image" Target="../media/image9.png"/><Relationship Id="rId19" Type="http://schemas.openxmlformats.org/officeDocument/2006/relationships/chart" Target="../charts/chart1.xml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hyperlink" Target="https://arxiv.org/abs/2302.0074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C26E53-33D3-EFC4-C13F-7D2DA6963D19}"/>
              </a:ext>
            </a:extLst>
          </p:cNvPr>
          <p:cNvSpPr/>
          <p:nvPr/>
        </p:nvSpPr>
        <p:spPr>
          <a:xfrm>
            <a:off x="457200" y="457200"/>
            <a:ext cx="32004000" cy="4069585"/>
          </a:xfrm>
          <a:prstGeom prst="rect">
            <a:avLst/>
          </a:prstGeom>
          <a:solidFill>
            <a:srgbClr val="7A00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32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1" name="Picture 20" descr="A tree with green leaves&#10;&#10;Description automatically generated">
            <a:extLst>
              <a:ext uri="{FF2B5EF4-FFF2-40B4-BE49-F238E27FC236}">
                <a16:creationId xmlns:a16="http://schemas.microsoft.com/office/drawing/2014/main" id="{9EC9186A-EDF9-9456-25C4-3B07B7D20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14401"/>
            <a:ext cx="3272589" cy="3272589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409C662A-0834-BD52-FF1B-26F97FC2F36E}"/>
              </a:ext>
            </a:extLst>
          </p:cNvPr>
          <p:cNvGrpSpPr/>
          <p:nvPr/>
        </p:nvGrpSpPr>
        <p:grpSpPr>
          <a:xfrm>
            <a:off x="457199" y="5349239"/>
            <a:ext cx="8229600" cy="10289542"/>
            <a:chOff x="914400" y="6223803"/>
            <a:chExt cx="8087360" cy="626916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1158FC7-A491-2069-A4E1-639ADA392F50}"/>
                </a:ext>
              </a:extLst>
            </p:cNvPr>
            <p:cNvSpPr/>
            <p:nvPr/>
          </p:nvSpPr>
          <p:spPr>
            <a:xfrm>
              <a:off x="914400" y="6741843"/>
              <a:ext cx="8087360" cy="575112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0" tIns="274320" rIns="274320" bIns="274320" rtlCol="0" anchor="t">
              <a:noAutofit/>
            </a:bodyPr>
            <a:lstStyle/>
            <a:p>
              <a:r>
                <a:rPr lang="en-CA" sz="2400" b="1" dirty="0">
                  <a:solidFill>
                    <a:schemeClr val="tx1"/>
                  </a:solidFill>
                </a:rPr>
                <a:t>The Task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We want to add Julia to the list of programming languages supported by GOOL.  Julia is a relatively new language with a focus on scientific computing (SC) and data science [1].  Adding Julia to GOOL will align well with GOOL’s primary use case – the Drasil project, which focuses on SC [2].</a:t>
              </a:r>
            </a:p>
            <a:p>
              <a:endParaRPr lang="en-CA" sz="2000" dirty="0">
                <a:solidFill>
                  <a:schemeClr val="tx1"/>
                </a:solidFill>
              </a:endParaRPr>
            </a:p>
            <a:p>
              <a:r>
                <a:rPr lang="en-CA" sz="2400" b="1" dirty="0">
                  <a:solidFill>
                    <a:schemeClr val="tx1"/>
                  </a:solidFill>
                </a:rPr>
                <a:t>What is GOOL?</a:t>
              </a:r>
            </a:p>
            <a:p>
              <a:r>
                <a:rPr lang="en-CA" sz="2000" dirty="0">
                  <a:solidFill>
                    <a:schemeClr val="tx1"/>
                  </a:solidFill>
                </a:rPr>
                <a:t>GOOL is our Generic Object-Oriented Language, which we use to generate code in a variety of Object-Oriented (OO) languages.  It consists of a series of Haskell typeclasses which together represent an abstract OO language.  At the start of the summer, we had renderers from GOOL to five different OO languages [3].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337D6-FFB1-C1E1-7CEC-FE9DED397DAD}"/>
                </a:ext>
              </a:extLst>
            </p:cNvPr>
            <p:cNvSpPr/>
            <p:nvPr/>
          </p:nvSpPr>
          <p:spPr>
            <a:xfrm>
              <a:off x="914400" y="6223803"/>
              <a:ext cx="8087360" cy="518041"/>
            </a:xfrm>
            <a:prstGeom prst="rect">
              <a:avLst/>
            </a:prstGeom>
            <a:solidFill>
              <a:srgbClr val="7A003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Introduction</a:t>
              </a:r>
              <a:endParaRPr lang="en-CA" sz="24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2B67955-60BC-91D7-2B1D-560D98A5F2B7}"/>
              </a:ext>
            </a:extLst>
          </p:cNvPr>
          <p:cNvGrpSpPr/>
          <p:nvPr/>
        </p:nvGrpSpPr>
        <p:grpSpPr>
          <a:xfrm>
            <a:off x="9236412" y="5349240"/>
            <a:ext cx="14445576" cy="16139160"/>
            <a:chOff x="18654234" y="5940951"/>
            <a:chExt cx="8087360" cy="1502086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62DD346-DA0C-7C21-9073-F42C50933EF8}"/>
                </a:ext>
              </a:extLst>
            </p:cNvPr>
            <p:cNvSpPr/>
            <p:nvPr/>
          </p:nvSpPr>
          <p:spPr>
            <a:xfrm>
              <a:off x="18654234" y="6763910"/>
              <a:ext cx="8087360" cy="1419790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0" tIns="274320" rIns="274320" bIns="274320" rtlCol="0" anchor="t">
              <a:noAutofit/>
            </a:bodyPr>
            <a:lstStyle/>
            <a:p>
              <a:r>
                <a:rPr lang="en-US" sz="2400" b="1" dirty="0">
                  <a:solidFill>
                    <a:schemeClr val="tx1"/>
                  </a:solidFill>
                </a:rPr>
                <a:t>Goal: </a:t>
              </a:r>
              <a:r>
                <a:rPr lang="en-US" sz="2000" dirty="0">
                  <a:solidFill>
                    <a:schemeClr val="tx1"/>
                  </a:solidFill>
                </a:rPr>
                <a:t>minimize code duplication between GOOL and GProc.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/>
                  </a:solidFill>
                </a:rPr>
                <a:t>Since most of GOOL and most of GProc hold the same features, both can inherit from a ‘shared’ generic language with typeclasses that both can use.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/>
                  </a:solidFill>
                </a:rPr>
                <a:t>Problem: many of GOOL’s typeclasses are a mix of features that can be shared and features that are OO-Only.</a:t>
              </a:r>
              <a:br>
                <a:rPr lang="en-US" sz="2000" dirty="0">
                  <a:solidFill>
                    <a:schemeClr val="tx1"/>
                  </a:solidFill>
                </a:rPr>
              </a:br>
              <a:r>
                <a:rPr lang="en-US" sz="2000" dirty="0">
                  <a:solidFill>
                    <a:schemeClr val="tx1"/>
                  </a:solidFill>
                </a:rPr>
                <a:t>For example, types:</a:t>
              </a: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/>
                  </a:solidFill>
                </a:rPr>
                <a:t>Solution: split up Mixed typeclasses into Shared and OO-Only components.</a:t>
              </a:r>
            </a:p>
            <a:p>
              <a:r>
                <a:rPr lang="en-US" sz="2400" b="1" dirty="0">
                  <a:solidFill>
                    <a:schemeClr val="tx1"/>
                  </a:solidFill>
                </a:rPr>
                <a:t>Result:</a:t>
              </a: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r>
                <a:rPr lang="en-US" sz="2000" dirty="0">
                  <a:solidFill>
                    <a:schemeClr val="tx1"/>
                  </a:solidFill>
                </a:rPr>
                <a:t>With these changes in place, we were able to integrate Julia into the Drasil project and generate </a:t>
              </a:r>
              <a:r>
                <a:rPr lang="en-US" sz="2000" b="1" dirty="0">
                  <a:solidFill>
                    <a:schemeClr val="tx1"/>
                  </a:solidFill>
                </a:rPr>
                <a:t>545</a:t>
              </a:r>
              <a:r>
                <a:rPr lang="en-US" sz="2000" dirty="0">
                  <a:solidFill>
                    <a:schemeClr val="tx1"/>
                  </a:solidFill>
                </a:rPr>
                <a:t> lines of Julia code.	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5BD13E0-0CF6-5B4E-8CF2-BB3636C9FD04}"/>
                </a:ext>
              </a:extLst>
            </p:cNvPr>
            <p:cNvSpPr/>
            <p:nvPr/>
          </p:nvSpPr>
          <p:spPr>
            <a:xfrm>
              <a:off x="18654234" y="5940951"/>
              <a:ext cx="8087360" cy="822960"/>
            </a:xfrm>
            <a:prstGeom prst="rect">
              <a:avLst/>
            </a:prstGeom>
            <a:solidFill>
              <a:srgbClr val="7A003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Designing GProc</a:t>
              </a:r>
              <a:endParaRPr lang="en-CA" sz="240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6E3958E-0ADC-64C5-76AA-194AA7751ABB}"/>
              </a:ext>
            </a:extLst>
          </p:cNvPr>
          <p:cNvGrpSpPr/>
          <p:nvPr/>
        </p:nvGrpSpPr>
        <p:grpSpPr>
          <a:xfrm>
            <a:off x="457197" y="16043985"/>
            <a:ext cx="8229600" cy="5444416"/>
            <a:chOff x="914400" y="5915050"/>
            <a:chExt cx="8087360" cy="5444416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B8F9F70-9CB7-8F5E-5A65-1865D06EE6B9}"/>
                </a:ext>
              </a:extLst>
            </p:cNvPr>
            <p:cNvSpPr/>
            <p:nvPr/>
          </p:nvSpPr>
          <p:spPr>
            <a:xfrm>
              <a:off x="914400" y="6513045"/>
              <a:ext cx="8087360" cy="484642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0" tIns="274320" rIns="274320" bIns="274320" rtlCol="0" anchor="t">
              <a:noAutofit/>
            </a:bodyPr>
            <a:lstStyle/>
            <a:p>
              <a:r>
                <a:rPr lang="en-US" sz="2400" b="1" dirty="0">
                  <a:solidFill>
                    <a:schemeClr val="tx1"/>
                  </a:solidFill>
                </a:rPr>
                <a:t>Julia is not OO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Julia is not OO, so not everything we can express in GOOL can be expressed in Julia.</a:t>
              </a: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r>
                <a:rPr lang="en-US" sz="2400" b="1" dirty="0">
                  <a:solidFill>
                    <a:schemeClr val="tx1"/>
                  </a:solidFill>
                </a:rPr>
                <a:t>Solution: A New Generic Language!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Since GOOL is too flexible, we need a new set of typeclasses to express what can be expressed in procedural languages.  We created GProc, the GOOL of procedural programs.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88B6709-FCEC-CFCB-E957-1DEE558D7327}"/>
                </a:ext>
              </a:extLst>
            </p:cNvPr>
            <p:cNvSpPr/>
            <p:nvPr/>
          </p:nvSpPr>
          <p:spPr>
            <a:xfrm>
              <a:off x="914400" y="5915050"/>
              <a:ext cx="8087360" cy="822960"/>
            </a:xfrm>
            <a:prstGeom prst="rect">
              <a:avLst/>
            </a:prstGeom>
            <a:solidFill>
              <a:srgbClr val="7A003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The Problem</a:t>
              </a:r>
              <a:endParaRPr lang="en-CA" sz="2400" dirty="0"/>
            </a:p>
          </p:txBody>
        </p:sp>
      </p:grpSp>
      <p:pic>
        <p:nvPicPr>
          <p:cNvPr id="31" name="Picture 30" descr="A black and white logo&#10;&#10;Description automatically generated">
            <a:extLst>
              <a:ext uri="{FF2B5EF4-FFF2-40B4-BE49-F238E27FC236}">
                <a16:creationId xmlns:a16="http://schemas.microsoft.com/office/drawing/2014/main" id="{230A2D45-553D-6762-798B-8350DF54A2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8779" y="1396539"/>
            <a:ext cx="7905221" cy="2276984"/>
          </a:xfrm>
          <a:prstGeom prst="rect">
            <a:avLst/>
          </a:prstGeom>
        </p:spPr>
      </p:pic>
      <p:grpSp>
        <p:nvGrpSpPr>
          <p:cNvPr id="100" name="Group 99">
            <a:extLst>
              <a:ext uri="{FF2B5EF4-FFF2-40B4-BE49-F238E27FC236}">
                <a16:creationId xmlns:a16="http://schemas.microsoft.com/office/drawing/2014/main" id="{DA553D98-B0E2-927A-965F-31070877A71E}"/>
              </a:ext>
            </a:extLst>
          </p:cNvPr>
          <p:cNvGrpSpPr/>
          <p:nvPr/>
        </p:nvGrpSpPr>
        <p:grpSpPr>
          <a:xfrm>
            <a:off x="24231603" y="5349239"/>
            <a:ext cx="8229600" cy="7529959"/>
            <a:chOff x="914400" y="6223803"/>
            <a:chExt cx="8087360" cy="4754616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8D668895-F1E6-F528-5C60-A438002678ED}"/>
                </a:ext>
              </a:extLst>
            </p:cNvPr>
            <p:cNvSpPr/>
            <p:nvPr/>
          </p:nvSpPr>
          <p:spPr>
            <a:xfrm>
              <a:off x="914400" y="6741844"/>
              <a:ext cx="8087360" cy="42365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0" tIns="274320" rIns="274320" bIns="274320" rtlCol="0" anchor="t">
              <a:no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</a:rPr>
                <a:t>OO and procedural languages have a lot in common: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/>
                  </a:solidFill>
                </a:rPr>
                <a:t>37 typeclasses are shared.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/>
                  </a:solidFill>
                </a:rPr>
                <a:t>19 typeclasses are OO-Only, making GOOL 66% shared.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/>
                  </a:solidFill>
                </a:rPr>
                <a:t>3 typeclasses are Procedural-Only, making GProc 93% shared.</a:t>
              </a: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r>
                <a:rPr lang="en-US" sz="2000" dirty="0">
                  <a:solidFill>
                    <a:schemeClr val="tx1"/>
                  </a:solidFill>
                </a:rPr>
                <a:t>Next steps: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/>
                  </a:solidFill>
                </a:rPr>
                <a:t>Add struct support to GProc.  This will allow for better data-bundling techniques, which are currently lacking in GProc.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/>
                  </a:solidFill>
                </a:rPr>
                <a:t>Improve GProc integration within the Drasil project.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69A0430A-9CF7-B480-C9B1-90D6C11A1413}"/>
                </a:ext>
              </a:extLst>
            </p:cNvPr>
            <p:cNvSpPr/>
            <p:nvPr/>
          </p:nvSpPr>
          <p:spPr>
            <a:xfrm>
              <a:off x="914400" y="6223803"/>
              <a:ext cx="8087360" cy="518041"/>
            </a:xfrm>
            <a:prstGeom prst="rect">
              <a:avLst/>
            </a:prstGeom>
            <a:solidFill>
              <a:srgbClr val="7A003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Conclusions and Future Work</a:t>
              </a:r>
              <a:endParaRPr lang="en-CA" sz="2400" dirty="0"/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C3487AD6-F152-0C7C-DCF4-AF67E46195AD}"/>
              </a:ext>
            </a:extLst>
          </p:cNvPr>
          <p:cNvSpPr txBox="1"/>
          <p:nvPr/>
        </p:nvSpPr>
        <p:spPr>
          <a:xfrm>
            <a:off x="4186989" y="457200"/>
            <a:ext cx="19911787" cy="404213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marR="0" lvl="0" indent="0" algn="ctr" defTabSz="3265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Generating Julia:</a:t>
            </a:r>
          </a:p>
          <a:p>
            <a:pPr marL="0" marR="0" lvl="0" indent="0" algn="ctr" defTabSz="3265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Finding Commonalities between OO and Procedural Languages</a:t>
            </a:r>
          </a:p>
          <a:p>
            <a:pPr marL="0" marR="0" lvl="0" indent="0" algn="ctr" defTabSz="3265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Brandon Bosman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, Dr. Jacques Carette, Dr. Spencer Smith</a:t>
            </a:r>
          </a:p>
          <a:p>
            <a:pPr marL="0" marR="0" lvl="0" indent="0" algn="ctr" defTabSz="3265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Department of Computer and Software, McMaster University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grpSp>
        <p:nvGrpSpPr>
          <p:cNvPr id="1099" name="Group 1098">
            <a:extLst>
              <a:ext uri="{FF2B5EF4-FFF2-40B4-BE49-F238E27FC236}">
                <a16:creationId xmlns:a16="http://schemas.microsoft.com/office/drawing/2014/main" id="{3F383FF5-DFC9-61C0-CCC7-C2716FE45F6E}"/>
              </a:ext>
            </a:extLst>
          </p:cNvPr>
          <p:cNvGrpSpPr/>
          <p:nvPr/>
        </p:nvGrpSpPr>
        <p:grpSpPr>
          <a:xfrm>
            <a:off x="721363" y="18005228"/>
            <a:ext cx="6545729" cy="1925198"/>
            <a:chOff x="653089" y="17742717"/>
            <a:chExt cx="6545729" cy="1925198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AFF96124-5533-1030-7C0B-0A89C9AEF044}"/>
                </a:ext>
              </a:extLst>
            </p:cNvPr>
            <p:cNvSpPr/>
            <p:nvPr/>
          </p:nvSpPr>
          <p:spPr>
            <a:xfrm>
              <a:off x="653089" y="17742717"/>
              <a:ext cx="6545729" cy="192519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37160" rtlCol="0" anchor="b"/>
            <a:lstStyle/>
            <a:p>
              <a:pPr algn="ctr"/>
              <a:r>
                <a:rPr lang="en-US" sz="1400" i="1" dirty="0">
                  <a:solidFill>
                    <a:schemeClr val="tx1"/>
                  </a:solidFill>
                </a:rPr>
                <a:t>Figure 2: Some GOOL constructs make sense in Julia; others do not.</a:t>
              </a:r>
              <a:endParaRPr lang="en-CA" sz="1400" i="1" dirty="0">
                <a:solidFill>
                  <a:schemeClr val="tx1"/>
                </a:solidFill>
              </a:endParaRPr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912E4F35-C36B-CBD5-6157-FF3F01EE858E}"/>
                </a:ext>
              </a:extLst>
            </p:cNvPr>
            <p:cNvGrpSpPr/>
            <p:nvPr/>
          </p:nvGrpSpPr>
          <p:grpSpPr>
            <a:xfrm>
              <a:off x="848940" y="17775585"/>
              <a:ext cx="6193680" cy="1761263"/>
              <a:chOff x="736216" y="17918234"/>
              <a:chExt cx="6193680" cy="1761263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CCC90C95-9074-779C-105B-C3FA3F49ECF0}"/>
                  </a:ext>
                </a:extLst>
              </p:cNvPr>
              <p:cNvGrpSpPr/>
              <p:nvPr/>
            </p:nvGrpSpPr>
            <p:grpSpPr>
              <a:xfrm>
                <a:off x="736216" y="18221152"/>
                <a:ext cx="6193680" cy="1458345"/>
                <a:chOff x="653089" y="17931889"/>
                <a:chExt cx="6193680" cy="1458345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CD640696-A860-09F1-D0F3-0BA6CE7C682B}"/>
                    </a:ext>
                  </a:extLst>
                </p:cNvPr>
                <p:cNvGrpSpPr/>
                <p:nvPr/>
              </p:nvGrpSpPr>
              <p:grpSpPr>
                <a:xfrm>
                  <a:off x="653089" y="17931889"/>
                  <a:ext cx="6193680" cy="1134011"/>
                  <a:chOff x="653089" y="17931889"/>
                  <a:chExt cx="6193680" cy="1134011"/>
                </a:xfrm>
              </p:grpSpPr>
              <p:pic>
                <p:nvPicPr>
                  <p:cNvPr id="15" name="Picture 14" descr="A black background with white text&#10;&#10;Description automatically generated">
                    <a:extLst>
                      <a:ext uri="{FF2B5EF4-FFF2-40B4-BE49-F238E27FC236}">
                        <a16:creationId xmlns:a16="http://schemas.microsoft.com/office/drawing/2014/main" id="{8F87F9AB-DD75-377E-BEC9-331D329BDF8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677159" y="18195847"/>
                    <a:ext cx="1169610" cy="382373"/>
                  </a:xfrm>
                  <a:prstGeom prst="rect">
                    <a:avLst/>
                  </a:prstGeom>
                </p:spPr>
              </p:pic>
              <p:pic>
                <p:nvPicPr>
                  <p:cNvPr id="19" name="Picture 18" descr="A black background with blue text&#10;&#10;Description automatically generated">
                    <a:extLst>
                      <a:ext uri="{FF2B5EF4-FFF2-40B4-BE49-F238E27FC236}">
                        <a16:creationId xmlns:a16="http://schemas.microsoft.com/office/drawing/2014/main" id="{A5640007-FB59-82C8-1ECD-97A1C8986FA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53089" y="18681487"/>
                    <a:ext cx="2826565" cy="384413"/>
                  </a:xfrm>
                  <a:prstGeom prst="rect">
                    <a:avLst/>
                  </a:prstGeom>
                </p:spPr>
              </p:pic>
              <p:pic>
                <p:nvPicPr>
                  <p:cNvPr id="22" name="Picture 21" descr="A black background with blue letters&#10;&#10;Description automatically generated">
                    <a:extLst>
                      <a:ext uri="{FF2B5EF4-FFF2-40B4-BE49-F238E27FC236}">
                        <a16:creationId xmlns:a16="http://schemas.microsoft.com/office/drawing/2014/main" id="{A90A0EEB-E69B-F2B4-1152-A0BF335FE36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53089" y="18193807"/>
                    <a:ext cx="2423473" cy="384413"/>
                  </a:xfrm>
                  <a:prstGeom prst="rect">
                    <a:avLst/>
                  </a:prstGeom>
                </p:spPr>
              </p:pic>
              <p:cxnSp>
                <p:nvCxnSpPr>
                  <p:cNvPr id="24" name="Straight Arrow Connector 23">
                    <a:extLst>
                      <a:ext uri="{FF2B5EF4-FFF2-40B4-BE49-F238E27FC236}">
                        <a16:creationId xmlns:a16="http://schemas.microsoft.com/office/drawing/2014/main" id="{070C62A2-5ED6-B168-459C-86A3631EBF4F}"/>
                      </a:ext>
                    </a:extLst>
                  </p:cNvPr>
                  <p:cNvCxnSpPr>
                    <a:stCxn id="22" idx="3"/>
                    <a:endCxn id="15" idx="1"/>
                  </p:cNvCxnSpPr>
                  <p:nvPr/>
                </p:nvCxnSpPr>
                <p:spPr>
                  <a:xfrm>
                    <a:off x="3076562" y="18386014"/>
                    <a:ext cx="2600597" cy="1020"/>
                  </a:xfrm>
                  <a:prstGeom prst="straightConnector1">
                    <a:avLst/>
                  </a:prstGeom>
                  <a:ln w="19050">
                    <a:prstDash val="dash"/>
                    <a:tailEnd type="triangle" w="lg" len="lg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27C19756-3111-86FD-0DD3-5B21AB618068}"/>
                      </a:ext>
                    </a:extLst>
                  </p:cNvPr>
                  <p:cNvCxnSpPr>
                    <a:cxnSpLocks/>
                    <a:stCxn id="19" idx="3"/>
                  </p:cNvCxnSpPr>
                  <p:nvPr/>
                </p:nvCxnSpPr>
                <p:spPr>
                  <a:xfrm flipV="1">
                    <a:off x="3479654" y="18872673"/>
                    <a:ext cx="1707272" cy="1021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DE8B747E-CFA0-3B5B-3063-F751B9DF430F}"/>
                      </a:ext>
                    </a:extLst>
                  </p:cNvPr>
                  <p:cNvSpPr txBox="1"/>
                  <p:nvPr/>
                </p:nvSpPr>
                <p:spPr>
                  <a:xfrm>
                    <a:off x="4902484" y="17931889"/>
                    <a:ext cx="518239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600" b="1" dirty="0">
                        <a:solidFill>
                          <a:schemeClr val="accent6"/>
                        </a:solidFill>
                        <a:sym typeface="Wingdings" panose="05000000000000000000" pitchFamily="2" charset="2"/>
                      </a:rPr>
                      <a:t></a:t>
                    </a:r>
                    <a:endParaRPr lang="en-CA" sz="3200" dirty="0">
                      <a:solidFill>
                        <a:schemeClr val="accent6"/>
                      </a:solidFill>
                    </a:endParaRPr>
                  </a:p>
                </p:txBody>
              </p:sp>
            </p:grp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0E4D61E3-21C4-827A-9E6F-0140BF58648B}"/>
                    </a:ext>
                  </a:extLst>
                </p:cNvPr>
                <p:cNvSpPr txBox="1"/>
                <p:nvPr/>
              </p:nvSpPr>
              <p:spPr>
                <a:xfrm>
                  <a:off x="4889983" y="18374571"/>
                  <a:ext cx="593886" cy="101566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6000" b="1" dirty="0">
                      <a:solidFill>
                        <a:srgbClr val="FF0000"/>
                      </a:solidFill>
                      <a:sym typeface="Wingdings" panose="05000000000000000000" pitchFamily="2" charset="2"/>
                    </a:rPr>
                    <a:t>×</a:t>
                  </a:r>
                  <a:endParaRPr lang="en-CA" sz="54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38F86CC2-1889-00A1-7E11-F36463944853}"/>
                  </a:ext>
                </a:extLst>
              </p:cNvPr>
              <p:cNvSpPr/>
              <p:nvPr/>
            </p:nvSpPr>
            <p:spPr>
              <a:xfrm>
                <a:off x="1193897" y="17918234"/>
                <a:ext cx="1381456" cy="58477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3200" b="1" cap="none" spc="0" dirty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tx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</a:rPr>
                  <a:t>GOOL</a:t>
                </a:r>
              </a:p>
            </p:txBody>
          </p:sp>
          <p:pic>
            <p:nvPicPr>
              <p:cNvPr id="123" name="Picture 122" descr="A black text with colorful dots&#10;&#10;Description automatically generated">
                <a:extLst>
                  <a:ext uri="{FF2B5EF4-FFF2-40B4-BE49-F238E27FC236}">
                    <a16:creationId xmlns:a16="http://schemas.microsoft.com/office/drawing/2014/main" id="{4E147AF3-6323-2D0A-A71C-C00CCAA5FF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50010" y="17972778"/>
                <a:ext cx="747370" cy="481703"/>
              </a:xfrm>
              <a:prstGeom prst="rect">
                <a:avLst/>
              </a:prstGeom>
            </p:spPr>
          </p:pic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B1C815C-DD7E-82C1-8EEF-32B9715EFB0A}"/>
              </a:ext>
            </a:extLst>
          </p:cNvPr>
          <p:cNvGrpSpPr/>
          <p:nvPr/>
        </p:nvGrpSpPr>
        <p:grpSpPr>
          <a:xfrm>
            <a:off x="683627" y="10660387"/>
            <a:ext cx="7774680" cy="4781517"/>
            <a:chOff x="682171" y="8542708"/>
            <a:chExt cx="7774680" cy="4781517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9B8C326F-645F-FA5D-3447-7CE3D42EBAE9}"/>
                </a:ext>
              </a:extLst>
            </p:cNvPr>
            <p:cNvSpPr/>
            <p:nvPr/>
          </p:nvSpPr>
          <p:spPr>
            <a:xfrm>
              <a:off x="682171" y="8542708"/>
              <a:ext cx="7774680" cy="478151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37160" rtlCol="0" anchor="b"/>
            <a:lstStyle/>
            <a:p>
              <a:pPr algn="ctr"/>
              <a:r>
                <a:rPr lang="en-US" sz="1400" i="1" dirty="0">
                  <a:solidFill>
                    <a:schemeClr val="tx1"/>
                  </a:solidFill>
                </a:rPr>
                <a:t>Figure 1: GOOL code and its renders in different languages.</a:t>
              </a:r>
              <a:endParaRPr lang="en-CA" sz="1400" i="1" dirty="0">
                <a:solidFill>
                  <a:schemeClr val="tx1"/>
                </a:solidFill>
              </a:endParaRPr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F0263937-FE50-7C91-EF8C-08B55CD68C0F}"/>
                </a:ext>
              </a:extLst>
            </p:cNvPr>
            <p:cNvGrpSpPr/>
            <p:nvPr/>
          </p:nvGrpSpPr>
          <p:grpSpPr>
            <a:xfrm>
              <a:off x="838278" y="8610721"/>
              <a:ext cx="7516958" cy="4163060"/>
              <a:chOff x="1509034" y="9214718"/>
              <a:chExt cx="7093838" cy="4347681"/>
            </a:xfrm>
          </p:grpSpPr>
          <p:sp>
            <p:nvSpPr>
              <p:cNvPr id="1024" name="Rectangle 1023">
                <a:extLst>
                  <a:ext uri="{FF2B5EF4-FFF2-40B4-BE49-F238E27FC236}">
                    <a16:creationId xmlns:a16="http://schemas.microsoft.com/office/drawing/2014/main" id="{09880DAB-13A7-8A98-8617-25899FD84203}"/>
                  </a:ext>
                </a:extLst>
              </p:cNvPr>
              <p:cNvSpPr/>
              <p:nvPr/>
            </p:nvSpPr>
            <p:spPr>
              <a:xfrm>
                <a:off x="1738812" y="9214718"/>
                <a:ext cx="2058577" cy="92333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5400" b="1" cap="none" spc="0" dirty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tx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</a:rPr>
                  <a:t>GOOL</a:t>
                </a:r>
              </a:p>
            </p:txBody>
          </p:sp>
          <p:pic>
            <p:nvPicPr>
              <p:cNvPr id="1025" name="Picture 1024" descr="A black background with white text&#10;&#10;Description automatically generated">
                <a:extLst>
                  <a:ext uri="{FF2B5EF4-FFF2-40B4-BE49-F238E27FC236}">
                    <a16:creationId xmlns:a16="http://schemas.microsoft.com/office/drawing/2014/main" id="{2BABC14F-90CD-6FB5-528E-D24661177E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28027" y="9385975"/>
                <a:ext cx="3789668" cy="579268"/>
              </a:xfrm>
              <a:prstGeom prst="rect">
                <a:avLst/>
              </a:prstGeom>
            </p:spPr>
          </p:pic>
          <p:grpSp>
            <p:nvGrpSpPr>
              <p:cNvPr id="1027" name="Group 1026">
                <a:extLst>
                  <a:ext uri="{FF2B5EF4-FFF2-40B4-BE49-F238E27FC236}">
                    <a16:creationId xmlns:a16="http://schemas.microsoft.com/office/drawing/2014/main" id="{8517C71D-F863-9C50-F2B7-CEA22E7C4CBD}"/>
                  </a:ext>
                </a:extLst>
              </p:cNvPr>
              <p:cNvGrpSpPr/>
              <p:nvPr/>
            </p:nvGrpSpPr>
            <p:grpSpPr>
              <a:xfrm>
                <a:off x="5631462" y="11200810"/>
                <a:ext cx="2689624" cy="1680116"/>
                <a:chOff x="5642909" y="11526331"/>
                <a:chExt cx="2689624" cy="1680116"/>
              </a:xfrm>
            </p:grpSpPr>
            <p:pic>
              <p:nvPicPr>
                <p:cNvPr id="1048" name="Picture 1047" descr="A white bird in a square&#10;&#10;Description automatically generated">
                  <a:extLst>
                    <a:ext uri="{FF2B5EF4-FFF2-40B4-BE49-F238E27FC236}">
                      <a16:creationId xmlns:a16="http://schemas.microsoft.com/office/drawing/2014/main" id="{0C0B374E-B51B-30AE-9E4D-568A6C49A2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1201" t="12039" r="21472" b="12207"/>
                <a:stretch/>
              </p:blipFill>
              <p:spPr>
                <a:xfrm>
                  <a:off x="5675103" y="11526331"/>
                  <a:ext cx="1107150" cy="1097280"/>
                </a:xfrm>
                <a:prstGeom prst="rect">
                  <a:avLst/>
                </a:prstGeom>
              </p:spPr>
            </p:pic>
            <p:pic>
              <p:nvPicPr>
                <p:cNvPr id="1049" name="Picture 1048" descr="A black background with white text&#10;&#10;Description automatically generated">
                  <a:extLst>
                    <a:ext uri="{FF2B5EF4-FFF2-40B4-BE49-F238E27FC236}">
                      <a16:creationId xmlns:a16="http://schemas.microsoft.com/office/drawing/2014/main" id="{F60096EE-CC70-72E4-CD00-F4F36AAE79F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42909" y="12671104"/>
                  <a:ext cx="2689624" cy="535343"/>
                </a:xfrm>
                <a:prstGeom prst="rect">
                  <a:avLst/>
                </a:prstGeom>
              </p:spPr>
            </p:pic>
          </p:grpSp>
          <p:grpSp>
            <p:nvGrpSpPr>
              <p:cNvPr id="1029" name="Group 1028">
                <a:extLst>
                  <a:ext uri="{FF2B5EF4-FFF2-40B4-BE49-F238E27FC236}">
                    <a16:creationId xmlns:a16="http://schemas.microsoft.com/office/drawing/2014/main" id="{1DDD8A53-B8C9-F824-4C5A-C7D0468448FD}"/>
                  </a:ext>
                </a:extLst>
              </p:cNvPr>
              <p:cNvGrpSpPr/>
              <p:nvPr/>
            </p:nvGrpSpPr>
            <p:grpSpPr>
              <a:xfrm>
                <a:off x="1509034" y="11859187"/>
                <a:ext cx="1739706" cy="1659583"/>
                <a:chOff x="1487628" y="11635751"/>
                <a:chExt cx="1739706" cy="1659583"/>
              </a:xfrm>
            </p:grpSpPr>
            <p:pic>
              <p:nvPicPr>
                <p:cNvPr id="1046" name="Picture 1045" descr="A logo with a black background&#10;&#10;Description automatically generated">
                  <a:extLst>
                    <a:ext uri="{FF2B5EF4-FFF2-40B4-BE49-F238E27FC236}">
                      <a16:creationId xmlns:a16="http://schemas.microsoft.com/office/drawing/2014/main" id="{C8501E59-D8E1-B00B-C327-05B5F1C8F0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30547"/>
                <a:stretch/>
              </p:blipFill>
              <p:spPr>
                <a:xfrm>
                  <a:off x="1738375" y="11635751"/>
                  <a:ext cx="849402" cy="1097280"/>
                </a:xfrm>
                <a:prstGeom prst="rect">
                  <a:avLst/>
                </a:prstGeom>
              </p:spPr>
            </p:pic>
            <p:pic>
              <p:nvPicPr>
                <p:cNvPr id="1047" name="Picture 1046" descr="A black background with blue and white text&#10;&#10;Description automatically generated">
                  <a:extLst>
                    <a:ext uri="{FF2B5EF4-FFF2-40B4-BE49-F238E27FC236}">
                      <a16:creationId xmlns:a16="http://schemas.microsoft.com/office/drawing/2014/main" id="{BFC103A6-8B85-2BEA-DBCC-A046CB66256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87628" y="12799130"/>
                  <a:ext cx="1739706" cy="496204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Group 1030">
                <a:extLst>
                  <a:ext uri="{FF2B5EF4-FFF2-40B4-BE49-F238E27FC236}">
                    <a16:creationId xmlns:a16="http://schemas.microsoft.com/office/drawing/2014/main" id="{507688CA-4703-5064-16F8-2BF9C4D8D3A4}"/>
                  </a:ext>
                </a:extLst>
              </p:cNvPr>
              <p:cNvGrpSpPr/>
              <p:nvPr/>
            </p:nvGrpSpPr>
            <p:grpSpPr>
              <a:xfrm>
                <a:off x="2735838" y="11285143"/>
                <a:ext cx="1739706" cy="1632819"/>
                <a:chOff x="2377736" y="11102509"/>
                <a:chExt cx="1739706" cy="1632819"/>
              </a:xfrm>
            </p:grpSpPr>
            <p:pic>
              <p:nvPicPr>
                <p:cNvPr id="1044" name="Picture 1043" descr="A logo of a company&#10;&#10;Description automatically generated">
                  <a:extLst>
                    <a:ext uri="{FF2B5EF4-FFF2-40B4-BE49-F238E27FC236}">
                      <a16:creationId xmlns:a16="http://schemas.microsoft.com/office/drawing/2014/main" id="{260E72B0-E5E2-2B5C-37CF-3BC2899DBC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62715" y="11102509"/>
                  <a:ext cx="975360" cy="1097280"/>
                </a:xfrm>
                <a:prstGeom prst="rect">
                  <a:avLst/>
                </a:prstGeom>
              </p:spPr>
            </p:pic>
            <p:pic>
              <p:nvPicPr>
                <p:cNvPr id="1045" name="Picture 1044" descr="A black background with white text and blue letters&#10;&#10;Description automatically generated">
                  <a:extLst>
                    <a:ext uri="{FF2B5EF4-FFF2-40B4-BE49-F238E27FC236}">
                      <a16:creationId xmlns:a16="http://schemas.microsoft.com/office/drawing/2014/main" id="{B96EFD82-E839-B344-B3CE-5EB3EF93543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77736" y="12239124"/>
                  <a:ext cx="1739706" cy="496204"/>
                </a:xfrm>
                <a:prstGeom prst="rect">
                  <a:avLst/>
                </a:prstGeom>
              </p:spPr>
            </p:pic>
          </p:grpSp>
          <p:grpSp>
            <p:nvGrpSpPr>
              <p:cNvPr id="1033" name="Group 1032">
                <a:extLst>
                  <a:ext uri="{FF2B5EF4-FFF2-40B4-BE49-F238E27FC236}">
                    <a16:creationId xmlns:a16="http://schemas.microsoft.com/office/drawing/2014/main" id="{87E922D0-59C3-186B-D5D2-2C8F7AC57B63}"/>
                  </a:ext>
                </a:extLst>
              </p:cNvPr>
              <p:cNvGrpSpPr/>
              <p:nvPr/>
            </p:nvGrpSpPr>
            <p:grpSpPr>
              <a:xfrm>
                <a:off x="4140517" y="11845244"/>
                <a:ext cx="1998648" cy="1717155"/>
                <a:chOff x="8497795" y="11225168"/>
                <a:chExt cx="1998648" cy="1717155"/>
              </a:xfrm>
            </p:grpSpPr>
            <p:pic>
              <p:nvPicPr>
                <p:cNvPr id="1042" name="Picture 1041" descr="A hexagon with a white circle and white text&#10;&#10;Description automatically generated">
                  <a:extLst>
                    <a:ext uri="{FF2B5EF4-FFF2-40B4-BE49-F238E27FC236}">
                      <a16:creationId xmlns:a16="http://schemas.microsoft.com/office/drawing/2014/main" id="{F960A661-B6FF-50EC-037F-B95C82A368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32607" y="11225168"/>
                  <a:ext cx="976069" cy="1097280"/>
                </a:xfrm>
                <a:prstGeom prst="rect">
                  <a:avLst/>
                </a:prstGeom>
              </p:spPr>
            </p:pic>
            <p:pic>
              <p:nvPicPr>
                <p:cNvPr id="1043" name="Picture 1042" descr="A black background with white text and blue text&#10;&#10;Description automatically generated">
                  <a:extLst>
                    <a:ext uri="{FF2B5EF4-FFF2-40B4-BE49-F238E27FC236}">
                      <a16:creationId xmlns:a16="http://schemas.microsoft.com/office/drawing/2014/main" id="{4BC2C85A-26D0-AC72-DC8D-779975F6B5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97795" y="12372262"/>
                  <a:ext cx="1998648" cy="570061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Group 1033">
                <a:extLst>
                  <a:ext uri="{FF2B5EF4-FFF2-40B4-BE49-F238E27FC236}">
                    <a16:creationId xmlns:a16="http://schemas.microsoft.com/office/drawing/2014/main" id="{DD1E0056-428C-FFDE-BDF5-3CC366367D34}"/>
                  </a:ext>
                </a:extLst>
              </p:cNvPr>
              <p:cNvGrpSpPr/>
              <p:nvPr/>
            </p:nvGrpSpPr>
            <p:grpSpPr>
              <a:xfrm>
                <a:off x="6827955" y="10478514"/>
                <a:ext cx="1774917" cy="1755657"/>
                <a:chOff x="6371790" y="10539020"/>
                <a:chExt cx="1774917" cy="1755657"/>
              </a:xfrm>
            </p:grpSpPr>
            <p:pic>
              <p:nvPicPr>
                <p:cNvPr id="1040" name="Picture 1039" descr="A blue and yellow snake logo&#10;&#10;Description automatically generated">
                  <a:extLst>
                    <a:ext uri="{FF2B5EF4-FFF2-40B4-BE49-F238E27FC236}">
                      <a16:creationId xmlns:a16="http://schemas.microsoft.com/office/drawing/2014/main" id="{51EBAECC-ED0C-952E-3B2F-C321EB3CA8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44718" y="10539020"/>
                  <a:ext cx="1101871" cy="1097280"/>
                </a:xfrm>
                <a:prstGeom prst="rect">
                  <a:avLst/>
                </a:prstGeom>
              </p:spPr>
            </p:pic>
            <p:pic>
              <p:nvPicPr>
                <p:cNvPr id="1041" name="Picture 1040" descr="A black background with white text&#10;&#10;Description automatically generated">
                  <a:extLst>
                    <a:ext uri="{FF2B5EF4-FFF2-40B4-BE49-F238E27FC236}">
                      <a16:creationId xmlns:a16="http://schemas.microsoft.com/office/drawing/2014/main" id="{A547A796-9A1C-581E-AB1A-139F47C883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71790" y="11697732"/>
                  <a:ext cx="1774917" cy="596945"/>
                </a:xfrm>
                <a:prstGeom prst="rect">
                  <a:avLst/>
                </a:prstGeom>
              </p:spPr>
            </p:pic>
          </p:grpSp>
          <p:cxnSp>
            <p:nvCxnSpPr>
              <p:cNvPr id="1035" name="Connector: Curved 1034">
                <a:extLst>
                  <a:ext uri="{FF2B5EF4-FFF2-40B4-BE49-F238E27FC236}">
                    <a16:creationId xmlns:a16="http://schemas.microsoft.com/office/drawing/2014/main" id="{E67D86B2-F92D-43F0-30ED-E396F8D71A75}"/>
                  </a:ext>
                </a:extLst>
              </p:cNvPr>
              <p:cNvCxnSpPr>
                <a:cxnSpLocks/>
                <a:stCxn id="1024" idx="2"/>
                <a:endCxn id="1046" idx="0"/>
              </p:cNvCxnSpPr>
              <p:nvPr/>
            </p:nvCxnSpPr>
            <p:spPr>
              <a:xfrm rot="5400000">
                <a:off x="1615723" y="10706808"/>
                <a:ext cx="1721140" cy="583618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6" name="Connector: Curved 1035">
                <a:extLst>
                  <a:ext uri="{FF2B5EF4-FFF2-40B4-BE49-F238E27FC236}">
                    <a16:creationId xmlns:a16="http://schemas.microsoft.com/office/drawing/2014/main" id="{98FEA1D8-FEFC-9379-A1DA-0EA8323401DE}"/>
                  </a:ext>
                </a:extLst>
              </p:cNvPr>
              <p:cNvCxnSpPr>
                <a:cxnSpLocks/>
                <a:stCxn id="1024" idx="2"/>
                <a:endCxn id="1042" idx="0"/>
              </p:cNvCxnSpPr>
              <p:nvPr/>
            </p:nvCxnSpPr>
            <p:spPr>
              <a:xfrm rot="16200000" flipH="1">
                <a:off x="3062133" y="9844014"/>
                <a:ext cx="1707198" cy="2295263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7" name="Connector: Curved 1036">
                <a:extLst>
                  <a:ext uri="{FF2B5EF4-FFF2-40B4-BE49-F238E27FC236}">
                    <a16:creationId xmlns:a16="http://schemas.microsoft.com/office/drawing/2014/main" id="{B151CB9A-AA9E-A50E-6710-E74CCF23360E}"/>
                  </a:ext>
                </a:extLst>
              </p:cNvPr>
              <p:cNvCxnSpPr>
                <a:cxnSpLocks/>
                <a:stCxn id="1024" idx="2"/>
                <a:endCxn id="1048" idx="0"/>
              </p:cNvCxnSpPr>
              <p:nvPr/>
            </p:nvCxnSpPr>
            <p:spPr>
              <a:xfrm rot="16200000" flipH="1">
                <a:off x="3961284" y="8944864"/>
                <a:ext cx="1062763" cy="3449131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8" name="Connector: Curved 1037">
                <a:extLst>
                  <a:ext uri="{FF2B5EF4-FFF2-40B4-BE49-F238E27FC236}">
                    <a16:creationId xmlns:a16="http://schemas.microsoft.com/office/drawing/2014/main" id="{EBBE1F07-2E9E-C8BA-0D48-E6D809D30D82}"/>
                  </a:ext>
                </a:extLst>
              </p:cNvPr>
              <p:cNvCxnSpPr>
                <a:cxnSpLocks/>
                <a:stCxn id="1024" idx="2"/>
                <a:endCxn id="1040" idx="0"/>
              </p:cNvCxnSpPr>
              <p:nvPr/>
            </p:nvCxnSpPr>
            <p:spPr>
              <a:xfrm rot="16200000" flipH="1">
                <a:off x="5039726" y="7866421"/>
                <a:ext cx="340467" cy="4883718"/>
              </a:xfrm>
              <a:prstGeom prst="curved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9" name="Connector: Curved 1038">
                <a:extLst>
                  <a:ext uri="{FF2B5EF4-FFF2-40B4-BE49-F238E27FC236}">
                    <a16:creationId xmlns:a16="http://schemas.microsoft.com/office/drawing/2014/main" id="{8D0D4E4E-0002-E045-8530-009207D9B7A8}"/>
                  </a:ext>
                </a:extLst>
              </p:cNvPr>
              <p:cNvCxnSpPr>
                <a:cxnSpLocks/>
                <a:stCxn id="1024" idx="2"/>
                <a:endCxn id="1044" idx="0"/>
              </p:cNvCxnSpPr>
              <p:nvPr/>
            </p:nvCxnSpPr>
            <p:spPr>
              <a:xfrm rot="16200000" flipH="1">
                <a:off x="2564751" y="10341396"/>
                <a:ext cx="1147094" cy="740398"/>
              </a:xfrm>
              <a:prstGeom prst="curvedConnector3">
                <a:avLst>
                  <a:gd name="adj1" fmla="val 71803"/>
                </a:avLst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67" name="Group 1066">
            <a:extLst>
              <a:ext uri="{FF2B5EF4-FFF2-40B4-BE49-F238E27FC236}">
                <a16:creationId xmlns:a16="http://schemas.microsoft.com/office/drawing/2014/main" id="{CA4CB8B3-8998-7ED6-2936-F9DFDCCF06A5}"/>
              </a:ext>
            </a:extLst>
          </p:cNvPr>
          <p:cNvGrpSpPr/>
          <p:nvPr/>
        </p:nvGrpSpPr>
        <p:grpSpPr>
          <a:xfrm>
            <a:off x="24579943" y="7736896"/>
            <a:ext cx="7532920" cy="3460348"/>
            <a:chOff x="25590734" y="8792486"/>
            <a:chExt cx="5511343" cy="3803067"/>
          </a:xfrm>
        </p:grpSpPr>
        <p:sp>
          <p:nvSpPr>
            <p:cNvPr id="1060" name="Rectangle 1059">
              <a:extLst>
                <a:ext uri="{FF2B5EF4-FFF2-40B4-BE49-F238E27FC236}">
                  <a16:creationId xmlns:a16="http://schemas.microsoft.com/office/drawing/2014/main" id="{0457E594-C12F-B8DA-3E03-44C4C7B88872}"/>
                </a:ext>
              </a:extLst>
            </p:cNvPr>
            <p:cNvSpPr/>
            <p:nvPr/>
          </p:nvSpPr>
          <p:spPr>
            <a:xfrm>
              <a:off x="25590734" y="8792486"/>
              <a:ext cx="5511337" cy="3803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37160" rIns="182880" bIns="137160" rtlCol="0" anchor="b"/>
            <a:lstStyle/>
            <a:p>
              <a:pPr algn="ctr"/>
              <a:r>
                <a:rPr lang="en-US" sz="1400" i="1" dirty="0">
                  <a:solidFill>
                    <a:schemeClr val="tx1"/>
                  </a:solidFill>
                </a:rPr>
                <a:t>Figure 5: Number of typeclasses shared vs exclusive to GOOL and GProc.</a:t>
              </a:r>
              <a:endParaRPr lang="en-CA" sz="1400" i="1" dirty="0">
                <a:solidFill>
                  <a:schemeClr val="tx1"/>
                </a:solidFill>
              </a:endParaRPr>
            </a:p>
          </p:txBody>
        </p:sp>
        <p:grpSp>
          <p:nvGrpSpPr>
            <p:cNvPr id="1064" name="Group 1063">
              <a:extLst>
                <a:ext uri="{FF2B5EF4-FFF2-40B4-BE49-F238E27FC236}">
                  <a16:creationId xmlns:a16="http://schemas.microsoft.com/office/drawing/2014/main" id="{A2F27AB0-5A2F-AF18-B203-BC17B82CB2B5}"/>
                </a:ext>
              </a:extLst>
            </p:cNvPr>
            <p:cNvGrpSpPr/>
            <p:nvPr/>
          </p:nvGrpSpPr>
          <p:grpSpPr>
            <a:xfrm>
              <a:off x="25590735" y="8794051"/>
              <a:ext cx="5511342" cy="3275935"/>
              <a:chOff x="23964915" y="12089193"/>
              <a:chExt cx="5487916" cy="1965960"/>
            </a:xfrm>
          </p:grpSpPr>
          <p:graphicFrame>
            <p:nvGraphicFramePr>
              <p:cNvPr id="1065" name="Chart 1064">
                <a:extLst>
                  <a:ext uri="{FF2B5EF4-FFF2-40B4-BE49-F238E27FC236}">
                    <a16:creationId xmlns:a16="http://schemas.microsoft.com/office/drawing/2014/main" id="{CE44BE3B-735F-3388-0FB6-C0EB2A02D95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454763310"/>
                  </p:ext>
                </p:extLst>
              </p:nvPr>
            </p:nvGraphicFramePr>
            <p:xfrm>
              <a:off x="23964915" y="12089559"/>
              <a:ext cx="2744708" cy="196559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19"/>
              </a:graphicData>
            </a:graphic>
          </p:graphicFrame>
          <p:graphicFrame>
            <p:nvGraphicFramePr>
              <p:cNvPr id="1066" name="Chart 1065">
                <a:extLst>
                  <a:ext uri="{FF2B5EF4-FFF2-40B4-BE49-F238E27FC236}">
                    <a16:creationId xmlns:a16="http://schemas.microsoft.com/office/drawing/2014/main" id="{1F49B0CC-A06F-FC03-6724-47B6EC2DB74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722357815"/>
                  </p:ext>
                </p:extLst>
              </p:nvPr>
            </p:nvGraphicFramePr>
            <p:xfrm>
              <a:off x="26709630" y="12089193"/>
              <a:ext cx="2743201" cy="196596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0"/>
              </a:graphicData>
            </a:graphic>
          </p:graphicFrame>
        </p:grpSp>
      </p:grpSp>
      <p:grpSp>
        <p:nvGrpSpPr>
          <p:cNvPr id="1068" name="Group 1067">
            <a:extLst>
              <a:ext uri="{FF2B5EF4-FFF2-40B4-BE49-F238E27FC236}">
                <a16:creationId xmlns:a16="http://schemas.microsoft.com/office/drawing/2014/main" id="{EA3BCBD3-1343-D7A3-D8EF-021B5D12E388}"/>
              </a:ext>
            </a:extLst>
          </p:cNvPr>
          <p:cNvGrpSpPr/>
          <p:nvPr/>
        </p:nvGrpSpPr>
        <p:grpSpPr>
          <a:xfrm>
            <a:off x="24231599" y="13295376"/>
            <a:ext cx="8229600" cy="8193024"/>
            <a:chOff x="914400" y="6223803"/>
            <a:chExt cx="8087360" cy="5173294"/>
          </a:xfrm>
        </p:grpSpPr>
        <p:sp>
          <p:nvSpPr>
            <p:cNvPr id="1069" name="Rectangle 1068">
              <a:extLst>
                <a:ext uri="{FF2B5EF4-FFF2-40B4-BE49-F238E27FC236}">
                  <a16:creationId xmlns:a16="http://schemas.microsoft.com/office/drawing/2014/main" id="{919E84A9-8272-CC17-824C-8817E8AB1538}"/>
                </a:ext>
              </a:extLst>
            </p:cNvPr>
            <p:cNvSpPr/>
            <p:nvPr/>
          </p:nvSpPr>
          <p:spPr>
            <a:xfrm>
              <a:off x="914400" y="6741844"/>
              <a:ext cx="8087360" cy="465525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0" tIns="274320" rIns="274320" bIns="274320" rtlCol="0" anchor="t">
              <a:no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</a:rPr>
                <a:t>References: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/>
                  </a:solidFill>
                </a:rPr>
                <a:t>[1] JuliaLang.org contributors.  (2024). </a:t>
              </a:r>
              <a:r>
                <a:rPr lang="en-US" sz="2000" i="1" dirty="0">
                  <a:solidFill>
                    <a:schemeClr val="tx1"/>
                  </a:solidFill>
                </a:rPr>
                <a:t>The Julia Programming Language. </a:t>
              </a:r>
              <a:r>
                <a:rPr lang="en-US" sz="2000" i="1" dirty="0">
                  <a:solidFill>
                    <a:schemeClr val="tx1"/>
                  </a:solidFill>
                  <a:hlinkClick r:id="rId21"/>
                </a:rPr>
                <a:t>https://julialang.org/</a:t>
              </a:r>
              <a:endParaRPr lang="en-US" sz="2000" i="1" dirty="0">
                <a:solidFill>
                  <a:schemeClr val="tx1"/>
                </a:solidFill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/>
                  </a:solidFill>
                </a:rPr>
                <a:t>[2] Carette, J., Smith, S, Balaci, J.  (2023). Generating Software for Well-Understood Domains. </a:t>
              </a:r>
              <a:r>
                <a:rPr lang="en-US" sz="2000" i="1" dirty="0">
                  <a:solidFill>
                    <a:schemeClr val="tx1"/>
                  </a:solidFill>
                </a:rPr>
                <a:t>OASIcs, 109</a:t>
              </a:r>
              <a:r>
                <a:rPr lang="en-US" sz="2000" dirty="0">
                  <a:solidFill>
                    <a:schemeClr val="tx1"/>
                  </a:solidFill>
                </a:rPr>
                <a:t>.</a:t>
              </a:r>
              <a:r>
                <a:rPr lang="en-US" sz="2000" i="1" dirty="0">
                  <a:solidFill>
                    <a:schemeClr val="tx1"/>
                  </a:solidFill>
                </a:rPr>
                <a:t>  </a:t>
              </a:r>
              <a:r>
                <a:rPr lang="en-US" sz="2000" i="1" dirty="0">
                  <a:solidFill>
                    <a:schemeClr val="tx1"/>
                  </a:solidFill>
                  <a:hlinkClick r:id="rId22"/>
                </a:rPr>
                <a:t>https://arxiv.org/abs/2302.00740</a:t>
              </a:r>
              <a:endParaRPr lang="en-US" sz="2000" i="1" dirty="0">
                <a:solidFill>
                  <a:schemeClr val="tx1"/>
                </a:solidFill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/>
                  </a:solidFill>
                </a:rPr>
                <a:t>[3] Carette, J., MacLachlan, B., Smith, S.  (2020).  GOOL: A Generic Object-Oriented Language.  </a:t>
              </a:r>
              <a:r>
                <a:rPr lang="en-US" sz="2000" i="1" dirty="0">
                  <a:solidFill>
                    <a:schemeClr val="tx1"/>
                  </a:solidFill>
                </a:rPr>
                <a:t>PEPM ’20</a:t>
              </a:r>
              <a:r>
                <a:rPr lang="en-US" sz="2000" dirty="0">
                  <a:solidFill>
                    <a:schemeClr val="tx1"/>
                  </a:solidFill>
                </a:rPr>
                <a:t>.  </a:t>
              </a:r>
              <a:r>
                <a:rPr lang="en-US" sz="2000" dirty="0">
                  <a:solidFill>
                    <a:schemeClr val="tx1"/>
                  </a:solidFill>
                  <a:hlinkClick r:id="rId23"/>
                </a:rPr>
                <a:t>https://dl.acm.org/doi/10.1145/3372884.3373159</a:t>
              </a:r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r>
                <a:rPr lang="en-US" sz="2000" b="1" dirty="0">
                  <a:solidFill>
                    <a:schemeClr val="tx1"/>
                  </a:solidFill>
                </a:rPr>
                <a:t>Acknowledgements: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/>
                  </a:solidFill>
                </a:rPr>
                <a:t>I would like to acknowledge the support of the Natural Sciences and Engineering Research Council of Canada (NSERC) for funding this position.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/>
                  </a:solidFill>
                </a:rPr>
                <a:t>I would also like to acknowledge the support of Dr. Carette and Dr. Smith in making this opportunity available to me and being available for guidance throughout the summer.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/>
                  </a:solidFill>
                </a:rPr>
                <a:t>Lastly, I would like to acknowledge the people I worked with over the summer.  Thank you to Jason Balaci and Sam Crawford for taking the time to help get us up to speed and providing day-to-day advice and assistance.  Thank you to Mohammad Bilal, Noah Cardoso, and Xinlu Yan for being great coworkers and sharing lots of helpful tips that you learned over the summer.</a:t>
              </a:r>
            </a:p>
          </p:txBody>
        </p:sp>
        <p:sp>
          <p:nvSpPr>
            <p:cNvPr id="1070" name="Rectangle 1069">
              <a:extLst>
                <a:ext uri="{FF2B5EF4-FFF2-40B4-BE49-F238E27FC236}">
                  <a16:creationId xmlns:a16="http://schemas.microsoft.com/office/drawing/2014/main" id="{75DFD34D-A2DE-75E2-CC8C-7F4B94EDB2CC}"/>
                </a:ext>
              </a:extLst>
            </p:cNvPr>
            <p:cNvSpPr/>
            <p:nvPr/>
          </p:nvSpPr>
          <p:spPr>
            <a:xfrm>
              <a:off x="914400" y="6223803"/>
              <a:ext cx="8087360" cy="518041"/>
            </a:xfrm>
            <a:prstGeom prst="rect">
              <a:avLst/>
            </a:prstGeom>
            <a:solidFill>
              <a:srgbClr val="7A003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References and Acknowledgements</a:t>
              </a:r>
              <a:endParaRPr lang="en-CA" sz="2400" dirty="0"/>
            </a:p>
          </p:txBody>
        </p:sp>
      </p:grpSp>
      <p:sp>
        <p:nvSpPr>
          <p:cNvPr id="1072" name="Rectangle 1071">
            <a:extLst>
              <a:ext uri="{FF2B5EF4-FFF2-40B4-BE49-F238E27FC236}">
                <a16:creationId xmlns:a16="http://schemas.microsoft.com/office/drawing/2014/main" id="{3A474A8F-2A52-7757-A7CE-8BE3E3B3523A}"/>
              </a:ext>
            </a:extLst>
          </p:cNvPr>
          <p:cNvSpPr/>
          <p:nvPr/>
        </p:nvSpPr>
        <p:spPr>
          <a:xfrm>
            <a:off x="9476508" y="12251803"/>
            <a:ext cx="13948755" cy="7594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37160" rIns="182880" bIns="137160" rtlCol="0" anchor="b"/>
          <a:lstStyle/>
          <a:p>
            <a:pPr algn="ctr"/>
            <a:r>
              <a:rPr lang="en-US" sz="1400" i="1" dirty="0">
                <a:solidFill>
                  <a:schemeClr val="tx1"/>
                </a:solidFill>
              </a:rPr>
              <a:t>Figure 4: The types and dependencies of GOOL’s central typeclasses before and after GProc was created.</a:t>
            </a:r>
            <a:endParaRPr lang="en-CA" sz="1400" i="1" dirty="0">
              <a:solidFill>
                <a:schemeClr val="tx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ABAFDC-1CD2-154E-3900-E62E5C87BBE6}"/>
              </a:ext>
            </a:extLst>
          </p:cNvPr>
          <p:cNvGrpSpPr/>
          <p:nvPr/>
        </p:nvGrpSpPr>
        <p:grpSpPr>
          <a:xfrm>
            <a:off x="9909111" y="16999463"/>
            <a:ext cx="3700551" cy="1905000"/>
            <a:chOff x="9674679" y="15773400"/>
            <a:chExt cx="3700551" cy="1905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1EC4E33-2D62-50F6-89F7-CE0BDBD2E55D}"/>
                </a:ext>
              </a:extLst>
            </p:cNvPr>
            <p:cNvSpPr/>
            <p:nvPr/>
          </p:nvSpPr>
          <p:spPr>
            <a:xfrm>
              <a:off x="9674679" y="15773400"/>
              <a:ext cx="3700551" cy="1905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37160" rIns="182880" bIns="137160" rtlCol="0" anchor="t"/>
            <a:lstStyle/>
            <a:p>
              <a:pPr>
                <a:buSzPct val="100000"/>
              </a:pPr>
              <a:r>
                <a:rPr lang="en-CA" sz="1400" b="1" dirty="0">
                  <a:solidFill>
                    <a:schemeClr val="tx1"/>
                  </a:solidFill>
                </a:rPr>
                <a:t>Legend:</a:t>
              </a:r>
            </a:p>
            <a:p>
              <a:pPr marL="285750" indent="-285750">
                <a:buSzPct val="100000"/>
                <a:buFont typeface="Arial" panose="020B0604020202020204" pitchFamily="34" charset="0"/>
                <a:buChar char="•"/>
              </a:pPr>
              <a:r>
                <a:rPr lang="en-CA" sz="1400" dirty="0">
                  <a:solidFill>
                    <a:schemeClr val="tx1"/>
                  </a:solidFill>
                </a:rPr>
                <a:t>OO-Only</a:t>
              </a:r>
            </a:p>
            <a:p>
              <a:pPr marL="285750" indent="-285750">
                <a:buSzPct val="100000"/>
                <a:buFont typeface="Arial" panose="020B0604020202020204" pitchFamily="34" charset="0"/>
                <a:buChar char="•"/>
              </a:pPr>
              <a:r>
                <a:rPr lang="en-CA" sz="1400" dirty="0">
                  <a:solidFill>
                    <a:schemeClr val="tx1"/>
                  </a:solidFill>
                </a:rPr>
                <a:t>Procedural-Only</a:t>
              </a:r>
            </a:p>
            <a:p>
              <a:pPr marL="285750" indent="-285750">
                <a:buSzPct val="100000"/>
                <a:buFont typeface="Arial" panose="020B0604020202020204" pitchFamily="34" charset="0"/>
                <a:buChar char="•"/>
              </a:pPr>
              <a:r>
                <a:rPr lang="en-CA" sz="1400" dirty="0">
                  <a:solidFill>
                    <a:schemeClr val="tx1"/>
                  </a:solidFill>
                </a:rPr>
                <a:t>Shared between OO and Procedural</a:t>
              </a:r>
            </a:p>
            <a:p>
              <a:pPr marL="285750" indent="-285750">
                <a:buSzPct val="100000"/>
                <a:buFont typeface="Arial" panose="020B0604020202020204" pitchFamily="34" charset="0"/>
                <a:buChar char="•"/>
              </a:pPr>
              <a:r>
                <a:rPr lang="en-CA" sz="1400" dirty="0">
                  <a:solidFill>
                    <a:schemeClr val="tx1"/>
                  </a:solidFill>
                </a:rPr>
                <a:t>Mix of OO-Only and Shared</a:t>
              </a:r>
            </a:p>
            <a:p>
              <a:pPr>
                <a:buSzPct val="100000"/>
              </a:pPr>
              <a:endParaRPr lang="en-CA" sz="1400" dirty="0">
                <a:solidFill>
                  <a:schemeClr val="tx1"/>
                </a:solidFill>
              </a:endParaRPr>
            </a:p>
            <a:p>
              <a:pPr>
                <a:buSzPct val="100000"/>
              </a:pPr>
              <a:r>
                <a:rPr lang="en-CA" sz="1400" dirty="0">
                  <a:solidFill>
                    <a:schemeClr val="tx1"/>
                  </a:solidFill>
                </a:rPr>
                <a:t>Line colours show colours of dependencies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4584726-4091-15F9-CA79-A48CE99A7D50}"/>
                </a:ext>
              </a:extLst>
            </p:cNvPr>
            <p:cNvSpPr/>
            <p:nvPr/>
          </p:nvSpPr>
          <p:spPr>
            <a:xfrm>
              <a:off x="9823968" y="16163874"/>
              <a:ext cx="118872" cy="118872"/>
            </a:xfrm>
            <a:prstGeom prst="rect">
              <a:avLst/>
            </a:prstGeom>
            <a:solidFill>
              <a:srgbClr val="CA3C32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9DD157-5F30-B61A-15CD-8107FC66FD69}"/>
                </a:ext>
              </a:extLst>
            </p:cNvPr>
            <p:cNvSpPr/>
            <p:nvPr/>
          </p:nvSpPr>
          <p:spPr>
            <a:xfrm>
              <a:off x="9823968" y="16379320"/>
              <a:ext cx="118872" cy="118872"/>
            </a:xfrm>
            <a:prstGeom prst="rect">
              <a:avLst/>
            </a:prstGeom>
            <a:solidFill>
              <a:srgbClr val="399746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3F42013-D33B-B49F-8DD0-3CB6ACDADA98}"/>
                </a:ext>
              </a:extLst>
            </p:cNvPr>
            <p:cNvSpPr/>
            <p:nvPr/>
          </p:nvSpPr>
          <p:spPr>
            <a:xfrm>
              <a:off x="9823968" y="16592734"/>
              <a:ext cx="118872" cy="118872"/>
            </a:xfrm>
            <a:prstGeom prst="rect">
              <a:avLst/>
            </a:prstGeom>
            <a:solidFill>
              <a:srgbClr val="4D64AE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7B7306D-1BAD-1D5C-AC3B-7DC2F6B3A9EC}"/>
                </a:ext>
              </a:extLst>
            </p:cNvPr>
            <p:cNvSpPr/>
            <p:nvPr/>
          </p:nvSpPr>
          <p:spPr>
            <a:xfrm>
              <a:off x="9823968" y="16807727"/>
              <a:ext cx="118872" cy="118872"/>
            </a:xfrm>
            <a:prstGeom prst="rect">
              <a:avLst/>
            </a:prstGeom>
            <a:solidFill>
              <a:srgbClr val="9259A3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1E635F6-7008-E11C-D045-F386F503A4CD}"/>
              </a:ext>
            </a:extLst>
          </p:cNvPr>
          <p:cNvSpPr txBox="1"/>
          <p:nvPr/>
        </p:nvSpPr>
        <p:spPr>
          <a:xfrm>
            <a:off x="9624744" y="12399008"/>
            <a:ext cx="6545729" cy="815608"/>
          </a:xfrm>
          <a:prstGeom prst="rect">
            <a:avLst/>
          </a:prstGeom>
          <a:noFill/>
        </p:spPr>
        <p:txBody>
          <a:bodyPr wrap="square" bIns="457200" rtlCol="0">
            <a:spAutoFit/>
          </a:bodyPr>
          <a:lstStyle/>
          <a:p>
            <a:pPr algn="ctr"/>
            <a:r>
              <a:rPr lang="en-US" sz="2000" dirty="0"/>
              <a:t>Before:</a:t>
            </a:r>
            <a:endParaRPr lang="en-CA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197240-8144-70BC-A409-38BD8621B470}"/>
              </a:ext>
            </a:extLst>
          </p:cNvPr>
          <p:cNvSpPr txBox="1"/>
          <p:nvPr/>
        </p:nvSpPr>
        <p:spPr>
          <a:xfrm>
            <a:off x="16170639" y="12392867"/>
            <a:ext cx="7095761" cy="815608"/>
          </a:xfrm>
          <a:prstGeom prst="rect">
            <a:avLst/>
          </a:prstGeom>
          <a:noFill/>
        </p:spPr>
        <p:txBody>
          <a:bodyPr wrap="square" bIns="457200" rtlCol="0">
            <a:spAutoFit/>
          </a:bodyPr>
          <a:lstStyle/>
          <a:p>
            <a:pPr algn="ctr"/>
            <a:r>
              <a:rPr lang="en-US" sz="2000" dirty="0"/>
              <a:t>After:</a:t>
            </a:r>
            <a:endParaRPr lang="en-CA" sz="2000" dirty="0"/>
          </a:p>
        </p:txBody>
      </p:sp>
      <p:pic>
        <p:nvPicPr>
          <p:cNvPr id="59" name="Picture 18">
            <a:extLst>
              <a:ext uri="{FF2B5EF4-FFF2-40B4-BE49-F238E27FC236}">
                <a16:creationId xmlns:a16="http://schemas.microsoft.com/office/drawing/2014/main" id="{45353EDB-E1AE-B5A9-5CC0-A901F7758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0998" y="13101226"/>
            <a:ext cx="5927749" cy="3965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2">
            <a:extLst>
              <a:ext uri="{FF2B5EF4-FFF2-40B4-BE49-F238E27FC236}">
                <a16:creationId xmlns:a16="http://schemas.microsoft.com/office/drawing/2014/main" id="{10C38AA5-9B4F-F61D-94E9-03B9BEC8E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3358" y="13101226"/>
            <a:ext cx="7067293" cy="526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2F23EF5E-A1BC-5CB4-63A7-5B6CB1DCBE20}"/>
              </a:ext>
            </a:extLst>
          </p:cNvPr>
          <p:cNvGrpSpPr/>
          <p:nvPr/>
        </p:nvGrpSpPr>
        <p:grpSpPr>
          <a:xfrm>
            <a:off x="12904861" y="7934983"/>
            <a:ext cx="7108678" cy="3406891"/>
            <a:chOff x="12224351" y="7934983"/>
            <a:chExt cx="7108678" cy="3406891"/>
          </a:xfrm>
        </p:grpSpPr>
        <p:sp>
          <p:nvSpPr>
            <p:cNvPr id="1100" name="Rectangle 1099">
              <a:extLst>
                <a:ext uri="{FF2B5EF4-FFF2-40B4-BE49-F238E27FC236}">
                  <a16:creationId xmlns:a16="http://schemas.microsoft.com/office/drawing/2014/main" id="{E2F6B2BF-032F-216F-E16D-B6B184F4B4D4}"/>
                </a:ext>
              </a:extLst>
            </p:cNvPr>
            <p:cNvSpPr/>
            <p:nvPr/>
          </p:nvSpPr>
          <p:spPr>
            <a:xfrm>
              <a:off x="12224351" y="7934983"/>
              <a:ext cx="7108677" cy="340689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37160" rtlCol="0" anchor="b"/>
            <a:lstStyle/>
            <a:p>
              <a:pPr algn="ctr"/>
              <a:r>
                <a:rPr lang="en-US" sz="1400" i="1" dirty="0">
                  <a:solidFill>
                    <a:schemeClr val="tx1"/>
                  </a:solidFill>
                </a:rPr>
                <a:t>Figure 3: Most types are can be shared between different types of languages; objects are OO-only.</a:t>
              </a:r>
              <a:endParaRPr lang="en-CA" sz="1400" i="1" dirty="0">
                <a:solidFill>
                  <a:schemeClr val="tx1"/>
                </a:solidFill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035BC8B-EF84-621D-78FD-47CA2BEA8883}"/>
                </a:ext>
              </a:extLst>
            </p:cNvPr>
            <p:cNvGrpSpPr/>
            <p:nvPr/>
          </p:nvGrpSpPr>
          <p:grpSpPr>
            <a:xfrm>
              <a:off x="15916452" y="8529376"/>
              <a:ext cx="3416577" cy="1905000"/>
              <a:chOff x="9674678" y="15773400"/>
              <a:chExt cx="3416577" cy="190500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9942A92-44CB-3189-FC17-D58005D2B039}"/>
                  </a:ext>
                </a:extLst>
              </p:cNvPr>
              <p:cNvSpPr/>
              <p:nvPr/>
            </p:nvSpPr>
            <p:spPr>
              <a:xfrm>
                <a:off x="9674678" y="15773400"/>
                <a:ext cx="3416577" cy="1905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137160" rIns="182880" bIns="137160" rtlCol="0" anchor="t"/>
              <a:lstStyle/>
              <a:p>
                <a:pPr>
                  <a:buSzPct val="100000"/>
                </a:pPr>
                <a:r>
                  <a:rPr lang="en-CA" sz="1400" b="1" dirty="0">
                    <a:solidFill>
                      <a:schemeClr val="tx1"/>
                    </a:solidFill>
                  </a:rPr>
                  <a:t>Legend:</a:t>
                </a:r>
              </a:p>
              <a:p>
                <a:pPr marL="285750" indent="-285750">
                  <a:buSzPct val="100000"/>
                  <a:buFont typeface="Arial" panose="020B0604020202020204" pitchFamily="34" charset="0"/>
                  <a:buChar char="•"/>
                </a:pPr>
                <a:r>
                  <a:rPr lang="en-CA" sz="1400" dirty="0">
                    <a:solidFill>
                      <a:schemeClr val="tx1"/>
                    </a:solidFill>
                  </a:rPr>
                  <a:t>OO-Only</a:t>
                </a:r>
              </a:p>
              <a:p>
                <a:pPr marL="285750" indent="-285750">
                  <a:buSzPct val="100000"/>
                  <a:buFont typeface="Arial" panose="020B0604020202020204" pitchFamily="34" charset="0"/>
                  <a:buChar char="•"/>
                </a:pPr>
                <a:r>
                  <a:rPr lang="en-CA" sz="1400" dirty="0">
                    <a:solidFill>
                      <a:schemeClr val="tx1"/>
                    </a:solidFill>
                  </a:rPr>
                  <a:t>Shared between OO and Procedural</a:t>
                </a:r>
              </a:p>
              <a:p>
                <a:pPr marL="285750" indent="-285750">
                  <a:buSzPct val="100000"/>
                  <a:buFont typeface="Arial" panose="020B0604020202020204" pitchFamily="34" charset="0"/>
                  <a:buChar char="•"/>
                </a:pPr>
                <a:r>
                  <a:rPr lang="en-CA" sz="1400" dirty="0">
                    <a:solidFill>
                      <a:schemeClr val="tx1"/>
                    </a:solidFill>
                  </a:rPr>
                  <a:t>Mix of OO-Only and Shared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12C444D-4424-C52D-4CF0-F95DE133F36F}"/>
                  </a:ext>
                </a:extLst>
              </p:cNvPr>
              <p:cNvSpPr/>
              <p:nvPr/>
            </p:nvSpPr>
            <p:spPr>
              <a:xfrm>
                <a:off x="9823968" y="16163874"/>
                <a:ext cx="118872" cy="118872"/>
              </a:xfrm>
              <a:prstGeom prst="rect">
                <a:avLst/>
              </a:prstGeom>
              <a:solidFill>
                <a:srgbClr val="CA3C32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1DA9524-E88D-C1AC-2A29-4B5889EA627C}"/>
                  </a:ext>
                </a:extLst>
              </p:cNvPr>
              <p:cNvSpPr/>
              <p:nvPr/>
            </p:nvSpPr>
            <p:spPr>
              <a:xfrm>
                <a:off x="9823968" y="16384013"/>
                <a:ext cx="118872" cy="118872"/>
              </a:xfrm>
              <a:prstGeom prst="rect">
                <a:avLst/>
              </a:prstGeom>
              <a:solidFill>
                <a:srgbClr val="4D64AE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CB37B3E-2A21-A5DC-C8DD-F3A4DD8C07E0}"/>
                  </a:ext>
                </a:extLst>
              </p:cNvPr>
              <p:cNvSpPr/>
              <p:nvPr/>
            </p:nvSpPr>
            <p:spPr>
              <a:xfrm>
                <a:off x="9823968" y="16594325"/>
                <a:ext cx="118872" cy="118872"/>
              </a:xfrm>
              <a:prstGeom prst="rect">
                <a:avLst/>
              </a:prstGeom>
              <a:solidFill>
                <a:srgbClr val="9259A3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A90035B-F18E-3A00-29CA-9719B35F59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38747" y="8109574"/>
              <a:ext cx="3552825" cy="2600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69475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48x36 Template.potx" id="{3C221F3D-B3CF-4227-A4A9-8C9F223CBAF8}" vid="{4F58F222-017E-4D6B-854E-6470456F0D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2803</TotalTime>
  <Words>756</Words>
  <Application>Microsoft Office PowerPoint</Application>
  <PresentationFormat>Custom</PresentationFormat>
  <Paragraphs>120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Underground Designer</dc:creator>
  <cp:lastModifiedBy>Brandon Bosman</cp:lastModifiedBy>
  <cp:revision>54</cp:revision>
  <dcterms:created xsi:type="dcterms:W3CDTF">2024-06-12T17:08:11Z</dcterms:created>
  <dcterms:modified xsi:type="dcterms:W3CDTF">2024-08-13T14:29:47Z</dcterms:modified>
</cp:coreProperties>
</file>