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3C"/>
    <a:srgbClr val="126388"/>
    <a:srgbClr val="38677D"/>
    <a:srgbClr val="5E6A71"/>
    <a:srgbClr val="FDBF57"/>
    <a:srgbClr val="89C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2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8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98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5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89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2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4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6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9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55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4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6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A47B-DC73-4778-8981-D9593531DCBD}" type="datetimeFigureOut">
              <a:rPr lang="en-CA" smtClean="0"/>
              <a:t>2021-08-11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6C55-F76E-4441-B69B-06C6B2F68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9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Bent 10">
            <a:extLst>
              <a:ext uri="{FF2B5EF4-FFF2-40B4-BE49-F238E27FC236}">
                <a16:creationId xmlns:a16="http://schemas.microsoft.com/office/drawing/2014/main" id="{0BF9B41C-16BA-4794-8AAF-E44C31771D2A}"/>
              </a:ext>
            </a:extLst>
          </p:cNvPr>
          <p:cNvSpPr/>
          <p:nvPr/>
        </p:nvSpPr>
        <p:spPr>
          <a:xfrm rot="5400000">
            <a:off x="3980398" y="2295568"/>
            <a:ext cx="680333" cy="1586537"/>
          </a:xfrm>
          <a:prstGeom prst="bentArrow">
            <a:avLst>
              <a:gd name="adj1" fmla="val 46902"/>
              <a:gd name="adj2" fmla="val 40883"/>
              <a:gd name="adj3" fmla="val 36851"/>
              <a:gd name="adj4" fmla="val 4456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9480677-C38B-44AC-97AE-FE25F0CEF604}"/>
              </a:ext>
            </a:extLst>
          </p:cNvPr>
          <p:cNvSpPr/>
          <p:nvPr/>
        </p:nvSpPr>
        <p:spPr>
          <a:xfrm>
            <a:off x="0" y="6118419"/>
            <a:ext cx="9144001" cy="74431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rgbClr val="5E6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171AAD-C856-467D-9809-F854E6BA1CAF}"/>
              </a:ext>
            </a:extLst>
          </p:cNvPr>
          <p:cNvSpPr/>
          <p:nvPr/>
        </p:nvSpPr>
        <p:spPr>
          <a:xfrm>
            <a:off x="2126991" y="1693261"/>
            <a:ext cx="4880297" cy="4373615"/>
          </a:xfrm>
          <a:prstGeom prst="roundRect">
            <a:avLst>
              <a:gd name="adj" fmla="val 5040"/>
            </a:avLst>
          </a:prstGeom>
          <a:noFill/>
          <a:ln w="31750">
            <a:solidFill>
              <a:srgbClr val="3867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18EEDA-C56D-4D86-9EE3-88FD210D0F06}"/>
              </a:ext>
            </a:extLst>
          </p:cNvPr>
          <p:cNvSpPr/>
          <p:nvPr/>
        </p:nvSpPr>
        <p:spPr>
          <a:xfrm>
            <a:off x="-1" y="0"/>
            <a:ext cx="9144001" cy="1641627"/>
          </a:xfrm>
          <a:prstGeom prst="rect">
            <a:avLst/>
          </a:prstGeom>
          <a:solidFill>
            <a:srgbClr val="FDBF57"/>
          </a:solidFill>
          <a:ln>
            <a:solidFill>
              <a:srgbClr val="FDB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47327AA-C0DF-4499-95A2-E68EEBEC23D5}"/>
              </a:ext>
            </a:extLst>
          </p:cNvPr>
          <p:cNvSpPr/>
          <p:nvPr/>
        </p:nvSpPr>
        <p:spPr>
          <a:xfrm>
            <a:off x="108277" y="63923"/>
            <a:ext cx="8927432" cy="456451"/>
          </a:xfrm>
          <a:prstGeom prst="roundRect">
            <a:avLst/>
          </a:prstGeom>
          <a:solidFill>
            <a:srgbClr val="126388"/>
          </a:solidFill>
          <a:ln>
            <a:solidFill>
              <a:srgbClr val="3867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5B93A7-2EDA-43C2-9756-12BF58F665AE}"/>
              </a:ext>
            </a:extLst>
          </p:cNvPr>
          <p:cNvSpPr/>
          <p:nvPr/>
        </p:nvSpPr>
        <p:spPr>
          <a:xfrm>
            <a:off x="1347512" y="614222"/>
            <a:ext cx="6466969" cy="467318"/>
          </a:xfrm>
          <a:prstGeom prst="roundRect">
            <a:avLst/>
          </a:prstGeom>
          <a:solidFill>
            <a:srgbClr val="126388"/>
          </a:solidFill>
          <a:ln>
            <a:solidFill>
              <a:srgbClr val="3867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1DF317-1465-4C13-8A39-758F9267E785}"/>
              </a:ext>
            </a:extLst>
          </p:cNvPr>
          <p:cNvSpPr/>
          <p:nvPr/>
        </p:nvSpPr>
        <p:spPr>
          <a:xfrm>
            <a:off x="1347512" y="1158484"/>
            <a:ext cx="6466969" cy="421717"/>
          </a:xfrm>
          <a:prstGeom prst="roundRect">
            <a:avLst/>
          </a:prstGeom>
          <a:solidFill>
            <a:srgbClr val="5E6A71"/>
          </a:solidFill>
          <a:ln>
            <a:solidFill>
              <a:srgbClr val="5E6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AA755-6FDC-4E33-95AC-C06BE4506A9F}"/>
              </a:ext>
            </a:extLst>
          </p:cNvPr>
          <p:cNvSpPr txBox="1"/>
          <p:nvPr/>
        </p:nvSpPr>
        <p:spPr>
          <a:xfrm>
            <a:off x="99217" y="32211"/>
            <a:ext cx="892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  <a:latin typeface="Century" panose="02040604050505020304" pitchFamily="18" charset="0"/>
              </a:rPr>
              <a:t>Information Encoding and Traceability in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FF623-E207-4C41-8B25-F36C940E6D02}"/>
              </a:ext>
            </a:extLst>
          </p:cNvPr>
          <p:cNvSpPr txBox="1"/>
          <p:nvPr/>
        </p:nvSpPr>
        <p:spPr>
          <a:xfrm>
            <a:off x="1322749" y="589052"/>
            <a:ext cx="646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err="1">
                <a:solidFill>
                  <a:schemeClr val="bg1"/>
                </a:solidFill>
                <a:latin typeface="Century" panose="02040604050505020304" pitchFamily="18" charset="0"/>
              </a:rPr>
              <a:t>Drasil</a:t>
            </a:r>
            <a:r>
              <a:rPr lang="en-CA" sz="2800" dirty="0">
                <a:solidFill>
                  <a:schemeClr val="bg1"/>
                </a:solidFill>
                <a:latin typeface="Century" panose="02040604050505020304" pitchFamily="18" charset="0"/>
              </a:rPr>
              <a:t> – Generate All the Things!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0A6184B1-ED7F-4212-BA6D-1A1E1B67D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0" y="629109"/>
            <a:ext cx="825632" cy="8996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C8D69A-CD36-47C3-9934-7661A587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632" y="578065"/>
            <a:ext cx="990656" cy="9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616FB1-9C60-4DF9-9C21-E4255CA8A398}"/>
              </a:ext>
            </a:extLst>
          </p:cNvPr>
          <p:cNvSpPr txBox="1"/>
          <p:nvPr/>
        </p:nvSpPr>
        <p:spPr>
          <a:xfrm>
            <a:off x="2410058" y="1165938"/>
            <a:ext cx="4332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bg1"/>
                </a:solidFill>
                <a:latin typeface="Century" panose="02040604050505020304" pitchFamily="18" charset="0"/>
              </a:rPr>
              <a:t>Anthony Hunt, Dr. Jacques </a:t>
            </a:r>
            <a:r>
              <a:rPr lang="en-CA" sz="1000" dirty="0" err="1">
                <a:solidFill>
                  <a:schemeClr val="bg1"/>
                </a:solidFill>
                <a:latin typeface="Century" panose="02040604050505020304" pitchFamily="18" charset="0"/>
              </a:rPr>
              <a:t>Carette</a:t>
            </a:r>
            <a:r>
              <a:rPr lang="en-CA" sz="1000" dirty="0">
                <a:solidFill>
                  <a:schemeClr val="bg1"/>
                </a:solidFill>
                <a:latin typeface="Century" panose="02040604050505020304" pitchFamily="18" charset="0"/>
              </a:rPr>
              <a:t>, Dr. Spencer Smith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7E397-206D-428A-B0DA-0984965E9163}"/>
              </a:ext>
            </a:extLst>
          </p:cNvPr>
          <p:cNvSpPr txBox="1"/>
          <p:nvPr/>
        </p:nvSpPr>
        <p:spPr>
          <a:xfrm>
            <a:off x="2325071" y="1368316"/>
            <a:ext cx="4493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solidFill>
                  <a:schemeClr val="bg1"/>
                </a:solidFill>
                <a:latin typeface="Century" panose="02040604050505020304" pitchFamily="18" charset="0"/>
              </a:rPr>
              <a:t>Department of Computing and Software, McMaster University, Hamilton, ON, Canada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4D63B-FF1C-4231-97AC-57EFCCCFB7E0}"/>
              </a:ext>
            </a:extLst>
          </p:cNvPr>
          <p:cNvSpPr txBox="1"/>
          <p:nvPr/>
        </p:nvSpPr>
        <p:spPr>
          <a:xfrm>
            <a:off x="-4321" y="2015121"/>
            <a:ext cx="2157595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should be created by using a rational document-driven design with a focus on </a:t>
            </a: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CA" sz="900" baseline="30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</a:p>
          <a:p>
            <a:pPr marL="171450" indent="-171450">
              <a:lnSpc>
                <a:spcPct val="107000"/>
              </a:lnSpc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a structured design will </a:t>
            </a: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developer </a:t>
            </a: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CA" sz="900" baseline="30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38D922-F2C5-4A0E-86D3-E8D7785C243F}"/>
              </a:ext>
            </a:extLst>
          </p:cNvPr>
          <p:cNvSpPr txBox="1"/>
          <p:nvPr/>
        </p:nvSpPr>
        <p:spPr>
          <a:xfrm>
            <a:off x="-14365" y="4971910"/>
            <a:ext cx="21411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Improve the current </a:t>
            </a:r>
            <a:r>
              <a:rPr lang="en-CA" sz="900" dirty="0" err="1">
                <a:latin typeface="Century" panose="02040604050505020304" pitchFamily="18" charset="0"/>
              </a:rPr>
              <a:t>Drasil</a:t>
            </a:r>
            <a:r>
              <a:rPr lang="en-CA" sz="900" dirty="0">
                <a:latin typeface="Century" panose="02040604050505020304" pitchFamily="18" charset="0"/>
              </a:rPr>
              <a:t> framework.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>
                <a:latin typeface="Century" panose="02040604050505020304" pitchFamily="18" charset="0"/>
              </a:rPr>
              <a:t>Reduce</a:t>
            </a:r>
            <a:r>
              <a:rPr lang="en-CA" sz="900" dirty="0">
                <a:latin typeface="Century" panose="02040604050505020304" pitchFamily="18" charset="0"/>
              </a:rPr>
              <a:t> information </a:t>
            </a:r>
            <a:r>
              <a:rPr lang="en-CA" sz="900" b="1" dirty="0">
                <a:latin typeface="Century" panose="02040604050505020304" pitchFamily="18" charset="0"/>
              </a:rPr>
              <a:t>duplication</a:t>
            </a:r>
            <a:r>
              <a:rPr lang="en-CA" sz="900" dirty="0">
                <a:latin typeface="Century" panose="02040604050505020304" pitchFamily="18" charset="0"/>
              </a:rPr>
              <a:t> even more.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Increase </a:t>
            </a:r>
            <a:r>
              <a:rPr lang="en-CA" sz="900" b="1" dirty="0">
                <a:latin typeface="Century" panose="02040604050505020304" pitchFamily="18" charset="0"/>
              </a:rPr>
              <a:t>traceability</a:t>
            </a:r>
            <a:r>
              <a:rPr lang="en-CA" sz="900" dirty="0">
                <a:latin typeface="Century" panose="02040604050505020304" pitchFamily="18" charset="0"/>
              </a:rPr>
              <a:t> of information.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Demonstrate program flexibility.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352AFB-6496-4166-928C-1A45994312F5}"/>
              </a:ext>
            </a:extLst>
          </p:cNvPr>
          <p:cNvSpPr txBox="1"/>
          <p:nvPr/>
        </p:nvSpPr>
        <p:spPr>
          <a:xfrm>
            <a:off x="2126991" y="2120699"/>
            <a:ext cx="30307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solidFill>
                  <a:srgbClr val="7A003C"/>
                </a:solidFill>
                <a:latin typeface="Century" panose="02040604050505020304" pitchFamily="18" charset="0"/>
              </a:rPr>
              <a:t>Information Encoding </a:t>
            </a:r>
            <a:r>
              <a:rPr lang="en-CA" sz="900" dirty="0">
                <a:latin typeface="Century" panose="02040604050505020304" pitchFamily="18" charset="0"/>
              </a:rPr>
              <a:t>– Teaching Drasil </a:t>
            </a:r>
            <a:r>
              <a:rPr lang="en-CA" sz="900" b="1" dirty="0">
                <a:latin typeface="Century" panose="02040604050505020304" pitchFamily="18" charset="0"/>
              </a:rPr>
              <a:t>information</a:t>
            </a:r>
            <a:r>
              <a:rPr lang="en-CA" sz="900" dirty="0">
                <a:latin typeface="Century" panose="02040604050505020304" pitchFamily="18" charset="0"/>
              </a:rPr>
              <a:t> with a semantic </a:t>
            </a:r>
            <a:r>
              <a:rPr lang="en-CA" sz="900" b="1" dirty="0">
                <a:latin typeface="Century" panose="02040604050505020304" pitchFamily="18" charset="0"/>
              </a:rPr>
              <a:t>meaning </a:t>
            </a:r>
            <a:r>
              <a:rPr lang="en-CA" sz="900" dirty="0">
                <a:latin typeface="Century" panose="02040604050505020304" pitchFamily="18" charset="0"/>
              </a:rPr>
              <a:t>makes that information </a:t>
            </a:r>
            <a:r>
              <a:rPr lang="en-CA" sz="900" b="1" dirty="0">
                <a:latin typeface="Century" panose="02040604050505020304" pitchFamily="18" charset="0"/>
              </a:rPr>
              <a:t>reusable</a:t>
            </a:r>
            <a:r>
              <a:rPr lang="en-CA" sz="9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D0B07-6790-43E4-A668-7F18D81B8D2A}"/>
              </a:ext>
            </a:extLst>
          </p:cNvPr>
          <p:cNvSpPr txBox="1"/>
          <p:nvPr/>
        </p:nvSpPr>
        <p:spPr>
          <a:xfrm>
            <a:off x="7015412" y="3633626"/>
            <a:ext cx="2147317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 err="1">
                <a:latin typeface="Century" panose="02040604050505020304" pitchFamily="18" charset="0"/>
              </a:rPr>
              <a:t>Drasil</a:t>
            </a:r>
            <a:r>
              <a:rPr lang="en-CA" sz="900" dirty="0">
                <a:latin typeface="Century" panose="02040604050505020304" pitchFamily="18" charset="0"/>
              </a:rPr>
              <a:t> is successful in making software </a:t>
            </a:r>
            <a:r>
              <a:rPr lang="en-CA" sz="900" b="1" dirty="0">
                <a:latin typeface="Century" panose="02040604050505020304" pitchFamily="18" charset="0"/>
              </a:rPr>
              <a:t>traceable</a:t>
            </a:r>
            <a:r>
              <a:rPr lang="en-CA" sz="900" dirty="0">
                <a:latin typeface="Century" panose="02040604050505020304" pitchFamily="18" charset="0"/>
              </a:rPr>
              <a:t> and </a:t>
            </a:r>
            <a:r>
              <a:rPr lang="en-CA" sz="900" b="1" dirty="0">
                <a:latin typeface="Century" panose="02040604050505020304" pitchFamily="18" charset="0"/>
              </a:rPr>
              <a:t>encoding</a:t>
            </a:r>
            <a:r>
              <a:rPr lang="en-CA" sz="900" dirty="0">
                <a:latin typeface="Century" panose="02040604050505020304" pitchFamily="18" charset="0"/>
              </a:rPr>
              <a:t> </a:t>
            </a:r>
            <a:r>
              <a:rPr lang="en-CA" sz="900" b="1" dirty="0">
                <a:latin typeface="Century" panose="02040604050505020304" pitchFamily="18" charset="0"/>
              </a:rPr>
              <a:t>information</a:t>
            </a:r>
            <a:r>
              <a:rPr lang="en-CA" sz="900" dirty="0">
                <a:latin typeface="Century" panose="02040604050505020304" pitchFamily="18" charset="0"/>
              </a:rPr>
              <a:t>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Creating relevant and up-to-date scientific documents is </a:t>
            </a:r>
            <a:r>
              <a:rPr lang="en-CA" sz="900" b="1" dirty="0">
                <a:latin typeface="Century" panose="02040604050505020304" pitchFamily="18" charset="0"/>
              </a:rPr>
              <a:t>efficient</a:t>
            </a:r>
            <a:r>
              <a:rPr lang="en-CA" sz="900" dirty="0">
                <a:latin typeface="Century" panose="02040604050505020304" pitchFamily="18" charset="0"/>
              </a:rPr>
              <a:t> and </a:t>
            </a:r>
            <a:r>
              <a:rPr lang="en-CA" sz="900" b="1" dirty="0">
                <a:latin typeface="Century" panose="02040604050505020304" pitchFamily="18" charset="0"/>
              </a:rPr>
              <a:t>easy</a:t>
            </a:r>
            <a:r>
              <a:rPr lang="en-CA" sz="900" dirty="0">
                <a:latin typeface="Century" panose="02040604050505020304" pitchFamily="18" charset="0"/>
              </a:rPr>
              <a:t>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Domains of knowledge in </a:t>
            </a:r>
            <a:r>
              <a:rPr lang="en-CA" sz="9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Drasil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should be well-understood and maintained by experts.</a:t>
            </a:r>
            <a:endParaRPr lang="en-CA" sz="900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1E38EA-A6DF-43B6-B83A-B1E767B7B8CC}"/>
              </a:ext>
            </a:extLst>
          </p:cNvPr>
          <p:cNvSpPr txBox="1"/>
          <p:nvPr/>
        </p:nvSpPr>
        <p:spPr>
          <a:xfrm>
            <a:off x="7016108" y="5273767"/>
            <a:ext cx="21200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Automate the process of </a:t>
            </a:r>
            <a:r>
              <a:rPr lang="en-CA" sz="900" b="1" dirty="0">
                <a:latin typeface="Century" panose="02040604050505020304" pitchFamily="18" charset="0"/>
              </a:rPr>
              <a:t>gathering</a:t>
            </a:r>
            <a:r>
              <a:rPr lang="en-CA" sz="900" dirty="0">
                <a:latin typeface="Century" panose="02040604050505020304" pitchFamily="18" charset="0"/>
              </a:rPr>
              <a:t> </a:t>
            </a:r>
            <a:r>
              <a:rPr lang="en-CA" sz="900" b="1" dirty="0">
                <a:latin typeface="Century" panose="02040604050505020304" pitchFamily="18" charset="0"/>
              </a:rPr>
              <a:t>information</a:t>
            </a:r>
            <a:r>
              <a:rPr lang="en-CA" sz="900" dirty="0">
                <a:latin typeface="Century" panose="02040604050505020304" pitchFamily="18" charset="0"/>
              </a:rPr>
              <a:t> through advanced recipes.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>
                <a:latin typeface="Century" panose="02040604050505020304" pitchFamily="18" charset="0"/>
              </a:rPr>
              <a:t>Incorporate</a:t>
            </a:r>
            <a:r>
              <a:rPr lang="en-CA" sz="900" dirty="0">
                <a:latin typeface="Century" panose="02040604050505020304" pitchFamily="18" charset="0"/>
              </a:rPr>
              <a:t> information from other domains of knowledge.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DC38E2-5797-4428-BAEC-C5BE82DBB5BB}"/>
              </a:ext>
            </a:extLst>
          </p:cNvPr>
          <p:cNvSpPr/>
          <p:nvPr/>
        </p:nvSpPr>
        <p:spPr>
          <a:xfrm flipV="1">
            <a:off x="2734709" y="1990929"/>
            <a:ext cx="3674516" cy="53590"/>
          </a:xfrm>
          <a:prstGeom prst="rect">
            <a:avLst/>
          </a:prstGeom>
          <a:solidFill>
            <a:srgbClr val="12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CFB2E3-9000-4D13-9D07-6F91A72B4F5F}"/>
              </a:ext>
            </a:extLst>
          </p:cNvPr>
          <p:cNvSpPr txBox="1"/>
          <p:nvPr/>
        </p:nvSpPr>
        <p:spPr>
          <a:xfrm>
            <a:off x="3061993" y="1706501"/>
            <a:ext cx="3001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Methods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2E3C8-1ABF-416A-88F9-AA6C1C3D8F3E}"/>
              </a:ext>
            </a:extLst>
          </p:cNvPr>
          <p:cNvSpPr txBox="1"/>
          <p:nvPr/>
        </p:nvSpPr>
        <p:spPr>
          <a:xfrm>
            <a:off x="7811" y="6345525"/>
            <a:ext cx="388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Century" panose="02040604050505020304" pitchFamily="18" charset="0"/>
              </a:rPr>
              <a:t>[1]</a:t>
            </a:r>
            <a:r>
              <a:rPr lang="en-US" sz="700" dirty="0">
                <a:latin typeface="Century" panose="02040604050505020304" pitchFamily="18" charset="0"/>
              </a:rPr>
              <a:t> Daniel </a:t>
            </a:r>
            <a:r>
              <a:rPr lang="en-US" sz="700" dirty="0" err="1">
                <a:latin typeface="Century" panose="02040604050505020304" pitchFamily="18" charset="0"/>
              </a:rPr>
              <a:t>Szymczak</a:t>
            </a:r>
            <a:r>
              <a:rPr lang="en-US" sz="700" dirty="0">
                <a:latin typeface="Century" panose="02040604050505020304" pitchFamily="18" charset="0"/>
              </a:rPr>
              <a:t>, W. Spencer Smith, and Jacques </a:t>
            </a:r>
            <a:r>
              <a:rPr lang="en-US" sz="700" dirty="0" err="1">
                <a:latin typeface="Century" panose="02040604050505020304" pitchFamily="18" charset="0"/>
              </a:rPr>
              <a:t>Carette</a:t>
            </a:r>
            <a:r>
              <a:rPr lang="en-US" sz="700" dirty="0">
                <a:latin typeface="Century" panose="02040604050505020304" pitchFamily="18" charset="0"/>
              </a:rPr>
              <a:t>. Position paper: A knowledge-based approach to scientific software development. In </a:t>
            </a:r>
            <a:r>
              <a:rPr lang="en-US" sz="700" i="1" dirty="0">
                <a:latin typeface="Century" panose="02040604050505020304" pitchFamily="18" charset="0"/>
              </a:rPr>
              <a:t>Proceedings of SE4Science’16 in conjunction with the International Conference on Software Engineering </a:t>
            </a:r>
            <a:r>
              <a:rPr lang="en-US" sz="700" dirty="0">
                <a:latin typeface="Century" panose="02040604050505020304" pitchFamily="18" charset="0"/>
              </a:rPr>
              <a:t>(ICSE), Austin, Texas, United States, May 2016. In conjunction with ICSE 2016. 4 pp.</a:t>
            </a:r>
            <a:endParaRPr lang="en-CA" sz="700" dirty="0">
              <a:latin typeface="Century" panose="020406040505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598114-5902-4B82-8731-24C77B090EDC}"/>
              </a:ext>
            </a:extLst>
          </p:cNvPr>
          <p:cNvSpPr txBox="1"/>
          <p:nvPr/>
        </p:nvSpPr>
        <p:spPr>
          <a:xfrm>
            <a:off x="5310194" y="6395691"/>
            <a:ext cx="38814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>
                <a:latin typeface="Century" panose="02040604050505020304" pitchFamily="18" charset="0"/>
              </a:rPr>
              <a:t>I would like to thank the Undergraduate Summer Research Award committee for funding this position and poster, Dr. </a:t>
            </a:r>
            <a:r>
              <a:rPr lang="en-CA" sz="700" dirty="0" err="1">
                <a:latin typeface="Century" panose="02040604050505020304" pitchFamily="18" charset="0"/>
              </a:rPr>
              <a:t>Carette</a:t>
            </a:r>
            <a:r>
              <a:rPr lang="en-CA" sz="700" dirty="0">
                <a:latin typeface="Century" panose="02040604050505020304" pitchFamily="18" charset="0"/>
              </a:rPr>
              <a:t> and Dr. Smith for giving me the opportunity to work on this project, and Jason </a:t>
            </a:r>
            <a:r>
              <a:rPr lang="en-CA" sz="700" dirty="0" err="1">
                <a:latin typeface="Century" panose="02040604050505020304" pitchFamily="18" charset="0"/>
              </a:rPr>
              <a:t>Balaci</a:t>
            </a:r>
            <a:r>
              <a:rPr lang="en-CA" sz="700" dirty="0">
                <a:latin typeface="Century" panose="02040604050505020304" pitchFamily="18" charset="0"/>
              </a:rPr>
              <a:t> for his help and support this summer.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262C04-3CFE-4A53-B7D8-C247FDE9B3D9}"/>
              </a:ext>
            </a:extLst>
          </p:cNvPr>
          <p:cNvSpPr txBox="1"/>
          <p:nvPr/>
        </p:nvSpPr>
        <p:spPr>
          <a:xfrm>
            <a:off x="87004" y="6093444"/>
            <a:ext cx="181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rgbClr val="126388"/>
                </a:solidFill>
                <a:latin typeface="Century" panose="02040604050505020304" pitchFamily="18" charset="0"/>
              </a:rPr>
              <a:t>Reference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899361-D62B-45B5-B7CB-33265D39C06D}"/>
              </a:ext>
            </a:extLst>
          </p:cNvPr>
          <p:cNvSpPr/>
          <p:nvPr/>
        </p:nvSpPr>
        <p:spPr>
          <a:xfrm>
            <a:off x="76308" y="6307336"/>
            <a:ext cx="3691760" cy="45719"/>
          </a:xfrm>
          <a:prstGeom prst="rect">
            <a:avLst/>
          </a:prstGeom>
          <a:solidFill>
            <a:srgbClr val="12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A94B0-8886-41B7-BDD8-392101AEA0FA}"/>
              </a:ext>
            </a:extLst>
          </p:cNvPr>
          <p:cNvSpPr txBox="1"/>
          <p:nvPr/>
        </p:nvSpPr>
        <p:spPr>
          <a:xfrm>
            <a:off x="5390446" y="6102606"/>
            <a:ext cx="1843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rgbClr val="126388"/>
                </a:solidFill>
                <a:latin typeface="Century" panose="02040604050505020304" pitchFamily="18" charset="0"/>
              </a:rPr>
              <a:t>Acknowledgements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50FBD0-72F7-4D0A-B9EC-D4C09300A52A}"/>
              </a:ext>
            </a:extLst>
          </p:cNvPr>
          <p:cNvSpPr/>
          <p:nvPr/>
        </p:nvSpPr>
        <p:spPr>
          <a:xfrm>
            <a:off x="5373019" y="6309685"/>
            <a:ext cx="3690736" cy="54955"/>
          </a:xfrm>
          <a:prstGeom prst="rect">
            <a:avLst/>
          </a:prstGeom>
          <a:solidFill>
            <a:srgbClr val="12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C715A-44A5-474B-A07A-A7E500A0B455}"/>
              </a:ext>
            </a:extLst>
          </p:cNvPr>
          <p:cNvSpPr txBox="1"/>
          <p:nvPr/>
        </p:nvSpPr>
        <p:spPr>
          <a:xfrm>
            <a:off x="0" y="1641351"/>
            <a:ext cx="212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Introduction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C1A29-1948-4A65-9B78-A504410CC20B}"/>
              </a:ext>
            </a:extLst>
          </p:cNvPr>
          <p:cNvSpPr txBox="1"/>
          <p:nvPr/>
        </p:nvSpPr>
        <p:spPr>
          <a:xfrm>
            <a:off x="-4850" y="4703205"/>
            <a:ext cx="206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Purpose/Objectives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0012F2-E04D-4177-BBD9-EFEFDD858D17}"/>
              </a:ext>
            </a:extLst>
          </p:cNvPr>
          <p:cNvSpPr txBox="1"/>
          <p:nvPr/>
        </p:nvSpPr>
        <p:spPr>
          <a:xfrm>
            <a:off x="7023952" y="1650445"/>
            <a:ext cx="2030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Results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B82F73-5F8C-4164-A414-7E270BEC1DB1}"/>
              </a:ext>
            </a:extLst>
          </p:cNvPr>
          <p:cNvSpPr txBox="1"/>
          <p:nvPr/>
        </p:nvSpPr>
        <p:spPr>
          <a:xfrm>
            <a:off x="7023952" y="3394130"/>
            <a:ext cx="189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Conclusion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4C4C54-0209-458A-95C9-2D333974DAE1}"/>
              </a:ext>
            </a:extLst>
          </p:cNvPr>
          <p:cNvSpPr txBox="1"/>
          <p:nvPr/>
        </p:nvSpPr>
        <p:spPr>
          <a:xfrm>
            <a:off x="7029046" y="4980204"/>
            <a:ext cx="212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126388"/>
                </a:solidFill>
                <a:latin typeface="Century" panose="02040604050505020304" pitchFamily="18" charset="0"/>
              </a:rPr>
              <a:t>Next Steps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B96CD2-FACC-42B9-B55D-536AEEA8A666}"/>
              </a:ext>
            </a:extLst>
          </p:cNvPr>
          <p:cNvSpPr txBox="1"/>
          <p:nvPr/>
        </p:nvSpPr>
        <p:spPr>
          <a:xfrm>
            <a:off x="5244838" y="2518718"/>
            <a:ext cx="17452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solidFill>
                  <a:srgbClr val="7A003C"/>
                </a:solidFill>
                <a:latin typeface="Century" panose="02040604050505020304" pitchFamily="18" charset="0"/>
              </a:rPr>
              <a:t>Chunks</a:t>
            </a:r>
            <a:r>
              <a:rPr lang="en-CA" sz="900" dirty="0">
                <a:latin typeface="Century" panose="02040604050505020304" pitchFamily="18" charset="0"/>
              </a:rPr>
              <a:t> – Specialized data structures to hold </a:t>
            </a:r>
            <a:r>
              <a:rPr lang="en-CA" sz="900" b="1" dirty="0">
                <a:latin typeface="Century" panose="02040604050505020304" pitchFamily="18" charset="0"/>
              </a:rPr>
              <a:t>information.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37507EA-A027-467D-9A90-21831580F495}"/>
              </a:ext>
            </a:extLst>
          </p:cNvPr>
          <p:cNvSpPr txBox="1"/>
          <p:nvPr/>
        </p:nvSpPr>
        <p:spPr>
          <a:xfrm>
            <a:off x="2150429" y="5129813"/>
            <a:ext cx="4034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b="1" dirty="0">
                <a:solidFill>
                  <a:srgbClr val="7A003C"/>
                </a:solidFill>
                <a:latin typeface="Century" panose="02040604050505020304" pitchFamily="18" charset="0"/>
              </a:rPr>
              <a:t>Recipes</a:t>
            </a:r>
            <a:r>
              <a:rPr lang="en-CA" sz="900" dirty="0">
                <a:latin typeface="Century" panose="02040604050505020304" pitchFamily="18" charset="0"/>
              </a:rPr>
              <a:t> – Use chunks in a procedure to </a:t>
            </a:r>
            <a:r>
              <a:rPr lang="en-CA" sz="900" b="1" dirty="0">
                <a:latin typeface="Century" panose="02040604050505020304" pitchFamily="18" charset="0"/>
              </a:rPr>
              <a:t>generate</a:t>
            </a:r>
            <a:r>
              <a:rPr lang="en-CA" sz="900" dirty="0">
                <a:latin typeface="Century" panose="02040604050505020304" pitchFamily="18" charset="0"/>
              </a:rPr>
              <a:t> </a:t>
            </a:r>
            <a:r>
              <a:rPr lang="en-CA" sz="900" b="1" dirty="0">
                <a:latin typeface="Century" panose="02040604050505020304" pitchFamily="18" charset="0"/>
              </a:rPr>
              <a:t>documents</a:t>
            </a:r>
            <a:r>
              <a:rPr lang="en-CA" sz="900" dirty="0">
                <a:latin typeface="Century" panose="02040604050505020304" pitchFamily="18" charset="0"/>
              </a:rPr>
              <a:t> and code.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2BB6BDF7-4237-4880-B084-57906633060A}"/>
              </a:ext>
            </a:extLst>
          </p:cNvPr>
          <p:cNvSpPr/>
          <p:nvPr/>
        </p:nvSpPr>
        <p:spPr>
          <a:xfrm>
            <a:off x="5337453" y="3167053"/>
            <a:ext cx="1548149" cy="148791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6F08C5E-0E8F-4014-ABE0-73C922CE21FE}"/>
              </a:ext>
            </a:extLst>
          </p:cNvPr>
          <p:cNvSpPr/>
          <p:nvPr/>
        </p:nvSpPr>
        <p:spPr>
          <a:xfrm>
            <a:off x="5476177" y="3386359"/>
            <a:ext cx="1266749" cy="12788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F4FF534-D7C8-41F6-9FE7-ECBF7A68A3CC}"/>
              </a:ext>
            </a:extLst>
          </p:cNvPr>
          <p:cNvSpPr txBox="1"/>
          <p:nvPr/>
        </p:nvSpPr>
        <p:spPr>
          <a:xfrm>
            <a:off x="5811121" y="3166006"/>
            <a:ext cx="628788" cy="20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" panose="02040604050505020304" pitchFamily="18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530AD1-716A-4E50-95F9-1F53C9D9984C}"/>
              </a:ext>
            </a:extLst>
          </p:cNvPr>
          <p:cNvSpPr txBox="1"/>
          <p:nvPr/>
        </p:nvSpPr>
        <p:spPr>
          <a:xfrm>
            <a:off x="5746208" y="3417220"/>
            <a:ext cx="738876" cy="31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" panose="02040604050505020304" pitchFamily="18" charset="0"/>
              </a:rPr>
              <a:t>Quantitative value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F38C304-309F-4C07-8DC2-0D9050D8B3A9}"/>
              </a:ext>
            </a:extLst>
          </p:cNvPr>
          <p:cNvSpPr/>
          <p:nvPr/>
        </p:nvSpPr>
        <p:spPr>
          <a:xfrm>
            <a:off x="5638861" y="3701659"/>
            <a:ext cx="970167" cy="970133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AF6CFF-9BE5-4A6F-8F0A-D19578F5CF65}"/>
              </a:ext>
            </a:extLst>
          </p:cNvPr>
          <p:cNvSpPr txBox="1"/>
          <p:nvPr/>
        </p:nvSpPr>
        <p:spPr>
          <a:xfrm>
            <a:off x="5821207" y="3727661"/>
            <a:ext cx="592534" cy="20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" panose="02040604050505020304" pitchFamily="18" charset="0"/>
              </a:rPr>
              <a:t>Concepts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2D402D-63EE-430E-AD7C-E2780BA9A52B}"/>
              </a:ext>
            </a:extLst>
          </p:cNvPr>
          <p:cNvSpPr/>
          <p:nvPr/>
        </p:nvSpPr>
        <p:spPr>
          <a:xfrm>
            <a:off x="5773546" y="3948694"/>
            <a:ext cx="702105" cy="723099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CCE80B-E884-46AD-9098-137F5B88A734}"/>
              </a:ext>
            </a:extLst>
          </p:cNvPr>
          <p:cNvSpPr txBox="1"/>
          <p:nvPr/>
        </p:nvSpPr>
        <p:spPr>
          <a:xfrm>
            <a:off x="5829701" y="3946335"/>
            <a:ext cx="592534" cy="20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" panose="02040604050505020304" pitchFamily="18" charset="0"/>
              </a:rPr>
              <a:t>Ideas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D1B59E-7EC1-4846-88DC-CA4388BBC946}"/>
              </a:ext>
            </a:extLst>
          </p:cNvPr>
          <p:cNvSpPr/>
          <p:nvPr/>
        </p:nvSpPr>
        <p:spPr>
          <a:xfrm>
            <a:off x="5880178" y="4178913"/>
            <a:ext cx="487263" cy="478533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D21B85-113C-4ED6-B1AB-237574D77DCA}"/>
              </a:ext>
            </a:extLst>
          </p:cNvPr>
          <p:cNvSpPr txBox="1"/>
          <p:nvPr/>
        </p:nvSpPr>
        <p:spPr>
          <a:xfrm>
            <a:off x="5879649" y="4260911"/>
            <a:ext cx="501076" cy="31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dirty="0">
                <a:latin typeface="Century" panose="02040604050505020304" pitchFamily="18" charset="0"/>
              </a:rPr>
              <a:t>Unique ID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62C002BF-1EA4-4B82-B8B5-3E4A8C8AD906}"/>
              </a:ext>
            </a:extLst>
          </p:cNvPr>
          <p:cNvSpPr/>
          <p:nvPr/>
        </p:nvSpPr>
        <p:spPr>
          <a:xfrm>
            <a:off x="2209385" y="5418842"/>
            <a:ext cx="1073688" cy="498086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  <a:latin typeface="Century" panose="02040604050505020304" pitchFamily="18" charset="0"/>
              </a:rPr>
              <a:t>Information Input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D7C769C-EBF9-4D42-9FD2-CD97FD006990}"/>
              </a:ext>
            </a:extLst>
          </p:cNvPr>
          <p:cNvSpPr/>
          <p:nvPr/>
        </p:nvSpPr>
        <p:spPr>
          <a:xfrm>
            <a:off x="4035156" y="5418842"/>
            <a:ext cx="1073688" cy="498086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Century" panose="02040604050505020304" pitchFamily="18" charset="0"/>
              </a:rPr>
              <a:t>Organized Sections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DC228B-B8CA-48BA-99C2-32A74A85DD05}"/>
              </a:ext>
            </a:extLst>
          </p:cNvPr>
          <p:cNvSpPr/>
          <p:nvPr/>
        </p:nvSpPr>
        <p:spPr>
          <a:xfrm>
            <a:off x="5829701" y="5421674"/>
            <a:ext cx="1073688" cy="498086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  <a:latin typeface="Century" panose="02040604050505020304" pitchFamily="18" charset="0"/>
              </a:rPr>
              <a:t>Software Artifacts</a:t>
            </a:r>
          </a:p>
        </p:txBody>
      </p:sp>
      <p:sp>
        <p:nvSpPr>
          <p:cNvPr id="1034" name="Arrow: Right 1033">
            <a:extLst>
              <a:ext uri="{FF2B5EF4-FFF2-40B4-BE49-F238E27FC236}">
                <a16:creationId xmlns:a16="http://schemas.microsoft.com/office/drawing/2014/main" id="{2B94CA96-CC37-442D-BE4A-3E236B1B7D7C}"/>
              </a:ext>
            </a:extLst>
          </p:cNvPr>
          <p:cNvSpPr/>
          <p:nvPr/>
        </p:nvSpPr>
        <p:spPr>
          <a:xfrm>
            <a:off x="3334824" y="5521358"/>
            <a:ext cx="699935" cy="30338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tx1"/>
                </a:solidFill>
                <a:latin typeface="Century" panose="02040604050505020304" pitchFamily="18" charset="0"/>
              </a:rPr>
              <a:t>Recipe</a:t>
            </a:r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07DA115-22C7-4AD5-B9AA-92DB9687137D}"/>
              </a:ext>
            </a:extLst>
          </p:cNvPr>
          <p:cNvSpPr/>
          <p:nvPr/>
        </p:nvSpPr>
        <p:spPr>
          <a:xfrm>
            <a:off x="5152400" y="5511571"/>
            <a:ext cx="667786" cy="30338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tx1"/>
                </a:solidFill>
                <a:latin typeface="Century" panose="02040604050505020304" pitchFamily="18" charset="0"/>
              </a:rPr>
              <a:t>Printers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977A7F-7846-497F-8739-6857D780578C}"/>
              </a:ext>
            </a:extLst>
          </p:cNvPr>
          <p:cNvSpPr/>
          <p:nvPr/>
        </p:nvSpPr>
        <p:spPr>
          <a:xfrm>
            <a:off x="3890049" y="6145058"/>
            <a:ext cx="1332371" cy="681457"/>
          </a:xfrm>
          <a:prstGeom prst="roundRect">
            <a:avLst/>
          </a:prstGeom>
          <a:noFill/>
          <a:ln>
            <a:solidFill>
              <a:srgbClr val="126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C7F39-24D0-41A4-9E31-2CAB370D0F41}"/>
              </a:ext>
            </a:extLst>
          </p:cNvPr>
          <p:cNvSpPr txBox="1"/>
          <p:nvPr/>
        </p:nvSpPr>
        <p:spPr>
          <a:xfrm>
            <a:off x="4004639" y="6102514"/>
            <a:ext cx="11165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700" b="1" dirty="0">
                <a:solidFill>
                  <a:srgbClr val="126388"/>
                </a:solidFill>
                <a:latin typeface="Century" panose="02040604050505020304" pitchFamily="18" charset="0"/>
              </a:rPr>
              <a:t>View our Work!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AA432-B8F0-4CEE-A9DD-7A2DB549CBBC}"/>
              </a:ext>
            </a:extLst>
          </p:cNvPr>
          <p:cNvSpPr txBox="1"/>
          <p:nvPr/>
        </p:nvSpPr>
        <p:spPr>
          <a:xfrm>
            <a:off x="3768068" y="6676086"/>
            <a:ext cx="15897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" dirty="0">
                <a:latin typeface="Century" panose="02040604050505020304" pitchFamily="18" charset="0"/>
              </a:rPr>
              <a:t>https://jacquescarette.github.io/Drasil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518840A-D04F-48E3-8440-64ACDF652CEB}"/>
              </a:ext>
            </a:extLst>
          </p:cNvPr>
          <p:cNvSpPr/>
          <p:nvPr/>
        </p:nvSpPr>
        <p:spPr>
          <a:xfrm>
            <a:off x="2181530" y="2746745"/>
            <a:ext cx="1586537" cy="2340998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13E2-657C-4DDD-BD53-A18CC8C841D1}"/>
              </a:ext>
            </a:extLst>
          </p:cNvPr>
          <p:cNvSpPr txBox="1"/>
          <p:nvPr/>
        </p:nvSpPr>
        <p:spPr>
          <a:xfrm>
            <a:off x="2307992" y="2772255"/>
            <a:ext cx="1333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7A003C"/>
                </a:solidFill>
                <a:latin typeface="Century" panose="02040604050505020304" pitchFamily="18" charset="0"/>
              </a:rPr>
              <a:t>Information from Source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1D28B-1D5C-4B69-8255-6D32D3180EDD}"/>
              </a:ext>
            </a:extLst>
          </p:cNvPr>
          <p:cNvSpPr txBox="1"/>
          <p:nvPr/>
        </p:nvSpPr>
        <p:spPr>
          <a:xfrm>
            <a:off x="2181529" y="3213631"/>
            <a:ext cx="157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entury" panose="02040604050505020304" pitchFamily="18" charset="0"/>
              </a:rPr>
              <a:t>Program Name</a:t>
            </a:r>
            <a:br>
              <a:rPr lang="en-CA" sz="900" dirty="0">
                <a:latin typeface="Century" panose="02040604050505020304" pitchFamily="18" charset="0"/>
              </a:rPr>
            </a:br>
            <a:r>
              <a:rPr lang="en-CA" sz="900" dirty="0">
                <a:latin typeface="Century" panose="02040604050505020304" pitchFamily="18" charset="0"/>
              </a:rPr>
              <a:t>Authors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Symbols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Purpose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Requirements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Goals</a:t>
            </a:r>
            <a:br>
              <a:rPr lang="en-CA" sz="900" dirty="0">
                <a:latin typeface="Century" panose="02040604050505020304" pitchFamily="18" charset="0"/>
              </a:rPr>
            </a:br>
            <a:r>
              <a:rPr lang="en-CA" sz="900" dirty="0">
                <a:latin typeface="Century" panose="02040604050505020304" pitchFamily="18" charset="0"/>
              </a:rPr>
              <a:t>Assumptions</a:t>
            </a:r>
            <a:br>
              <a:rPr lang="en-CA" sz="900" dirty="0">
                <a:latin typeface="Century" panose="02040604050505020304" pitchFamily="18" charset="0"/>
              </a:rPr>
            </a:br>
            <a:r>
              <a:rPr lang="en-CA" sz="900" dirty="0">
                <a:latin typeface="Century" panose="02040604050505020304" pitchFamily="18" charset="0"/>
              </a:rPr>
              <a:t>Models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Definitions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Problem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Code Generator Choices</a:t>
            </a:r>
            <a:br>
              <a:rPr lang="en-CA" sz="900" dirty="0">
                <a:latin typeface="Century" panose="02040604050505020304" pitchFamily="18" charset="0"/>
              </a:rPr>
            </a:br>
            <a:r>
              <a:rPr lang="en-CA" sz="900" dirty="0">
                <a:latin typeface="Century" panose="02040604050505020304" pitchFamily="18" charset="0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E3628-BC52-4487-9C36-375902CA2210}"/>
              </a:ext>
            </a:extLst>
          </p:cNvPr>
          <p:cNvSpPr txBox="1"/>
          <p:nvPr/>
        </p:nvSpPr>
        <p:spPr>
          <a:xfrm>
            <a:off x="3918959" y="2730030"/>
            <a:ext cx="8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 err="1">
                <a:latin typeface="Century" panose="02040604050505020304" pitchFamily="18" charset="0"/>
              </a:rPr>
              <a:t>Drasil</a:t>
            </a:r>
            <a:r>
              <a:rPr lang="en-CA" sz="900" dirty="0">
                <a:latin typeface="Century" panose="02040604050505020304" pitchFamily="18" charset="0"/>
              </a:rPr>
              <a:t> Generators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E81A0FB-2139-4170-92BC-48F63CA4C489}"/>
              </a:ext>
            </a:extLst>
          </p:cNvPr>
          <p:cNvSpPr/>
          <p:nvPr/>
        </p:nvSpPr>
        <p:spPr>
          <a:xfrm>
            <a:off x="3840319" y="3467192"/>
            <a:ext cx="1342568" cy="163190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9586E-F20C-45CB-9100-3B663A403682}"/>
              </a:ext>
            </a:extLst>
          </p:cNvPr>
          <p:cNvSpPr txBox="1"/>
          <p:nvPr/>
        </p:nvSpPr>
        <p:spPr>
          <a:xfrm>
            <a:off x="4001823" y="3480281"/>
            <a:ext cx="1030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b="1" dirty="0">
                <a:solidFill>
                  <a:srgbClr val="7A003C"/>
                </a:solidFill>
                <a:latin typeface="Century" panose="02040604050505020304" pitchFamily="18" charset="0"/>
              </a:rPr>
              <a:t>Information in Artifacts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4D50E-9F8D-4420-89E6-550CDB896C92}"/>
              </a:ext>
            </a:extLst>
          </p:cNvPr>
          <p:cNvSpPr txBox="1"/>
          <p:nvPr/>
        </p:nvSpPr>
        <p:spPr>
          <a:xfrm>
            <a:off x="3808562" y="3876074"/>
            <a:ext cx="142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entury" panose="02040604050505020304" pitchFamily="18" charset="0"/>
              </a:rPr>
              <a:t>File Names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Scope of Requirements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Variables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Expressions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Derivations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Code Functions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Traceability Graphs</a:t>
            </a:r>
          </a:p>
          <a:p>
            <a:pPr algn="ctr"/>
            <a:r>
              <a:rPr lang="en-CA" sz="900" dirty="0">
                <a:latin typeface="Century" panose="02040604050505020304" pitchFamily="18" charset="0"/>
              </a:rPr>
              <a:t>Citations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7F456A-DB05-4204-96A3-6A46BC88302D}"/>
              </a:ext>
            </a:extLst>
          </p:cNvPr>
          <p:cNvSpPr txBox="1"/>
          <p:nvPr/>
        </p:nvSpPr>
        <p:spPr>
          <a:xfrm>
            <a:off x="0" y="1848906"/>
            <a:ext cx="2114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solidFill>
                  <a:srgbClr val="126388"/>
                </a:solidFill>
                <a:latin typeface="Century" panose="02040604050505020304" pitchFamily="18" charset="0"/>
              </a:rPr>
              <a:t>The Big Idea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95F61E-2C87-4F3A-88DB-1BCB5C31A440}"/>
              </a:ext>
            </a:extLst>
          </p:cNvPr>
          <p:cNvSpPr txBox="1"/>
          <p:nvPr/>
        </p:nvSpPr>
        <p:spPr>
          <a:xfrm>
            <a:off x="2741" y="2961594"/>
            <a:ext cx="209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solidFill>
                  <a:srgbClr val="126388"/>
                </a:solidFill>
                <a:latin typeface="Century" panose="02040604050505020304" pitchFamily="18" charset="0"/>
              </a:rPr>
              <a:t>The Problem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75C7C2-8EF7-4CCF-B96B-A5DBFF58781A}"/>
              </a:ext>
            </a:extLst>
          </p:cNvPr>
          <p:cNvSpPr txBox="1"/>
          <p:nvPr/>
        </p:nvSpPr>
        <p:spPr>
          <a:xfrm>
            <a:off x="-8450" y="3118748"/>
            <a:ext cx="2106734" cy="84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information in software artifacts is difficult and time-consuming.</a:t>
            </a:r>
            <a:r>
              <a:rPr lang="en-CA" sz="900" baseline="30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[1]</a:t>
            </a:r>
            <a:endParaRPr lang="en-CA" sz="9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is prone to errors.</a:t>
            </a:r>
            <a:r>
              <a:rPr lang="en-CA" sz="900" baseline="300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DBB79A-6454-47D2-9BC2-2C2BAB8B4300}"/>
              </a:ext>
            </a:extLst>
          </p:cNvPr>
          <p:cNvSpPr txBox="1"/>
          <p:nvPr/>
        </p:nvSpPr>
        <p:spPr>
          <a:xfrm>
            <a:off x="0" y="3900083"/>
            <a:ext cx="211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 dirty="0">
                <a:solidFill>
                  <a:srgbClr val="126388"/>
                </a:solidFill>
                <a:latin typeface="Century" panose="02040604050505020304" pitchFamily="18" charset="0"/>
              </a:rPr>
              <a:t>The Solution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305C18-4CD5-45F2-B104-CE8E52C6010F}"/>
              </a:ext>
            </a:extLst>
          </p:cNvPr>
          <p:cNvSpPr txBox="1"/>
          <p:nvPr/>
        </p:nvSpPr>
        <p:spPr>
          <a:xfrm>
            <a:off x="-8820" y="4075384"/>
            <a:ext cx="2132451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Drasil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generate many software artifacts (documents, scripts, code, diagrams, etc.) from a </a:t>
            </a: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900" b="1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CA" sz="9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information.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0E573F-FFA1-4415-9E50-428923E9E96A}"/>
              </a:ext>
            </a:extLst>
          </p:cNvPr>
          <p:cNvSpPr txBox="1"/>
          <p:nvPr/>
        </p:nvSpPr>
        <p:spPr>
          <a:xfrm>
            <a:off x="7015412" y="1891188"/>
            <a:ext cx="2147317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Easily generate and change documents.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Errors were </a:t>
            </a:r>
            <a:r>
              <a:rPr lang="en-CA" sz="900" b="1" dirty="0">
                <a:latin typeface="Century" panose="02040604050505020304" pitchFamily="18" charset="0"/>
              </a:rPr>
              <a:t>pervasive</a:t>
            </a:r>
            <a:r>
              <a:rPr lang="en-CA" sz="900" dirty="0">
                <a:latin typeface="Century" panose="02040604050505020304" pitchFamily="18" charset="0"/>
              </a:rPr>
              <a:t> and much easier to fix.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Low</a:t>
            </a:r>
            <a:r>
              <a:rPr lang="en-CA" sz="900" b="1" dirty="0">
                <a:latin typeface="Century" panose="02040604050505020304" pitchFamily="18" charset="0"/>
              </a:rPr>
              <a:t> </a:t>
            </a:r>
            <a:r>
              <a:rPr lang="en-CA" sz="900" dirty="0">
                <a:latin typeface="Century" panose="02040604050505020304" pitchFamily="18" charset="0"/>
              </a:rPr>
              <a:t>time</a:t>
            </a:r>
            <a:r>
              <a:rPr lang="en-CA" sz="900" b="1" dirty="0">
                <a:latin typeface="Century" panose="02040604050505020304" pitchFamily="18" charset="0"/>
              </a:rPr>
              <a:t> </a:t>
            </a:r>
            <a:r>
              <a:rPr lang="en-CA" sz="900" dirty="0">
                <a:latin typeface="Century" panose="02040604050505020304" pitchFamily="18" charset="0"/>
              </a:rPr>
              <a:t>investment</a:t>
            </a:r>
            <a:r>
              <a:rPr lang="en-CA" sz="900" b="1" dirty="0">
                <a:latin typeface="Century" panose="02040604050505020304" pitchFamily="18" charset="0"/>
              </a:rPr>
              <a:t> </a:t>
            </a:r>
            <a:r>
              <a:rPr lang="en-CA" sz="900" dirty="0">
                <a:latin typeface="Century" panose="02040604050505020304" pitchFamily="18" charset="0"/>
              </a:rPr>
              <a:t>needed to create new projects.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b="1" dirty="0">
                <a:latin typeface="Century" panose="02040604050505020304" pitchFamily="18" charset="0"/>
              </a:rPr>
              <a:t>Flexible</a:t>
            </a:r>
            <a:r>
              <a:rPr lang="en-CA" sz="900" dirty="0">
                <a:latin typeface="Century" panose="02040604050505020304" pitchFamily="18" charset="0"/>
              </a:rPr>
              <a:t> enough to create other types of documents.</a:t>
            </a:r>
          </a:p>
          <a:p>
            <a:pPr marL="171450" indent="-171450">
              <a:spcAft>
                <a:spcPts val="200"/>
              </a:spcAft>
              <a:buClr>
                <a:srgbClr val="38677D"/>
              </a:buClr>
              <a:buFont typeface="Wingdings" panose="05000000000000000000" pitchFamily="2" charset="2"/>
              <a:buChar char="v"/>
            </a:pPr>
            <a:r>
              <a:rPr lang="en-CA" sz="900" dirty="0">
                <a:latin typeface="Century" panose="02040604050505020304" pitchFamily="18" charset="0"/>
              </a:rPr>
              <a:t>Recipes rely on many </a:t>
            </a:r>
            <a:r>
              <a:rPr lang="en-CA" sz="900">
                <a:latin typeface="Century" panose="02040604050505020304" pitchFamily="18" charset="0"/>
              </a:rPr>
              <a:t>embedded Domain-Specific </a:t>
            </a:r>
            <a:r>
              <a:rPr lang="en-CA" sz="900" dirty="0">
                <a:latin typeface="Century" panose="02040604050505020304" pitchFamily="18" charset="0"/>
              </a:rPr>
              <a:t>Languages.</a:t>
            </a: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F0D63333-2E5F-4C7E-BD34-E13E2E8A6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18" y="6247489"/>
            <a:ext cx="471627" cy="4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</TotalTime>
  <Words>463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Hunt</dc:creator>
  <cp:lastModifiedBy>Anthony Hunt</cp:lastModifiedBy>
  <cp:revision>89</cp:revision>
  <dcterms:created xsi:type="dcterms:W3CDTF">2021-07-31T17:59:42Z</dcterms:created>
  <dcterms:modified xsi:type="dcterms:W3CDTF">2021-08-11T17:22:07Z</dcterms:modified>
</cp:coreProperties>
</file>