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</p:sldIdLst>
  <p:sldSz cx="219456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50" d="100"/>
          <a:sy n="50" d="100"/>
        </p:scale>
        <p:origin x="1182" y="-5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5387342"/>
            <a:ext cx="18653760" cy="11460480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7289782"/>
            <a:ext cx="16459200" cy="7947658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64D1-3F9C-4F1D-887B-8EA13EB31FE0}" type="datetimeFigureOut">
              <a:rPr lang="en-CA" smtClean="0"/>
              <a:t>2023-08-07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0A11-6435-465F-9B08-5D1589E1BB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9528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64D1-3F9C-4F1D-887B-8EA13EB31FE0}" type="datetimeFigureOut">
              <a:rPr lang="en-CA" smtClean="0"/>
              <a:t>2023-08-07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0A11-6435-465F-9B08-5D1589E1BB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9974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1752600"/>
            <a:ext cx="473202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1752600"/>
            <a:ext cx="1392174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64D1-3F9C-4F1D-887B-8EA13EB31FE0}" type="datetimeFigureOut">
              <a:rPr lang="en-CA" smtClean="0"/>
              <a:t>2023-08-07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0A11-6435-465F-9B08-5D1589E1BB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6205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64D1-3F9C-4F1D-887B-8EA13EB31FE0}" type="datetimeFigureOut">
              <a:rPr lang="en-CA" smtClean="0"/>
              <a:t>2023-08-07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0A11-6435-465F-9B08-5D1589E1BB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5939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8206749"/>
            <a:ext cx="18928080" cy="13693138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22029429"/>
            <a:ext cx="18928080" cy="7200898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/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64D1-3F9C-4F1D-887B-8EA13EB31FE0}" type="datetimeFigureOut">
              <a:rPr lang="en-CA" smtClean="0"/>
              <a:t>2023-08-07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0A11-6435-465F-9B08-5D1589E1BB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417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8763000"/>
            <a:ext cx="932688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8763000"/>
            <a:ext cx="932688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64D1-3F9C-4F1D-887B-8EA13EB31FE0}" type="datetimeFigureOut">
              <a:rPr lang="en-CA" smtClean="0"/>
              <a:t>2023-08-07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0A11-6435-465F-9B08-5D1589E1BB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348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1752607"/>
            <a:ext cx="1892808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8069582"/>
            <a:ext cx="9284016" cy="395477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12024360"/>
            <a:ext cx="9284016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8069582"/>
            <a:ext cx="9329738" cy="395477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12024360"/>
            <a:ext cx="9329738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64D1-3F9C-4F1D-887B-8EA13EB31FE0}" type="datetimeFigureOut">
              <a:rPr lang="en-CA" smtClean="0"/>
              <a:t>2023-08-07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0A11-6435-465F-9B08-5D1589E1BB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8125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64D1-3F9C-4F1D-887B-8EA13EB31FE0}" type="datetimeFigureOut">
              <a:rPr lang="en-CA" smtClean="0"/>
              <a:t>2023-08-07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0A11-6435-465F-9B08-5D1589E1BB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0237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64D1-3F9C-4F1D-887B-8EA13EB31FE0}" type="datetimeFigureOut">
              <a:rPr lang="en-CA" smtClean="0"/>
              <a:t>2023-08-07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0A11-6435-465F-9B08-5D1589E1BB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6923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4739647"/>
            <a:ext cx="11109960" cy="23393400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64D1-3F9C-4F1D-887B-8EA13EB31FE0}" type="datetimeFigureOut">
              <a:rPr lang="en-CA" smtClean="0"/>
              <a:t>2023-08-07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0A11-6435-465F-9B08-5D1589E1BB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4517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4739647"/>
            <a:ext cx="11109960" cy="23393400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64D1-3F9C-4F1D-887B-8EA13EB31FE0}" type="datetimeFigureOut">
              <a:rPr lang="en-CA" smtClean="0"/>
              <a:t>2023-08-07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0A11-6435-465F-9B08-5D1589E1BB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0331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1752607"/>
            <a:ext cx="1892808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8763000"/>
            <a:ext cx="1892808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A64D1-3F9C-4F1D-887B-8EA13EB31FE0}" type="datetimeFigureOut">
              <a:rPr lang="en-CA" smtClean="0"/>
              <a:t>2023-08-07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30510487"/>
            <a:ext cx="74066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90A11-6435-465F-9B08-5D1589E1BB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0521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232A371-92E0-F056-EE9A-2D588D1CD806}"/>
              </a:ext>
            </a:extLst>
          </p:cNvPr>
          <p:cNvSpPr/>
          <p:nvPr/>
        </p:nvSpPr>
        <p:spPr>
          <a:xfrm>
            <a:off x="189510" y="3991374"/>
            <a:ext cx="10195573" cy="707886"/>
          </a:xfrm>
          <a:prstGeom prst="rect">
            <a:avLst/>
          </a:prstGeom>
          <a:solidFill>
            <a:srgbClr val="7A003C"/>
          </a:solidFill>
          <a:ln>
            <a:solidFill>
              <a:srgbClr val="7A00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918EEDA-C56D-4D86-9EE3-88FD210D0F06}"/>
              </a:ext>
            </a:extLst>
          </p:cNvPr>
          <p:cNvSpPr/>
          <p:nvPr/>
        </p:nvSpPr>
        <p:spPr>
          <a:xfrm>
            <a:off x="-34475" y="-73335"/>
            <a:ext cx="21980076" cy="3870450"/>
          </a:xfrm>
          <a:prstGeom prst="rect">
            <a:avLst/>
          </a:prstGeom>
          <a:solidFill>
            <a:srgbClr val="7A003C"/>
          </a:solidFill>
          <a:ln>
            <a:solidFill>
              <a:srgbClr val="7A00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9AA755-6FDC-4E33-95AC-C06BE4506A9F}"/>
              </a:ext>
            </a:extLst>
          </p:cNvPr>
          <p:cNvSpPr txBox="1"/>
          <p:nvPr/>
        </p:nvSpPr>
        <p:spPr>
          <a:xfrm>
            <a:off x="4269652" y="152545"/>
            <a:ext cx="13406297" cy="1123712"/>
          </a:xfrm>
          <a:prstGeom prst="roundRect">
            <a:avLst/>
          </a:prstGeom>
          <a:solidFill>
            <a:srgbClr val="FDBF57"/>
          </a:solidFill>
          <a:ln>
            <a:solidFill>
              <a:srgbClr val="FDBF5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6000" dirty="0">
                <a:solidFill>
                  <a:srgbClr val="7A00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Investigation of Abbreviation Functions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3FF623-E207-4C41-8B25-F36C940E6D02}"/>
              </a:ext>
            </a:extLst>
          </p:cNvPr>
          <p:cNvSpPr txBox="1"/>
          <p:nvPr/>
        </p:nvSpPr>
        <p:spPr>
          <a:xfrm>
            <a:off x="5666410" y="1322380"/>
            <a:ext cx="10612779" cy="1021556"/>
          </a:xfrm>
          <a:prstGeom prst="roundRect">
            <a:avLst/>
          </a:prstGeom>
          <a:solidFill>
            <a:srgbClr val="FDBF57"/>
          </a:solidFill>
          <a:ln>
            <a:solidFill>
              <a:srgbClr val="FDBF5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5400" dirty="0">
                <a:solidFill>
                  <a:srgbClr val="7A00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Drasil – Generate All the Things!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616FB1-9C60-4DF9-9C21-E4255CA8A398}"/>
              </a:ext>
            </a:extLst>
          </p:cNvPr>
          <p:cNvSpPr txBox="1"/>
          <p:nvPr/>
        </p:nvSpPr>
        <p:spPr>
          <a:xfrm>
            <a:off x="4517410" y="2481896"/>
            <a:ext cx="12910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Harmanpreet Singh Sagar</a:t>
            </a:r>
            <a:r>
              <a:rPr lang="en-CA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Dr. Jacques Carette, Dr. Spencer Smith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B7E397-206D-428A-B0DA-0984965E9163}"/>
              </a:ext>
            </a:extLst>
          </p:cNvPr>
          <p:cNvSpPr txBox="1"/>
          <p:nvPr/>
        </p:nvSpPr>
        <p:spPr>
          <a:xfrm>
            <a:off x="3139955" y="3028010"/>
            <a:ext cx="15665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Computing and Software, McMaster University, Hamilton, ON, Canada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C8D69A-CD36-47C3-9934-7661A587F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1237" y="238448"/>
            <a:ext cx="3295219" cy="3290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051C715A-44A5-474B-A07A-A7E500A0B455}"/>
              </a:ext>
            </a:extLst>
          </p:cNvPr>
          <p:cNvSpPr txBox="1"/>
          <p:nvPr/>
        </p:nvSpPr>
        <p:spPr>
          <a:xfrm>
            <a:off x="208811" y="3966095"/>
            <a:ext cx="10174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pic>
        <p:nvPicPr>
          <p:cNvPr id="20" name="Picture 19" descr="A black rectangular sign with white text&#10;&#10;Description automatically generated">
            <a:extLst>
              <a:ext uri="{FF2B5EF4-FFF2-40B4-BE49-F238E27FC236}">
                <a16:creationId xmlns:a16="http://schemas.microsoft.com/office/drawing/2014/main" id="{C284A8D9-BD51-FDD7-7055-9365537CB7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10" y="170342"/>
            <a:ext cx="2906781" cy="349037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183D313-5541-6319-A62C-B264AFC3F178}"/>
              </a:ext>
            </a:extLst>
          </p:cNvPr>
          <p:cNvSpPr/>
          <p:nvPr/>
        </p:nvSpPr>
        <p:spPr>
          <a:xfrm>
            <a:off x="183136" y="11952778"/>
            <a:ext cx="10195574" cy="707886"/>
          </a:xfrm>
          <a:prstGeom prst="rect">
            <a:avLst/>
          </a:prstGeom>
          <a:solidFill>
            <a:srgbClr val="7A003C"/>
          </a:solidFill>
          <a:ln>
            <a:solidFill>
              <a:srgbClr val="7A00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B073B8-971F-24F8-9559-F81C3E811C7A}"/>
              </a:ext>
            </a:extLst>
          </p:cNvPr>
          <p:cNvSpPr txBox="1"/>
          <p:nvPr/>
        </p:nvSpPr>
        <p:spPr>
          <a:xfrm>
            <a:off x="183136" y="11927499"/>
            <a:ext cx="10195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Purpose / Objectives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BC2E9C-908F-328E-B896-36A86850173A}"/>
              </a:ext>
            </a:extLst>
          </p:cNvPr>
          <p:cNvSpPr/>
          <p:nvPr/>
        </p:nvSpPr>
        <p:spPr>
          <a:xfrm>
            <a:off x="303747" y="19872803"/>
            <a:ext cx="10195573" cy="707886"/>
          </a:xfrm>
          <a:prstGeom prst="rect">
            <a:avLst/>
          </a:prstGeom>
          <a:solidFill>
            <a:srgbClr val="7A003C"/>
          </a:solidFill>
          <a:ln>
            <a:solidFill>
              <a:srgbClr val="7A00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660BD2-CEAE-E0FB-B002-3BDBE0B69525}"/>
              </a:ext>
            </a:extLst>
          </p:cNvPr>
          <p:cNvSpPr txBox="1"/>
          <p:nvPr/>
        </p:nvSpPr>
        <p:spPr>
          <a:xfrm>
            <a:off x="303747" y="19847524"/>
            <a:ext cx="10195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7CF9A2F-64BB-8F8F-18B8-A23019E3F3E5}"/>
              </a:ext>
            </a:extLst>
          </p:cNvPr>
          <p:cNvSpPr/>
          <p:nvPr/>
        </p:nvSpPr>
        <p:spPr>
          <a:xfrm>
            <a:off x="11566892" y="10110783"/>
            <a:ext cx="10150193" cy="707886"/>
          </a:xfrm>
          <a:prstGeom prst="rect">
            <a:avLst/>
          </a:prstGeom>
          <a:solidFill>
            <a:srgbClr val="7A003C"/>
          </a:solidFill>
          <a:ln>
            <a:solidFill>
              <a:srgbClr val="7A00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EBC938-E2EA-47EC-AEE8-FE161CC0D9B6}"/>
              </a:ext>
            </a:extLst>
          </p:cNvPr>
          <p:cNvSpPr txBox="1"/>
          <p:nvPr/>
        </p:nvSpPr>
        <p:spPr>
          <a:xfrm>
            <a:off x="11566892" y="10085504"/>
            <a:ext cx="10150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A198A7A-DAD2-63D3-685E-DC21A0491202}"/>
              </a:ext>
            </a:extLst>
          </p:cNvPr>
          <p:cNvSpPr/>
          <p:nvPr/>
        </p:nvSpPr>
        <p:spPr>
          <a:xfrm>
            <a:off x="11525367" y="22682276"/>
            <a:ext cx="10156563" cy="707886"/>
          </a:xfrm>
          <a:prstGeom prst="rect">
            <a:avLst/>
          </a:prstGeom>
          <a:solidFill>
            <a:srgbClr val="7A003C"/>
          </a:solidFill>
          <a:ln>
            <a:solidFill>
              <a:srgbClr val="7A00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99E6E7-33F1-FAD7-50D5-79C79B936539}"/>
              </a:ext>
            </a:extLst>
          </p:cNvPr>
          <p:cNvSpPr txBox="1"/>
          <p:nvPr/>
        </p:nvSpPr>
        <p:spPr>
          <a:xfrm>
            <a:off x="11525367" y="22656997"/>
            <a:ext cx="10156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444743-00A0-32F0-6480-05BD1BFA5741}"/>
              </a:ext>
            </a:extLst>
          </p:cNvPr>
          <p:cNvSpPr/>
          <p:nvPr/>
        </p:nvSpPr>
        <p:spPr>
          <a:xfrm>
            <a:off x="11535108" y="26114831"/>
            <a:ext cx="10150193" cy="707886"/>
          </a:xfrm>
          <a:prstGeom prst="rect">
            <a:avLst/>
          </a:prstGeom>
          <a:solidFill>
            <a:srgbClr val="7A003C"/>
          </a:solidFill>
          <a:ln>
            <a:solidFill>
              <a:srgbClr val="7A00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10A095-5F25-6D05-6C80-6E4060F0FA01}"/>
              </a:ext>
            </a:extLst>
          </p:cNvPr>
          <p:cNvSpPr txBox="1"/>
          <p:nvPr/>
        </p:nvSpPr>
        <p:spPr>
          <a:xfrm>
            <a:off x="11535107" y="26089552"/>
            <a:ext cx="10150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 Steps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00DCA5-CB49-E62F-097E-7F0C5E5906D0}"/>
              </a:ext>
            </a:extLst>
          </p:cNvPr>
          <p:cNvSpPr txBox="1"/>
          <p:nvPr/>
        </p:nvSpPr>
        <p:spPr>
          <a:xfrm>
            <a:off x="11525447" y="23532612"/>
            <a:ext cx="10156561" cy="2434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2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 investigation highlighted the uses and abuses of abbreviation functions within Drasil. A lot of these abuses were a result of the de-embedding of Drasil. The misuse of these functions has been fixed to improve readability and traceability. Refactoring the code has also helped in </a:t>
            </a:r>
            <a:r>
              <a:rPr lang="en-CA" sz="24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following file naming conventions and </a:t>
            </a:r>
            <a:r>
              <a:rPr lang="en-CA" sz="2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has thus improved the quality of the artifacts that are generated by Drasil.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465AF8F-A7FA-0237-C61D-A46C6B97E3FC}"/>
              </a:ext>
            </a:extLst>
          </p:cNvPr>
          <p:cNvSpPr/>
          <p:nvPr/>
        </p:nvSpPr>
        <p:spPr>
          <a:xfrm>
            <a:off x="-34475" y="29628193"/>
            <a:ext cx="21980075" cy="2130691"/>
          </a:xfrm>
          <a:prstGeom prst="rect">
            <a:avLst/>
          </a:prstGeom>
          <a:solidFill>
            <a:srgbClr val="7A003C"/>
          </a:solidFill>
          <a:ln>
            <a:solidFill>
              <a:srgbClr val="7A00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BBA6F-F23D-231B-6A42-186E00C9D59D}"/>
              </a:ext>
            </a:extLst>
          </p:cNvPr>
          <p:cNvSpPr txBox="1"/>
          <p:nvPr/>
        </p:nvSpPr>
        <p:spPr>
          <a:xfrm>
            <a:off x="183139" y="30380201"/>
            <a:ext cx="102019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Daniel Szymczak, W. Spencer Smith, and Jacques Carette. Position paper: A knowledge-based approach to scientific software development. In </a:t>
            </a:r>
            <a:r>
              <a:rPr lang="en-US" sz="2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Proceedings of SE4Science’16 in conjunction with the International Conference on Software Engineering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(ICSE), Austin, Texas, United States, May 2016. In conjunction with ICSE 2016. 4 pp.</a:t>
            </a:r>
            <a:endParaRPr lang="en-CA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B0D766-9803-181D-5749-1FBF1691DD3C}"/>
              </a:ext>
            </a:extLst>
          </p:cNvPr>
          <p:cNvSpPr txBox="1"/>
          <p:nvPr/>
        </p:nvSpPr>
        <p:spPr>
          <a:xfrm>
            <a:off x="18747" y="29773402"/>
            <a:ext cx="9317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  <a:endParaRPr lang="en-CA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E58B0A-1539-5969-E1C4-F5EABAFE20BB}"/>
              </a:ext>
            </a:extLst>
          </p:cNvPr>
          <p:cNvSpPr txBox="1"/>
          <p:nvPr/>
        </p:nvSpPr>
        <p:spPr>
          <a:xfrm>
            <a:off x="10693400" y="30373184"/>
            <a:ext cx="11289414" cy="1385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1920"/>
              </a:spcAft>
            </a:pPr>
            <a:r>
              <a:rPr lang="en-CA" sz="2000" kern="1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 would like to thank the McMaster Engineering Research Experience Award committee for funding this position and paper. I would also like to thank Dr. Spencer Smith and Dr. Jacques Carette for providing me with this valuable opportunity to learn and contribute to this project. Finally, I would like to thank Jason Balaci and Samuel Crawford for their support throughout the summer.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F6D79B-A3AB-CD03-18E5-6B258D8B539A}"/>
              </a:ext>
            </a:extLst>
          </p:cNvPr>
          <p:cNvSpPr txBox="1"/>
          <p:nvPr/>
        </p:nvSpPr>
        <p:spPr>
          <a:xfrm>
            <a:off x="10693400" y="29771575"/>
            <a:ext cx="11157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Acknowledgements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0D9A8E-6176-4831-CCCA-5D1B0DA689A6}"/>
              </a:ext>
            </a:extLst>
          </p:cNvPr>
          <p:cNvSpPr/>
          <p:nvPr/>
        </p:nvSpPr>
        <p:spPr>
          <a:xfrm>
            <a:off x="-34475" y="31758884"/>
            <a:ext cx="21980075" cy="1159516"/>
          </a:xfrm>
          <a:prstGeom prst="rect">
            <a:avLst/>
          </a:prstGeom>
          <a:solidFill>
            <a:srgbClr val="FDBF57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310D36-160F-D8FB-765F-F442E553B7F0}"/>
              </a:ext>
            </a:extLst>
          </p:cNvPr>
          <p:cNvSpPr txBox="1"/>
          <p:nvPr/>
        </p:nvSpPr>
        <p:spPr>
          <a:xfrm>
            <a:off x="281474" y="31984699"/>
            <a:ext cx="8036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b="1" dirty="0">
                <a:solidFill>
                  <a:srgbClr val="7A00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HARMANPREET SINGH SAGAR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2CF8D5-E76F-363F-83DB-6F6CD3C7CF4F}"/>
              </a:ext>
            </a:extLst>
          </p:cNvPr>
          <p:cNvSpPr txBox="1"/>
          <p:nvPr/>
        </p:nvSpPr>
        <p:spPr>
          <a:xfrm>
            <a:off x="9043363" y="31814128"/>
            <a:ext cx="62272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7A00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Email: sagarh@mcmaster.ca</a:t>
            </a:r>
          </a:p>
          <a:p>
            <a:r>
              <a:rPr lang="en-CA" sz="3200" dirty="0">
                <a:solidFill>
                  <a:srgbClr val="7A00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LinkedIn: harmanpreetssagar</a:t>
            </a:r>
          </a:p>
        </p:txBody>
      </p:sp>
      <p:pic>
        <p:nvPicPr>
          <p:cNvPr id="33" name="Picture 32" descr="Qr code&#10;&#10;Description automatically generated">
            <a:extLst>
              <a:ext uri="{FF2B5EF4-FFF2-40B4-BE49-F238E27FC236}">
                <a16:creationId xmlns:a16="http://schemas.microsoft.com/office/drawing/2014/main" id="{CDD1EE0A-2838-0BDD-050C-F9A287FFBD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6381" y="31905186"/>
            <a:ext cx="910930" cy="910928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8996BD3-C1EC-4A01-5909-953232671F18}"/>
              </a:ext>
            </a:extLst>
          </p:cNvPr>
          <p:cNvSpPr txBox="1"/>
          <p:nvPr/>
        </p:nvSpPr>
        <p:spPr>
          <a:xfrm>
            <a:off x="15370603" y="31861588"/>
            <a:ext cx="51874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>
                <a:solidFill>
                  <a:srgbClr val="7A00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Our Work</a:t>
            </a:r>
          </a:p>
          <a:p>
            <a:r>
              <a:rPr lang="en-CA" sz="2400" dirty="0">
                <a:solidFill>
                  <a:srgbClr val="7A00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https://jacquescarette.github.io/Drasil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071036-320D-C16D-6EEA-81280378D127}"/>
              </a:ext>
            </a:extLst>
          </p:cNvPr>
          <p:cNvSpPr txBox="1"/>
          <p:nvPr/>
        </p:nvSpPr>
        <p:spPr>
          <a:xfrm>
            <a:off x="183137" y="4850893"/>
            <a:ext cx="10195572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7A003C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The Problem of Information Duplication:</a:t>
            </a:r>
            <a:endParaRPr lang="en-CA" sz="28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Prone to errors. </a:t>
            </a:r>
            <a:r>
              <a:rPr lang="en-CA" sz="2400" baseline="30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[1]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Hard to achieve traceability.</a:t>
            </a:r>
            <a:r>
              <a:rPr lang="en-CA" sz="2400" baseline="30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[1]</a:t>
            </a:r>
            <a:endParaRPr lang="en-CA" sz="24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Reduces maintainability of software.</a:t>
            </a:r>
            <a:r>
              <a:rPr lang="en-CA" sz="2400" baseline="30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[1]</a:t>
            </a:r>
          </a:p>
          <a:p>
            <a:endParaRPr lang="en-CA" sz="2400" b="1" dirty="0">
              <a:solidFill>
                <a:srgbClr val="7A003C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r>
              <a:rPr lang="en-CA" sz="2800" b="1" dirty="0">
                <a:solidFill>
                  <a:srgbClr val="7A003C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The Solution: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 software framework (</a:t>
            </a:r>
            <a:r>
              <a:rPr lang="en-CA" sz="24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Drasil</a:t>
            </a:r>
            <a:r>
              <a:rPr lang="en-CA" sz="2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 that captures data once and </a:t>
            </a:r>
            <a:r>
              <a:rPr lang="en-US" sz="2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duplicates it as needed to generate all software artifacts, including code, requirements documentation, build scripts, </a:t>
            </a:r>
            <a:r>
              <a:rPr lang="en-US" sz="24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etc</a:t>
            </a:r>
            <a:r>
              <a:rPr lang="en-CA" sz="2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.</a:t>
            </a:r>
            <a:r>
              <a:rPr lang="en-CA" sz="2400" baseline="30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[1]</a:t>
            </a:r>
          </a:p>
          <a:p>
            <a:endParaRPr lang="en-CA" sz="24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r>
              <a:rPr lang="en-CA" sz="2800" b="1" dirty="0">
                <a:solidFill>
                  <a:srgbClr val="7A003C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What is Drasil?</a:t>
            </a:r>
            <a:endParaRPr lang="en-CA" sz="2800" dirty="0">
              <a:solidFill>
                <a:srgbClr val="7A003C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 framework to generate all the software artifacts from a stable knowledge base.</a:t>
            </a:r>
            <a:r>
              <a:rPr lang="en-CA" sz="2400" baseline="30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[1]</a:t>
            </a:r>
            <a:endParaRPr lang="en-CA" sz="24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Currently focuses on Scientific Software.</a:t>
            </a:r>
            <a:r>
              <a:rPr lang="en-CA" sz="2400" baseline="30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[1]</a:t>
            </a:r>
            <a:endParaRPr lang="en-CA" sz="24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Common knowledge recipes are written in Domain Specific Languages (DSLs) embedded in Haskell.</a:t>
            </a:r>
            <a:r>
              <a:rPr lang="en-CA" sz="2400" baseline="30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[1]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Drasil has grown organically for almost 10 years and is now in need of refactoring.</a:t>
            </a:r>
            <a:endParaRPr lang="en-CA" sz="24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72F2E9-0E04-2200-B6D3-4940A7E3BF45}"/>
              </a:ext>
            </a:extLst>
          </p:cNvPr>
          <p:cNvSpPr txBox="1"/>
          <p:nvPr/>
        </p:nvSpPr>
        <p:spPr>
          <a:xfrm>
            <a:off x="202436" y="12792737"/>
            <a:ext cx="102019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Analyze and resolve abbreviation function abuses in Drasil.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Reduce duplication to prevent errors in Drasil.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Improve traceability within the Drasil framework.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The functions being analyzed are as follows: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2CA8417-D3E5-08DB-DFB5-FE8BDD497948}"/>
              </a:ext>
            </a:extLst>
          </p:cNvPr>
          <p:cNvSpPr/>
          <p:nvPr/>
        </p:nvSpPr>
        <p:spPr>
          <a:xfrm>
            <a:off x="310121" y="20749669"/>
            <a:ext cx="10195573" cy="8652709"/>
          </a:xfrm>
          <a:prstGeom prst="rect">
            <a:avLst/>
          </a:prstGeom>
          <a:solidFill>
            <a:srgbClr val="FDBF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13DE957-8958-839C-7CC9-5A970B8428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6065" y="20979332"/>
            <a:ext cx="9923684" cy="7299613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94B71EAD-DC96-91EA-8703-D8DD38144267}"/>
              </a:ext>
            </a:extLst>
          </p:cNvPr>
          <p:cNvSpPr txBox="1"/>
          <p:nvPr/>
        </p:nvSpPr>
        <p:spPr>
          <a:xfrm>
            <a:off x="11550935" y="10915751"/>
            <a:ext cx="10127864" cy="5537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CA" sz="2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Abbreviation functions used in </a:t>
            </a:r>
            <a:r>
              <a:rPr lang="en-CA" sz="24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146 </a:t>
            </a:r>
            <a:r>
              <a:rPr lang="en-CA" sz="2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lines of code</a:t>
            </a:r>
          </a:p>
          <a:p>
            <a:pPr marL="457200" indent="-4572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CA" sz="2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No changes suggested for </a:t>
            </a:r>
            <a:r>
              <a:rPr lang="en-CA" sz="2400" b="1" dirty="0">
                <a:latin typeface="Consolas" panose="020B0609020204030204" pitchFamily="49" charset="0"/>
                <a:ea typeface="Verdana" panose="020B0604030504040204" pitchFamily="34" charset="0"/>
                <a:cs typeface="Arial" panose="020B0604020202020204" pitchFamily="34" charset="0"/>
              </a:rPr>
              <a:t>getA</a:t>
            </a:r>
            <a:r>
              <a:rPr lang="en-CA" sz="2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and </a:t>
            </a:r>
            <a:r>
              <a:rPr lang="en-CA" sz="2400" b="1" dirty="0">
                <a:latin typeface="Consolas" panose="020B0609020204030204" pitchFamily="49" charset="0"/>
                <a:ea typeface="Verdana" panose="020B0604030504040204" pitchFamily="34" charset="0"/>
                <a:cs typeface="Arial" panose="020B0604020202020204" pitchFamily="34" charset="0"/>
              </a:rPr>
              <a:t>getAcc</a:t>
            </a:r>
            <a:r>
              <a:rPr lang="en-CA" sz="2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. </a:t>
            </a:r>
          </a:p>
          <a:p>
            <a:pPr marL="457200" indent="-4572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CA" sz="2400" b="1" dirty="0" err="1">
                <a:latin typeface="Consolas" panose="020B0609020204030204" pitchFamily="49" charset="0"/>
                <a:ea typeface="Verdana" panose="020B0604030504040204" pitchFamily="34" charset="0"/>
                <a:cs typeface="Arial" panose="020B0604020202020204" pitchFamily="34" charset="0"/>
              </a:rPr>
              <a:t>getAccStr</a:t>
            </a:r>
            <a:r>
              <a:rPr lang="en-CA" sz="2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was replaced with </a:t>
            </a:r>
            <a:r>
              <a:rPr lang="en-CA" sz="2400" b="1" dirty="0" err="1">
                <a:latin typeface="Consolas" panose="020B0609020204030204" pitchFamily="49" charset="0"/>
                <a:ea typeface="Verdana" panose="020B0604030504040204" pitchFamily="34" charset="0"/>
                <a:cs typeface="Arial" panose="020B0604020202020204" pitchFamily="34" charset="0"/>
              </a:rPr>
              <a:t>abrv</a:t>
            </a:r>
            <a:r>
              <a:rPr lang="en-CA" sz="2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due to same functionality.</a:t>
            </a:r>
          </a:p>
          <a:p>
            <a:pPr marL="457200" indent="-4572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CA" sz="2400" b="1" dirty="0" err="1">
                <a:latin typeface="Consolas" panose="020B0609020204030204" pitchFamily="49" charset="0"/>
                <a:ea typeface="Verdana" panose="020B0604030504040204" pitchFamily="34" charset="0"/>
                <a:cs typeface="Arial" panose="020B0604020202020204" pitchFamily="34" charset="0"/>
              </a:rPr>
              <a:t>abrv</a:t>
            </a:r>
            <a:r>
              <a:rPr lang="en-CA" sz="2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replaced with </a:t>
            </a:r>
            <a:r>
              <a:rPr lang="en-CA" sz="2400" b="1" dirty="0" err="1">
                <a:latin typeface="Consolas" panose="020B0609020204030204" pitchFamily="49" charset="0"/>
                <a:ea typeface="Verdana" panose="020B0604030504040204" pitchFamily="34" charset="0"/>
                <a:cs typeface="Arial" panose="020B0604020202020204" pitchFamily="34" charset="0"/>
              </a:rPr>
              <a:t>programName</a:t>
            </a:r>
            <a:r>
              <a:rPr lang="en-CA" sz="2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in 19 different instances.</a:t>
            </a:r>
          </a:p>
          <a:p>
            <a:pPr marL="457200" indent="-4572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CA" sz="2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Improved file naming by replacing spaces with underscores</a:t>
            </a:r>
          </a:p>
          <a:p>
            <a:pPr lvl="2" indent="-4572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CA" sz="2400" dirty="0">
                <a:latin typeface="Consolas" panose="020B0609020204030204" pitchFamily="49" charset="0"/>
                <a:ea typeface="Verdana" panose="020B0604030504040204" pitchFamily="34" charset="0"/>
                <a:cs typeface="Arial" panose="020B0604020202020204" pitchFamily="34" charset="0"/>
              </a:rPr>
              <a:t>PD Controller</a:t>
            </a:r>
            <a:r>
              <a:rPr lang="en-CA" sz="2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CA" sz="2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CA" sz="2400" dirty="0">
                <a:latin typeface="Consolas" panose="020B0609020204030204" pitchFamily="49" charset="0"/>
                <a:ea typeface="Verdan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PD_Controller</a:t>
            </a:r>
            <a:r>
              <a:rPr lang="en-CA" sz="2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</a:p>
          <a:p>
            <a:pPr marL="457200" indent="-4572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CA" sz="2400" b="1" dirty="0" err="1">
                <a:latin typeface="Consolas" panose="020B0609020204030204" pitchFamily="49" charset="0"/>
                <a:ea typeface="Verdan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prependAbrv</a:t>
            </a:r>
            <a:r>
              <a:rPr lang="en-CA" sz="2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forms labels for </a:t>
            </a:r>
            <a:r>
              <a:rPr lang="en-CA" sz="2400" dirty="0" err="1">
                <a:latin typeface="Consolas" panose="020B0609020204030204" pitchFamily="49" charset="0"/>
                <a:ea typeface="Verdan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GenDefn</a:t>
            </a:r>
            <a:r>
              <a:rPr lang="en-CA" sz="2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</a:t>
            </a:r>
            <a:r>
              <a:rPr lang="en-CA" sz="2400" dirty="0">
                <a:latin typeface="Consolas" panose="020B0609020204030204" pitchFamily="49" charset="0"/>
                <a:ea typeface="Verdan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DataDefinitions</a:t>
            </a:r>
            <a:r>
              <a:rPr lang="en-CA" sz="2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en-CA" sz="2400" dirty="0">
                <a:latin typeface="Consolas" panose="020B0609020204030204" pitchFamily="49" charset="0"/>
                <a:ea typeface="Verdan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InstanceModel</a:t>
            </a:r>
            <a:r>
              <a:rPr lang="en-CA" sz="2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and </a:t>
            </a:r>
            <a:r>
              <a:rPr lang="en-CA" sz="2400" dirty="0">
                <a:latin typeface="Consolas" panose="020B0609020204030204" pitchFamily="49" charset="0"/>
                <a:ea typeface="Verdan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TheoryModel</a:t>
            </a:r>
            <a:r>
              <a:rPr lang="en-CA" sz="2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. Further investigations are ongoing.</a:t>
            </a:r>
          </a:p>
          <a:p>
            <a:pPr marL="457200" indent="-4572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CA" sz="2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Abbreviation functions misused as a side-effect of de-embedding the Drasil framework.</a:t>
            </a:r>
          </a:p>
          <a:p>
            <a:pPr marL="457200" indent="-4572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CA" sz="24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Refactored code</a:t>
            </a:r>
            <a:r>
              <a:rPr lang="en-CA" sz="2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to improve traceability and documented findings in the Drasil wiki.</a:t>
            </a:r>
            <a:endParaRPr lang="en-CA" sz="2400" dirty="0">
              <a:latin typeface="Consolas" panose="020B0609020204030204" pitchFamily="49" charset="0"/>
              <a:ea typeface="Verdana" panose="020B060403050404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68813FBE-50E9-43B4-DEFC-C2CC0F1305DF}"/>
              </a:ext>
            </a:extLst>
          </p:cNvPr>
          <p:cNvSpPr/>
          <p:nvPr/>
        </p:nvSpPr>
        <p:spPr>
          <a:xfrm>
            <a:off x="1872884" y="14530948"/>
            <a:ext cx="6861075" cy="5177507"/>
          </a:xfrm>
          <a:prstGeom prst="rect">
            <a:avLst/>
          </a:prstGeom>
          <a:solidFill>
            <a:srgbClr val="FDBF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9CDD621-47E7-783E-D964-B21B78FDD8B6}"/>
              </a:ext>
            </a:extLst>
          </p:cNvPr>
          <p:cNvSpPr txBox="1"/>
          <p:nvPr/>
        </p:nvSpPr>
        <p:spPr>
          <a:xfrm>
            <a:off x="11566892" y="26930697"/>
            <a:ext cx="101374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Continue the investigation into the </a:t>
            </a:r>
            <a:r>
              <a:rPr lang="en-CA" sz="2400" b="1" dirty="0">
                <a:latin typeface="Consolas" panose="020B0609020204030204" pitchFamily="49" charset="0"/>
                <a:ea typeface="Verdana" panose="020B0604030504040204" pitchFamily="34" charset="0"/>
                <a:cs typeface="Arial" panose="020B0604020202020204" pitchFamily="34" charset="0"/>
              </a:rPr>
              <a:t>prependAbrv</a:t>
            </a:r>
            <a:r>
              <a:rPr lang="en-CA" sz="2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function to determine how it is used in reference formation.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Refactor the code for the Drasil framework to effectively and efficiently utilize the </a:t>
            </a:r>
            <a:r>
              <a:rPr lang="en-CA" sz="2400" b="1" dirty="0">
                <a:latin typeface="Consolas" panose="020B0609020204030204" pitchFamily="49" charset="0"/>
                <a:ea typeface="Verdana" panose="020B0604030504040204" pitchFamily="34" charset="0"/>
                <a:cs typeface="Arial" panose="020B0604020202020204" pitchFamily="34" charset="0"/>
              </a:rPr>
              <a:t>prependAbrv</a:t>
            </a:r>
            <a:r>
              <a:rPr lang="en-CA" sz="2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function.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Investigate functions that could be merged as a result of carrying out the same task.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D71195-F55C-E9BC-E2D9-8B8F646945A7}"/>
              </a:ext>
            </a:extLst>
          </p:cNvPr>
          <p:cNvSpPr/>
          <p:nvPr/>
        </p:nvSpPr>
        <p:spPr>
          <a:xfrm>
            <a:off x="11550935" y="16623415"/>
            <a:ext cx="10156563" cy="5864275"/>
          </a:xfrm>
          <a:prstGeom prst="rect">
            <a:avLst/>
          </a:prstGeom>
          <a:solidFill>
            <a:srgbClr val="FDBF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31" name="Picture 1030">
            <a:extLst>
              <a:ext uri="{FF2B5EF4-FFF2-40B4-BE49-F238E27FC236}">
                <a16:creationId xmlns:a16="http://schemas.microsoft.com/office/drawing/2014/main" id="{7FA030A9-A7BA-2BD4-C2C5-998D8AE01B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81174" y="16891390"/>
            <a:ext cx="9313208" cy="1472938"/>
          </a:xfrm>
          <a:prstGeom prst="rect">
            <a:avLst/>
          </a:prstGeom>
          <a:ln w="38100">
            <a:noFill/>
          </a:ln>
        </p:spPr>
      </p:pic>
      <p:sp>
        <p:nvSpPr>
          <p:cNvPr id="1034" name="TextBox 1033">
            <a:extLst>
              <a:ext uri="{FF2B5EF4-FFF2-40B4-BE49-F238E27FC236}">
                <a16:creationId xmlns:a16="http://schemas.microsoft.com/office/drawing/2014/main" id="{EE374DF6-BA41-10A6-F1F0-EAE85D500DA6}"/>
              </a:ext>
            </a:extLst>
          </p:cNvPr>
          <p:cNvSpPr txBox="1"/>
          <p:nvPr/>
        </p:nvSpPr>
        <p:spPr>
          <a:xfrm>
            <a:off x="1872884" y="18921737"/>
            <a:ext cx="6861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>
                <a:latin typeface="Arial" panose="020B0604020202020204" pitchFamily="34" charset="0"/>
                <a:cs typeface="Arial" panose="020B0604020202020204" pitchFamily="34" charset="0"/>
              </a:rPr>
              <a:t>Figure 1: </a:t>
            </a: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A mind map showing the various abbreviation functions in Drasil. (Source: Author’s Own Creation)</a:t>
            </a:r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C77A4147-7A23-4412-A53B-15A66DC97FE1}"/>
              </a:ext>
            </a:extLst>
          </p:cNvPr>
          <p:cNvSpPr txBox="1"/>
          <p:nvPr/>
        </p:nvSpPr>
        <p:spPr>
          <a:xfrm>
            <a:off x="11981174" y="18461666"/>
            <a:ext cx="92946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>
                <a:latin typeface="Arial" panose="020B0604020202020204" pitchFamily="34" charset="0"/>
                <a:cs typeface="Arial" panose="020B0604020202020204" pitchFamily="34" charset="0"/>
              </a:rPr>
              <a:t>Figure 4: </a:t>
            </a: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A code block showcasing an example of a change made to the code base. (Source: Author’s Own Creation)</a:t>
            </a:r>
          </a:p>
        </p:txBody>
      </p:sp>
      <p:pic>
        <p:nvPicPr>
          <p:cNvPr id="17" name="Picture 16" descr="A diagram of a function&#10;&#10;Description automatically generated">
            <a:extLst>
              <a:ext uri="{FF2B5EF4-FFF2-40B4-BE49-F238E27FC236}">
                <a16:creationId xmlns:a16="http://schemas.microsoft.com/office/drawing/2014/main" id="{0AD1BC78-DCB6-9B4B-FD82-F272D13535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818" y="14739965"/>
            <a:ext cx="6503207" cy="4154117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627626E-8BA3-5922-539F-2A77B473E7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629750"/>
              </p:ext>
            </p:extLst>
          </p:nvPr>
        </p:nvGraphicFramePr>
        <p:xfrm>
          <a:off x="11981173" y="19464835"/>
          <a:ext cx="9313209" cy="20709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0507">
                  <a:extLst>
                    <a:ext uri="{9D8B030D-6E8A-4147-A177-3AD203B41FA5}">
                      <a16:colId xmlns:a16="http://schemas.microsoft.com/office/drawing/2014/main" val="3257826174"/>
                    </a:ext>
                  </a:extLst>
                </a:gridCol>
                <a:gridCol w="3757961">
                  <a:extLst>
                    <a:ext uri="{9D8B030D-6E8A-4147-A177-3AD203B41FA5}">
                      <a16:colId xmlns:a16="http://schemas.microsoft.com/office/drawing/2014/main" val="4031239306"/>
                    </a:ext>
                  </a:extLst>
                </a:gridCol>
                <a:gridCol w="2614234">
                  <a:extLst>
                    <a:ext uri="{9D8B030D-6E8A-4147-A177-3AD203B41FA5}">
                      <a16:colId xmlns:a16="http://schemas.microsoft.com/office/drawing/2014/main" val="956267389"/>
                    </a:ext>
                  </a:extLst>
                </a:gridCol>
                <a:gridCol w="1470507">
                  <a:extLst>
                    <a:ext uri="{9D8B030D-6E8A-4147-A177-3AD203B41FA5}">
                      <a16:colId xmlns:a16="http://schemas.microsoft.com/office/drawing/2014/main" val="826129456"/>
                    </a:ext>
                  </a:extLst>
                </a:gridCol>
              </a:tblGrid>
              <a:tr h="294101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>
                          <a:effectLst/>
                        </a:rPr>
                        <a:t>Function</a:t>
                      </a:r>
                      <a:endParaRPr lang="en-CA" sz="18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55" marR="12255" marT="122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>
                          <a:effectLst/>
                        </a:rPr>
                        <a:t>Location</a:t>
                      </a:r>
                      <a:endParaRPr lang="en-CA" sz="18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55" marR="12255" marT="122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>
                          <a:effectLst/>
                        </a:rPr>
                        <a:t>Word</a:t>
                      </a:r>
                      <a:endParaRPr lang="en-CA" sz="18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55" marR="12255" marT="122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>
                          <a:effectLst/>
                        </a:rPr>
                        <a:t>Classification</a:t>
                      </a:r>
                      <a:endParaRPr lang="en-CA" sz="18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55" marR="12255" marT="12255" marB="0" anchor="ctr"/>
                </a:tc>
                <a:extLst>
                  <a:ext uri="{0D108BD9-81ED-4DB2-BD59-A6C34878D82A}">
                    <a16:rowId xmlns:a16="http://schemas.microsoft.com/office/drawing/2014/main" val="1935451600"/>
                  </a:ext>
                </a:extLst>
              </a:tr>
              <a:tr h="894558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</a:rPr>
                        <a:t>getAcc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2255" marR="12255" marT="122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u="none" strike="noStrike" dirty="0">
                          <a:effectLst/>
                        </a:rPr>
                        <a:t>drasil-docLang/lib/Drasil/Sections/Introduction.hs</a:t>
                      </a:r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2255" marR="12255" marT="122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u="none" strike="noStrike" dirty="0">
                          <a:effectLst/>
                        </a:rPr>
                        <a:t>Doc.SRS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2255" marR="12255" marT="122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>
                          <a:effectLst/>
                        </a:rPr>
                        <a:t>F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55" marR="12255" marT="12255" marB="0" anchor="ctr"/>
                </a:tc>
                <a:extLst>
                  <a:ext uri="{0D108BD9-81ED-4DB2-BD59-A6C34878D82A}">
                    <a16:rowId xmlns:a16="http://schemas.microsoft.com/office/drawing/2014/main" val="1306358790"/>
                  </a:ext>
                </a:extLst>
              </a:tr>
              <a:tr h="882304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>
                          <a:effectLst/>
                        </a:rPr>
                        <a:t>getAcc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2255" marR="12255" marT="122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u="none" strike="noStrike">
                          <a:effectLst/>
                        </a:rPr>
                        <a:t>drasil-example/dblpendulum/lib/Drasil/DblPendulum/Assumptions.hs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2255" marR="12255" marT="122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u="none" strike="noStrike">
                          <a:effectLst/>
                        </a:rPr>
                        <a:t>twoD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2255" marR="12255" marT="122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</a:rPr>
                        <a:t>F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55" marR="12255" marT="12255" marB="0" anchor="ctr"/>
                </a:tc>
                <a:extLst>
                  <a:ext uri="{0D108BD9-81ED-4DB2-BD59-A6C34878D82A}">
                    <a16:rowId xmlns:a16="http://schemas.microsoft.com/office/drawing/2014/main" val="3294661894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35A4722B-A7BC-C413-C0E7-DBFDDBDB1EB1}"/>
              </a:ext>
            </a:extLst>
          </p:cNvPr>
          <p:cNvSpPr txBox="1"/>
          <p:nvPr/>
        </p:nvSpPr>
        <p:spPr>
          <a:xfrm>
            <a:off x="11981173" y="21630542"/>
            <a:ext cx="92946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>
                <a:latin typeface="Arial" panose="020B0604020202020204" pitchFamily="34" charset="0"/>
                <a:cs typeface="Arial" panose="020B0604020202020204" pitchFamily="34" charset="0"/>
              </a:rPr>
              <a:t>Figure 5: </a:t>
            </a: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A table showcasing different usages and classification of the </a:t>
            </a:r>
            <a:r>
              <a:rPr lang="en-CA" sz="2000" b="1" dirty="0">
                <a:latin typeface="Consolas" panose="020B0609020204030204" pitchFamily="49" charset="0"/>
                <a:cs typeface="Arial" panose="020B0604020202020204" pitchFamily="34" charset="0"/>
              </a:rPr>
              <a:t>getAcc</a:t>
            </a: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 function. (Source: Author’s Own Creation)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382FD17-2B02-7ACA-0C5D-A0C04CD310EE}"/>
              </a:ext>
            </a:extLst>
          </p:cNvPr>
          <p:cNvSpPr txBox="1"/>
          <p:nvPr/>
        </p:nvSpPr>
        <p:spPr>
          <a:xfrm>
            <a:off x="334196" y="28504760"/>
            <a:ext cx="101714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>
                <a:latin typeface="Arial" panose="020B0604020202020204" pitchFamily="34" charset="0"/>
                <a:cs typeface="Arial" panose="020B0604020202020204" pitchFamily="34" charset="0"/>
              </a:rPr>
              <a:t>Figure 2: </a:t>
            </a: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A flowchart showcasing the various steps taken to investigate the use of abbreviations within the Drasil framework. (Source: Author’s Own Creation)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62A7B9C-1D31-FE1B-5082-7F65421769AC}"/>
              </a:ext>
            </a:extLst>
          </p:cNvPr>
          <p:cNvSpPr/>
          <p:nvPr/>
        </p:nvSpPr>
        <p:spPr>
          <a:xfrm>
            <a:off x="11535107" y="3986098"/>
            <a:ext cx="10150193" cy="707886"/>
          </a:xfrm>
          <a:prstGeom prst="rect">
            <a:avLst/>
          </a:prstGeom>
          <a:solidFill>
            <a:srgbClr val="7A003C"/>
          </a:solidFill>
          <a:ln>
            <a:solidFill>
              <a:srgbClr val="7A00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3482DED-656B-493C-EF75-41778E364E50}"/>
              </a:ext>
            </a:extLst>
          </p:cNvPr>
          <p:cNvSpPr txBox="1"/>
          <p:nvPr/>
        </p:nvSpPr>
        <p:spPr>
          <a:xfrm>
            <a:off x="11535107" y="3960819"/>
            <a:ext cx="10150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 Continued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EC956C2-34DF-EEF2-0A09-0AC048BA151C}"/>
              </a:ext>
            </a:extLst>
          </p:cNvPr>
          <p:cNvSpPr/>
          <p:nvPr/>
        </p:nvSpPr>
        <p:spPr>
          <a:xfrm>
            <a:off x="11566892" y="4858351"/>
            <a:ext cx="10115116" cy="5149727"/>
          </a:xfrm>
          <a:prstGeom prst="rect">
            <a:avLst/>
          </a:prstGeom>
          <a:solidFill>
            <a:srgbClr val="FDBF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7A4021A9-FEFB-2760-161E-88C3E61C80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291342"/>
              </p:ext>
            </p:extLst>
          </p:nvPr>
        </p:nvGraphicFramePr>
        <p:xfrm>
          <a:off x="11688121" y="5031202"/>
          <a:ext cx="9876479" cy="4494948"/>
        </p:xfrm>
        <a:graphic>
          <a:graphicData uri="http://schemas.openxmlformats.org/drawingml/2006/table">
            <a:tbl>
              <a:tblPr/>
              <a:tblGrid>
                <a:gridCol w="1471787">
                  <a:extLst>
                    <a:ext uri="{9D8B030D-6E8A-4147-A177-3AD203B41FA5}">
                      <a16:colId xmlns:a16="http://schemas.microsoft.com/office/drawing/2014/main" val="3860814644"/>
                    </a:ext>
                  </a:extLst>
                </a:gridCol>
                <a:gridCol w="2203197">
                  <a:extLst>
                    <a:ext uri="{9D8B030D-6E8A-4147-A177-3AD203B41FA5}">
                      <a16:colId xmlns:a16="http://schemas.microsoft.com/office/drawing/2014/main" val="3269416654"/>
                    </a:ext>
                  </a:extLst>
                </a:gridCol>
                <a:gridCol w="6201495">
                  <a:extLst>
                    <a:ext uri="{9D8B030D-6E8A-4147-A177-3AD203B41FA5}">
                      <a16:colId xmlns:a16="http://schemas.microsoft.com/office/drawing/2014/main" val="3901825511"/>
                    </a:ext>
                  </a:extLst>
                </a:gridCol>
              </a:tblGrid>
              <a:tr h="337272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Short Name</a:t>
                      </a:r>
                    </a:p>
                  </a:txBody>
                  <a:tcPr marL="7042" marR="7042" marT="7042" marB="4225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Long Name</a:t>
                      </a:r>
                    </a:p>
                  </a:txBody>
                  <a:tcPr marL="7042" marR="7042" marT="7042" marB="4225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Description</a:t>
                      </a:r>
                    </a:p>
                  </a:txBody>
                  <a:tcPr marL="7042" marR="7042" marT="7042" marB="4225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073221"/>
                  </a:ext>
                </a:extLst>
              </a:tr>
              <a:tr h="617829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7042" marR="7042" marT="7042" marB="4225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Fundamental</a:t>
                      </a:r>
                    </a:p>
                  </a:txBody>
                  <a:tcPr marL="7042" marR="7042" marT="7042" marB="4225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 acronym is required and cannot be replaced with the full word in the SRS</a:t>
                      </a:r>
                    </a:p>
                  </a:txBody>
                  <a:tcPr marL="7042" marR="7042" marT="7042" marB="4225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307421"/>
                  </a:ext>
                </a:extLst>
              </a:tr>
              <a:tr h="617829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</a:t>
                      </a:r>
                    </a:p>
                  </a:txBody>
                  <a:tcPr marL="7042" marR="7042" marT="7042" marB="4225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Incidental</a:t>
                      </a:r>
                    </a:p>
                  </a:txBody>
                  <a:tcPr marL="7042" marR="7042" marT="7042" marB="4225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The sentence would still make sense if the full phrase was used instead in SRS</a:t>
                      </a:r>
                    </a:p>
                  </a:txBody>
                  <a:tcPr marL="7042" marR="7042" marT="7042" marB="4225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239864"/>
                  </a:ext>
                </a:extLst>
              </a:tr>
              <a:tr h="337272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</a:t>
                      </a:r>
                    </a:p>
                  </a:txBody>
                  <a:tcPr marL="7042" marR="7042" marT="7042" marB="4225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Unknown</a:t>
                      </a:r>
                    </a:p>
                  </a:txBody>
                  <a:tcPr marL="7042" marR="7042" marT="7042" marB="4225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Unsure of the classification or of its purpose</a:t>
                      </a:r>
                    </a:p>
                  </a:txBody>
                  <a:tcPr marL="7042" marR="7042" marT="7042" marB="4225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642624"/>
                  </a:ext>
                </a:extLst>
              </a:tr>
              <a:tr h="337272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7042" marR="7042" marT="7042" marB="4225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Text</a:t>
                      </a:r>
                    </a:p>
                  </a:txBody>
                  <a:tcPr marL="7042" marR="7042" marT="7042" marB="4225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Used to form text</a:t>
                      </a:r>
                    </a:p>
                  </a:txBody>
                  <a:tcPr marL="7042" marR="7042" marT="7042" marB="4225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691929"/>
                  </a:ext>
                </a:extLst>
              </a:tr>
              <a:tr h="617829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OI</a:t>
                      </a:r>
                    </a:p>
                  </a:txBody>
                  <a:tcPr marL="7042" marR="7042" marT="7042" marB="4225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Obtain Idea</a:t>
                      </a:r>
                    </a:p>
                  </a:txBody>
                  <a:tcPr marL="7042" marR="7042" marT="7042" marB="4225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Finds the Idea contained in x used to make y, and later is used to obtain acronym out of that idea.</a:t>
                      </a:r>
                    </a:p>
                  </a:txBody>
                  <a:tcPr marL="7042" marR="7042" marT="7042" marB="4225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721737"/>
                  </a:ext>
                </a:extLst>
              </a:tr>
              <a:tr h="337272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OA</a:t>
                      </a:r>
                    </a:p>
                  </a:txBody>
                  <a:tcPr marL="7042" marR="7042" marT="7042" marB="4225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Obtain Acronym</a:t>
                      </a:r>
                    </a:p>
                  </a:txBody>
                  <a:tcPr marL="7042" marR="7042" marT="7042" marB="4225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Obtains the acronym from an Idea of a type</a:t>
                      </a:r>
                    </a:p>
                  </a:txBody>
                  <a:tcPr marL="7042" marR="7042" marT="7042" marB="4225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919801"/>
                  </a:ext>
                </a:extLst>
              </a:tr>
              <a:tr h="617829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DF/RF</a:t>
                      </a:r>
                    </a:p>
                  </a:txBody>
                  <a:tcPr marL="7042" marR="7042" marT="7042" marB="4225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Domain /  Reference Formation</a:t>
                      </a:r>
                    </a:p>
                  </a:txBody>
                  <a:tcPr marL="7042" marR="7042" marT="7042" marB="4225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Used in a function that is used to make a domain or a reference</a:t>
                      </a:r>
                    </a:p>
                  </a:txBody>
                  <a:tcPr marL="7042" marR="7042" marT="7042" marB="4225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597680"/>
                  </a:ext>
                </a:extLst>
              </a:tr>
              <a:tr h="337272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</a:p>
                  </a:txBody>
                  <a:tcPr marL="7042" marR="7042" marT="7042" marB="4225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Obtain Reference</a:t>
                      </a:r>
                    </a:p>
                  </a:txBody>
                  <a:tcPr marL="7042" marR="7042" marT="7042" marB="4225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Used in a function that is used to obtain a reference.</a:t>
                      </a:r>
                    </a:p>
                  </a:txBody>
                  <a:tcPr marL="7042" marR="7042" marT="7042" marB="4225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279965"/>
                  </a:ext>
                </a:extLst>
              </a:tr>
              <a:tr h="337272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NF</a:t>
                      </a:r>
                    </a:p>
                  </a:txBody>
                  <a:tcPr marL="7042" marR="7042" marT="7042" marB="4225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Name Formation </a:t>
                      </a:r>
                    </a:p>
                  </a:txBody>
                  <a:tcPr marL="7042" marR="7042" marT="7042" marB="4225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Used in a function that is used to make names</a:t>
                      </a:r>
                    </a:p>
                  </a:txBody>
                  <a:tcPr marL="7042" marR="7042" marT="7042" marB="4225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484925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E6858BD7-A256-33F0-5E6F-812E56971EA6}"/>
              </a:ext>
            </a:extLst>
          </p:cNvPr>
          <p:cNvSpPr txBox="1"/>
          <p:nvPr/>
        </p:nvSpPr>
        <p:spPr>
          <a:xfrm>
            <a:off x="11579662" y="9542988"/>
            <a:ext cx="10111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>
                <a:latin typeface="Arial" panose="020B0604020202020204" pitchFamily="34" charset="0"/>
                <a:cs typeface="Arial" panose="020B0604020202020204" pitchFamily="34" charset="0"/>
              </a:rPr>
              <a:t>Figure 3: </a:t>
            </a: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Table showcasing the various classifications. (Source: Author’s Own Creation)</a:t>
            </a:r>
          </a:p>
        </p:txBody>
      </p:sp>
    </p:spTree>
    <p:extLst>
      <p:ext uri="{BB962C8B-B14F-4D97-AF65-F5344CB8AC3E}">
        <p14:creationId xmlns:p14="http://schemas.microsoft.com/office/powerpoint/2010/main" val="1609666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254</TotalTime>
  <Words>868</Words>
  <Application>Microsoft Office PowerPoint</Application>
  <PresentationFormat>Custom</PresentationFormat>
  <Paragraphs>97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Harmanpreet Singh Sagar</dc:creator>
  <cp:lastModifiedBy>Harmanpreet Singh Sagar</cp:lastModifiedBy>
  <cp:revision>12</cp:revision>
  <dcterms:created xsi:type="dcterms:W3CDTF">2023-08-04T03:01:18Z</dcterms:created>
  <dcterms:modified xsi:type="dcterms:W3CDTF">2023-08-08T03:26:03Z</dcterms:modified>
</cp:coreProperties>
</file>