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68" r:id="rId20"/>
    <p:sldId id="269"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0A60-12EC-4745-8D19-41CF5A60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56B25922-BA38-4CD7-B368-BFE627AAA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0ED07205-7C99-408E-9899-0D056AD509B4}"/>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B4884586-CC80-480E-BEC5-08A66B70CFE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7061F82-5E6C-4E61-85B6-4A760A68B284}"/>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386231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80CE-69C5-478B-B01A-E0D9A21AE6D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4734981-9D03-4F81-8CAC-2CF27176EE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67DD406-C405-443A-8176-FC91EC6C62BB}"/>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81AA36C0-8340-4D8F-BB74-1B935F37A3D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EDC5CBB-449E-4C08-A8A2-FD4A4793DB97}"/>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295048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78628-1B9A-45A9-B2CE-33CD34FCD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90B0983-258C-416F-8CE1-0031CECDED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9714840-5323-4417-BB9A-FB869B1FD5FC}"/>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D9604535-56E5-4F2D-9D08-1E3ACBAFCB2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F72BC55-F055-4E01-8848-9D21A2BCBD54}"/>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76784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5C0C-6047-4F22-B983-638B1BDBFF8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BAE37BF-660C-488E-9050-0A2AFCDE3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9BD761-79B3-44E5-82E4-E8E93A5DABA8}"/>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AD37ADC7-AFBD-4337-9C63-F8EE6FB6B64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A47C150-624C-4C7E-AFA2-EDA4E5717337}"/>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23706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B389-90A4-4DC5-86DC-D99F90891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13D5EA8-AB0C-4CAE-B998-6FA4EF8C8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8929C-0DD7-4B77-B8D7-3CBD8D5DABD7}"/>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C6EAC786-99E3-4BCE-872F-402238C8146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A510DF4-526F-4739-9852-4715D7A09912}"/>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44497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7606-C068-4453-9772-35AFF676817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9D8DFA8-3D8D-490F-A4B0-273330CB8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C85CD52-ACC9-437F-BA9C-10948FD46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B97FFF00-083B-42BF-861E-4B5A46F196D8}"/>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6" name="Footer Placeholder 5">
            <a:extLst>
              <a:ext uri="{FF2B5EF4-FFF2-40B4-BE49-F238E27FC236}">
                <a16:creationId xmlns:a16="http://schemas.microsoft.com/office/drawing/2014/main" id="{E86EC309-5F2E-41D9-A75A-CDF8160799C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F7C7F1A-F75A-4F4A-9B7E-E5AF39A7BCFF}"/>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232595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079E-46B7-4CEB-B9E8-5496A2DADF64}"/>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BE7AF7E-3BDC-4B87-9951-C6FF5DE47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480BA-F4D9-434B-A60F-69AC600FE4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18B28CF-C26B-443A-9FE5-1F61751B9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210AA-7D59-4E40-BEFA-ACF9F24ED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33FCD885-74F5-4631-8BB4-26A05D60E6AD}"/>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8" name="Footer Placeholder 7">
            <a:extLst>
              <a:ext uri="{FF2B5EF4-FFF2-40B4-BE49-F238E27FC236}">
                <a16:creationId xmlns:a16="http://schemas.microsoft.com/office/drawing/2014/main" id="{A0F800AD-2E9B-47F2-BDBE-FFFF327123D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0259436-086E-492C-988D-DBFA334956C6}"/>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36090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94EB-CA48-45A3-8854-BE2B85A0526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79048F0F-4D48-4FB8-AE03-9A70162EDE71}"/>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4" name="Footer Placeholder 3">
            <a:extLst>
              <a:ext uri="{FF2B5EF4-FFF2-40B4-BE49-F238E27FC236}">
                <a16:creationId xmlns:a16="http://schemas.microsoft.com/office/drawing/2014/main" id="{DEDF1001-F496-459D-A4AA-EFD5777AA58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DF1E76D-1562-448B-9AF4-2EF8C97AA820}"/>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339048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064CCA-97E1-4494-8CAC-067C597C0C57}"/>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3" name="Footer Placeholder 2">
            <a:extLst>
              <a:ext uri="{FF2B5EF4-FFF2-40B4-BE49-F238E27FC236}">
                <a16:creationId xmlns:a16="http://schemas.microsoft.com/office/drawing/2014/main" id="{ACB04A3D-B710-47A6-BD58-0310719D609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3327FCE-43D5-44F9-B9BB-EBB9ADFF3FAD}"/>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379300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97CE-BB19-4200-BDBD-E92FC7D95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6EEE794-286C-4596-88E6-BEFCB4C61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6CA9FFA9-9B9D-438C-9938-068205988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DC257-D91A-44DA-B44C-3DDF12BFBB28}"/>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6" name="Footer Placeholder 5">
            <a:extLst>
              <a:ext uri="{FF2B5EF4-FFF2-40B4-BE49-F238E27FC236}">
                <a16:creationId xmlns:a16="http://schemas.microsoft.com/office/drawing/2014/main" id="{4A2146EC-5882-4DEB-B0D1-8216F3EFE8F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C0A1FED-5BBB-4EDD-83E9-B4E27A8F4AF6}"/>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181490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CC9D-43B1-43D8-BF94-C977CC2CA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E5374EC-A747-40E3-8262-C9D912366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4793DA4E-B52B-4B55-9AA2-9E08C693F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2F4B7-A6BD-429C-8518-F5FCBFE45DC1}"/>
              </a:ext>
            </a:extLst>
          </p:cNvPr>
          <p:cNvSpPr>
            <a:spLocks noGrp="1"/>
          </p:cNvSpPr>
          <p:nvPr>
            <p:ph type="dt" sz="half" idx="10"/>
          </p:nvPr>
        </p:nvSpPr>
        <p:spPr/>
        <p:txBody>
          <a:bodyPr/>
          <a:lstStyle/>
          <a:p>
            <a:fld id="{9B24E803-4115-4EE4-B094-F684C9FE8B9A}" type="datetimeFigureOut">
              <a:rPr lang="en-ZA" smtClean="0"/>
              <a:t>2020/03/29</a:t>
            </a:fld>
            <a:endParaRPr lang="en-ZA"/>
          </a:p>
        </p:txBody>
      </p:sp>
      <p:sp>
        <p:nvSpPr>
          <p:cNvPr id="6" name="Footer Placeholder 5">
            <a:extLst>
              <a:ext uri="{FF2B5EF4-FFF2-40B4-BE49-F238E27FC236}">
                <a16:creationId xmlns:a16="http://schemas.microsoft.com/office/drawing/2014/main" id="{A6A2A0DF-9AEE-4E90-BB80-C7B4F2974C4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8C14FDA-3A71-4573-8F80-A53851F467ED}"/>
              </a:ext>
            </a:extLst>
          </p:cNvPr>
          <p:cNvSpPr>
            <a:spLocks noGrp="1"/>
          </p:cNvSpPr>
          <p:nvPr>
            <p:ph type="sldNum" sz="quarter" idx="12"/>
          </p:nvPr>
        </p:nvSpPr>
        <p:spPr/>
        <p:txBody>
          <a:bodyPr/>
          <a:lstStyle/>
          <a:p>
            <a:fld id="{FA593EDE-F3E5-4B6B-90AD-4FAA2E4FDDBD}" type="slidenum">
              <a:rPr lang="en-ZA" smtClean="0"/>
              <a:t>‹#›</a:t>
            </a:fld>
            <a:endParaRPr lang="en-ZA"/>
          </a:p>
        </p:txBody>
      </p:sp>
    </p:spTree>
    <p:extLst>
      <p:ext uri="{BB962C8B-B14F-4D97-AF65-F5344CB8AC3E}">
        <p14:creationId xmlns:p14="http://schemas.microsoft.com/office/powerpoint/2010/main" val="10606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DE329-0DBC-4B0A-9A66-DAB1CCD89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45DE62C-BC56-49B3-9062-3C0C3947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8F05ACF-828A-4D2A-8EDD-97A484902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4E803-4115-4EE4-B094-F684C9FE8B9A}" type="datetimeFigureOut">
              <a:rPr lang="en-ZA" smtClean="0"/>
              <a:t>2020/03/29</a:t>
            </a:fld>
            <a:endParaRPr lang="en-ZA"/>
          </a:p>
        </p:txBody>
      </p:sp>
      <p:sp>
        <p:nvSpPr>
          <p:cNvPr id="5" name="Footer Placeholder 4">
            <a:extLst>
              <a:ext uri="{FF2B5EF4-FFF2-40B4-BE49-F238E27FC236}">
                <a16:creationId xmlns:a16="http://schemas.microsoft.com/office/drawing/2014/main" id="{ED1623DD-8FC8-44A8-B472-D4BED6524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83DC5EB2-2651-49EF-855D-190EEB1A9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93EDE-F3E5-4B6B-90AD-4FAA2E4FDDBD}" type="slidenum">
              <a:rPr lang="en-ZA" smtClean="0"/>
              <a:t>‹#›</a:t>
            </a:fld>
            <a:endParaRPr lang="en-ZA"/>
          </a:p>
        </p:txBody>
      </p:sp>
    </p:spTree>
    <p:extLst>
      <p:ext uri="{BB962C8B-B14F-4D97-AF65-F5344CB8AC3E}">
        <p14:creationId xmlns:p14="http://schemas.microsoft.com/office/powerpoint/2010/main" val="262882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eveloper.foursquare.com/docs/build-with-foursquare/catego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hub.jhu.edu/2020/03/13/what-is-social-distanc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EDF395-02DF-4341-97E3-AF8126186316}"/>
              </a:ext>
            </a:extLst>
          </p:cNvPr>
          <p:cNvSpPr>
            <a:spLocks noGrp="1"/>
          </p:cNvSpPr>
          <p:nvPr>
            <p:ph type="ctrTitle"/>
          </p:nvPr>
        </p:nvSpPr>
        <p:spPr>
          <a:xfrm>
            <a:off x="3045368" y="2043663"/>
            <a:ext cx="6105194" cy="2031055"/>
          </a:xfrm>
        </p:spPr>
        <p:txBody>
          <a:bodyPr>
            <a:normAutofit/>
          </a:bodyPr>
          <a:lstStyle/>
          <a:p>
            <a:r>
              <a:rPr lang="en-ZA" sz="4200" b="1">
                <a:solidFill>
                  <a:srgbClr val="FFFFFF"/>
                </a:solidFill>
              </a:rPr>
              <a:t>Capstone Project</a:t>
            </a:r>
            <a:br>
              <a:rPr lang="en-ZA" sz="4200" b="1">
                <a:solidFill>
                  <a:srgbClr val="FFFFFF"/>
                </a:solidFill>
              </a:rPr>
            </a:br>
            <a:r>
              <a:rPr lang="en-ZA" sz="4200" b="1">
                <a:solidFill>
                  <a:srgbClr val="FFFFFF"/>
                </a:solidFill>
              </a:rPr>
              <a:t>Shopping during Covid-19 Lock Down in South Africa</a:t>
            </a:r>
          </a:p>
        </p:txBody>
      </p:sp>
      <p:sp>
        <p:nvSpPr>
          <p:cNvPr id="3" name="Subtitle 2">
            <a:extLst>
              <a:ext uri="{FF2B5EF4-FFF2-40B4-BE49-F238E27FC236}">
                <a16:creationId xmlns:a16="http://schemas.microsoft.com/office/drawing/2014/main" id="{5F3C2C41-100F-417C-BFF8-37DFE8336E19}"/>
              </a:ext>
            </a:extLst>
          </p:cNvPr>
          <p:cNvSpPr>
            <a:spLocks noGrp="1"/>
          </p:cNvSpPr>
          <p:nvPr>
            <p:ph type="subTitle" idx="1"/>
          </p:nvPr>
        </p:nvSpPr>
        <p:spPr>
          <a:xfrm>
            <a:off x="3045368" y="4074718"/>
            <a:ext cx="6105194" cy="682079"/>
          </a:xfrm>
        </p:spPr>
        <p:txBody>
          <a:bodyPr>
            <a:normAutofit/>
          </a:bodyPr>
          <a:lstStyle/>
          <a:p>
            <a:r>
              <a:rPr lang="en-ZA" sz="1500">
                <a:solidFill>
                  <a:srgbClr val="FFFFFF"/>
                </a:solidFill>
              </a:rPr>
              <a:t>Jacques Jansen van Rensburg</a:t>
            </a:r>
          </a:p>
          <a:p>
            <a:r>
              <a:rPr lang="en-ZA" sz="1500">
                <a:solidFill>
                  <a:srgbClr val="FFFFFF"/>
                </a:solidFill>
              </a:rPr>
              <a:t>March 2020</a:t>
            </a:r>
          </a:p>
        </p:txBody>
      </p:sp>
    </p:spTree>
    <p:extLst>
      <p:ext uri="{BB962C8B-B14F-4D97-AF65-F5344CB8AC3E}">
        <p14:creationId xmlns:p14="http://schemas.microsoft.com/office/powerpoint/2010/main" val="369851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DF6C2804-25A0-4741-8B7C-0298741020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787"/>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CE2BB-D86C-41C9-844F-6140AE86538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i="1"/>
              <a:t>Map with pharmacies plotted in red</a:t>
            </a:r>
            <a:endParaRPr lang="en-US" sz="6600"/>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956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F1EB1AC3-02C6-4A34-8408-EDEFA5B907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50" b="5637"/>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B429F5-E5E4-4C1E-A588-A917374EDC62}"/>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3400"/>
              <a:t>Map with Medical Centres plotted in yellow</a:t>
            </a: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55401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840C0B6-7BC8-4183-A828-CD512C0B14D5}"/>
              </a:ext>
            </a:extLst>
          </p:cNvPr>
          <p:cNvSpPr>
            <a:spLocks noGrp="1"/>
          </p:cNvSpPr>
          <p:nvPr>
            <p:ph type="title"/>
          </p:nvPr>
        </p:nvSpPr>
        <p:spPr>
          <a:xfrm>
            <a:off x="804672" y="457200"/>
            <a:ext cx="10579398" cy="1299411"/>
          </a:xfrm>
        </p:spPr>
        <p:txBody>
          <a:bodyPr>
            <a:normAutofit/>
          </a:bodyPr>
          <a:lstStyle/>
          <a:p>
            <a:r>
              <a:rPr lang="en-ZA" sz="4100">
                <a:solidFill>
                  <a:srgbClr val="FFFFFF"/>
                </a:solidFill>
              </a:rPr>
              <a:t>Zoomed out Picture of Grocery stores (blue), Pharmacies (Yellow) and Medical Centres (Red)</a:t>
            </a:r>
          </a:p>
        </p:txBody>
      </p:sp>
      <p:sp>
        <p:nvSpPr>
          <p:cNvPr id="23" name="Rectangle 22">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9BD94A2E-109F-4639-BEA5-6EDABBD2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1" y="2929004"/>
            <a:ext cx="4954693" cy="3034749"/>
          </a:xfrm>
          <a:prstGeom prst="rect">
            <a:avLst/>
          </a:prstGeom>
        </p:spPr>
      </p:pic>
      <p:sp>
        <p:nvSpPr>
          <p:cNvPr id="3" name="Content Placeholder 2">
            <a:extLst>
              <a:ext uri="{FF2B5EF4-FFF2-40B4-BE49-F238E27FC236}">
                <a16:creationId xmlns:a16="http://schemas.microsoft.com/office/drawing/2014/main" id="{BA15D7DA-5FE7-4B85-BB78-9B0E9E0389EF}"/>
              </a:ext>
            </a:extLst>
          </p:cNvPr>
          <p:cNvSpPr>
            <a:spLocks noGrp="1"/>
          </p:cNvSpPr>
          <p:nvPr>
            <p:ph idx="1"/>
          </p:nvPr>
        </p:nvSpPr>
        <p:spPr>
          <a:xfrm>
            <a:off x="6354871" y="2827419"/>
            <a:ext cx="5029200" cy="3227626"/>
          </a:xfrm>
        </p:spPr>
        <p:txBody>
          <a:bodyPr anchor="ctr">
            <a:normAutofit/>
          </a:bodyPr>
          <a:lstStyle/>
          <a:p>
            <a:pPr marL="0" indent="0">
              <a:buNone/>
            </a:pPr>
            <a:r>
              <a:rPr lang="en-ZA" sz="1900">
                <a:solidFill>
                  <a:srgbClr val="000000"/>
                </a:solidFill>
              </a:rPr>
              <a:t>I then combined the data to plot all the locations with their different coloured plot dots (Grocery stores = blue, Pharmacies = red, and Hospitals = yellow) on One map.</a:t>
            </a:r>
          </a:p>
          <a:p>
            <a:pPr marL="0" indent="0">
              <a:buNone/>
            </a:pPr>
            <a:endParaRPr lang="en-ZA" sz="1900">
              <a:solidFill>
                <a:srgbClr val="000000"/>
              </a:solidFill>
            </a:endParaRPr>
          </a:p>
        </p:txBody>
      </p:sp>
    </p:spTree>
    <p:extLst>
      <p:ext uri="{BB962C8B-B14F-4D97-AF65-F5344CB8AC3E}">
        <p14:creationId xmlns:p14="http://schemas.microsoft.com/office/powerpoint/2010/main" val="25830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236838-6AF9-40C6-9FD4-C65F2AF9FBC9}"/>
              </a:ext>
            </a:extLst>
          </p:cNvPr>
          <p:cNvSpPr>
            <a:spLocks noGrp="1"/>
          </p:cNvSpPr>
          <p:nvPr>
            <p:ph type="title"/>
          </p:nvPr>
        </p:nvSpPr>
        <p:spPr>
          <a:xfrm>
            <a:off x="6094105" y="802955"/>
            <a:ext cx="4977976" cy="1454051"/>
          </a:xfrm>
        </p:spPr>
        <p:txBody>
          <a:bodyPr>
            <a:normAutofit/>
          </a:bodyPr>
          <a:lstStyle/>
          <a:p>
            <a:r>
              <a:rPr lang="en-ZA">
                <a:solidFill>
                  <a:srgbClr val="000000"/>
                </a:solidFill>
              </a:rPr>
              <a:t>Results</a:t>
            </a:r>
          </a:p>
        </p:txBody>
      </p:sp>
      <p:sp>
        <p:nvSpPr>
          <p:cNvPr id="2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A0C921A1-B8D1-4A2B-B804-859B1604E25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0740" r="20739"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7CD91DFA-EBD2-48D8-A21F-BBEAE09332F0}"/>
              </a:ext>
            </a:extLst>
          </p:cNvPr>
          <p:cNvSpPr>
            <a:spLocks noGrp="1"/>
          </p:cNvSpPr>
          <p:nvPr>
            <p:ph idx="1"/>
          </p:nvPr>
        </p:nvSpPr>
        <p:spPr>
          <a:xfrm>
            <a:off x="6090574" y="2421682"/>
            <a:ext cx="4977578" cy="3639289"/>
          </a:xfrm>
        </p:spPr>
        <p:txBody>
          <a:bodyPr anchor="ctr">
            <a:normAutofit/>
          </a:bodyPr>
          <a:lstStyle/>
          <a:p>
            <a:pPr marL="0" indent="0">
              <a:buNone/>
            </a:pPr>
            <a:r>
              <a:rPr lang="en-ZA" sz="2000">
                <a:solidFill>
                  <a:srgbClr val="000000"/>
                </a:solidFill>
              </a:rPr>
              <a:t>This specific search (from 2 Darling Street, Cape Town, South Africa) showed that in the Woodstock area, there are only grocery stores and no pharmacies or medical centres.</a:t>
            </a:r>
            <a:endParaRPr lang="en-US" sz="2000">
              <a:solidFill>
                <a:srgbClr val="000000"/>
              </a:solidFill>
            </a:endParaRPr>
          </a:p>
          <a:p>
            <a:pPr marL="0" indent="0">
              <a:buNone/>
            </a:pPr>
            <a:endParaRPr lang="en-ZA" sz="2000">
              <a:solidFill>
                <a:srgbClr val="000000"/>
              </a:solidFill>
            </a:endParaRPr>
          </a:p>
        </p:txBody>
      </p:sp>
    </p:spTree>
    <p:extLst>
      <p:ext uri="{BB962C8B-B14F-4D97-AF65-F5344CB8AC3E}">
        <p14:creationId xmlns:p14="http://schemas.microsoft.com/office/powerpoint/2010/main" val="10994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720CC3-3AFA-4969-A974-99E05AF60B14}"/>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rPr>
              <a:t>Results Cont.</a:t>
            </a:r>
          </a:p>
        </p:txBody>
      </p:sp>
      <p:sp>
        <p:nvSpPr>
          <p:cNvPr id="3" name="Content Placeholder 2">
            <a:extLst>
              <a:ext uri="{FF2B5EF4-FFF2-40B4-BE49-F238E27FC236}">
                <a16:creationId xmlns:a16="http://schemas.microsoft.com/office/drawing/2014/main" id="{3680AF8E-5C6E-4A45-AC84-C4CDF2D562A5}"/>
              </a:ext>
            </a:extLst>
          </p:cNvPr>
          <p:cNvSpPr>
            <a:spLocks noGrp="1"/>
          </p:cNvSpPr>
          <p:nvPr>
            <p:ph idx="1"/>
          </p:nvPr>
        </p:nvSpPr>
        <p:spPr>
          <a:xfrm>
            <a:off x="6586186" y="3428999"/>
            <a:ext cx="4805691" cy="838831"/>
          </a:xfrm>
        </p:spPr>
        <p:txBody>
          <a:bodyPr vert="horz" lIns="91440" tIns="45720" rIns="91440" bIns="45720" rtlCol="0" anchor="b">
            <a:normAutofit/>
          </a:bodyPr>
          <a:lstStyle/>
          <a:p>
            <a:pPr marL="0" indent="0">
              <a:buNone/>
            </a:pPr>
            <a:r>
              <a:rPr lang="en-US" sz="1800">
                <a:solidFill>
                  <a:srgbClr val="000000"/>
                </a:solidFill>
              </a:rPr>
              <a:t>Areas like Cape Town CBD, Claremont and Observatory have all amenities in one area</a:t>
            </a:r>
          </a:p>
        </p:txBody>
      </p:sp>
      <p:sp>
        <p:nvSpPr>
          <p:cNvPr id="2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text, map&#10;&#10;Description automatically generated">
            <a:extLst>
              <a:ext uri="{FF2B5EF4-FFF2-40B4-BE49-F238E27FC236}">
                <a16:creationId xmlns:a16="http://schemas.microsoft.com/office/drawing/2014/main" id="{D166577C-DED1-45C3-983C-554AD5C1D41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43442" r="3766"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3777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2E91AB-5507-4570-AFBB-20FB8CE3C7D0}"/>
              </a:ext>
            </a:extLst>
          </p:cNvPr>
          <p:cNvSpPr>
            <a:spLocks noGrp="1"/>
          </p:cNvSpPr>
          <p:nvPr>
            <p:ph type="title"/>
          </p:nvPr>
        </p:nvSpPr>
        <p:spPr>
          <a:xfrm>
            <a:off x="6617740" y="802955"/>
            <a:ext cx="4766330" cy="1454051"/>
          </a:xfrm>
        </p:spPr>
        <p:txBody>
          <a:bodyPr>
            <a:normAutofit/>
          </a:bodyPr>
          <a:lstStyle/>
          <a:p>
            <a:r>
              <a:rPr lang="en-ZA" sz="3600">
                <a:solidFill>
                  <a:srgbClr val="000000"/>
                </a:solidFill>
              </a:rPr>
              <a:t>Discussion</a:t>
            </a: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First Aid Kit">
            <a:extLst>
              <a:ext uri="{FF2B5EF4-FFF2-40B4-BE49-F238E27FC236}">
                <a16:creationId xmlns:a16="http://schemas.microsoft.com/office/drawing/2014/main" id="{EC4ED0AB-A54E-44CF-AF6B-14AA57D313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2223D02E-1D8A-435D-A089-D630C0F63EE5}"/>
              </a:ext>
            </a:extLst>
          </p:cNvPr>
          <p:cNvSpPr>
            <a:spLocks noGrp="1"/>
          </p:cNvSpPr>
          <p:nvPr>
            <p:ph idx="1"/>
          </p:nvPr>
        </p:nvSpPr>
        <p:spPr>
          <a:xfrm>
            <a:off x="6621072" y="2421683"/>
            <a:ext cx="4765949" cy="3353476"/>
          </a:xfrm>
        </p:spPr>
        <p:txBody>
          <a:bodyPr anchor="t">
            <a:normAutofit/>
          </a:bodyPr>
          <a:lstStyle/>
          <a:p>
            <a:pPr marL="0" indent="0">
              <a:buNone/>
            </a:pPr>
            <a:r>
              <a:rPr lang="en-ZA" sz="1800">
                <a:solidFill>
                  <a:srgbClr val="000000"/>
                </a:solidFill>
              </a:rPr>
              <a:t>From this specific search, it is clear, that when one goes for shopping in the Woodstock area, one will be well away from pharmacies and Medical centres.  If a person is scared to be near medical centres and pharmacies for fear of running into someone who has the virus, this would be the place to do shopping.</a:t>
            </a:r>
            <a:endParaRPr lang="en-US" sz="1800">
              <a:solidFill>
                <a:srgbClr val="000000"/>
              </a:solidFill>
            </a:endParaRPr>
          </a:p>
          <a:p>
            <a:pPr marL="0" indent="0">
              <a:buNone/>
            </a:pPr>
            <a:r>
              <a:rPr lang="en-ZA" sz="1800">
                <a:solidFill>
                  <a:srgbClr val="000000"/>
                </a:solidFill>
              </a:rPr>
              <a:t>However, if a person wants to see a medical professional, get medication and do grocery shopping in one run, Cape Town CBD, Claremont, or Observatory will be better suited.</a:t>
            </a:r>
          </a:p>
        </p:txBody>
      </p:sp>
    </p:spTree>
    <p:extLst>
      <p:ext uri="{BB962C8B-B14F-4D97-AF65-F5344CB8AC3E}">
        <p14:creationId xmlns:p14="http://schemas.microsoft.com/office/powerpoint/2010/main" val="262844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2980504-142F-4D65-B7AF-BE7965FDE720}"/>
              </a:ext>
            </a:extLst>
          </p:cNvPr>
          <p:cNvSpPr>
            <a:spLocks noGrp="1"/>
          </p:cNvSpPr>
          <p:nvPr>
            <p:ph type="title"/>
          </p:nvPr>
        </p:nvSpPr>
        <p:spPr>
          <a:xfrm>
            <a:off x="804672" y="457200"/>
            <a:ext cx="10579398" cy="1299411"/>
          </a:xfrm>
        </p:spPr>
        <p:txBody>
          <a:bodyPr>
            <a:normAutofit/>
          </a:bodyPr>
          <a:lstStyle/>
          <a:p>
            <a:r>
              <a:rPr lang="en-ZA">
                <a:solidFill>
                  <a:srgbClr val="FFFFFF"/>
                </a:solidFill>
              </a:rPr>
              <a:t>Conclusion</a:t>
            </a:r>
          </a:p>
        </p:txBody>
      </p:sp>
      <p:sp>
        <p:nvSpPr>
          <p:cNvPr id="14" name="Rectangle 13">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091E15DC-91B6-4EA3-97EF-103AF8BD0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1" y="3783688"/>
            <a:ext cx="4954693" cy="1325380"/>
          </a:xfrm>
          <a:prstGeom prst="rect">
            <a:avLst/>
          </a:prstGeom>
        </p:spPr>
      </p:pic>
      <p:sp>
        <p:nvSpPr>
          <p:cNvPr id="3" name="Content Placeholder 2">
            <a:extLst>
              <a:ext uri="{FF2B5EF4-FFF2-40B4-BE49-F238E27FC236}">
                <a16:creationId xmlns:a16="http://schemas.microsoft.com/office/drawing/2014/main" id="{4DFA524D-15D2-4550-BBC7-EEB1B591FE42}"/>
              </a:ext>
            </a:extLst>
          </p:cNvPr>
          <p:cNvSpPr>
            <a:spLocks noGrp="1"/>
          </p:cNvSpPr>
          <p:nvPr>
            <p:ph idx="1"/>
          </p:nvPr>
        </p:nvSpPr>
        <p:spPr>
          <a:xfrm>
            <a:off x="6354871" y="2827419"/>
            <a:ext cx="5029200" cy="3227626"/>
          </a:xfrm>
        </p:spPr>
        <p:txBody>
          <a:bodyPr anchor="ctr">
            <a:normAutofit/>
          </a:bodyPr>
          <a:lstStyle/>
          <a:p>
            <a:pPr marL="0" indent="0">
              <a:buNone/>
            </a:pPr>
            <a:r>
              <a:rPr lang="en-ZA" sz="1900">
                <a:solidFill>
                  <a:srgbClr val="000000"/>
                </a:solidFill>
              </a:rPr>
              <a:t>I do feel that this project could help people decide where to do their shopping or where to seek medical attention.  Any location could be substituted in the ‘address’ where it would give an output with the latitude and longitude coordinates.</a:t>
            </a:r>
          </a:p>
          <a:p>
            <a:pPr marL="0" indent="0">
              <a:buNone/>
            </a:pPr>
            <a:endParaRPr lang="en-ZA" sz="1900">
              <a:solidFill>
                <a:srgbClr val="000000"/>
              </a:solidFill>
            </a:endParaRPr>
          </a:p>
        </p:txBody>
      </p:sp>
    </p:spTree>
    <p:extLst>
      <p:ext uri="{BB962C8B-B14F-4D97-AF65-F5344CB8AC3E}">
        <p14:creationId xmlns:p14="http://schemas.microsoft.com/office/powerpoint/2010/main" val="370320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B064AF3-393F-4ABB-ABCF-8185752C9069}"/>
              </a:ext>
            </a:extLst>
          </p:cNvPr>
          <p:cNvSpPr>
            <a:spLocks noGrp="1"/>
          </p:cNvSpPr>
          <p:nvPr>
            <p:ph type="title"/>
          </p:nvPr>
        </p:nvSpPr>
        <p:spPr>
          <a:xfrm>
            <a:off x="804672" y="338328"/>
            <a:ext cx="5011473" cy="1773936"/>
          </a:xfrm>
        </p:spPr>
        <p:txBody>
          <a:bodyPr>
            <a:normAutofit/>
          </a:bodyPr>
          <a:lstStyle/>
          <a:p>
            <a:r>
              <a:rPr lang="en-ZA" sz="4000" dirty="0">
                <a:solidFill>
                  <a:srgbClr val="FFFFFF"/>
                </a:solidFill>
              </a:rPr>
              <a:t>Conclusion Cont.</a:t>
            </a:r>
          </a:p>
        </p:txBody>
      </p:sp>
      <p:sp>
        <p:nvSpPr>
          <p:cNvPr id="3" name="Content Placeholder 2">
            <a:extLst>
              <a:ext uri="{FF2B5EF4-FFF2-40B4-BE49-F238E27FC236}">
                <a16:creationId xmlns:a16="http://schemas.microsoft.com/office/drawing/2014/main" id="{78328ED9-0489-416E-A4BD-E34995EBFAA9}"/>
              </a:ext>
            </a:extLst>
          </p:cNvPr>
          <p:cNvSpPr>
            <a:spLocks noGrp="1"/>
          </p:cNvSpPr>
          <p:nvPr>
            <p:ph idx="1"/>
          </p:nvPr>
        </p:nvSpPr>
        <p:spPr>
          <a:xfrm>
            <a:off x="6355641" y="338328"/>
            <a:ext cx="5029200" cy="1773936"/>
          </a:xfrm>
        </p:spPr>
        <p:txBody>
          <a:bodyPr anchor="ctr">
            <a:normAutofit/>
          </a:bodyPr>
          <a:lstStyle/>
          <a:p>
            <a:pPr marL="0" indent="0">
              <a:buNone/>
            </a:pPr>
            <a:r>
              <a:rPr lang="en-ZA" sz="1800">
                <a:solidFill>
                  <a:srgbClr val="FFFFFF"/>
                </a:solidFill>
              </a:rPr>
              <a:t>When one gets the coordinates, it must just be substituted in the url for foursquare and the location of the map.</a:t>
            </a:r>
          </a:p>
        </p:txBody>
      </p:sp>
      <p:sp>
        <p:nvSpPr>
          <p:cNvPr id="16" name="Rectangle 15">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BD1FA481-1CC8-483C-8575-201A24E41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99" y="3818433"/>
            <a:ext cx="5166360" cy="1536992"/>
          </a:xfrm>
          <a:prstGeom prst="rect">
            <a:avLst/>
          </a:prstGeom>
        </p:spPr>
      </p:pic>
      <p:pic>
        <p:nvPicPr>
          <p:cNvPr id="5" name="Picture 4">
            <a:extLst>
              <a:ext uri="{FF2B5EF4-FFF2-40B4-BE49-F238E27FC236}">
                <a16:creationId xmlns:a16="http://schemas.microsoft.com/office/drawing/2014/main" id="{DCBBC224-14BF-42D5-AE1C-1FA36500D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641" y="4335069"/>
            <a:ext cx="5166360" cy="503720"/>
          </a:xfrm>
          <a:prstGeom prst="rect">
            <a:avLst/>
          </a:prstGeom>
        </p:spPr>
      </p:pic>
    </p:spTree>
    <p:extLst>
      <p:ext uri="{BB962C8B-B14F-4D97-AF65-F5344CB8AC3E}">
        <p14:creationId xmlns:p14="http://schemas.microsoft.com/office/powerpoint/2010/main" val="413482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471B96D0-DD18-4ABC-9187-DBB718E9B287}"/>
              </a:ext>
            </a:extLst>
          </p:cNvPr>
          <p:cNvSpPr>
            <a:spLocks noGrp="1"/>
          </p:cNvSpPr>
          <p:nvPr>
            <p:ph type="title"/>
          </p:nvPr>
        </p:nvSpPr>
        <p:spPr>
          <a:xfrm>
            <a:off x="804672" y="457200"/>
            <a:ext cx="10579398" cy="1299411"/>
          </a:xfrm>
        </p:spPr>
        <p:txBody>
          <a:bodyPr>
            <a:normAutofit/>
          </a:bodyPr>
          <a:lstStyle/>
          <a:p>
            <a:r>
              <a:rPr lang="en-ZA" dirty="0">
                <a:solidFill>
                  <a:srgbClr val="FFFFFF"/>
                </a:solidFill>
              </a:rPr>
              <a:t>Conclusion Cont.</a:t>
            </a: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map&#10;&#10;Description automatically generated">
            <a:extLst>
              <a:ext uri="{FF2B5EF4-FFF2-40B4-BE49-F238E27FC236}">
                <a16:creationId xmlns:a16="http://schemas.microsoft.com/office/drawing/2014/main" id="{FABC54A8-EB04-4259-BA04-4D56043AB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1" y="2972357"/>
            <a:ext cx="4954693" cy="2948042"/>
          </a:xfrm>
          <a:prstGeom prst="rect">
            <a:avLst/>
          </a:prstGeom>
        </p:spPr>
      </p:pic>
      <p:sp>
        <p:nvSpPr>
          <p:cNvPr id="3" name="Content Placeholder 2">
            <a:extLst>
              <a:ext uri="{FF2B5EF4-FFF2-40B4-BE49-F238E27FC236}">
                <a16:creationId xmlns:a16="http://schemas.microsoft.com/office/drawing/2014/main" id="{5FC879FD-908D-41D1-A206-1A986A1EE7C1}"/>
              </a:ext>
            </a:extLst>
          </p:cNvPr>
          <p:cNvSpPr>
            <a:spLocks noGrp="1"/>
          </p:cNvSpPr>
          <p:nvPr>
            <p:ph idx="1"/>
          </p:nvPr>
        </p:nvSpPr>
        <p:spPr>
          <a:xfrm>
            <a:off x="6354871" y="2827419"/>
            <a:ext cx="5029200" cy="3227626"/>
          </a:xfrm>
        </p:spPr>
        <p:txBody>
          <a:bodyPr anchor="ctr">
            <a:normAutofit/>
          </a:bodyPr>
          <a:lstStyle/>
          <a:p>
            <a:pPr marL="0" indent="0">
              <a:buNone/>
            </a:pPr>
            <a:r>
              <a:rPr lang="en-ZA" sz="1900">
                <a:solidFill>
                  <a:srgbClr val="000000"/>
                </a:solidFill>
              </a:rPr>
              <a:t>With the different colours of the plot points, it is clear to see which amenities are where, and which amenities are close to other amenities.</a:t>
            </a:r>
          </a:p>
        </p:txBody>
      </p:sp>
    </p:spTree>
    <p:extLst>
      <p:ext uri="{BB962C8B-B14F-4D97-AF65-F5344CB8AC3E}">
        <p14:creationId xmlns:p14="http://schemas.microsoft.com/office/powerpoint/2010/main" val="244656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50B3CA-2B38-4023-AA88-CE2980D6F62C}"/>
              </a:ext>
            </a:extLst>
          </p:cNvPr>
          <p:cNvSpPr>
            <a:spLocks noGrp="1"/>
          </p:cNvSpPr>
          <p:nvPr>
            <p:ph type="title"/>
          </p:nvPr>
        </p:nvSpPr>
        <p:spPr>
          <a:xfrm>
            <a:off x="640079" y="2053641"/>
            <a:ext cx="3669161" cy="2760098"/>
          </a:xfrm>
        </p:spPr>
        <p:txBody>
          <a:bodyPr>
            <a:normAutofit/>
          </a:bodyPr>
          <a:lstStyle/>
          <a:p>
            <a:r>
              <a:rPr lang="en-ZA" b="1">
                <a:solidFill>
                  <a:srgbClr val="FFFFFF"/>
                </a:solidFill>
              </a:rPr>
              <a:t>Word Cloud</a:t>
            </a:r>
            <a:endParaRPr lang="en-ZA">
              <a:solidFill>
                <a:srgbClr val="FFFFFF"/>
              </a:solidFill>
            </a:endParaRPr>
          </a:p>
        </p:txBody>
      </p:sp>
      <p:sp>
        <p:nvSpPr>
          <p:cNvPr id="3" name="Content Placeholder 2">
            <a:extLst>
              <a:ext uri="{FF2B5EF4-FFF2-40B4-BE49-F238E27FC236}">
                <a16:creationId xmlns:a16="http://schemas.microsoft.com/office/drawing/2014/main" id="{C5248EF3-262D-4EE8-B21D-B22B5A4823B3}"/>
              </a:ext>
            </a:extLst>
          </p:cNvPr>
          <p:cNvSpPr>
            <a:spLocks noGrp="1"/>
          </p:cNvSpPr>
          <p:nvPr>
            <p:ph idx="1"/>
          </p:nvPr>
        </p:nvSpPr>
        <p:spPr>
          <a:xfrm>
            <a:off x="6090574" y="801866"/>
            <a:ext cx="5306084" cy="5230634"/>
          </a:xfrm>
        </p:spPr>
        <p:txBody>
          <a:bodyPr anchor="ctr">
            <a:normAutofit/>
          </a:bodyPr>
          <a:lstStyle/>
          <a:p>
            <a:pPr marL="0" indent="0">
              <a:buNone/>
            </a:pPr>
            <a:r>
              <a:rPr lang="en-ZA" sz="2400">
                <a:solidFill>
                  <a:srgbClr val="000000"/>
                </a:solidFill>
              </a:rPr>
              <a:t>As an extra feature I also added a word cloud to show what Social Distancing means during this time.  I opened the txt file and set the figure size.  After realising that the names "Singleby" and "Rivers" and also the word "says" comes up in the word cloud, I added it to my stopwords and re-generated the cloud</a:t>
            </a:r>
            <a:endParaRPr lang="en-US" sz="2400">
              <a:solidFill>
                <a:srgbClr val="000000"/>
              </a:solidFill>
            </a:endParaRPr>
          </a:p>
          <a:p>
            <a:pPr marL="0" indent="0">
              <a:buNone/>
            </a:pPr>
            <a:endParaRPr lang="en-ZA" sz="2400">
              <a:solidFill>
                <a:srgbClr val="000000"/>
              </a:solidFill>
            </a:endParaRPr>
          </a:p>
        </p:txBody>
      </p:sp>
    </p:spTree>
    <p:extLst>
      <p:ext uri="{BB962C8B-B14F-4D97-AF65-F5344CB8AC3E}">
        <p14:creationId xmlns:p14="http://schemas.microsoft.com/office/powerpoint/2010/main" val="333986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93F56B07-7B26-40DA-BDF6-543F2E5949DA}"/>
              </a:ext>
            </a:extLst>
          </p:cNvPr>
          <p:cNvSpPr>
            <a:spLocks noGrp="1"/>
          </p:cNvSpPr>
          <p:nvPr>
            <p:ph type="title"/>
          </p:nvPr>
        </p:nvSpPr>
        <p:spPr>
          <a:xfrm>
            <a:off x="640080" y="1243013"/>
            <a:ext cx="3855720" cy="4371974"/>
          </a:xfrm>
        </p:spPr>
        <p:txBody>
          <a:bodyPr>
            <a:normAutofit/>
          </a:bodyPr>
          <a:lstStyle/>
          <a:p>
            <a:r>
              <a:rPr lang="en-ZA">
                <a:solidFill>
                  <a:srgbClr val="3F3F3F"/>
                </a:solidFill>
              </a:rPr>
              <a:t>Background</a:t>
            </a:r>
          </a:p>
        </p:txBody>
      </p:sp>
      <p:sp>
        <p:nvSpPr>
          <p:cNvPr id="3" name="Content Placeholder 2">
            <a:extLst>
              <a:ext uri="{FF2B5EF4-FFF2-40B4-BE49-F238E27FC236}">
                <a16:creationId xmlns:a16="http://schemas.microsoft.com/office/drawing/2014/main" id="{9954D6ED-65CE-4349-AF43-67C7790FC5F3}"/>
              </a:ext>
            </a:extLst>
          </p:cNvPr>
          <p:cNvSpPr>
            <a:spLocks noGrp="1"/>
          </p:cNvSpPr>
          <p:nvPr>
            <p:ph idx="1"/>
          </p:nvPr>
        </p:nvSpPr>
        <p:spPr>
          <a:xfrm>
            <a:off x="6305550" y="1032987"/>
            <a:ext cx="5246370" cy="4792027"/>
          </a:xfrm>
        </p:spPr>
        <p:txBody>
          <a:bodyPr anchor="ctr">
            <a:normAutofit/>
          </a:bodyPr>
          <a:lstStyle/>
          <a:p>
            <a:pPr marL="0" indent="0">
              <a:buNone/>
            </a:pPr>
            <a:r>
              <a:rPr lang="en-ZA" sz="1700">
                <a:solidFill>
                  <a:srgbClr val="FFFFFF"/>
                </a:solidFill>
              </a:rPr>
              <a:t>At the end of 2019, an outbreak of the Coronavirus (SARS-CoV-2) was identified in Wuhan, Hubei, China and was recognised as a pandemic by the World Health Organization (WHO) on 11 March. </a:t>
            </a:r>
          </a:p>
          <a:p>
            <a:pPr marL="0" indent="0">
              <a:buNone/>
            </a:pPr>
            <a:r>
              <a:rPr lang="en-ZA" sz="1700">
                <a:solidFill>
                  <a:srgbClr val="FFFFFF"/>
                </a:solidFill>
              </a:rPr>
              <a:t>A lot of people who contract the virus, does not show symptoms and therefore not even know they are sick.  Even if they do not show symptoms, they are still contagious and are thus a problem for other p</a:t>
            </a:r>
          </a:p>
          <a:p>
            <a:pPr marL="0" indent="0">
              <a:buNone/>
            </a:pPr>
            <a:r>
              <a:rPr lang="en-ZA" sz="1700">
                <a:solidFill>
                  <a:srgbClr val="FFFFFF"/>
                </a:solidFill>
              </a:rPr>
              <a:t>It is because of this that many governments across the world have decided to put their whole countries in lock-down so as to stop the spread of the disease.  During this lock down period, people are not allowed to leave their homes, except to buy essential goods, such as food, toiletries and cleaning supplies, and also to seek medical attention.eople who might show severe symptoms from the disease.</a:t>
            </a:r>
          </a:p>
        </p:txBody>
      </p:sp>
    </p:spTree>
    <p:extLst>
      <p:ext uri="{BB962C8B-B14F-4D97-AF65-F5344CB8AC3E}">
        <p14:creationId xmlns:p14="http://schemas.microsoft.com/office/powerpoint/2010/main" val="200770216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Content Placeholder 4" descr="A close up of a newspaper&#10;&#10;Description automatically generated">
            <a:extLst>
              <a:ext uri="{FF2B5EF4-FFF2-40B4-BE49-F238E27FC236}">
                <a16:creationId xmlns:a16="http://schemas.microsoft.com/office/drawing/2014/main" id="{AE479FD7-D0B3-42E6-8AB1-7A434014FE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7605"/>
          <a:stretch/>
        </p:blipFill>
        <p:spPr>
          <a:xfrm rot="21480000">
            <a:off x="1137837" y="1003258"/>
            <a:ext cx="9916327" cy="4764396"/>
          </a:xfrm>
          <a:prstGeom prst="rect">
            <a:avLst/>
          </a:prstGeom>
        </p:spPr>
      </p:pic>
    </p:spTree>
    <p:extLst>
      <p:ext uri="{BB962C8B-B14F-4D97-AF65-F5344CB8AC3E}">
        <p14:creationId xmlns:p14="http://schemas.microsoft.com/office/powerpoint/2010/main" val="3464488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E9396C-9F94-4149-BCAD-5CB0E94AC768}"/>
              </a:ext>
            </a:extLst>
          </p:cNvPr>
          <p:cNvSpPr>
            <a:spLocks noGrp="1"/>
          </p:cNvSpPr>
          <p:nvPr>
            <p:ph idx="1"/>
          </p:nvPr>
        </p:nvSpPr>
        <p:spPr>
          <a:xfrm>
            <a:off x="6172200" y="804672"/>
            <a:ext cx="5221224" cy="5230368"/>
          </a:xfrm>
        </p:spPr>
        <p:txBody>
          <a:bodyPr anchor="ctr">
            <a:normAutofit/>
          </a:bodyPr>
          <a:lstStyle/>
          <a:p>
            <a:pPr marL="0" indent="0">
              <a:buNone/>
            </a:pPr>
            <a:r>
              <a:rPr lang="en-ZA" sz="2400">
                <a:solidFill>
                  <a:srgbClr val="000000"/>
                </a:solidFill>
              </a:rPr>
              <a:t>I would like to thank everyone who has taken the time to read my report, and with all that is going on in the world today with the Coronavirus is would like to take this opportunity to say: “</a:t>
            </a:r>
            <a:r>
              <a:rPr lang="en-ZA" sz="2400" b="1">
                <a:solidFill>
                  <a:srgbClr val="000000"/>
                </a:solidFill>
              </a:rPr>
              <a:t>Stay safe!</a:t>
            </a:r>
            <a:r>
              <a:rPr lang="en-ZA" sz="2400">
                <a:solidFill>
                  <a:srgbClr val="000000"/>
                </a:solidFill>
              </a:rPr>
              <a:t>”</a:t>
            </a:r>
          </a:p>
        </p:txBody>
      </p:sp>
    </p:spTree>
    <p:extLst>
      <p:ext uri="{BB962C8B-B14F-4D97-AF65-F5344CB8AC3E}">
        <p14:creationId xmlns:p14="http://schemas.microsoft.com/office/powerpoint/2010/main" val="40380614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FC5748CF-F131-4B72-AC18-19442EDFFCE7}"/>
              </a:ext>
            </a:extLst>
          </p:cNvPr>
          <p:cNvSpPr>
            <a:spLocks noGrp="1"/>
          </p:cNvSpPr>
          <p:nvPr>
            <p:ph type="title"/>
          </p:nvPr>
        </p:nvSpPr>
        <p:spPr>
          <a:xfrm>
            <a:off x="640080" y="1243013"/>
            <a:ext cx="3855720" cy="4371974"/>
          </a:xfrm>
        </p:spPr>
        <p:txBody>
          <a:bodyPr>
            <a:normAutofit/>
          </a:bodyPr>
          <a:lstStyle/>
          <a:p>
            <a:r>
              <a:rPr lang="en-ZA" b="1">
                <a:solidFill>
                  <a:srgbClr val="FFFFFF"/>
                </a:solidFill>
              </a:rPr>
              <a:t>Problem</a:t>
            </a: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40E789-6614-464F-B0F9-205134FC1B26}"/>
              </a:ext>
            </a:extLst>
          </p:cNvPr>
          <p:cNvSpPr>
            <a:spLocks noGrp="1"/>
          </p:cNvSpPr>
          <p:nvPr>
            <p:ph idx="1"/>
          </p:nvPr>
        </p:nvSpPr>
        <p:spPr>
          <a:xfrm>
            <a:off x="6172200" y="804672"/>
            <a:ext cx="5221224" cy="5230368"/>
          </a:xfrm>
        </p:spPr>
        <p:txBody>
          <a:bodyPr anchor="ctr">
            <a:normAutofit/>
          </a:bodyPr>
          <a:lstStyle/>
          <a:p>
            <a:pPr marL="0" indent="0">
              <a:buNone/>
            </a:pPr>
            <a:r>
              <a:rPr lang="en-ZA" sz="2400">
                <a:solidFill>
                  <a:srgbClr val="000000"/>
                </a:solidFill>
              </a:rPr>
              <a:t>Because of the threatening nature of this virus, a lot of people might want to avoid people all together during this time.  Since (in South Africa) even delivery services have been cancelled, many people might want to go to grocery stores which are further away from other people.  Since the only place where there are allowed to be people are Pharmacies and hospitals, one might want to know where there are grocery stores away from such amenities. </a:t>
            </a:r>
            <a:endParaRPr lang="en-US" sz="2400">
              <a:solidFill>
                <a:srgbClr val="000000"/>
              </a:solidFill>
            </a:endParaRPr>
          </a:p>
          <a:p>
            <a:pPr marL="0" indent="0">
              <a:buNone/>
            </a:pPr>
            <a:endParaRPr lang="en-ZA" sz="2400">
              <a:solidFill>
                <a:srgbClr val="000000"/>
              </a:solidFill>
            </a:endParaRPr>
          </a:p>
        </p:txBody>
      </p:sp>
    </p:spTree>
    <p:extLst>
      <p:ext uri="{BB962C8B-B14F-4D97-AF65-F5344CB8AC3E}">
        <p14:creationId xmlns:p14="http://schemas.microsoft.com/office/powerpoint/2010/main" val="26333036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E0CECF-7BF5-4E4F-B766-251933261226}"/>
              </a:ext>
            </a:extLst>
          </p:cNvPr>
          <p:cNvSpPr>
            <a:spLocks noGrp="1"/>
          </p:cNvSpPr>
          <p:nvPr>
            <p:ph type="title"/>
          </p:nvPr>
        </p:nvSpPr>
        <p:spPr>
          <a:xfrm>
            <a:off x="640079" y="2053641"/>
            <a:ext cx="3669161" cy="2760098"/>
          </a:xfrm>
        </p:spPr>
        <p:txBody>
          <a:bodyPr>
            <a:normAutofit/>
          </a:bodyPr>
          <a:lstStyle/>
          <a:p>
            <a:r>
              <a:rPr lang="en-ZA" b="1">
                <a:solidFill>
                  <a:srgbClr val="FFFFFF"/>
                </a:solidFill>
              </a:rPr>
              <a:t>Interest</a:t>
            </a:r>
          </a:p>
        </p:txBody>
      </p:sp>
      <p:sp>
        <p:nvSpPr>
          <p:cNvPr id="3" name="Content Placeholder 2">
            <a:extLst>
              <a:ext uri="{FF2B5EF4-FFF2-40B4-BE49-F238E27FC236}">
                <a16:creationId xmlns:a16="http://schemas.microsoft.com/office/drawing/2014/main" id="{7FED2D3A-2251-46EE-A5B3-B58CA0336D54}"/>
              </a:ext>
            </a:extLst>
          </p:cNvPr>
          <p:cNvSpPr>
            <a:spLocks noGrp="1"/>
          </p:cNvSpPr>
          <p:nvPr>
            <p:ph idx="1"/>
          </p:nvPr>
        </p:nvSpPr>
        <p:spPr>
          <a:xfrm>
            <a:off x="6090574" y="801866"/>
            <a:ext cx="5306084" cy="5230634"/>
          </a:xfrm>
        </p:spPr>
        <p:txBody>
          <a:bodyPr anchor="ctr">
            <a:normAutofit/>
          </a:bodyPr>
          <a:lstStyle/>
          <a:p>
            <a:pPr marL="0" indent="0">
              <a:buNone/>
            </a:pPr>
            <a:r>
              <a:rPr lang="en-ZA" sz="2400">
                <a:solidFill>
                  <a:srgbClr val="000000"/>
                </a:solidFill>
              </a:rPr>
              <a:t>People who want to go to a grocery store away from other people can benefit from this project, as they will see where the different types of amenities are around their home.</a:t>
            </a:r>
            <a:endParaRPr lang="en-US" sz="2400">
              <a:solidFill>
                <a:srgbClr val="000000"/>
              </a:solidFill>
            </a:endParaRPr>
          </a:p>
          <a:p>
            <a:pPr marL="0" indent="0">
              <a:buNone/>
            </a:pPr>
            <a:r>
              <a:rPr lang="en-ZA" sz="2400">
                <a:solidFill>
                  <a:srgbClr val="000000"/>
                </a:solidFill>
              </a:rPr>
              <a:t>Other people, who might want to get all their shopping, medical attention and medication collection done in the shortest time possible can also use this project to see where all these amenities are close to one another.</a:t>
            </a:r>
            <a:endParaRPr lang="en-US" sz="2400">
              <a:solidFill>
                <a:srgbClr val="000000"/>
              </a:solidFill>
            </a:endParaRPr>
          </a:p>
          <a:p>
            <a:pPr marL="0" indent="0">
              <a:buNone/>
            </a:pPr>
            <a:endParaRPr lang="en-ZA" sz="2400">
              <a:solidFill>
                <a:srgbClr val="000000"/>
              </a:solidFill>
            </a:endParaRPr>
          </a:p>
        </p:txBody>
      </p:sp>
    </p:spTree>
    <p:extLst>
      <p:ext uri="{BB962C8B-B14F-4D97-AF65-F5344CB8AC3E}">
        <p14:creationId xmlns:p14="http://schemas.microsoft.com/office/powerpoint/2010/main" val="308158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FBF348B-D7A3-4D20-9EDD-2CBC7846DFEA}"/>
              </a:ext>
            </a:extLst>
          </p:cNvPr>
          <p:cNvSpPr>
            <a:spLocks noGrp="1"/>
          </p:cNvSpPr>
          <p:nvPr>
            <p:ph type="title"/>
          </p:nvPr>
        </p:nvSpPr>
        <p:spPr>
          <a:xfrm>
            <a:off x="804672" y="457200"/>
            <a:ext cx="10579398" cy="1299411"/>
          </a:xfrm>
        </p:spPr>
        <p:txBody>
          <a:bodyPr>
            <a:normAutofit/>
          </a:bodyPr>
          <a:lstStyle/>
          <a:p>
            <a:r>
              <a:rPr lang="en-ZA" b="1">
                <a:solidFill>
                  <a:srgbClr val="FFFFFF"/>
                </a:solidFill>
              </a:rPr>
              <a:t>Data Acquisition</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7D8295A-B1C8-4C35-AF8F-80CED8F82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1" y="3418280"/>
            <a:ext cx="4954693" cy="2056197"/>
          </a:xfrm>
          <a:prstGeom prst="rect">
            <a:avLst/>
          </a:prstGeom>
        </p:spPr>
      </p:pic>
      <p:sp>
        <p:nvSpPr>
          <p:cNvPr id="3" name="Content Placeholder 2">
            <a:extLst>
              <a:ext uri="{FF2B5EF4-FFF2-40B4-BE49-F238E27FC236}">
                <a16:creationId xmlns:a16="http://schemas.microsoft.com/office/drawing/2014/main" id="{13D1878F-0694-41C2-8B10-405A1877883D}"/>
              </a:ext>
            </a:extLst>
          </p:cNvPr>
          <p:cNvSpPr>
            <a:spLocks noGrp="1"/>
          </p:cNvSpPr>
          <p:nvPr>
            <p:ph idx="1"/>
          </p:nvPr>
        </p:nvSpPr>
        <p:spPr>
          <a:xfrm>
            <a:off x="6354871" y="2827419"/>
            <a:ext cx="5029200" cy="3227626"/>
          </a:xfrm>
        </p:spPr>
        <p:txBody>
          <a:bodyPr anchor="ctr">
            <a:normAutofit/>
          </a:bodyPr>
          <a:lstStyle/>
          <a:p>
            <a:pPr marL="0" indent="0">
              <a:buNone/>
            </a:pPr>
            <a:r>
              <a:rPr lang="en-ZA" sz="1900">
                <a:solidFill>
                  <a:srgbClr val="000000"/>
                </a:solidFill>
              </a:rPr>
              <a:t>The data for this project comes primarily from Foursquare.com.  </a:t>
            </a:r>
            <a:endParaRPr lang="en-US" sz="1900">
              <a:solidFill>
                <a:srgbClr val="000000"/>
              </a:solidFill>
            </a:endParaRPr>
          </a:p>
          <a:p>
            <a:pPr marL="0" indent="0">
              <a:buNone/>
            </a:pPr>
            <a:r>
              <a:rPr lang="en-ZA" sz="1900">
                <a:solidFill>
                  <a:srgbClr val="000000"/>
                </a:solidFill>
              </a:rPr>
              <a:t>For the different data sets, I used the different category IDs from Foursquare (</a:t>
            </a:r>
            <a:r>
              <a:rPr lang="en-US" sz="1900">
                <a:solidFill>
                  <a:srgbClr val="000000"/>
                </a:solidFill>
                <a:hlinkClick r:id="rId4"/>
              </a:rPr>
              <a:t>https://developer.foursquare.com/docs/build-with-foursquare/categories/ </a:t>
            </a:r>
            <a:r>
              <a:rPr lang="en-ZA" sz="1900" u="sng">
                <a:solidFill>
                  <a:srgbClr val="000000"/>
                </a:solidFill>
              </a:rPr>
              <a:t>)</a:t>
            </a:r>
          </a:p>
          <a:p>
            <a:pPr marL="0" indent="0">
              <a:buNone/>
            </a:pPr>
            <a:endParaRPr lang="en-ZA" sz="1900">
              <a:solidFill>
                <a:srgbClr val="000000"/>
              </a:solidFill>
            </a:endParaRPr>
          </a:p>
        </p:txBody>
      </p:sp>
    </p:spTree>
    <p:extLst>
      <p:ext uri="{BB962C8B-B14F-4D97-AF65-F5344CB8AC3E}">
        <p14:creationId xmlns:p14="http://schemas.microsoft.com/office/powerpoint/2010/main" val="183811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6F54BE7-E3BD-4D2B-94F6-0FBEC54E41CF}"/>
              </a:ext>
            </a:extLst>
          </p:cNvPr>
          <p:cNvSpPr>
            <a:spLocks noGrp="1"/>
          </p:cNvSpPr>
          <p:nvPr>
            <p:ph type="title"/>
          </p:nvPr>
        </p:nvSpPr>
        <p:spPr>
          <a:xfrm>
            <a:off x="804672" y="457200"/>
            <a:ext cx="10579398" cy="1299411"/>
          </a:xfrm>
        </p:spPr>
        <p:txBody>
          <a:bodyPr>
            <a:normAutofit/>
          </a:bodyPr>
          <a:lstStyle/>
          <a:p>
            <a:r>
              <a:rPr lang="en-ZA" b="1">
                <a:solidFill>
                  <a:srgbClr val="FFFFFF"/>
                </a:solidFill>
              </a:rPr>
              <a:t>Data Acquisition cont.</a:t>
            </a:r>
            <a:endParaRPr lang="en-ZA">
              <a:solidFill>
                <a:srgbClr val="FFFFFF"/>
              </a:solidFill>
            </a:endParaRP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newspaper&#10;&#10;Description automatically generated">
            <a:extLst>
              <a:ext uri="{FF2B5EF4-FFF2-40B4-BE49-F238E27FC236}">
                <a16:creationId xmlns:a16="http://schemas.microsoft.com/office/drawing/2014/main" id="{962B79DB-C444-4329-9505-415D008C0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1" y="3282026"/>
            <a:ext cx="4954693" cy="2328705"/>
          </a:xfrm>
          <a:prstGeom prst="rect">
            <a:avLst/>
          </a:prstGeom>
        </p:spPr>
      </p:pic>
      <p:sp>
        <p:nvSpPr>
          <p:cNvPr id="3" name="Content Placeholder 2">
            <a:extLst>
              <a:ext uri="{FF2B5EF4-FFF2-40B4-BE49-F238E27FC236}">
                <a16:creationId xmlns:a16="http://schemas.microsoft.com/office/drawing/2014/main" id="{7545B64E-7E56-436D-9C17-C5B53519BAF9}"/>
              </a:ext>
            </a:extLst>
          </p:cNvPr>
          <p:cNvSpPr>
            <a:spLocks noGrp="1"/>
          </p:cNvSpPr>
          <p:nvPr>
            <p:ph idx="1"/>
          </p:nvPr>
        </p:nvSpPr>
        <p:spPr>
          <a:xfrm>
            <a:off x="6354871" y="2827419"/>
            <a:ext cx="5029200" cy="3227626"/>
          </a:xfrm>
        </p:spPr>
        <p:txBody>
          <a:bodyPr anchor="ctr">
            <a:normAutofit/>
          </a:bodyPr>
          <a:lstStyle/>
          <a:p>
            <a:pPr marL="0" indent="0">
              <a:buNone/>
            </a:pPr>
            <a:r>
              <a:rPr lang="en-ZA" sz="1900">
                <a:solidFill>
                  <a:srgbClr val="000000"/>
                </a:solidFill>
              </a:rPr>
              <a:t>As an ‘extra feature’ I also added a Word Cloud generate from an article called "What is Social Distancing and how can it slow the spread of Covid-19?" which I found on </a:t>
            </a:r>
            <a:r>
              <a:rPr lang="en-ZA" sz="1900" u="sng">
                <a:solidFill>
                  <a:srgbClr val="000000"/>
                </a:solidFill>
                <a:hlinkClick r:id="rId4"/>
              </a:rPr>
              <a:t>https://hub.jhu.edu/2020/03/13/what-is-social-distancing/</a:t>
            </a:r>
            <a:endParaRPr lang="en-ZA" sz="1900" u="sng">
              <a:solidFill>
                <a:srgbClr val="000000"/>
              </a:solidFill>
            </a:endParaRPr>
          </a:p>
          <a:p>
            <a:pPr marL="0" indent="0">
              <a:buNone/>
            </a:pPr>
            <a:endParaRPr lang="en-ZA" sz="1900">
              <a:solidFill>
                <a:srgbClr val="000000"/>
              </a:solidFill>
            </a:endParaRPr>
          </a:p>
        </p:txBody>
      </p:sp>
    </p:spTree>
    <p:extLst>
      <p:ext uri="{BB962C8B-B14F-4D97-AF65-F5344CB8AC3E}">
        <p14:creationId xmlns:p14="http://schemas.microsoft.com/office/powerpoint/2010/main" val="14622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8">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AFF2B9-91E6-421B-8ADF-0DF80FEAC7E4}"/>
              </a:ext>
            </a:extLst>
          </p:cNvPr>
          <p:cNvSpPr>
            <a:spLocks noGrp="1"/>
          </p:cNvSpPr>
          <p:nvPr>
            <p:ph type="title"/>
          </p:nvPr>
        </p:nvSpPr>
        <p:spPr>
          <a:xfrm>
            <a:off x="6617740" y="802955"/>
            <a:ext cx="4766330" cy="1454051"/>
          </a:xfrm>
        </p:spPr>
        <p:txBody>
          <a:bodyPr>
            <a:normAutofit/>
          </a:bodyPr>
          <a:lstStyle/>
          <a:p>
            <a:r>
              <a:rPr lang="en-ZA" sz="3600" b="1">
                <a:solidFill>
                  <a:srgbClr val="000000"/>
                </a:solidFill>
              </a:rPr>
              <a:t>Data Cleaning</a:t>
            </a:r>
            <a:endParaRPr lang="en-ZA" sz="3600">
              <a:solidFill>
                <a:srgbClr val="000000"/>
              </a:solidFill>
            </a:endParaRPr>
          </a:p>
        </p:txBody>
      </p:sp>
      <p:sp>
        <p:nvSpPr>
          <p:cNvPr id="2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9C1D2F0-EF31-42A5-9125-DB49EE38E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 y="2724710"/>
            <a:ext cx="4142232" cy="2332123"/>
          </a:xfrm>
          <a:prstGeom prst="rect">
            <a:avLst/>
          </a:prstGeom>
        </p:spPr>
      </p:pic>
      <p:sp>
        <p:nvSpPr>
          <p:cNvPr id="3" name="Content Placeholder 2">
            <a:extLst>
              <a:ext uri="{FF2B5EF4-FFF2-40B4-BE49-F238E27FC236}">
                <a16:creationId xmlns:a16="http://schemas.microsoft.com/office/drawing/2014/main" id="{BCFC0101-2362-489A-BD51-31B541AC0879}"/>
              </a:ext>
            </a:extLst>
          </p:cNvPr>
          <p:cNvSpPr>
            <a:spLocks noGrp="1"/>
          </p:cNvSpPr>
          <p:nvPr>
            <p:ph idx="1"/>
          </p:nvPr>
        </p:nvSpPr>
        <p:spPr>
          <a:xfrm>
            <a:off x="6621072" y="2421683"/>
            <a:ext cx="4765949" cy="3353476"/>
          </a:xfrm>
        </p:spPr>
        <p:txBody>
          <a:bodyPr anchor="t">
            <a:normAutofit/>
          </a:bodyPr>
          <a:lstStyle/>
          <a:p>
            <a:pPr marL="0" indent="0">
              <a:buNone/>
            </a:pPr>
            <a:r>
              <a:rPr lang="en-ZA" sz="1800">
                <a:solidFill>
                  <a:srgbClr val="000000"/>
                </a:solidFill>
              </a:rPr>
              <a:t>Once I got all the data that I wanted in the form of a json file from Foursquare, I assign column names (“name”, “categories”, “lat” (latitude) and “lng” (lomgditude).  I did each dataset (Groceries, Pharmacies and Medical attention) separately to get three data frames</a:t>
            </a:r>
          </a:p>
          <a:p>
            <a:pPr marL="0" indent="0">
              <a:buNone/>
            </a:pPr>
            <a:endParaRPr lang="en-ZA" sz="1800">
              <a:solidFill>
                <a:srgbClr val="000000"/>
              </a:solidFill>
            </a:endParaRPr>
          </a:p>
        </p:txBody>
      </p:sp>
    </p:spTree>
    <p:extLst>
      <p:ext uri="{BB962C8B-B14F-4D97-AF65-F5344CB8AC3E}">
        <p14:creationId xmlns:p14="http://schemas.microsoft.com/office/powerpoint/2010/main" val="358375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98DC7E-47A4-477A-9566-68E25D957D32}"/>
              </a:ext>
            </a:extLst>
          </p:cNvPr>
          <p:cNvSpPr>
            <a:spLocks noGrp="1"/>
          </p:cNvSpPr>
          <p:nvPr>
            <p:ph type="title"/>
          </p:nvPr>
        </p:nvSpPr>
        <p:spPr>
          <a:xfrm>
            <a:off x="640079" y="2053641"/>
            <a:ext cx="3669161" cy="2760098"/>
          </a:xfrm>
        </p:spPr>
        <p:txBody>
          <a:bodyPr>
            <a:normAutofit/>
          </a:bodyPr>
          <a:lstStyle/>
          <a:p>
            <a:r>
              <a:rPr lang="en-ZA" b="1">
                <a:solidFill>
                  <a:srgbClr val="FFFFFF"/>
                </a:solidFill>
              </a:rPr>
              <a:t>Methodology</a:t>
            </a:r>
            <a:endParaRPr lang="en-ZA">
              <a:solidFill>
                <a:srgbClr val="FFFFFF"/>
              </a:solidFill>
            </a:endParaRPr>
          </a:p>
        </p:txBody>
      </p:sp>
      <p:sp>
        <p:nvSpPr>
          <p:cNvPr id="3" name="Content Placeholder 2">
            <a:extLst>
              <a:ext uri="{FF2B5EF4-FFF2-40B4-BE49-F238E27FC236}">
                <a16:creationId xmlns:a16="http://schemas.microsoft.com/office/drawing/2014/main" id="{78D1EE7A-9AC3-49ED-BE45-21F889618197}"/>
              </a:ext>
            </a:extLst>
          </p:cNvPr>
          <p:cNvSpPr>
            <a:spLocks noGrp="1"/>
          </p:cNvSpPr>
          <p:nvPr>
            <p:ph idx="1"/>
          </p:nvPr>
        </p:nvSpPr>
        <p:spPr>
          <a:xfrm>
            <a:off x="6090574" y="801866"/>
            <a:ext cx="5306084" cy="5230634"/>
          </a:xfrm>
        </p:spPr>
        <p:txBody>
          <a:bodyPr anchor="ctr">
            <a:normAutofit/>
          </a:bodyPr>
          <a:lstStyle/>
          <a:p>
            <a:pPr marL="0" indent="0">
              <a:buNone/>
            </a:pPr>
            <a:r>
              <a:rPr lang="en-ZA" sz="2400" b="1">
                <a:solidFill>
                  <a:srgbClr val="000000"/>
                </a:solidFill>
              </a:rPr>
              <a:t>Folium and Goepy Map Plotting</a:t>
            </a:r>
          </a:p>
          <a:p>
            <a:pPr marL="0" indent="0">
              <a:buNone/>
            </a:pPr>
            <a:r>
              <a:rPr lang="en-ZA" sz="2400">
                <a:solidFill>
                  <a:srgbClr val="000000"/>
                </a:solidFill>
              </a:rPr>
              <a:t>For each section (“Groceries”, “Pharmacies” and “Hospitals”) I used Folium to draw the maps and then Geopy to plot all the venues in each specific data frame according to the GPS coordinates that we received from Foursquare.  First I made a map for each data frame separately, but each with different coloured plot dots.</a:t>
            </a:r>
          </a:p>
        </p:txBody>
      </p:sp>
    </p:spTree>
    <p:extLst>
      <p:ext uri="{BB962C8B-B14F-4D97-AF65-F5344CB8AC3E}">
        <p14:creationId xmlns:p14="http://schemas.microsoft.com/office/powerpoint/2010/main" val="64195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B4C1A085-8847-45B4-9CFB-B08BC32BBE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25"/>
          <a:stretch/>
        </p:blipFill>
        <p:spPr>
          <a:xfrm>
            <a:off x="20" y="10"/>
            <a:ext cx="12191981" cy="6857990"/>
          </a:xfrm>
          <a:prstGeom prst="rect">
            <a:avLst/>
          </a:prstGeom>
        </p:spPr>
      </p:pic>
      <p:sp>
        <p:nvSpPr>
          <p:cNvPr id="28" name="Rectangle 2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4BB11D-D611-4FF0-A8D8-92AA5DCF800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Map with grocery stores plotted in blue</a:t>
            </a:r>
          </a:p>
        </p:txBody>
      </p:sp>
      <p:sp>
        <p:nvSpPr>
          <p:cNvPr id="30" name="Rectangle: Rounded Corners 2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9932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Widescreen</PresentationFormat>
  <Paragraphs>43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Impact</vt:lpstr>
      <vt:lpstr>Office Theme</vt:lpstr>
      <vt:lpstr>Capstone Project Shopping during Covid-19 Lock Down in South Africa</vt:lpstr>
      <vt:lpstr>Background</vt:lpstr>
      <vt:lpstr>Problem</vt:lpstr>
      <vt:lpstr>Interest</vt:lpstr>
      <vt:lpstr>Data Acquisition</vt:lpstr>
      <vt:lpstr>Data Acquisition cont.</vt:lpstr>
      <vt:lpstr>Data Cleaning</vt:lpstr>
      <vt:lpstr>Methodology</vt:lpstr>
      <vt:lpstr>Map with grocery stores plotted in blue</vt:lpstr>
      <vt:lpstr>Map with pharmacies plotted in red</vt:lpstr>
      <vt:lpstr>Map with Medical Centres plotted in yellow</vt:lpstr>
      <vt:lpstr>Zoomed out Picture of Grocery stores (blue), Pharmacies (Yellow) and Medical Centres (Red)</vt:lpstr>
      <vt:lpstr>Results</vt:lpstr>
      <vt:lpstr>Results Cont.</vt:lpstr>
      <vt:lpstr>Discussion</vt:lpstr>
      <vt:lpstr>Conclusion</vt:lpstr>
      <vt:lpstr>Conclusion Cont.</vt:lpstr>
      <vt:lpstr>Conclusion Cont.</vt:lpstr>
      <vt:lpstr>Word Cloud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Shopping during Covid-19 Lock Down in South Africa</dc:title>
  <dc:creator>Rene Jansen van Rensburg</dc:creator>
  <cp:lastModifiedBy>Rene Jansen van Rensburg</cp:lastModifiedBy>
  <cp:revision>1</cp:revision>
  <dcterms:created xsi:type="dcterms:W3CDTF">2020-03-29T16:30:05Z</dcterms:created>
  <dcterms:modified xsi:type="dcterms:W3CDTF">2020-03-29T16:30:53Z</dcterms:modified>
</cp:coreProperties>
</file>