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3" r:id="rId5"/>
    <p:sldId id="267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jiqizhixin.com/articles/2018-10-24-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255" y="387350"/>
            <a:ext cx="3719830" cy="811530"/>
          </a:xfrm>
        </p:spPr>
        <p:txBody>
          <a:bodyPr anchor="ctr" anchorCtr="0"/>
          <a:lstStyle/>
          <a:p>
            <a:pPr algn="l"/>
            <a:r>
              <a:rPr lang="zh-CN" altLang="en-US" sz="3600"/>
              <a:t>模型架构介绍</a:t>
            </a:r>
            <a:endParaRPr lang="zh-CN" altLang="en-US" sz="3600"/>
          </a:p>
        </p:txBody>
      </p:sp>
      <p:grpSp>
        <p:nvGrpSpPr>
          <p:cNvPr id="7" name="组合 6"/>
          <p:cNvGrpSpPr/>
          <p:nvPr/>
        </p:nvGrpSpPr>
        <p:grpSpPr>
          <a:xfrm>
            <a:off x="1122045" y="4073525"/>
            <a:ext cx="1693545" cy="1336675"/>
            <a:chOff x="1157" y="3091"/>
            <a:chExt cx="2801" cy="2260"/>
          </a:xfrm>
        </p:grpSpPr>
        <p:sp>
          <p:nvSpPr>
            <p:cNvPr id="5" name="椭圆 4"/>
            <p:cNvSpPr/>
            <p:nvPr/>
          </p:nvSpPr>
          <p:spPr>
            <a:xfrm>
              <a:off x="1157" y="3091"/>
              <a:ext cx="2801" cy="22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60" y="3676"/>
              <a:ext cx="2395" cy="109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/>
                <a:t>加载、处理好的数据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10280" y="4332605"/>
            <a:ext cx="1249680" cy="819150"/>
            <a:chOff x="6229" y="3499"/>
            <a:chExt cx="1968" cy="1290"/>
          </a:xfrm>
        </p:grpSpPr>
        <p:sp>
          <p:nvSpPr>
            <p:cNvPr id="14" name="圆角矩形 13"/>
            <p:cNvSpPr/>
            <p:nvPr/>
          </p:nvSpPr>
          <p:spPr>
            <a:xfrm>
              <a:off x="6229" y="3499"/>
              <a:ext cx="1969" cy="1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58" y="3853"/>
              <a:ext cx="1912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/>
                <a:t>BERT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70525" y="4332605"/>
            <a:ext cx="1250315" cy="819150"/>
            <a:chOff x="6229" y="3499"/>
            <a:chExt cx="1969" cy="1290"/>
          </a:xfrm>
        </p:grpSpPr>
        <p:sp>
          <p:nvSpPr>
            <p:cNvPr id="18" name="圆角矩形 17"/>
            <p:cNvSpPr/>
            <p:nvPr/>
          </p:nvSpPr>
          <p:spPr>
            <a:xfrm>
              <a:off x="6229" y="3499"/>
              <a:ext cx="1969" cy="1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58" y="3853"/>
              <a:ext cx="1912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/>
                <a:t>BiLSTM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443470" y="4332605"/>
            <a:ext cx="1250315" cy="819150"/>
            <a:chOff x="6229" y="3499"/>
            <a:chExt cx="1969" cy="1290"/>
          </a:xfrm>
        </p:grpSpPr>
        <p:sp>
          <p:nvSpPr>
            <p:cNvPr id="21" name="圆角矩形 20"/>
            <p:cNvSpPr/>
            <p:nvPr/>
          </p:nvSpPr>
          <p:spPr>
            <a:xfrm>
              <a:off x="6229" y="3499"/>
              <a:ext cx="1969" cy="1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58" y="3853"/>
              <a:ext cx="1912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/>
                <a:t>CRF</a:t>
              </a:r>
              <a:endParaRPr lang="en-US" altLang="zh-CN"/>
            </a:p>
          </p:txBody>
        </p:sp>
      </p:grpSp>
      <p:cxnSp>
        <p:nvCxnSpPr>
          <p:cNvPr id="23" name="直接箭头连接符 22"/>
          <p:cNvCxnSpPr/>
          <p:nvPr/>
        </p:nvCxnSpPr>
        <p:spPr>
          <a:xfrm flipV="1">
            <a:off x="2815590" y="4741545"/>
            <a:ext cx="713105" cy="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693785" y="4742815"/>
            <a:ext cx="713105" cy="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720840" y="4742180"/>
            <a:ext cx="713105" cy="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760595" y="4740910"/>
            <a:ext cx="713105" cy="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9406890" y="4074795"/>
            <a:ext cx="1693545" cy="1336675"/>
            <a:chOff x="1157" y="3091"/>
            <a:chExt cx="2801" cy="2260"/>
          </a:xfrm>
        </p:grpSpPr>
        <p:sp>
          <p:nvSpPr>
            <p:cNvPr id="28" name="椭圆 27"/>
            <p:cNvSpPr/>
            <p:nvPr/>
          </p:nvSpPr>
          <p:spPr>
            <a:xfrm>
              <a:off x="1157" y="3091"/>
              <a:ext cx="2801" cy="22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60" y="3910"/>
              <a:ext cx="2395" cy="62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/>
                <a:t>预测的标签</a:t>
              </a:r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122045" y="1487170"/>
            <a:ext cx="77733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dirty="0"/>
              <a:t>BERT</a:t>
            </a:r>
            <a:r>
              <a:rPr lang="zh-CN" altLang="en-US" dirty="0"/>
              <a:t>：</a:t>
            </a:r>
            <a:r>
              <a:rPr lang="zh-CN" dirty="0"/>
              <a:t>基于对中文语料库的预学习，对训练集的数据进行预训练并微调，得到测试集的词嵌入特征。</a:t>
            </a:r>
            <a:endParaRPr lang="zh-CN" dirty="0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dirty="0" err="1"/>
              <a:t>BiLSTM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从词序列的开头与结尾分别向后与向前建立时序模型。</a:t>
            </a:r>
            <a:endParaRPr lang="zh-CN" altLang="en-US" dirty="0">
              <a:sym typeface="+mn-ea"/>
            </a:endParaRPr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dirty="0" err="1"/>
              <a:t>CRF</a:t>
            </a:r>
            <a:r>
              <a:rPr lang="zh-CN" altLang="en-US" dirty="0"/>
              <a:t>：在条件随机场中，计算由相邻节点所表示的联合概率，根据最佳结果完成预测。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255" y="387350"/>
            <a:ext cx="10852150" cy="81153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CN" sz="3200">
                <a:sym typeface="+mn-ea"/>
              </a:rPr>
              <a:t>BERT(Bidirectional Encoder Representations from Transformers)</a:t>
            </a:r>
            <a:endParaRPr lang="en-US" altLang="zh-CN" sz="3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9610" y="1138555"/>
            <a:ext cx="71259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/>
              <a:t>使用</a:t>
            </a:r>
            <a:r>
              <a:rPr lang="en-US" altLang="zh-CN"/>
              <a:t>Transformer</a:t>
            </a:r>
            <a:r>
              <a:rPr lang="zh-CN" altLang="en-US"/>
              <a:t>作为算法的主要框架，利用</a:t>
            </a:r>
            <a:r>
              <a:rPr lang="en-US" altLang="zh-CN"/>
              <a:t>token</a:t>
            </a:r>
            <a:r>
              <a:rPr lang="zh-CN" altLang="en-US"/>
              <a:t>在语句中的上下文双向位置关系。</a:t>
            </a:r>
            <a:endParaRPr lang="zh-CN" altLang="en-US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/>
              <a:t>使用</a:t>
            </a:r>
            <a:r>
              <a:rPr lang="en-US" altLang="zh-CN"/>
              <a:t>MLM(Mask Language Model)</a:t>
            </a:r>
            <a:r>
              <a:rPr lang="zh-CN" altLang="en-US"/>
              <a:t>和</a:t>
            </a:r>
            <a:r>
              <a:rPr lang="en-US" altLang="zh-CN"/>
              <a:t>NSP(Next Sentence Prediction)</a:t>
            </a:r>
            <a:r>
              <a:rPr lang="zh-CN" altLang="en-US"/>
              <a:t>的多任务训练目标。</a:t>
            </a:r>
            <a:endParaRPr lang="zh-CN" altLang="en-US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/>
              <a:t>针对大规模的数据使用强大的机器训练，有很高的覆盖性。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2768600"/>
            <a:ext cx="3088005" cy="40811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326890" y="3796665"/>
            <a:ext cx="2834640" cy="21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/>
              <a:t>Transformer</a:t>
            </a:r>
            <a:r>
              <a:rPr lang="zh-CN" altLang="en-US"/>
              <a:t>是一个有</a:t>
            </a:r>
            <a:r>
              <a:rPr lang="en-US" altLang="zh-CN"/>
              <a:t>Attention</a:t>
            </a:r>
            <a:r>
              <a:rPr lang="zh-CN" altLang="en-US"/>
              <a:t>机制的</a:t>
            </a:r>
            <a:r>
              <a:rPr lang="en-US" altLang="zh-CN"/>
              <a:t>encoder-decoder</a:t>
            </a:r>
            <a:r>
              <a:rPr lang="zh-CN" altLang="en-US"/>
              <a:t>结构。</a:t>
            </a:r>
            <a:endParaRPr lang="zh-CN" altLang="en-US"/>
          </a:p>
          <a:p>
            <a:pPr indent="0" fontAlgn="auto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/>
              <a:t>在</a:t>
            </a:r>
            <a:r>
              <a:rPr lang="en-US" altLang="zh-CN"/>
              <a:t>encoder</a:t>
            </a:r>
            <a:r>
              <a:rPr lang="zh-CN" altLang="en-US"/>
              <a:t>与</a:t>
            </a:r>
            <a:r>
              <a:rPr lang="en-US" altLang="zh-CN"/>
              <a:t>decoder</a:t>
            </a:r>
            <a:r>
              <a:rPr lang="zh-CN" altLang="en-US"/>
              <a:t>中使用</a:t>
            </a:r>
            <a:r>
              <a:rPr lang="en-US" altLang="zh-CN"/>
              <a:t>Positional Encoding, Multi-Head Attention</a:t>
            </a:r>
            <a:r>
              <a:rPr lang="zh-CN" altLang="en-US"/>
              <a:t>与全连接层</a:t>
            </a:r>
            <a:r>
              <a:rPr lang="en-US" altLang="zh-CN"/>
              <a:t>(FFN)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406130" y="1198880"/>
            <a:ext cx="30543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/>
              <a:t>MLM</a:t>
            </a:r>
            <a:r>
              <a:rPr lang="zh-CN" altLang="en-US"/>
              <a:t>：随机</a:t>
            </a:r>
            <a:r>
              <a:rPr lang="en-US" altLang="zh-CN"/>
              <a:t>Mask15%</a:t>
            </a:r>
            <a:r>
              <a:rPr lang="zh-CN" altLang="en-US"/>
              <a:t>的</a:t>
            </a:r>
            <a:r>
              <a:rPr lang="en-US" altLang="zh-CN"/>
              <a:t>token</a:t>
            </a:r>
            <a:r>
              <a:rPr lang="zh-CN" altLang="en-US"/>
              <a:t>。其中，</a:t>
            </a:r>
            <a:endParaRPr lang="zh-CN" altLang="en-US"/>
          </a:p>
          <a:p>
            <a:pPr marL="285750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80%</a:t>
            </a:r>
            <a:r>
              <a:rPr lang="zh-CN" altLang="en-US"/>
              <a:t>替换为</a:t>
            </a:r>
            <a:r>
              <a:rPr lang="en-US" altLang="zh-CN"/>
              <a:t>[Mask]</a:t>
            </a:r>
            <a:endParaRPr lang="en-US" altLang="zh-CN"/>
          </a:p>
          <a:p>
            <a:pPr marL="285750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10%</a:t>
            </a:r>
            <a:r>
              <a:rPr lang="zh-CN" altLang="en-US"/>
              <a:t>替换为其他任意单词</a:t>
            </a:r>
            <a:endParaRPr lang="zh-CN" altLang="en-US"/>
          </a:p>
          <a:p>
            <a:pPr marL="285750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10%</a:t>
            </a:r>
            <a:r>
              <a:rPr lang="zh-CN" altLang="en-US"/>
              <a:t>保留原始</a:t>
            </a:r>
            <a:r>
              <a:rPr lang="en-US" altLang="zh-CN"/>
              <a:t>token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406130" y="3725545"/>
            <a:ext cx="30543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NSP</a:t>
            </a:r>
            <a:r>
              <a:rPr lang="zh-CN" altLang="en-US"/>
              <a:t>：对随机抽取连续的两句话进行</a:t>
            </a:r>
            <a:r>
              <a:rPr lang="en-US" altLang="zh-CN"/>
              <a:t>Mask</a:t>
            </a:r>
            <a:r>
              <a:rPr lang="zh-CN" altLang="en-US"/>
              <a:t>，其中，</a:t>
            </a:r>
            <a:endParaRPr lang="zh-CN" altLang="en-US"/>
          </a:p>
          <a:p>
            <a:pPr marL="285750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50%</a:t>
            </a:r>
            <a:r>
              <a:rPr lang="zh-CN" altLang="en-US"/>
              <a:t>进行保留，第二个句子和第一个句子之间为</a:t>
            </a:r>
            <a:r>
              <a:rPr lang="en-US" altLang="zh-CN"/>
              <a:t>IsNext</a:t>
            </a:r>
            <a:r>
              <a:rPr lang="zh-CN" altLang="en-US"/>
              <a:t>关系</a:t>
            </a:r>
            <a:endParaRPr lang="zh-CN" altLang="en-US"/>
          </a:p>
          <a:p>
            <a:pPr marL="285750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50%</a:t>
            </a:r>
            <a:r>
              <a:rPr lang="zh-CN" altLang="en-US"/>
              <a:t>将第二句话替换为任意一句话，与第一个句子之间为</a:t>
            </a:r>
            <a:r>
              <a:rPr lang="en-US" altLang="zh-CN"/>
              <a:t>NotNext</a:t>
            </a:r>
            <a:r>
              <a:rPr lang="zh-CN" altLang="en-US"/>
              <a:t>关系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255" y="387350"/>
            <a:ext cx="10852150" cy="811530"/>
          </a:xfrm>
        </p:spPr>
        <p:txBody>
          <a:bodyPr anchor="ctr" anchorCtr="0"/>
          <a:lstStyle/>
          <a:p>
            <a:pPr algn="l"/>
            <a:r>
              <a:rPr lang="en-US" altLang="zh-CN" sz="3200">
                <a:sym typeface="+mn-ea"/>
              </a:rPr>
              <a:t>B</a:t>
            </a:r>
            <a:r>
              <a:rPr lang="en-US" sz="3200">
                <a:sym typeface="+mn-ea"/>
              </a:rPr>
              <a:t>iLSTM(Bidirectional Long Short-Term Memory)</a:t>
            </a:r>
            <a:endParaRPr lang="en-US" sz="3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355" y="1485900"/>
            <a:ext cx="4295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/>
              <a:t>LSTM</a:t>
            </a:r>
            <a:r>
              <a:rPr lang="zh-CN" altLang="en-US"/>
              <a:t>将每个单元的</a:t>
            </a:r>
            <a:r>
              <a:rPr lang="en-US" altLang="zh-CN"/>
              <a:t>cell</a:t>
            </a:r>
            <a:r>
              <a:rPr lang="zh-CN" altLang="en-US"/>
              <a:t>状态</a:t>
            </a:r>
            <a:r>
              <a:rPr lang="en-US" altLang="zh-CN"/>
              <a:t>c</a:t>
            </a:r>
            <a:r>
              <a:rPr lang="en-US" altLang="zh-CN" baseline="-25000"/>
              <a:t>t-1</a:t>
            </a:r>
            <a:r>
              <a:rPr lang="zh-CN" altLang="en-US"/>
              <a:t>和</a:t>
            </a:r>
            <a:r>
              <a:rPr lang="en-US" altLang="zh-CN"/>
              <a:t>hidden</a:t>
            </a:r>
            <a:r>
              <a:rPr lang="zh-CN" altLang="en-US"/>
              <a:t>状态</a:t>
            </a:r>
            <a:r>
              <a:rPr lang="en-US" altLang="zh-CN"/>
              <a:t>h</a:t>
            </a:r>
            <a:r>
              <a:rPr lang="en-US" altLang="zh-CN" baseline="-25000"/>
              <a:t>t-1</a:t>
            </a:r>
            <a:r>
              <a:rPr lang="zh-CN" altLang="en-US"/>
              <a:t>，传递到下个单元，和下个单元的输入</a:t>
            </a:r>
            <a:r>
              <a:rPr lang="en-US" altLang="zh-CN"/>
              <a:t>x</a:t>
            </a:r>
            <a:r>
              <a:rPr lang="en-US" altLang="zh-CN" baseline="-25000"/>
              <a:t>t</a:t>
            </a:r>
            <a:r>
              <a:rPr lang="zh-CN" altLang="en-US"/>
              <a:t>一起更新下个单元的状态，并将输出继续向下传递。</a:t>
            </a:r>
            <a:endParaRPr lang="zh-CN" altLang="en-US"/>
          </a:p>
        </p:txBody>
      </p:sp>
      <p:pic>
        <p:nvPicPr>
          <p:cNvPr id="8" name="图片 7" descr="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2075" y="1198880"/>
            <a:ext cx="4716145" cy="1772920"/>
          </a:xfrm>
          <a:prstGeom prst="rect">
            <a:avLst/>
          </a:prstGeom>
        </p:spPr>
      </p:pic>
      <p:pic>
        <p:nvPicPr>
          <p:cNvPr id="10" name="图片 9" descr="BiLST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2972435"/>
            <a:ext cx="6904990" cy="3848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34325" y="4772025"/>
            <a:ext cx="330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BiLSTM</a:t>
            </a:r>
            <a:r>
              <a:rPr lang="zh-CN" altLang="en-US">
                <a:sym typeface="+mn-ea"/>
              </a:rPr>
              <a:t>由前向</a:t>
            </a:r>
            <a:r>
              <a:rPr lang="en-US" altLang="zh-CN">
                <a:sym typeface="+mn-ea"/>
              </a:rPr>
              <a:t>LSTM</a:t>
            </a:r>
            <a:r>
              <a:rPr lang="zh-CN" altLang="en-US">
                <a:sym typeface="+mn-ea"/>
              </a:rPr>
              <a:t>与后向</a:t>
            </a:r>
            <a:r>
              <a:rPr lang="en-US" altLang="zh-CN">
                <a:sym typeface="+mn-ea"/>
              </a:rPr>
              <a:t>LSTM</a:t>
            </a:r>
            <a:r>
              <a:rPr lang="zh-CN" altLang="en-US">
                <a:sym typeface="+mn-ea"/>
              </a:rPr>
              <a:t>组合而成，并将结果进行拼接。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255" y="387350"/>
            <a:ext cx="10852150" cy="81153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CN" sz="3200" dirty="0" err="1">
                <a:sym typeface="+mn-ea"/>
              </a:rPr>
              <a:t>CRF</a:t>
            </a:r>
            <a:r>
              <a:rPr lang="en-US" altLang="zh-CN" sz="3200" dirty="0">
                <a:sym typeface="+mn-ea"/>
              </a:rPr>
              <a:t>(Conditional Random Fields)</a:t>
            </a:r>
            <a:endParaRPr lang="en-US" altLang="zh-CN" sz="32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845" y="1579662"/>
            <a:ext cx="647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600"/>
              </a:spcAft>
            </a:pPr>
            <a:r>
              <a:rPr lang="zh-CN" altLang="en-US" dirty="0"/>
              <a:t>对每一个位置的词性的预测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t</a:t>
            </a:r>
            <a:r>
              <a:rPr lang="zh-CN" altLang="en-US" dirty="0"/>
              <a:t>，不仅受到当前输入（</a:t>
            </a:r>
            <a:r>
              <a:rPr lang="en-US" altLang="zh-CN" dirty="0"/>
              <a:t>token</a:t>
            </a:r>
            <a:r>
              <a:rPr lang="zh-CN" altLang="en-US" dirty="0"/>
              <a:t>）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t</a:t>
            </a:r>
            <a:r>
              <a:rPr lang="zh-CN" altLang="en-US" dirty="0"/>
              <a:t>的影响，还受到由前一个输入所预测的标签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t</a:t>
            </a:r>
            <a:r>
              <a:rPr lang="en-US" altLang="zh-CN" baseline="-25000" dirty="0"/>
              <a:t>-1</a:t>
            </a:r>
            <a:r>
              <a:rPr lang="zh-CN" altLang="en-US" dirty="0"/>
              <a:t>的影响。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039903" y="1801300"/>
            <a:ext cx="3054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600"/>
              </a:spcAft>
            </a:pPr>
            <a:r>
              <a:rPr lang="zh-CN" altLang="en-US" dirty="0"/>
              <a:t>使用基于动态规划的</a:t>
            </a:r>
            <a:r>
              <a:rPr lang="en-US" altLang="zh-CN" dirty="0" err="1"/>
              <a:t>Vertibi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对于每个</a:t>
            </a:r>
            <a:r>
              <a:rPr lang="en-US" altLang="zh-CN" dirty="0"/>
              <a:t>token</a:t>
            </a:r>
            <a:r>
              <a:rPr lang="zh-CN" altLang="en-US" dirty="0"/>
              <a:t>磁性的预测，依次计算每个标签的得分，并选取概率最大者，用于后续词性的预测中。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124" y="2857283"/>
            <a:ext cx="6048375" cy="20288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723388" y="3707693"/>
            <a:ext cx="4095750" cy="1529477"/>
            <a:chOff x="1100738" y="3987656"/>
            <a:chExt cx="4095750" cy="152947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738" y="3987656"/>
              <a:ext cx="4095750" cy="84772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822" y="4697983"/>
              <a:ext cx="3619500" cy="819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255" y="387350"/>
            <a:ext cx="3719830" cy="811530"/>
          </a:xfrm>
        </p:spPr>
        <p:txBody>
          <a:bodyPr anchor="ctr" anchorCtr="0"/>
          <a:lstStyle/>
          <a:p>
            <a:pPr algn="l"/>
            <a:r>
              <a:rPr lang="en-US" altLang="zh-CN" sz="3600"/>
              <a:t>Reference</a:t>
            </a:r>
            <a:endParaRPr lang="en-US" altLang="zh-CN" sz="3600"/>
          </a:p>
        </p:txBody>
      </p:sp>
      <p:sp>
        <p:nvSpPr>
          <p:cNvPr id="30" name="文本框 29"/>
          <p:cNvSpPr txBox="1"/>
          <p:nvPr/>
        </p:nvSpPr>
        <p:spPr>
          <a:xfrm>
            <a:off x="1122045" y="1487170"/>
            <a:ext cx="100107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dirty="0"/>
              <a:t>Attention is All You Need</a:t>
            </a:r>
            <a:endParaRPr lang="en-US" altLang="zh-CN" dirty="0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dirty="0"/>
              <a:t>BERT: Pre-training of Deep Bidirectional Transformers for Language Understanding</a:t>
            </a:r>
            <a:endParaRPr lang="zh-CN" dirty="0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dirty="0" err="1"/>
              <a:t>BiLSTM</a:t>
            </a:r>
            <a:r>
              <a:rPr lang="zh-CN" altLang="en-US" dirty="0"/>
              <a:t>介绍及代码实现 </a:t>
            </a:r>
            <a:r>
              <a:rPr lang="zh-CN" altLang="en-US" dirty="0">
                <a:hlinkClick r:id="rId1"/>
              </a:rPr>
              <a:t>https://www.jiqizhixin.com/articles/2018-10-24-13</a:t>
            </a:r>
            <a:endParaRPr lang="en-US" altLang="zh-CN" dirty="0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dirty="0"/>
              <a:t>An Introduction to Conditional Random Fields</a:t>
            </a:r>
            <a:endParaRPr lang="zh-CN" altLang="en-US" dirty="0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dirty="0"/>
              <a:t>Classical Probabilistic Models and Conditional Random Fields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模型架构介绍</vt:lpstr>
      <vt:lpstr>BERT(Bidirectional Encoder Representations from Transformers)</vt:lpstr>
      <vt:lpstr>BiLSTM(Bidirectional Long Short-Term Memory)</vt:lpstr>
      <vt:lpstr>CRF(Conditional Random Fields)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模型架构介绍</dc:title>
  <dc:creator>lenovo</dc:creator>
  <cp:lastModifiedBy>聚点</cp:lastModifiedBy>
  <cp:revision>15</cp:revision>
  <dcterms:created xsi:type="dcterms:W3CDTF">2020-11-07T02:03:00Z</dcterms:created>
  <dcterms:modified xsi:type="dcterms:W3CDTF">2020-11-07T07:51:55Z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