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2.png" ContentType="image/png"/>
  <Override PartName="/ppt/media/image100.png" ContentType="image/png"/>
  <Override PartName="/ppt/media/image98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103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95.png" ContentType="image/png"/>
  <Override PartName="/ppt/media/image76.png" ContentType="image/png"/>
  <Override PartName="/ppt/media/image93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97.png" ContentType="image/png"/>
  <Override PartName="/ppt/media/image57.png" ContentType="image/png"/>
  <Override PartName="/ppt/media/image53.png" ContentType="image/png"/>
  <Override PartName="/ppt/media/image86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89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99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96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94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101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104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2148C51-1974-4477-BD6E-C80C4E972BE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61C5C3B-75F9-4708-9B02-A434462AC42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2D7A5B6-85FA-4C62-B104-653973114A9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264c"/>
                </a:solidFill>
                <a:latin typeface="Arial"/>
              </a:rPr>
              <a:t>Part 1: C programing review and how C programs are executed.  Write C source code, how they eventually get executed.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2BF8F18-E95F-46F9-B9B1-73604F11E5D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US" sz="2000">
                <a:latin typeface="Times New Roman"/>
              </a:rPr>
              <a:t>Unix is everywhere.  MAC OS.  Android.  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3D82389-9B3F-4A06-9640-647A84DCD9E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C0A2FAF-88D1-45AC-922E-5CA30ACA512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55D2E30-9D04-4D59-A69B-ED6087B5231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AEADC49-F41E-47CF-85B5-C04850220D45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2C35768-2A69-48B9-B1E9-420A8BA8655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25A12BD-3631-4605-AD16-485EADBDF41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C11D68D-4D5B-4FAF-ADC6-9DA325C1AFD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FEC92BFB-CB4A-4F46-B1DB-64AE25550CB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9E56588-9576-40CA-BFD5-6550987D8825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3799766-E88F-4B06-9390-56F0EEBE642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8628734-7949-4E51-85AD-72CE0B7A3F4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8D54747-CC76-47ED-8AB6-8B88F1AA4DE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2475175-AAE4-4E5D-88AF-C7A04C36B42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DB974FA-302C-4D72-AE9A-233A54AA052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5BA0908-67B1-4031-804E-C1277765A1A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FCCE761-D7C7-43D0-8124-C14801A954A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US" sz="2000">
                <a:latin typeface="Times New Roman"/>
              </a:rPr>
              <a:t>Try looking at assembly code of the program.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45E212F-9ED0-4EEC-8086-FB8DD506DB1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EA2F188-DD2C-4136-A9E7-98BF4428A02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604794A-C377-4B4C-9C40-F4A00B1672A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4279A27-5106-425F-9112-8ABED850877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C2AB7D9-55FF-43D9-BA78-7BF89779766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US" sz="2000">
                <a:latin typeface="Times New Roman"/>
              </a:rPr>
              <a:t>*(&amp;data) = p;</a:t>
            </a:r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0A34621-3BB3-47A1-8CE7-F6EB06B8AB4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7A24BD9-FF03-42E6-B589-19B9AB66C94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A5F0256-B368-4B18-8B32-52CC121A4E0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07493DB-BE41-488D-B152-942D5D2E727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02703FA-6424-47D0-A9D9-71883709DD8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C156AE5-C872-437E-8F24-7A871B9EDAB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159096D-DDA3-4A71-95E4-B4F7DE0AEFF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90450F0-17B6-4A27-95C3-93C2A6C6A43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A89E13F-A64B-481D-B9CA-665B28BB48D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604608A-0C2B-401B-A17E-E2A0A1933B8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0A12995-D70A-4327-98B3-35BD2140BDB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2ADE38B-D91A-4469-B5C5-C6DAEBE19AC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ADA5414-79CB-4744-9E79-7E729695E90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F581427-8C4D-4B1E-B75A-F74D3DFEC31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5FA3BE7-5652-4E24-90E7-B30786CB266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84200" y="1549440"/>
            <a:ext cx="8157960" cy="168876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228600" y="320688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28600" y="148284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623440" y="124632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434880" y="125244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2830680" y="5783400"/>
            <a:ext cx="348120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4095720" y="5734080"/>
            <a:ext cx="948960" cy="175680"/>
          </a:xfrm>
          <a:prstGeom prst="rect">
            <a:avLst/>
          </a:prstGeom>
          <a:blipFill>
            <a:blip r:embed="rId4"/>
            <a:tile/>
          </a:blip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152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E964224-6A57-4562-9534-59C6FC1A4E9F}" type="slidenum">
              <a:rPr lang="en-US" sz="14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49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50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B87BB06D-2939-4F13-86DD-44205CEF4B6A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9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0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91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92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Click to edit the title text formatClick to edit Master title style</a:t>
            </a:r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Seventh Outline LevelClick to edit Master text styles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Second level</a:t>
            </a:r>
            <a:endParaRPr/>
          </a:p>
          <a:p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Third level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Fourth level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Fifth level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F9F3B647-75EC-416B-97E5-01A1D1912C07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1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2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133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134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135" name="PlaceHolder 6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4000">
                <a:solidFill>
                  <a:srgbClr val="333333"/>
                </a:solidFill>
                <a:latin typeface="Times New Roman"/>
                <a:ea typeface="Microsoft YaHei"/>
              </a:rPr>
              <a:t>Click to edit the title text formatClick to edit Master title style</a:t>
            </a:r>
            <a:endParaRPr/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buSzPct val="45000"/>
              <a:buFont typeface="StarSymbol"/>
              <a:buChar char=""/>
            </a:pP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Seventh Outline LevelClick to edit Master text styles</a:t>
            </a:r>
            <a:endParaRPr/>
          </a:p>
        </p:txBody>
      </p:sp>
      <p:sp>
        <p:nvSpPr>
          <p:cNvPr id="137" name="PlaceHolder 8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FEA4516B-BDBD-4007-BD2D-A4A60F6D1500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914400" y="1546200"/>
            <a:ext cx="7772040" cy="1248840"/>
          </a:xfrm>
          <a:prstGeom prst="rect">
            <a:avLst/>
          </a:prstGeom>
          <a:blipFill>
            <a:blip r:embed="rId2"/>
            <a:tile/>
          </a:blipFill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e9"/>
                </a:solidFill>
                <a:latin typeface="Times New Roman"/>
                <a:ea typeface="Microsoft YaHei"/>
              </a:rPr>
              <a:t>
</a:t>
            </a:r>
            <a:r>
              <a:rPr lang="en-US" sz="4400">
                <a:solidFill>
                  <a:srgbClr val="ffffe9"/>
                </a:solidFill>
                <a:latin typeface="Times New Roman"/>
                <a:ea typeface="Microsoft YaHei"/>
              </a:rPr>
              <a:t>CS252: Systems Programming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1371600" y="3276720"/>
            <a:ext cx="6857640" cy="2209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Ninghui 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Based on Slides by Prof. Gustavo Rodriguez-Rivera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Topic 1: Introduction to the Course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and Review of C Programming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Course Organization: Part 1: C Programming Review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685800" y="1828800"/>
            <a:ext cx="8000640" cy="41907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" name="CustomShape 3"/>
          <p:cNvSpPr/>
          <p:nvPr/>
        </p:nvSpPr>
        <p:spPr>
          <a:xfrm>
            <a:off x="457200" y="6126480"/>
            <a:ext cx="77720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Microsoft YaHei"/>
              </a:rPr>
              <a:t>Lab 1 (1 week): C/C++ Programming and GDB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Course Organization: Part 2: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Language Interpreter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Source Control Systems (CVS, SVN) and distributed (GIT, Mercurial)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Learn a simple function programming language that uses only non-negative integers, and has 5 keywords: 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inc, dec, ifz, define, halt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Using Lex and YACC to create parsers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304920" y="6019920"/>
            <a:ext cx="853416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Microsoft YaHei"/>
              </a:rPr>
              <a:t>Lab 2 (3 weeks): Write an interpreter for the language.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Course Organization: Part 3: Unix Systems Programming I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Unix history &amp; file system fundamentals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Common Unix utilities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Unix Shell scripting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Structure of a Unix Shell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Useful system calls: file creation, read, write, close, file mode, IO redirection, pipes, fork, wait, waitpid, signals, etc. 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457200" y="6019920"/>
            <a:ext cx="77720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Microsoft YaHei"/>
              </a:rPr>
              <a:t>Lab 3 (3 weeks): Writing a Unix shell.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Course Organization: Part 4: Unix Systems Programming II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685800" y="1905120"/>
            <a:ext cx="7772040" cy="365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Introduction to operating systems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OS kernel fundamentals: user mode, kernel mode, interrupts, system calls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Processes, scheduling, 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Programming with threads, thread creation. 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Race Conditions, Mutex locks.  Other synchronization methods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533520" y="5867280"/>
            <a:ext cx="77720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Microsoft YaHei"/>
              </a:rPr>
              <a:t>Lab 4 (1 week): Introduction to Threads.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Course Organization: Part 5: Unix Network Programming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Internet overview: ARP, IP, DNS, TCP, UDP, NAT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Socket Programming. 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Server architecture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57200" y="5943600"/>
            <a:ext cx="77720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Microsoft YaHei"/>
              </a:rPr>
              <a:t>Lab 5 (3 weeks): Implementing a Web Server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Course Organization: Part 6: Miscellaneous topics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More UNIX Systems Programming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Introduction to SQL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Introduction to Software Engineering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457200" y="5486400"/>
            <a:ext cx="777204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Microsoft YaHei"/>
              </a:rPr>
              <a:t>Lab 6 (Team Project, 2 or 3 weeks): Writing a Process Gladiator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Problem of the Week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Questions taken from the books</a:t>
            </a:r>
            <a:endParaRPr/>
          </a:p>
          <a:p>
            <a:pPr lvl="1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Cracking the Coding Interview: 150 Programming Questions and Solutions</a:t>
            </a:r>
            <a:endParaRPr/>
          </a:p>
          <a:p>
            <a:pPr lvl="1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Elements of Programming Interviews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Not officially part of the grade equation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site will be set up for students to post code and review other solutions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4000">
                <a:solidFill>
                  <a:srgbClr val="333333"/>
                </a:solidFill>
                <a:latin typeface="Times New Roman"/>
                <a:ea typeface="Microsoft YaHei"/>
              </a:rPr>
              <a:t>Pointers in C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Memory and Pointers (1)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32-bit versus 64-bit 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Processor: all registers have 32 bits for 32-bit architecture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Operating systems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Programs can be compiled in either 32-bit or 64-bit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Main difference, amount of memory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32-bit equals 4G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64-bit needed to effectively use more than 4G memory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Memory and Pointers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685800" y="182880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pointer is a variable that contains an address in memory.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 a 32 bit architectures, the size of a pointer is 4 bytes independent on the type of the pointer.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5867280" y="4038480"/>
            <a:ext cx="1828440" cy="243792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222" name="Line 4"/>
          <p:cNvSpPr/>
          <p:nvPr/>
        </p:nvSpPr>
        <p:spPr>
          <a:xfrm>
            <a:off x="5867280" y="43434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23" name="Line 5"/>
          <p:cNvSpPr/>
          <p:nvPr/>
        </p:nvSpPr>
        <p:spPr>
          <a:xfrm>
            <a:off x="5867280" y="46479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24" name="Line 6"/>
          <p:cNvSpPr/>
          <p:nvPr/>
        </p:nvSpPr>
        <p:spPr>
          <a:xfrm>
            <a:off x="5867280" y="49528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25" name="Line 7"/>
          <p:cNvSpPr/>
          <p:nvPr/>
        </p:nvSpPr>
        <p:spPr>
          <a:xfrm>
            <a:off x="5867280" y="55623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26" name="Line 8"/>
          <p:cNvSpPr/>
          <p:nvPr/>
        </p:nvSpPr>
        <p:spPr>
          <a:xfrm>
            <a:off x="5867280" y="58672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27" name="Line 9"/>
          <p:cNvSpPr/>
          <p:nvPr/>
        </p:nvSpPr>
        <p:spPr>
          <a:xfrm>
            <a:off x="5867280" y="61722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28" name="CustomShape 10"/>
          <p:cNvSpPr/>
          <p:nvPr/>
        </p:nvSpPr>
        <p:spPr>
          <a:xfrm>
            <a:off x="5029200" y="6019920"/>
            <a:ext cx="76176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0</a:t>
            </a:r>
            <a:endParaRPr/>
          </a:p>
        </p:txBody>
      </p:sp>
      <p:sp>
        <p:nvSpPr>
          <p:cNvPr id="229" name="CustomShape 11"/>
          <p:cNvSpPr/>
          <p:nvPr/>
        </p:nvSpPr>
        <p:spPr>
          <a:xfrm>
            <a:off x="3657600" y="3962520"/>
            <a:ext cx="25142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(4GB-1) 2</a:t>
            </a:r>
            <a:r>
              <a:rPr b="1"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32</a:t>
            </a: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-1</a:t>
            </a:r>
            <a:endParaRPr/>
          </a:p>
        </p:txBody>
      </p:sp>
      <p:sp>
        <p:nvSpPr>
          <p:cNvPr id="230" name="CustomShape 12"/>
          <p:cNvSpPr/>
          <p:nvPr/>
        </p:nvSpPr>
        <p:spPr>
          <a:xfrm>
            <a:off x="4800600" y="6400800"/>
            <a:ext cx="3504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Address space</a:t>
            </a:r>
            <a:endParaRPr/>
          </a:p>
        </p:txBody>
      </p:sp>
      <p:sp>
        <p:nvSpPr>
          <p:cNvPr id="231" name="Line 13"/>
          <p:cNvSpPr/>
          <p:nvPr/>
        </p:nvSpPr>
        <p:spPr>
          <a:xfrm>
            <a:off x="5867280" y="52578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32" name="CustomShape 14"/>
          <p:cNvSpPr/>
          <p:nvPr/>
        </p:nvSpPr>
        <p:spPr>
          <a:xfrm>
            <a:off x="4952880" y="4572000"/>
            <a:ext cx="99036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p:20:</a:t>
            </a:r>
            <a:endParaRPr/>
          </a:p>
        </p:txBody>
      </p:sp>
      <p:sp>
        <p:nvSpPr>
          <p:cNvPr id="233" name="CustomShape 15"/>
          <p:cNvSpPr/>
          <p:nvPr/>
        </p:nvSpPr>
        <p:spPr>
          <a:xfrm>
            <a:off x="6324480" y="4572000"/>
            <a:ext cx="76176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12</a:t>
            </a:r>
            <a:endParaRPr/>
          </a:p>
        </p:txBody>
      </p:sp>
      <p:sp>
        <p:nvSpPr>
          <p:cNvPr id="234" name="CustomShape 16"/>
          <p:cNvSpPr/>
          <p:nvPr/>
        </p:nvSpPr>
        <p:spPr>
          <a:xfrm>
            <a:off x="762120" y="4952880"/>
            <a:ext cx="35809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Char c = ‘A’;  //ascii 65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char * p =  &amp;c;</a:t>
            </a:r>
            <a:endParaRPr/>
          </a:p>
        </p:txBody>
      </p:sp>
      <p:sp>
        <p:nvSpPr>
          <p:cNvPr id="235" name="CustomShape 17"/>
          <p:cNvSpPr/>
          <p:nvPr/>
        </p:nvSpPr>
        <p:spPr>
          <a:xfrm>
            <a:off x="4876920" y="5486400"/>
            <a:ext cx="99036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c:12:</a:t>
            </a:r>
            <a:endParaRPr/>
          </a:p>
        </p:txBody>
      </p:sp>
      <p:sp>
        <p:nvSpPr>
          <p:cNvPr id="236" name="CustomShape 18"/>
          <p:cNvSpPr/>
          <p:nvPr/>
        </p:nvSpPr>
        <p:spPr>
          <a:xfrm>
            <a:off x="6324480" y="5486400"/>
            <a:ext cx="99036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65</a:t>
            </a:r>
            <a:endParaRPr/>
          </a:p>
        </p:txBody>
      </p:sp>
      <p:sp>
        <p:nvSpPr>
          <p:cNvPr id="237" name="Line 19"/>
          <p:cNvSpPr/>
          <p:nvPr/>
        </p:nvSpPr>
        <p:spPr>
          <a:xfrm flipH="1">
            <a:off x="7692840" y="5181480"/>
            <a:ext cx="539640" cy="533520"/>
          </a:xfrm>
          <a:prstGeom prst="line">
            <a:avLst/>
          </a:prstGeom>
          <a:ln w="3816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38" name="Line 20"/>
          <p:cNvSpPr/>
          <p:nvPr/>
        </p:nvSpPr>
        <p:spPr>
          <a:xfrm>
            <a:off x="7772400" y="4800600"/>
            <a:ext cx="457200" cy="38088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39" name="CustomShape 21"/>
          <p:cNvSpPr/>
          <p:nvPr/>
        </p:nvSpPr>
        <p:spPr>
          <a:xfrm>
            <a:off x="7848720" y="4267080"/>
            <a:ext cx="151920" cy="15192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40" name="CustomShape 22"/>
          <p:cNvSpPr/>
          <p:nvPr/>
        </p:nvSpPr>
        <p:spPr>
          <a:xfrm>
            <a:off x="7848720" y="4419720"/>
            <a:ext cx="151920" cy="15192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41" name="CustomShape 23"/>
          <p:cNvSpPr/>
          <p:nvPr/>
        </p:nvSpPr>
        <p:spPr>
          <a:xfrm>
            <a:off x="7848720" y="4572000"/>
            <a:ext cx="151920" cy="15192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General Information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685800" y="1676520"/>
            <a:ext cx="7772040" cy="5124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Web Page: http://www.cs.purdue.edu/homes/cs252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Office: LWSN2142K 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Office hours: </a:t>
            </a:r>
            <a:endParaRPr/>
          </a:p>
          <a:p>
            <a:pPr lvl="1">
              <a:lnSpc>
                <a:spcPct val="90000"/>
              </a:lnSpc>
              <a:buBlip>
                <a:blip r:embed="rId5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Tentative: Mondays between 3:30 and 4:45.</a:t>
            </a:r>
            <a:endParaRPr/>
          </a:p>
          <a:p>
            <a:pPr lvl="1">
              <a:lnSpc>
                <a:spcPct val="90000"/>
              </a:lnSpc>
              <a:buBlip>
                <a:blip r:embed="rId6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Talk with me after class</a:t>
            </a:r>
            <a:endParaRPr/>
          </a:p>
          <a:p>
            <a:pPr lvl="1">
              <a:lnSpc>
                <a:spcPct val="90000"/>
              </a:lnSpc>
              <a:buBlip>
                <a:blip r:embed="rId7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Drop by for short questions</a:t>
            </a:r>
            <a:endParaRPr/>
          </a:p>
          <a:p>
            <a:pPr>
              <a:lnSpc>
                <a:spcPct val="90000"/>
              </a:lnSpc>
              <a:buBlip>
                <a:blip r:embed="rId8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E-mail: ninghui@cs.purdue.edu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Ways to get a pointer value (1)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1. Assign a numerical value into a pointer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char  * p = (char *) 0x1800;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*p = 5; // Store a 5 in location 0x1800;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0000"/>
                </a:solidFill>
                <a:latin typeface="Times New Roman"/>
                <a:ea typeface="Microsoft YaHei"/>
              </a:rPr>
              <a:t>What is likely to happen for the above code?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0000"/>
                </a:solidFill>
                <a:latin typeface="Times New Roman"/>
                <a:ea typeface="Microsoft YaHei"/>
              </a:rPr>
              <a:t>Who would use something like this?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What is Likely to Happen Using Absolute Value Pointers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When programmer doesn’t what he is doing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Immediate core dump.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Mysterious program crash/misbehaving in the future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When programmer knows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Program function as expected, as this is part of OS kernel or device driver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This is part of exploit code for breaking into a computer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Note: Assigning a numerical value to a pointer isn't recommended and only left to programmers of OS, kernels, device drivers, or exploitation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Ways to get a pointer value (2)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2. Get memory address from another variable: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
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762120" y="2590920"/>
            <a:ext cx="4266720" cy="3089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Courier New"/>
                <a:ea typeface="Microsoft YaHei"/>
              </a:rPr>
              <a:t>int *p;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Courier New"/>
                <a:ea typeface="Microsoft YaHei"/>
              </a:rPr>
              <a:t>int buff[ 30];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d0d0d"/>
                </a:solidFill>
                <a:latin typeface="Courier New"/>
                <a:ea typeface="Microsoft YaHei"/>
              </a:rPr>
              <a:t>p = &amp;buff[1];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d0d0d"/>
                </a:solidFill>
                <a:latin typeface="Courier New"/>
                <a:ea typeface="Microsoft YaHei"/>
              </a:rPr>
              <a:t>*p =78;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6400800" y="2819520"/>
            <a:ext cx="1828440" cy="250164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250" name="Line 5"/>
          <p:cNvSpPr/>
          <p:nvPr/>
        </p:nvSpPr>
        <p:spPr>
          <a:xfrm>
            <a:off x="6400800" y="31240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1" name="Line 6"/>
          <p:cNvSpPr/>
          <p:nvPr/>
        </p:nvSpPr>
        <p:spPr>
          <a:xfrm>
            <a:off x="6400800" y="34290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2" name="Line 7"/>
          <p:cNvSpPr/>
          <p:nvPr/>
        </p:nvSpPr>
        <p:spPr>
          <a:xfrm>
            <a:off x="6400800" y="37335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3" name="Line 8"/>
          <p:cNvSpPr/>
          <p:nvPr/>
        </p:nvSpPr>
        <p:spPr>
          <a:xfrm>
            <a:off x="6400800" y="441792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4" name="Line 9"/>
          <p:cNvSpPr/>
          <p:nvPr/>
        </p:nvSpPr>
        <p:spPr>
          <a:xfrm>
            <a:off x="6400800" y="479880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5" name="Line 10"/>
          <p:cNvSpPr/>
          <p:nvPr/>
        </p:nvSpPr>
        <p:spPr>
          <a:xfrm>
            <a:off x="6400800" y="40384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6" name="CustomShape 11"/>
          <p:cNvSpPr/>
          <p:nvPr/>
        </p:nvSpPr>
        <p:spPr>
          <a:xfrm>
            <a:off x="4343400" y="426708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buff[0]:100:</a:t>
            </a:r>
            <a:endParaRPr/>
          </a:p>
        </p:txBody>
      </p:sp>
      <p:sp>
        <p:nvSpPr>
          <p:cNvPr id="257" name="Line 12"/>
          <p:cNvSpPr/>
          <p:nvPr/>
        </p:nvSpPr>
        <p:spPr>
          <a:xfrm flipH="1" flipV="1">
            <a:off x="8226360" y="4187520"/>
            <a:ext cx="539640" cy="692280"/>
          </a:xfrm>
          <a:prstGeom prst="line">
            <a:avLst/>
          </a:prstGeom>
          <a:ln w="3816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58" name="Line 13"/>
          <p:cNvSpPr/>
          <p:nvPr/>
        </p:nvSpPr>
        <p:spPr>
          <a:xfrm flipV="1">
            <a:off x="8229600" y="4873320"/>
            <a:ext cx="533160" cy="23508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59" name="CustomShape 14"/>
          <p:cNvSpPr/>
          <p:nvPr/>
        </p:nvSpPr>
        <p:spPr>
          <a:xfrm>
            <a:off x="5791320" y="3505320"/>
            <a:ext cx="151920" cy="15192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60" name="CustomShape 15"/>
          <p:cNvSpPr/>
          <p:nvPr/>
        </p:nvSpPr>
        <p:spPr>
          <a:xfrm>
            <a:off x="5791320" y="3657600"/>
            <a:ext cx="151920" cy="15192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61" name="CustomShape 16"/>
          <p:cNvSpPr/>
          <p:nvPr/>
        </p:nvSpPr>
        <p:spPr>
          <a:xfrm>
            <a:off x="5791320" y="3809880"/>
            <a:ext cx="151920" cy="15192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62" name="CustomShape 17"/>
          <p:cNvSpPr/>
          <p:nvPr/>
        </p:nvSpPr>
        <p:spPr>
          <a:xfrm>
            <a:off x="4343400" y="396252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buff[1]:104:</a:t>
            </a:r>
            <a:endParaRPr/>
          </a:p>
        </p:txBody>
      </p:sp>
      <p:sp>
        <p:nvSpPr>
          <p:cNvPr id="263" name="CustomShape 18"/>
          <p:cNvSpPr/>
          <p:nvPr/>
        </p:nvSpPr>
        <p:spPr>
          <a:xfrm>
            <a:off x="4267080" y="2971800"/>
            <a:ext cx="22856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buff[29]:216:</a:t>
            </a:r>
            <a:endParaRPr/>
          </a:p>
        </p:txBody>
      </p:sp>
      <p:sp>
        <p:nvSpPr>
          <p:cNvPr id="264" name="CustomShape 19"/>
          <p:cNvSpPr/>
          <p:nvPr/>
        </p:nvSpPr>
        <p:spPr>
          <a:xfrm>
            <a:off x="5638680" y="2666880"/>
            <a:ext cx="8377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220:</a:t>
            </a:r>
            <a:endParaRPr/>
          </a:p>
        </p:txBody>
      </p:sp>
      <p:sp>
        <p:nvSpPr>
          <p:cNvPr id="265" name="CustomShape 20"/>
          <p:cNvSpPr/>
          <p:nvPr/>
        </p:nvSpPr>
        <p:spPr>
          <a:xfrm>
            <a:off x="5105520" y="472428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P: 96:</a:t>
            </a:r>
            <a:endParaRPr/>
          </a:p>
        </p:txBody>
      </p:sp>
      <p:sp>
        <p:nvSpPr>
          <p:cNvPr id="266" name="CustomShape 21"/>
          <p:cNvSpPr/>
          <p:nvPr/>
        </p:nvSpPr>
        <p:spPr>
          <a:xfrm>
            <a:off x="6553080" y="4800600"/>
            <a:ext cx="15235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104</a:t>
            </a:r>
            <a:endParaRPr/>
          </a:p>
        </p:txBody>
      </p:sp>
      <p:sp>
        <p:nvSpPr>
          <p:cNvPr id="267" name="CustomShape 22"/>
          <p:cNvSpPr/>
          <p:nvPr/>
        </p:nvSpPr>
        <p:spPr>
          <a:xfrm>
            <a:off x="6705720" y="3962520"/>
            <a:ext cx="15235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78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Ways to get a pointer value (3)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685800" y="1905120"/>
            <a:ext cx="815292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3. Allocate memory from the heap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int *p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p = new int;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int *q;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q = (int*)malloc(sizeof(int));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Using pointers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You can pass a pointer as a parameter to a function if you want the function to modify the content of the parameters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
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1371600" y="3581280"/>
            <a:ext cx="7086240" cy="3080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void swap (int *a, int *b){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int temp;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temp=*a;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*a=*b;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*b=temp;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In main: swap(&amp;x, &amp;y)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Understanding Call by Value and Call by Reference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d0d0d"/>
                </a:solidFill>
                <a:latin typeface="Times New Roman"/>
                <a:ea typeface="Microsoft YaHei"/>
              </a:rPr>
              <a:t>Concepts of programming language design: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/>
                <a:ea typeface="Microsoft YaHei"/>
              </a:rPr>
              <a:t>Call by Value: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d0d0d"/>
                </a:solidFill>
                <a:latin typeface="Times New Roman"/>
                <a:ea typeface="Microsoft YaHei"/>
              </a:rPr>
              <a:t>The value of the argument is passed into the function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/>
                <a:ea typeface="Microsoft YaHei"/>
              </a:rPr>
              <a:t>Call by reference: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d0d0d"/>
                </a:solidFill>
                <a:latin typeface="Times New Roman"/>
                <a:ea typeface="Microsoft YaHei"/>
              </a:rPr>
              <a:t>The address of the argument is passed into the function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d0d0d"/>
                </a:solidFill>
                <a:latin typeface="Times New Roman"/>
                <a:ea typeface="Microsoft YaHei"/>
              </a:rPr>
              <a:t>Specific coding strategy for a function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/>
                <a:ea typeface="Microsoft YaHei"/>
              </a:rPr>
              <a:t>Call by reference typically means using pointers when define a function, and using addresses when calling it, see previous slide for an example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ff0000"/>
                </a:solidFill>
                <a:latin typeface="Times New Roman"/>
                <a:ea typeface="Microsoft YaHei"/>
              </a:rPr>
              <a:t>Is the C language call by value or call by reference?  What about Java?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Common Problems with Pointers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685800" y="1905120"/>
            <a:ext cx="7772040" cy="4622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When using pointers, make sure the pointer is pointing to valid memory before assigning or getting any value from the location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Many string utility functions do not allocate memory for you: 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
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char *s; 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
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strcpy(s, "hello"); --&gt; SEGV(uninitialized pointer)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only string function that allocates memory is strdup (it calls malloc with the length of the string and copies it)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Printing Pointers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685800" y="1905120"/>
            <a:ext cx="807696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It is useful to print pointers for debugging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char*i; 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char buff[10]; 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printf("ptr=%d\n", &amp;buff[5])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Or In hexadecimal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printf("ptr=0x%x\n", &amp;buff[5])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Instead of using printf, it is better to use 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fprintf(stderr, …)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since stderr is unbuffered and it is guaranteed to be printed on the screen.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333333"/>
                </a:solidFill>
                <a:latin typeface="Courier New"/>
                <a:ea typeface="Microsoft YaHei"/>
              </a:rPr>
              <a:t>sizeof()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operator in Pointers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size of a pointer is always 4 bytes in a 32 bit architecture independent of the type of the pointer: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sizeof(int)==4 bytes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sizeof(char)==1 byte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sizeof(int*)==4 bytes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sizeof(char*)==4 bytes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093680" y="282600"/>
            <a:ext cx="804996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333333"/>
                </a:solidFill>
                <a:latin typeface="Times New Roman"/>
                <a:ea typeface="Microsoft YaHei"/>
              </a:rPr>
              <a:t>Array and Pointer: When they are equivalent?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685800" y="1905120"/>
            <a:ext cx="8457840" cy="5971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following function adds the sum of integers in an array using array indexing.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int sum(int * array, int n){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int s=0;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for(int i=0; i&lt;n; i++)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Microsoft YaHei"/>
              </a:rPr>
              <a:t>s+=array[i];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// Equivalent to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         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//*(int*)((char*)array+i*sizeof(int))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return s;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80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Textbook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685800" y="1676520"/>
            <a:ext cx="7772040" cy="5124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Textbook: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Arial"/>
                <a:ea typeface="Microsoft YaHei"/>
              </a:rPr>
              <a:t>No textbook. We will use my notes and selected material in the web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Recommended (not required):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Linux Programming Interface: A Linux and UNIX System Programming Handbook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Useful for several projects, and good as a reference book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Linux Command Line: A Complete Introduction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How Linux Works: What Every Superuser Should Know 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These are not substitute for the lectures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333333"/>
                </a:solidFill>
                <a:latin typeface="Times New Roman"/>
                <a:ea typeface="Microsoft YaHei"/>
              </a:rPr>
              <a:t>Array and Pointer: When they are equivalent?</a:t>
            </a: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685800" y="1905120"/>
            <a:ext cx="7772040" cy="5140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Now the equivalent code using pointers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int sum(int* array, int n)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int s=0;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int *p=&amp;array[0];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int *pend=&amp;array[n];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while (p &lt; pend)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s+=*p;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p++;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return s;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333333"/>
                </a:solidFill>
                <a:latin typeface="Times New Roman"/>
                <a:ea typeface="Microsoft YaHei"/>
              </a:rPr>
              <a:t>Array and Pointer: When they are equivalent?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When you increment a pointer to integer it will be incremented by 4 units because sizeof(int)==4.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Using pointers is more efficient because no indexing is required and indexing require multiplication.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Note: An optimizer may substitute the multiplication by a “&lt;&lt;“ operator if the size is a power of two. However, the array entries may not be a power of 2 and integer multiplication may be needed.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Array Operator  Equivalence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457200" y="1905120"/>
            <a:ext cx="8686440" cy="4684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We have the following equivalences: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int a[20];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a[i]       - is equivalent to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*(a+i)     - is equivalent to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*(&amp;a[0]+i) – is equivalent to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*((int*)((char*)&amp;a[0]+i*sizeof(int)))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You may substitute array indexing 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a[i]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by 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*((int*)((char*)&amp;a[0]+i*sizeof(int))) 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and it will work!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C was designed to be machine independent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Array and Pointer: When They are not Equivalent?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57200" y="1905120"/>
            <a:ext cx="8686440" cy="3200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They are mostly equivalent when referencing element in the code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are not equivalent when defining variables</a:t>
            </a:r>
            <a:endParaRPr/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E.g.,  one file contains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int  data[];</a:t>
            </a:r>
            <a:endParaRPr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Another contains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extern int*data;</a:t>
            </a:r>
            <a:endParaRPr/>
          </a:p>
          <a:p>
            <a:pPr lvl="1">
              <a:lnSpc>
                <a:spcPct val="90000"/>
              </a:lnSpc>
              <a:buBlip>
                <a:blip r:embed="rId5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Compiler will not treat them as the same</a:t>
            </a:r>
            <a:endParaRPr/>
          </a:p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Compiler generates different instructions for b[1]=a[1] for the two versions below (one more level of indirection needed for “int *b”). </a:t>
            </a:r>
            <a:endParaRPr/>
          </a:p>
          <a:p>
            <a:pPr lvl="1">
              <a:lnSpc>
                <a:spcPct val="90000"/>
              </a:lnSpc>
              <a:buBlip>
                <a:blip r:embed="rId7"/>
              </a:buBlip>
            </a:pPr>
            <a:r>
              <a:rPr lang="en-US" sz="2400">
                <a:solidFill>
                  <a:srgbClr val="ff0000"/>
                </a:solidFill>
                <a:latin typeface="Times New Roman"/>
                <a:ea typeface="Microsoft YaHei"/>
              </a:rPr>
              <a:t>What will happen for code in red?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91" name="CustomShape 3"/>
          <p:cNvSpPr/>
          <p:nvPr/>
        </p:nvSpPr>
        <p:spPr>
          <a:xfrm>
            <a:off x="1066680" y="5103720"/>
            <a:ext cx="2971440" cy="17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Microsoft YaHei"/>
              </a:rPr>
              <a:t>void func (int *a)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  <a:ea typeface="Microsoft YaHei"/>
              </a:rPr>
              <a:t>int b[10];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Microsoft YaHei"/>
              </a:rPr>
              <a:t>    …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030a0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7030a0"/>
                </a:solidFill>
                <a:latin typeface="Courier New"/>
                <a:ea typeface="Microsoft YaHei"/>
              </a:rPr>
              <a:t>b[1] = a[1];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ff0000"/>
                </a:solidFill>
                <a:latin typeface="Courier New"/>
                <a:ea typeface="Microsoft YaHei"/>
              </a:rPr>
              <a:t>*(&amp;b) = a;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  <p:sp>
        <p:nvSpPr>
          <p:cNvPr id="292" name="CustomShape 4"/>
          <p:cNvSpPr/>
          <p:nvPr/>
        </p:nvSpPr>
        <p:spPr>
          <a:xfrm>
            <a:off x="4800600" y="5027400"/>
            <a:ext cx="2971440" cy="17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Microsoft YaHei"/>
              </a:rPr>
              <a:t>void func (int *a)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  <a:ea typeface="Microsoft YaHei"/>
              </a:rPr>
              <a:t>int *b;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Microsoft YaHei"/>
              </a:rPr>
              <a:t>    …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030a0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7030a0"/>
                </a:solidFill>
                <a:latin typeface="Courier New"/>
                <a:ea typeface="Microsoft YaHei"/>
              </a:rPr>
              <a:t>b[1] = a[1];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ff0000"/>
                </a:solidFill>
                <a:latin typeface="Courier New"/>
                <a:ea typeface="Microsoft YaHei"/>
              </a:rPr>
              <a:t>*(&amp; b) = a;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2D Array. 1</a:t>
            </a:r>
            <a:r>
              <a:rPr lang="en-US" sz="4400" baseline="30000">
                <a:solidFill>
                  <a:srgbClr val="333333"/>
                </a:solidFill>
                <a:latin typeface="Times New Roman"/>
                <a:ea typeface="Microsoft YaHei"/>
              </a:rPr>
              <a:t>st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Implementation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1</a:t>
            </a:r>
            <a:r>
              <a:rPr lang="en-US" sz="3200" baseline="30000">
                <a:solidFill>
                  <a:srgbClr val="00264c"/>
                </a:solidFill>
                <a:latin typeface="Times New Roman"/>
                <a:ea typeface="Microsoft YaHei"/>
              </a:rPr>
              <a:t>st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approach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Normal 2D array.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Courier New"/>
                <a:ea typeface="Microsoft YaHei"/>
              </a:rPr>
              <a:t>int a[4][3];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5867280" y="1752480"/>
            <a:ext cx="1828440" cy="457164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296" name="Line 4"/>
          <p:cNvSpPr/>
          <p:nvPr/>
        </p:nvSpPr>
        <p:spPr>
          <a:xfrm>
            <a:off x="5867280" y="40384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97" name="Line 5"/>
          <p:cNvSpPr/>
          <p:nvPr/>
        </p:nvSpPr>
        <p:spPr>
          <a:xfrm>
            <a:off x="5867280" y="44193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98" name="Line 6"/>
          <p:cNvSpPr/>
          <p:nvPr/>
        </p:nvSpPr>
        <p:spPr>
          <a:xfrm>
            <a:off x="5867280" y="48006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99" name="Line 7"/>
          <p:cNvSpPr/>
          <p:nvPr/>
        </p:nvSpPr>
        <p:spPr>
          <a:xfrm>
            <a:off x="5867280" y="55623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00" name="Line 8"/>
          <p:cNvSpPr/>
          <p:nvPr/>
        </p:nvSpPr>
        <p:spPr>
          <a:xfrm>
            <a:off x="5867280" y="59436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01" name="Line 9"/>
          <p:cNvSpPr/>
          <p:nvPr/>
        </p:nvSpPr>
        <p:spPr>
          <a:xfrm>
            <a:off x="5867280" y="51814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02" name="CustomShape 10"/>
          <p:cNvSpPr/>
          <p:nvPr/>
        </p:nvSpPr>
        <p:spPr>
          <a:xfrm>
            <a:off x="3809880" y="601992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a[0][0]:100:</a:t>
            </a:r>
            <a:endParaRPr/>
          </a:p>
        </p:txBody>
      </p:sp>
      <p:sp>
        <p:nvSpPr>
          <p:cNvPr id="303" name="CustomShape 11"/>
          <p:cNvSpPr/>
          <p:nvPr/>
        </p:nvSpPr>
        <p:spPr>
          <a:xfrm>
            <a:off x="3809880" y="5638680"/>
            <a:ext cx="22093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a[0][1]:104:</a:t>
            </a:r>
            <a:endParaRPr/>
          </a:p>
        </p:txBody>
      </p:sp>
      <p:sp>
        <p:nvSpPr>
          <p:cNvPr id="304" name="CustomShape 12"/>
          <p:cNvSpPr/>
          <p:nvPr/>
        </p:nvSpPr>
        <p:spPr>
          <a:xfrm>
            <a:off x="3809880" y="52578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a[0][2]:108:</a:t>
            </a:r>
            <a:endParaRPr/>
          </a:p>
        </p:txBody>
      </p:sp>
      <p:sp>
        <p:nvSpPr>
          <p:cNvPr id="305" name="CustomShape 13"/>
          <p:cNvSpPr/>
          <p:nvPr/>
        </p:nvSpPr>
        <p:spPr>
          <a:xfrm>
            <a:off x="3809880" y="4876920"/>
            <a:ext cx="22093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a[1][0]:112:</a:t>
            </a:r>
            <a:endParaRPr/>
          </a:p>
        </p:txBody>
      </p:sp>
      <p:sp>
        <p:nvSpPr>
          <p:cNvPr id="306" name="CustomShape 14"/>
          <p:cNvSpPr/>
          <p:nvPr/>
        </p:nvSpPr>
        <p:spPr>
          <a:xfrm>
            <a:off x="3809880" y="449568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a[1][1]:116:</a:t>
            </a:r>
            <a:endParaRPr/>
          </a:p>
        </p:txBody>
      </p:sp>
      <p:sp>
        <p:nvSpPr>
          <p:cNvPr id="307" name="CustomShape 15"/>
          <p:cNvSpPr/>
          <p:nvPr/>
        </p:nvSpPr>
        <p:spPr>
          <a:xfrm>
            <a:off x="3809880" y="4114800"/>
            <a:ext cx="22093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a[1][2]:120:</a:t>
            </a:r>
            <a:endParaRPr/>
          </a:p>
        </p:txBody>
      </p:sp>
      <p:sp>
        <p:nvSpPr>
          <p:cNvPr id="308" name="Line 16"/>
          <p:cNvSpPr/>
          <p:nvPr/>
        </p:nvSpPr>
        <p:spPr>
          <a:xfrm>
            <a:off x="5867280" y="28954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09" name="Line 17"/>
          <p:cNvSpPr/>
          <p:nvPr/>
        </p:nvSpPr>
        <p:spPr>
          <a:xfrm>
            <a:off x="5867280" y="32763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10" name="Line 18"/>
          <p:cNvSpPr/>
          <p:nvPr/>
        </p:nvSpPr>
        <p:spPr>
          <a:xfrm>
            <a:off x="5867280" y="36576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11" name="CustomShape 19"/>
          <p:cNvSpPr/>
          <p:nvPr/>
        </p:nvSpPr>
        <p:spPr>
          <a:xfrm>
            <a:off x="3809880" y="373392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a[2][0]:124:</a:t>
            </a:r>
            <a:endParaRPr/>
          </a:p>
        </p:txBody>
      </p:sp>
      <p:sp>
        <p:nvSpPr>
          <p:cNvPr id="312" name="CustomShape 20"/>
          <p:cNvSpPr/>
          <p:nvPr/>
        </p:nvSpPr>
        <p:spPr>
          <a:xfrm>
            <a:off x="3809880" y="3352680"/>
            <a:ext cx="22093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a[2][1]:128:</a:t>
            </a:r>
            <a:endParaRPr/>
          </a:p>
        </p:txBody>
      </p:sp>
      <p:sp>
        <p:nvSpPr>
          <p:cNvPr id="313" name="CustomShape 21"/>
          <p:cNvSpPr/>
          <p:nvPr/>
        </p:nvSpPr>
        <p:spPr>
          <a:xfrm>
            <a:off x="3809880" y="29718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a[2][2]:132:</a:t>
            </a:r>
            <a:endParaRPr/>
          </a:p>
        </p:txBody>
      </p:sp>
      <p:sp>
        <p:nvSpPr>
          <p:cNvPr id="314" name="CustomShape 22"/>
          <p:cNvSpPr/>
          <p:nvPr/>
        </p:nvSpPr>
        <p:spPr>
          <a:xfrm>
            <a:off x="3809880" y="2590920"/>
            <a:ext cx="22093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a[3][0]:136:</a:t>
            </a:r>
            <a:endParaRPr/>
          </a:p>
        </p:txBody>
      </p:sp>
      <p:sp>
        <p:nvSpPr>
          <p:cNvPr id="315" name="Line 23"/>
          <p:cNvSpPr/>
          <p:nvPr/>
        </p:nvSpPr>
        <p:spPr>
          <a:xfrm>
            <a:off x="5867280" y="25146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16" name="Line 24"/>
          <p:cNvSpPr/>
          <p:nvPr/>
        </p:nvSpPr>
        <p:spPr>
          <a:xfrm>
            <a:off x="5867280" y="17524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17" name="Line 25"/>
          <p:cNvSpPr/>
          <p:nvPr/>
        </p:nvSpPr>
        <p:spPr>
          <a:xfrm>
            <a:off x="5867280" y="21333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18" name="CustomShape 26"/>
          <p:cNvSpPr/>
          <p:nvPr/>
        </p:nvSpPr>
        <p:spPr>
          <a:xfrm>
            <a:off x="3809880" y="2209680"/>
            <a:ext cx="22093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a[3][1]:140:</a:t>
            </a:r>
            <a:endParaRPr/>
          </a:p>
        </p:txBody>
      </p:sp>
      <p:sp>
        <p:nvSpPr>
          <p:cNvPr id="319" name="CustomShape 27"/>
          <p:cNvSpPr/>
          <p:nvPr/>
        </p:nvSpPr>
        <p:spPr>
          <a:xfrm>
            <a:off x="3809880" y="1828800"/>
            <a:ext cx="22093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a[3][2]:144:</a:t>
            </a:r>
            <a:endParaRPr/>
          </a:p>
        </p:txBody>
      </p:sp>
      <p:sp>
        <p:nvSpPr>
          <p:cNvPr id="320" name="CustomShape 28"/>
          <p:cNvSpPr/>
          <p:nvPr/>
        </p:nvSpPr>
        <p:spPr>
          <a:xfrm>
            <a:off x="3124080" y="6019920"/>
            <a:ext cx="91404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a:</a:t>
            </a:r>
            <a:endParaRPr/>
          </a:p>
        </p:txBody>
      </p:sp>
      <p:sp>
        <p:nvSpPr>
          <p:cNvPr id="321" name="CustomShape 29"/>
          <p:cNvSpPr/>
          <p:nvPr/>
        </p:nvSpPr>
        <p:spPr>
          <a:xfrm>
            <a:off x="152280" y="3809880"/>
            <a:ext cx="3733560" cy="1312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a[i][j] == *(int*)((char*)a + i*3*sizeof(int) + j*sizeof(int))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2D Array 2</a:t>
            </a:r>
            <a:r>
              <a:rPr lang="en-US" sz="4400" baseline="30000">
                <a:solidFill>
                  <a:srgbClr val="333333"/>
                </a:solidFill>
                <a:latin typeface="Times New Roman"/>
                <a:ea typeface="Microsoft YaHei"/>
              </a:rPr>
              <a:t>nd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Implementation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609480" y="1905120"/>
            <a:ext cx="8534160" cy="4597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2</a:t>
            </a:r>
            <a:r>
              <a:rPr lang="en-US" sz="3200" baseline="30000">
                <a:solidFill>
                  <a:srgbClr val="00264c"/>
                </a:solidFill>
                <a:latin typeface="Times New Roman"/>
                <a:ea typeface="Microsoft YaHei"/>
              </a:rPr>
              <a:t>nd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approach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Array of pointers to rows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int* (a[4]);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for(int i=0; i&lt;4; i++){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   a[i]=(int*)malloc(sizeof(int)*3);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   </a:t>
            </a:r>
            <a:r>
              <a:rPr lang="en-US" sz="2800">
                <a:solidFill>
                  <a:srgbClr val="ff0000"/>
                </a:solidFill>
                <a:latin typeface="Courier New"/>
                <a:ea typeface="Microsoft YaHei"/>
              </a:rPr>
              <a:t>assert(a[i]!=NULL);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2D Array 2</a:t>
            </a:r>
            <a:r>
              <a:rPr lang="en-US" sz="4400" baseline="30000">
                <a:solidFill>
                  <a:srgbClr val="333333"/>
                </a:solidFill>
                <a:latin typeface="Times New Roman"/>
                <a:ea typeface="Microsoft YaHei"/>
              </a:rPr>
              <a:t>nd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Implementation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2</a:t>
            </a:r>
            <a:r>
              <a:rPr lang="en-US" sz="3200" baseline="30000">
                <a:solidFill>
                  <a:srgbClr val="00264c"/>
                </a:solidFill>
                <a:latin typeface="Times New Roman"/>
                <a:ea typeface="Microsoft YaHei"/>
              </a:rPr>
              <a:t>nd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approach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Array of pointers to rows (cont)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2209680" y="3429000"/>
            <a:ext cx="1294920" cy="182844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327" name="Line 4"/>
          <p:cNvSpPr/>
          <p:nvPr/>
        </p:nvSpPr>
        <p:spPr>
          <a:xfrm>
            <a:off x="2209680" y="3886200"/>
            <a:ext cx="12952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28" name="Line 5"/>
          <p:cNvSpPr/>
          <p:nvPr/>
        </p:nvSpPr>
        <p:spPr>
          <a:xfrm>
            <a:off x="2209680" y="4343400"/>
            <a:ext cx="12952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29" name="Line 6"/>
          <p:cNvSpPr/>
          <p:nvPr/>
        </p:nvSpPr>
        <p:spPr>
          <a:xfrm>
            <a:off x="2209680" y="4800600"/>
            <a:ext cx="12952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30" name="Line 7"/>
          <p:cNvSpPr/>
          <p:nvPr/>
        </p:nvSpPr>
        <p:spPr>
          <a:xfrm>
            <a:off x="2209680" y="5257800"/>
            <a:ext cx="12952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31" name="CustomShape 8"/>
          <p:cNvSpPr/>
          <p:nvPr/>
        </p:nvSpPr>
        <p:spPr>
          <a:xfrm>
            <a:off x="609480" y="48006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a[0]:100:</a:t>
            </a:r>
            <a:endParaRPr/>
          </a:p>
        </p:txBody>
      </p:sp>
      <p:sp>
        <p:nvSpPr>
          <p:cNvPr id="332" name="CustomShape 9"/>
          <p:cNvSpPr/>
          <p:nvPr/>
        </p:nvSpPr>
        <p:spPr>
          <a:xfrm>
            <a:off x="609480" y="43434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a[1]:104:</a:t>
            </a:r>
            <a:endParaRPr/>
          </a:p>
        </p:txBody>
      </p:sp>
      <p:sp>
        <p:nvSpPr>
          <p:cNvPr id="333" name="CustomShape 10"/>
          <p:cNvSpPr/>
          <p:nvPr/>
        </p:nvSpPr>
        <p:spPr>
          <a:xfrm>
            <a:off x="609480" y="38862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a[2]:108:</a:t>
            </a:r>
            <a:endParaRPr/>
          </a:p>
        </p:txBody>
      </p:sp>
      <p:sp>
        <p:nvSpPr>
          <p:cNvPr id="334" name="CustomShape 11"/>
          <p:cNvSpPr/>
          <p:nvPr/>
        </p:nvSpPr>
        <p:spPr>
          <a:xfrm>
            <a:off x="609480" y="34290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a[3]:112:</a:t>
            </a:r>
            <a:endParaRPr/>
          </a:p>
        </p:txBody>
      </p:sp>
      <p:sp>
        <p:nvSpPr>
          <p:cNvPr id="335" name="CustomShape 12"/>
          <p:cNvSpPr/>
          <p:nvPr/>
        </p:nvSpPr>
        <p:spPr>
          <a:xfrm>
            <a:off x="4114800" y="5181480"/>
            <a:ext cx="304776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336" name="Line 13"/>
          <p:cNvSpPr/>
          <p:nvPr/>
        </p:nvSpPr>
        <p:spPr>
          <a:xfrm>
            <a:off x="6172200" y="51814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37" name="Line 14"/>
          <p:cNvSpPr/>
          <p:nvPr/>
        </p:nvSpPr>
        <p:spPr>
          <a:xfrm>
            <a:off x="7162560" y="51814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38" name="Line 15"/>
          <p:cNvSpPr/>
          <p:nvPr/>
        </p:nvSpPr>
        <p:spPr>
          <a:xfrm>
            <a:off x="5181480" y="51814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39" name="CustomShape 16"/>
          <p:cNvSpPr/>
          <p:nvPr/>
        </p:nvSpPr>
        <p:spPr>
          <a:xfrm>
            <a:off x="4114800" y="3124080"/>
            <a:ext cx="304776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340" name="Line 17"/>
          <p:cNvSpPr/>
          <p:nvPr/>
        </p:nvSpPr>
        <p:spPr>
          <a:xfrm>
            <a:off x="6172200" y="31240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41" name="Line 18"/>
          <p:cNvSpPr/>
          <p:nvPr/>
        </p:nvSpPr>
        <p:spPr>
          <a:xfrm>
            <a:off x="7162560" y="31240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42" name="Line 19"/>
          <p:cNvSpPr/>
          <p:nvPr/>
        </p:nvSpPr>
        <p:spPr>
          <a:xfrm>
            <a:off x="5181480" y="31240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43" name="CustomShape 20"/>
          <p:cNvSpPr/>
          <p:nvPr/>
        </p:nvSpPr>
        <p:spPr>
          <a:xfrm>
            <a:off x="4114800" y="3809880"/>
            <a:ext cx="304776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344" name="Line 21"/>
          <p:cNvSpPr/>
          <p:nvPr/>
        </p:nvSpPr>
        <p:spPr>
          <a:xfrm>
            <a:off x="6172200" y="38098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45" name="Line 22"/>
          <p:cNvSpPr/>
          <p:nvPr/>
        </p:nvSpPr>
        <p:spPr>
          <a:xfrm>
            <a:off x="7162560" y="38098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46" name="Line 23"/>
          <p:cNvSpPr/>
          <p:nvPr/>
        </p:nvSpPr>
        <p:spPr>
          <a:xfrm>
            <a:off x="5181480" y="38098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47" name="CustomShape 24"/>
          <p:cNvSpPr/>
          <p:nvPr/>
        </p:nvSpPr>
        <p:spPr>
          <a:xfrm>
            <a:off x="4114800" y="4495680"/>
            <a:ext cx="304776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348" name="Line 25"/>
          <p:cNvSpPr/>
          <p:nvPr/>
        </p:nvSpPr>
        <p:spPr>
          <a:xfrm>
            <a:off x="6172200" y="44956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49" name="Line 26"/>
          <p:cNvSpPr/>
          <p:nvPr/>
        </p:nvSpPr>
        <p:spPr>
          <a:xfrm>
            <a:off x="7162560" y="44956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50" name="Line 27"/>
          <p:cNvSpPr/>
          <p:nvPr/>
        </p:nvSpPr>
        <p:spPr>
          <a:xfrm>
            <a:off x="5181480" y="44956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51" name="Line 28"/>
          <p:cNvSpPr/>
          <p:nvPr/>
        </p:nvSpPr>
        <p:spPr>
          <a:xfrm>
            <a:off x="3504960" y="5029200"/>
            <a:ext cx="609840" cy="4572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52" name="Line 29"/>
          <p:cNvSpPr/>
          <p:nvPr/>
        </p:nvSpPr>
        <p:spPr>
          <a:xfrm>
            <a:off x="3504960" y="4495680"/>
            <a:ext cx="609840" cy="30492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53" name="Line 30"/>
          <p:cNvSpPr/>
          <p:nvPr/>
        </p:nvSpPr>
        <p:spPr>
          <a:xfrm>
            <a:off x="3504960" y="4114800"/>
            <a:ext cx="609840" cy="14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54" name="Line 31"/>
          <p:cNvSpPr/>
          <p:nvPr/>
        </p:nvSpPr>
        <p:spPr>
          <a:xfrm flipV="1">
            <a:off x="3504960" y="3349440"/>
            <a:ext cx="609840" cy="3110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55" name="CustomShape 32"/>
          <p:cNvSpPr/>
          <p:nvPr/>
        </p:nvSpPr>
        <p:spPr>
          <a:xfrm>
            <a:off x="4119120" y="44956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a[1][0]</a:t>
            </a:r>
            <a:endParaRPr/>
          </a:p>
        </p:txBody>
      </p:sp>
      <p:sp>
        <p:nvSpPr>
          <p:cNvPr id="356" name="CustomShape 33"/>
          <p:cNvSpPr/>
          <p:nvPr/>
        </p:nvSpPr>
        <p:spPr>
          <a:xfrm>
            <a:off x="4043160" y="51814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a[0][0]</a:t>
            </a:r>
            <a:endParaRPr/>
          </a:p>
        </p:txBody>
      </p:sp>
      <p:sp>
        <p:nvSpPr>
          <p:cNvPr id="357" name="CustomShape 34"/>
          <p:cNvSpPr/>
          <p:nvPr/>
        </p:nvSpPr>
        <p:spPr>
          <a:xfrm>
            <a:off x="5109840" y="31240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a[3][1]</a:t>
            </a:r>
            <a:endParaRPr/>
          </a:p>
        </p:txBody>
      </p:sp>
      <p:sp>
        <p:nvSpPr>
          <p:cNvPr id="358" name="CustomShape 35"/>
          <p:cNvSpPr/>
          <p:nvPr/>
        </p:nvSpPr>
        <p:spPr>
          <a:xfrm>
            <a:off x="4043160" y="38098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a[2][0]</a:t>
            </a:r>
            <a:endParaRPr/>
          </a:p>
        </p:txBody>
      </p:sp>
      <p:sp>
        <p:nvSpPr>
          <p:cNvPr id="359" name="CustomShape 36"/>
          <p:cNvSpPr/>
          <p:nvPr/>
        </p:nvSpPr>
        <p:spPr>
          <a:xfrm>
            <a:off x="4043160" y="31240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a[3][0]</a:t>
            </a:r>
            <a:endParaRPr/>
          </a:p>
        </p:txBody>
      </p:sp>
      <p:sp>
        <p:nvSpPr>
          <p:cNvPr id="360" name="CustomShape 37"/>
          <p:cNvSpPr/>
          <p:nvPr/>
        </p:nvSpPr>
        <p:spPr>
          <a:xfrm>
            <a:off x="5109840" y="38098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a[2][1]</a:t>
            </a:r>
            <a:endParaRPr/>
          </a:p>
        </p:txBody>
      </p:sp>
      <p:sp>
        <p:nvSpPr>
          <p:cNvPr id="361" name="CustomShape 38"/>
          <p:cNvSpPr/>
          <p:nvPr/>
        </p:nvSpPr>
        <p:spPr>
          <a:xfrm>
            <a:off x="5109840" y="51814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a[0][1]</a:t>
            </a:r>
            <a:endParaRPr/>
          </a:p>
        </p:txBody>
      </p:sp>
      <p:sp>
        <p:nvSpPr>
          <p:cNvPr id="362" name="CustomShape 39"/>
          <p:cNvSpPr/>
          <p:nvPr/>
        </p:nvSpPr>
        <p:spPr>
          <a:xfrm>
            <a:off x="5109840" y="44956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a[1][1]</a:t>
            </a:r>
            <a:endParaRPr/>
          </a:p>
        </p:txBody>
      </p:sp>
      <p:sp>
        <p:nvSpPr>
          <p:cNvPr id="363" name="CustomShape 40"/>
          <p:cNvSpPr/>
          <p:nvPr/>
        </p:nvSpPr>
        <p:spPr>
          <a:xfrm>
            <a:off x="6100560" y="31240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a[3][2]</a:t>
            </a:r>
            <a:endParaRPr/>
          </a:p>
        </p:txBody>
      </p:sp>
      <p:sp>
        <p:nvSpPr>
          <p:cNvPr id="364" name="CustomShape 41"/>
          <p:cNvSpPr/>
          <p:nvPr/>
        </p:nvSpPr>
        <p:spPr>
          <a:xfrm>
            <a:off x="6100560" y="38098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a[2][2]</a:t>
            </a:r>
            <a:endParaRPr/>
          </a:p>
        </p:txBody>
      </p:sp>
      <p:sp>
        <p:nvSpPr>
          <p:cNvPr id="365" name="CustomShape 42"/>
          <p:cNvSpPr/>
          <p:nvPr/>
        </p:nvSpPr>
        <p:spPr>
          <a:xfrm>
            <a:off x="6100560" y="51814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a[0][2]</a:t>
            </a:r>
            <a:endParaRPr/>
          </a:p>
        </p:txBody>
      </p:sp>
      <p:sp>
        <p:nvSpPr>
          <p:cNvPr id="366" name="CustomShape 43"/>
          <p:cNvSpPr/>
          <p:nvPr/>
        </p:nvSpPr>
        <p:spPr>
          <a:xfrm>
            <a:off x="6100560" y="44956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a[1][2]</a:t>
            </a:r>
            <a:endParaRPr/>
          </a:p>
        </p:txBody>
      </p:sp>
      <p:sp>
        <p:nvSpPr>
          <p:cNvPr id="367" name="CustomShape 44"/>
          <p:cNvSpPr/>
          <p:nvPr/>
        </p:nvSpPr>
        <p:spPr>
          <a:xfrm>
            <a:off x="458640" y="5638680"/>
            <a:ext cx="3580920" cy="1169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int*(a[4]);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a[3][2]=5</a:t>
            </a:r>
            <a:endParaRPr/>
          </a:p>
        </p:txBody>
      </p:sp>
      <p:sp>
        <p:nvSpPr>
          <p:cNvPr id="368" name="CustomShape 45"/>
          <p:cNvSpPr/>
          <p:nvPr/>
        </p:nvSpPr>
        <p:spPr>
          <a:xfrm>
            <a:off x="1676520" y="2971800"/>
            <a:ext cx="91404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a: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2D Array 3</a:t>
            </a:r>
            <a:r>
              <a:rPr lang="en-US" sz="4400" baseline="30000">
                <a:solidFill>
                  <a:srgbClr val="333333"/>
                </a:solidFill>
                <a:latin typeface="Times New Roman"/>
                <a:ea typeface="Microsoft YaHei"/>
              </a:rPr>
              <a:t>rd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Implementation</a:t>
            </a:r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685800" y="1905120"/>
            <a:ext cx="7772040" cy="5020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3</a:t>
            </a:r>
            <a:r>
              <a:rPr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rd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approach. </a:t>
            </a: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is a pointer to an array of pointers to rows. 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int **a;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a=(int**)</a:t>
            </a:r>
            <a:r>
              <a:rPr lang="en-US" sz="2800">
                <a:solidFill>
                  <a:srgbClr val="ff0000"/>
                </a:solidFill>
                <a:latin typeface="Courier New"/>
                <a:ea typeface="Microsoft YaHei"/>
              </a:rPr>
              <a:t>malloc(4*sizeof(int*))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assert( a!= NULL)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for(int i=0; i&lt;4; i++)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a[i]=(int*)malloc(3*sizeof(int));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assert(a[i] != NULL)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2D Array 3</a:t>
            </a:r>
            <a:r>
              <a:rPr lang="en-US" sz="4400" baseline="30000">
                <a:solidFill>
                  <a:srgbClr val="333333"/>
                </a:solidFill>
                <a:latin typeface="Times New Roman"/>
                <a:ea typeface="Microsoft YaHei"/>
              </a:rPr>
              <a:t>rd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Implementation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is a pointer to an array of pointers to rows. (cont.)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2590920" y="4114800"/>
            <a:ext cx="1294920" cy="182844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374" name="Line 4"/>
          <p:cNvSpPr/>
          <p:nvPr/>
        </p:nvSpPr>
        <p:spPr>
          <a:xfrm>
            <a:off x="2590560" y="4572000"/>
            <a:ext cx="129564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75" name="Line 5"/>
          <p:cNvSpPr/>
          <p:nvPr/>
        </p:nvSpPr>
        <p:spPr>
          <a:xfrm>
            <a:off x="2590560" y="5029200"/>
            <a:ext cx="129564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76" name="Line 6"/>
          <p:cNvSpPr/>
          <p:nvPr/>
        </p:nvSpPr>
        <p:spPr>
          <a:xfrm>
            <a:off x="2590560" y="5486400"/>
            <a:ext cx="129564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77" name="Line 7"/>
          <p:cNvSpPr/>
          <p:nvPr/>
        </p:nvSpPr>
        <p:spPr>
          <a:xfrm>
            <a:off x="2590560" y="5943600"/>
            <a:ext cx="129564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78" name="CustomShape 8"/>
          <p:cNvSpPr/>
          <p:nvPr/>
        </p:nvSpPr>
        <p:spPr>
          <a:xfrm>
            <a:off x="990720" y="54864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a[0]:900:</a:t>
            </a:r>
            <a:endParaRPr/>
          </a:p>
        </p:txBody>
      </p:sp>
      <p:sp>
        <p:nvSpPr>
          <p:cNvPr id="379" name="CustomShape 9"/>
          <p:cNvSpPr/>
          <p:nvPr/>
        </p:nvSpPr>
        <p:spPr>
          <a:xfrm>
            <a:off x="990720" y="50292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a[1]:904:</a:t>
            </a:r>
            <a:endParaRPr/>
          </a:p>
        </p:txBody>
      </p:sp>
      <p:sp>
        <p:nvSpPr>
          <p:cNvPr id="380" name="CustomShape 10"/>
          <p:cNvSpPr/>
          <p:nvPr/>
        </p:nvSpPr>
        <p:spPr>
          <a:xfrm>
            <a:off x="990720" y="45720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a[2]:908:</a:t>
            </a:r>
            <a:endParaRPr/>
          </a:p>
        </p:txBody>
      </p:sp>
      <p:sp>
        <p:nvSpPr>
          <p:cNvPr id="381" name="CustomShape 11"/>
          <p:cNvSpPr/>
          <p:nvPr/>
        </p:nvSpPr>
        <p:spPr>
          <a:xfrm>
            <a:off x="990720" y="41148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a[3]:912:</a:t>
            </a:r>
            <a:endParaRPr/>
          </a:p>
        </p:txBody>
      </p:sp>
      <p:sp>
        <p:nvSpPr>
          <p:cNvPr id="382" name="CustomShape 12"/>
          <p:cNvSpPr/>
          <p:nvPr/>
        </p:nvSpPr>
        <p:spPr>
          <a:xfrm>
            <a:off x="4495680" y="5867280"/>
            <a:ext cx="304776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383" name="Line 13"/>
          <p:cNvSpPr/>
          <p:nvPr/>
        </p:nvSpPr>
        <p:spPr>
          <a:xfrm>
            <a:off x="6553080" y="58672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84" name="Line 14"/>
          <p:cNvSpPr/>
          <p:nvPr/>
        </p:nvSpPr>
        <p:spPr>
          <a:xfrm>
            <a:off x="7543800" y="58672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85" name="Line 15"/>
          <p:cNvSpPr/>
          <p:nvPr/>
        </p:nvSpPr>
        <p:spPr>
          <a:xfrm>
            <a:off x="5562360" y="58672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86" name="CustomShape 16"/>
          <p:cNvSpPr/>
          <p:nvPr/>
        </p:nvSpPr>
        <p:spPr>
          <a:xfrm>
            <a:off x="4495680" y="3809880"/>
            <a:ext cx="304776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387" name="Line 17"/>
          <p:cNvSpPr/>
          <p:nvPr/>
        </p:nvSpPr>
        <p:spPr>
          <a:xfrm>
            <a:off x="6553080" y="38098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88" name="Line 18"/>
          <p:cNvSpPr/>
          <p:nvPr/>
        </p:nvSpPr>
        <p:spPr>
          <a:xfrm>
            <a:off x="7543800" y="38098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89" name="Line 19"/>
          <p:cNvSpPr/>
          <p:nvPr/>
        </p:nvSpPr>
        <p:spPr>
          <a:xfrm>
            <a:off x="5562360" y="38098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90" name="CustomShape 20"/>
          <p:cNvSpPr/>
          <p:nvPr/>
        </p:nvSpPr>
        <p:spPr>
          <a:xfrm>
            <a:off x="4495680" y="4495680"/>
            <a:ext cx="304776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391" name="Line 21"/>
          <p:cNvSpPr/>
          <p:nvPr/>
        </p:nvSpPr>
        <p:spPr>
          <a:xfrm>
            <a:off x="6553080" y="44956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92" name="Line 22"/>
          <p:cNvSpPr/>
          <p:nvPr/>
        </p:nvSpPr>
        <p:spPr>
          <a:xfrm>
            <a:off x="7543800" y="44956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93" name="Line 23"/>
          <p:cNvSpPr/>
          <p:nvPr/>
        </p:nvSpPr>
        <p:spPr>
          <a:xfrm>
            <a:off x="5562360" y="44956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94" name="CustomShape 24"/>
          <p:cNvSpPr/>
          <p:nvPr/>
        </p:nvSpPr>
        <p:spPr>
          <a:xfrm>
            <a:off x="4495680" y="5181480"/>
            <a:ext cx="304776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395" name="Line 25"/>
          <p:cNvSpPr/>
          <p:nvPr/>
        </p:nvSpPr>
        <p:spPr>
          <a:xfrm>
            <a:off x="6553080" y="51814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96" name="Line 26"/>
          <p:cNvSpPr/>
          <p:nvPr/>
        </p:nvSpPr>
        <p:spPr>
          <a:xfrm>
            <a:off x="7543800" y="51814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97" name="Line 27"/>
          <p:cNvSpPr/>
          <p:nvPr/>
        </p:nvSpPr>
        <p:spPr>
          <a:xfrm>
            <a:off x="5562360" y="51814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398" name="Line 28"/>
          <p:cNvSpPr/>
          <p:nvPr/>
        </p:nvSpPr>
        <p:spPr>
          <a:xfrm>
            <a:off x="3886200" y="5715000"/>
            <a:ext cx="609480" cy="4572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99" name="Line 29"/>
          <p:cNvSpPr/>
          <p:nvPr/>
        </p:nvSpPr>
        <p:spPr>
          <a:xfrm>
            <a:off x="3886200" y="5181480"/>
            <a:ext cx="609480" cy="30492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400" name="Line 30"/>
          <p:cNvSpPr/>
          <p:nvPr/>
        </p:nvSpPr>
        <p:spPr>
          <a:xfrm>
            <a:off x="3886200" y="4800600"/>
            <a:ext cx="609480" cy="14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401" name="Line 31"/>
          <p:cNvSpPr/>
          <p:nvPr/>
        </p:nvSpPr>
        <p:spPr>
          <a:xfrm flipV="1">
            <a:off x="3886200" y="4035240"/>
            <a:ext cx="609480" cy="3110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402" name="CustomShape 32"/>
          <p:cNvSpPr/>
          <p:nvPr/>
        </p:nvSpPr>
        <p:spPr>
          <a:xfrm>
            <a:off x="4500360" y="51814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a[1][0]</a:t>
            </a:r>
            <a:endParaRPr/>
          </a:p>
        </p:txBody>
      </p:sp>
      <p:sp>
        <p:nvSpPr>
          <p:cNvPr id="403" name="CustomShape 33"/>
          <p:cNvSpPr/>
          <p:nvPr/>
        </p:nvSpPr>
        <p:spPr>
          <a:xfrm>
            <a:off x="4424040" y="58672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a[0][0]</a:t>
            </a:r>
            <a:endParaRPr/>
          </a:p>
        </p:txBody>
      </p:sp>
      <p:sp>
        <p:nvSpPr>
          <p:cNvPr id="404" name="CustomShape 34"/>
          <p:cNvSpPr/>
          <p:nvPr/>
        </p:nvSpPr>
        <p:spPr>
          <a:xfrm>
            <a:off x="5490720" y="38098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a[3][1]</a:t>
            </a:r>
            <a:endParaRPr/>
          </a:p>
        </p:txBody>
      </p:sp>
      <p:sp>
        <p:nvSpPr>
          <p:cNvPr id="405" name="CustomShape 35"/>
          <p:cNvSpPr/>
          <p:nvPr/>
        </p:nvSpPr>
        <p:spPr>
          <a:xfrm>
            <a:off x="4424040" y="44956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a[2][0]</a:t>
            </a:r>
            <a:endParaRPr/>
          </a:p>
        </p:txBody>
      </p:sp>
      <p:sp>
        <p:nvSpPr>
          <p:cNvPr id="406" name="CustomShape 36"/>
          <p:cNvSpPr/>
          <p:nvPr/>
        </p:nvSpPr>
        <p:spPr>
          <a:xfrm>
            <a:off x="4424040" y="38098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a[3][0]</a:t>
            </a:r>
            <a:endParaRPr/>
          </a:p>
        </p:txBody>
      </p:sp>
      <p:sp>
        <p:nvSpPr>
          <p:cNvPr id="407" name="CustomShape 37"/>
          <p:cNvSpPr/>
          <p:nvPr/>
        </p:nvSpPr>
        <p:spPr>
          <a:xfrm>
            <a:off x="5490720" y="44956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a[2][1]</a:t>
            </a:r>
            <a:endParaRPr/>
          </a:p>
        </p:txBody>
      </p:sp>
      <p:sp>
        <p:nvSpPr>
          <p:cNvPr id="408" name="CustomShape 38"/>
          <p:cNvSpPr/>
          <p:nvPr/>
        </p:nvSpPr>
        <p:spPr>
          <a:xfrm>
            <a:off x="5490720" y="58672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a[0][1]</a:t>
            </a:r>
            <a:endParaRPr/>
          </a:p>
        </p:txBody>
      </p:sp>
      <p:sp>
        <p:nvSpPr>
          <p:cNvPr id="409" name="CustomShape 39"/>
          <p:cNvSpPr/>
          <p:nvPr/>
        </p:nvSpPr>
        <p:spPr>
          <a:xfrm>
            <a:off x="5490720" y="51814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a[1][1]</a:t>
            </a:r>
            <a:endParaRPr/>
          </a:p>
        </p:txBody>
      </p:sp>
      <p:sp>
        <p:nvSpPr>
          <p:cNvPr id="410" name="CustomShape 40"/>
          <p:cNvSpPr/>
          <p:nvPr/>
        </p:nvSpPr>
        <p:spPr>
          <a:xfrm>
            <a:off x="6481440" y="38098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a[3][2]</a:t>
            </a:r>
            <a:endParaRPr/>
          </a:p>
        </p:txBody>
      </p:sp>
      <p:sp>
        <p:nvSpPr>
          <p:cNvPr id="411" name="CustomShape 41"/>
          <p:cNvSpPr/>
          <p:nvPr/>
        </p:nvSpPr>
        <p:spPr>
          <a:xfrm>
            <a:off x="6481440" y="44956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a[2][2]</a:t>
            </a:r>
            <a:endParaRPr/>
          </a:p>
        </p:txBody>
      </p:sp>
      <p:sp>
        <p:nvSpPr>
          <p:cNvPr id="412" name="CustomShape 42"/>
          <p:cNvSpPr/>
          <p:nvPr/>
        </p:nvSpPr>
        <p:spPr>
          <a:xfrm>
            <a:off x="6481440" y="58672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a[0][2]</a:t>
            </a:r>
            <a:endParaRPr/>
          </a:p>
        </p:txBody>
      </p:sp>
      <p:sp>
        <p:nvSpPr>
          <p:cNvPr id="413" name="CustomShape 43"/>
          <p:cNvSpPr/>
          <p:nvPr/>
        </p:nvSpPr>
        <p:spPr>
          <a:xfrm>
            <a:off x="6481440" y="51814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a[1][2]</a:t>
            </a:r>
            <a:endParaRPr/>
          </a:p>
        </p:txBody>
      </p:sp>
      <p:sp>
        <p:nvSpPr>
          <p:cNvPr id="414" name="CustomShape 44"/>
          <p:cNvSpPr/>
          <p:nvPr/>
        </p:nvSpPr>
        <p:spPr>
          <a:xfrm>
            <a:off x="3657600" y="2666880"/>
            <a:ext cx="3580920" cy="947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int **a; a[3][2]=5</a:t>
            </a:r>
            <a:endParaRPr/>
          </a:p>
        </p:txBody>
      </p:sp>
      <p:sp>
        <p:nvSpPr>
          <p:cNvPr id="415" name="CustomShape 45"/>
          <p:cNvSpPr/>
          <p:nvPr/>
        </p:nvSpPr>
        <p:spPr>
          <a:xfrm>
            <a:off x="76320" y="3124080"/>
            <a:ext cx="14857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a:100:</a:t>
            </a:r>
            <a:endParaRPr/>
          </a:p>
        </p:txBody>
      </p:sp>
      <p:sp>
        <p:nvSpPr>
          <p:cNvPr id="416" name="CustomShape 46"/>
          <p:cNvSpPr/>
          <p:nvPr/>
        </p:nvSpPr>
        <p:spPr>
          <a:xfrm>
            <a:off x="1371600" y="3124080"/>
            <a:ext cx="1294920" cy="60912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417" name="Line 47"/>
          <p:cNvSpPr/>
          <p:nvPr/>
        </p:nvSpPr>
        <p:spPr>
          <a:xfrm>
            <a:off x="2057400" y="3733560"/>
            <a:ext cx="533160" cy="4572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418" name="CustomShape 48"/>
          <p:cNvSpPr/>
          <p:nvPr/>
        </p:nvSpPr>
        <p:spPr>
          <a:xfrm>
            <a:off x="1486080" y="3124080"/>
            <a:ext cx="14857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b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900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333333"/>
                </a:solidFill>
                <a:latin typeface="Times New Roman"/>
                <a:ea typeface="Microsoft YaHei"/>
              </a:rPr>
              <a:t>Advantages of Pointer Based Arrays</a:t>
            </a:r>
            <a:endParaRPr/>
          </a:p>
        </p:txBody>
      </p:sp>
      <p:sp>
        <p:nvSpPr>
          <p:cNvPr id="420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You don’t need to know in advance the size of the array (dynamic memory allocation)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You can define an array with different row sizes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You do not need to know how many rows there are when writing the program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Course Communications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Use Piazza for questions/answers, announcements, etc.</a:t>
            </a:r>
            <a:endParaRPr/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Students will be added to Piazza by Thursday’s class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Use Blackboard Learn for grade distribution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333333"/>
                </a:solidFill>
                <a:latin typeface="Times New Roman"/>
                <a:ea typeface="Microsoft YaHei"/>
              </a:rPr>
              <a:t>Advantages of Pointer Based Arrays</a:t>
            </a:r>
            <a:endParaRPr/>
          </a:p>
        </p:txBody>
      </p:sp>
      <p:sp>
        <p:nvSpPr>
          <p:cNvPr id="422" name="CustomShape 2"/>
          <p:cNvSpPr/>
          <p:nvPr/>
        </p:nvSpPr>
        <p:spPr>
          <a:xfrm>
            <a:off x="879120" y="193536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Example: Triangular matrix</a:t>
            </a:r>
            <a:endParaRPr/>
          </a:p>
        </p:txBody>
      </p:sp>
      <p:sp>
        <p:nvSpPr>
          <p:cNvPr id="423" name="CustomShape 3"/>
          <p:cNvSpPr/>
          <p:nvPr/>
        </p:nvSpPr>
        <p:spPr>
          <a:xfrm>
            <a:off x="2514600" y="3657600"/>
            <a:ext cx="1294920" cy="182844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424" name="Line 4"/>
          <p:cNvSpPr/>
          <p:nvPr/>
        </p:nvSpPr>
        <p:spPr>
          <a:xfrm>
            <a:off x="2514600" y="4114800"/>
            <a:ext cx="12952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25" name="Line 5"/>
          <p:cNvSpPr/>
          <p:nvPr/>
        </p:nvSpPr>
        <p:spPr>
          <a:xfrm>
            <a:off x="2514600" y="4572000"/>
            <a:ext cx="12952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26" name="Line 6"/>
          <p:cNvSpPr/>
          <p:nvPr/>
        </p:nvSpPr>
        <p:spPr>
          <a:xfrm>
            <a:off x="2514600" y="5029200"/>
            <a:ext cx="12952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27" name="Line 7"/>
          <p:cNvSpPr/>
          <p:nvPr/>
        </p:nvSpPr>
        <p:spPr>
          <a:xfrm>
            <a:off x="2514600" y="5486400"/>
            <a:ext cx="12952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28" name="CustomShape 8"/>
          <p:cNvSpPr/>
          <p:nvPr/>
        </p:nvSpPr>
        <p:spPr>
          <a:xfrm>
            <a:off x="914400" y="50292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a[0]:900:</a:t>
            </a:r>
            <a:endParaRPr/>
          </a:p>
        </p:txBody>
      </p:sp>
      <p:sp>
        <p:nvSpPr>
          <p:cNvPr id="429" name="CustomShape 9"/>
          <p:cNvSpPr/>
          <p:nvPr/>
        </p:nvSpPr>
        <p:spPr>
          <a:xfrm>
            <a:off x="914400" y="45720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a[1]:904:</a:t>
            </a:r>
            <a:endParaRPr/>
          </a:p>
        </p:txBody>
      </p:sp>
      <p:sp>
        <p:nvSpPr>
          <p:cNvPr id="430" name="CustomShape 10"/>
          <p:cNvSpPr/>
          <p:nvPr/>
        </p:nvSpPr>
        <p:spPr>
          <a:xfrm>
            <a:off x="914400" y="41148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a[2]:908:</a:t>
            </a:r>
            <a:endParaRPr/>
          </a:p>
        </p:txBody>
      </p:sp>
      <p:sp>
        <p:nvSpPr>
          <p:cNvPr id="431" name="CustomShape 11"/>
          <p:cNvSpPr/>
          <p:nvPr/>
        </p:nvSpPr>
        <p:spPr>
          <a:xfrm>
            <a:off x="914400" y="3657600"/>
            <a:ext cx="2057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a[3]:912:</a:t>
            </a:r>
            <a:endParaRPr/>
          </a:p>
        </p:txBody>
      </p:sp>
      <p:sp>
        <p:nvSpPr>
          <p:cNvPr id="432" name="CustomShape 12"/>
          <p:cNvSpPr/>
          <p:nvPr/>
        </p:nvSpPr>
        <p:spPr>
          <a:xfrm>
            <a:off x="4419720" y="5410080"/>
            <a:ext cx="411444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433" name="Line 13"/>
          <p:cNvSpPr/>
          <p:nvPr/>
        </p:nvSpPr>
        <p:spPr>
          <a:xfrm>
            <a:off x="6476760" y="54100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34" name="Line 14"/>
          <p:cNvSpPr/>
          <p:nvPr/>
        </p:nvSpPr>
        <p:spPr>
          <a:xfrm>
            <a:off x="7467480" y="54100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35" name="Line 15"/>
          <p:cNvSpPr/>
          <p:nvPr/>
        </p:nvSpPr>
        <p:spPr>
          <a:xfrm>
            <a:off x="5486400" y="54100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36" name="CustomShape 16"/>
          <p:cNvSpPr/>
          <p:nvPr/>
        </p:nvSpPr>
        <p:spPr>
          <a:xfrm>
            <a:off x="4419720" y="3352680"/>
            <a:ext cx="106632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437" name="Line 17"/>
          <p:cNvSpPr/>
          <p:nvPr/>
        </p:nvSpPr>
        <p:spPr>
          <a:xfrm>
            <a:off x="5486400" y="33526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38" name="CustomShape 18"/>
          <p:cNvSpPr/>
          <p:nvPr/>
        </p:nvSpPr>
        <p:spPr>
          <a:xfrm>
            <a:off x="4419720" y="4038480"/>
            <a:ext cx="205704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439" name="Line 19"/>
          <p:cNvSpPr/>
          <p:nvPr/>
        </p:nvSpPr>
        <p:spPr>
          <a:xfrm>
            <a:off x="6476760" y="40384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40" name="Line 20"/>
          <p:cNvSpPr/>
          <p:nvPr/>
        </p:nvSpPr>
        <p:spPr>
          <a:xfrm>
            <a:off x="5486400" y="40384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41" name="CustomShape 21"/>
          <p:cNvSpPr/>
          <p:nvPr/>
        </p:nvSpPr>
        <p:spPr>
          <a:xfrm>
            <a:off x="4419720" y="4724280"/>
            <a:ext cx="3123720" cy="53316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442" name="Line 22"/>
          <p:cNvSpPr/>
          <p:nvPr/>
        </p:nvSpPr>
        <p:spPr>
          <a:xfrm>
            <a:off x="6476760" y="4724280"/>
            <a:ext cx="180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43" name="Line 23"/>
          <p:cNvSpPr/>
          <p:nvPr/>
        </p:nvSpPr>
        <p:spPr>
          <a:xfrm>
            <a:off x="7467480" y="47242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44" name="Line 24"/>
          <p:cNvSpPr/>
          <p:nvPr/>
        </p:nvSpPr>
        <p:spPr>
          <a:xfrm>
            <a:off x="5486400" y="4724280"/>
            <a:ext cx="1440" cy="53352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445" name="Line 25"/>
          <p:cNvSpPr/>
          <p:nvPr/>
        </p:nvSpPr>
        <p:spPr>
          <a:xfrm>
            <a:off x="3809880" y="5257800"/>
            <a:ext cx="609480" cy="4572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446" name="Line 26"/>
          <p:cNvSpPr/>
          <p:nvPr/>
        </p:nvSpPr>
        <p:spPr>
          <a:xfrm>
            <a:off x="3809880" y="4724280"/>
            <a:ext cx="609480" cy="30492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447" name="Line 27"/>
          <p:cNvSpPr/>
          <p:nvPr/>
        </p:nvSpPr>
        <p:spPr>
          <a:xfrm>
            <a:off x="3809880" y="4343400"/>
            <a:ext cx="609480" cy="14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448" name="Line 28"/>
          <p:cNvSpPr/>
          <p:nvPr/>
        </p:nvSpPr>
        <p:spPr>
          <a:xfrm flipV="1">
            <a:off x="3809880" y="3578040"/>
            <a:ext cx="609480" cy="3110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449" name="CustomShape 29"/>
          <p:cNvSpPr/>
          <p:nvPr/>
        </p:nvSpPr>
        <p:spPr>
          <a:xfrm>
            <a:off x="4424040" y="47242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a[1][0]</a:t>
            </a:r>
            <a:endParaRPr/>
          </a:p>
        </p:txBody>
      </p:sp>
      <p:sp>
        <p:nvSpPr>
          <p:cNvPr id="450" name="CustomShape 30"/>
          <p:cNvSpPr/>
          <p:nvPr/>
        </p:nvSpPr>
        <p:spPr>
          <a:xfrm>
            <a:off x="4347720" y="54100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a[0][0]</a:t>
            </a:r>
            <a:endParaRPr/>
          </a:p>
        </p:txBody>
      </p:sp>
      <p:sp>
        <p:nvSpPr>
          <p:cNvPr id="451" name="CustomShape 31"/>
          <p:cNvSpPr/>
          <p:nvPr/>
        </p:nvSpPr>
        <p:spPr>
          <a:xfrm>
            <a:off x="4347720" y="40384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a[2][0]</a:t>
            </a:r>
            <a:endParaRPr/>
          </a:p>
        </p:txBody>
      </p:sp>
      <p:sp>
        <p:nvSpPr>
          <p:cNvPr id="452" name="CustomShape 32"/>
          <p:cNvSpPr/>
          <p:nvPr/>
        </p:nvSpPr>
        <p:spPr>
          <a:xfrm>
            <a:off x="4347720" y="33526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a[3][0]</a:t>
            </a:r>
            <a:endParaRPr/>
          </a:p>
        </p:txBody>
      </p:sp>
      <p:sp>
        <p:nvSpPr>
          <p:cNvPr id="453" name="CustomShape 33"/>
          <p:cNvSpPr/>
          <p:nvPr/>
        </p:nvSpPr>
        <p:spPr>
          <a:xfrm>
            <a:off x="5414760" y="40384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a[2][1]</a:t>
            </a:r>
            <a:endParaRPr/>
          </a:p>
        </p:txBody>
      </p:sp>
      <p:sp>
        <p:nvSpPr>
          <p:cNvPr id="454" name="CustomShape 34"/>
          <p:cNvSpPr/>
          <p:nvPr/>
        </p:nvSpPr>
        <p:spPr>
          <a:xfrm>
            <a:off x="5414760" y="54100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a[0][1]</a:t>
            </a:r>
            <a:endParaRPr/>
          </a:p>
        </p:txBody>
      </p:sp>
      <p:sp>
        <p:nvSpPr>
          <p:cNvPr id="455" name="CustomShape 35"/>
          <p:cNvSpPr/>
          <p:nvPr/>
        </p:nvSpPr>
        <p:spPr>
          <a:xfrm>
            <a:off x="5414760" y="47242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a[1][1]</a:t>
            </a:r>
            <a:endParaRPr/>
          </a:p>
        </p:txBody>
      </p:sp>
      <p:sp>
        <p:nvSpPr>
          <p:cNvPr id="456" name="CustomShape 36"/>
          <p:cNvSpPr/>
          <p:nvPr/>
        </p:nvSpPr>
        <p:spPr>
          <a:xfrm>
            <a:off x="6405120" y="54100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a[0][2]</a:t>
            </a:r>
            <a:endParaRPr/>
          </a:p>
        </p:txBody>
      </p:sp>
      <p:sp>
        <p:nvSpPr>
          <p:cNvPr id="457" name="CustomShape 37"/>
          <p:cNvSpPr/>
          <p:nvPr/>
        </p:nvSpPr>
        <p:spPr>
          <a:xfrm>
            <a:off x="6405120" y="47242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a[1][2]</a:t>
            </a:r>
            <a:endParaRPr/>
          </a:p>
        </p:txBody>
      </p:sp>
      <p:sp>
        <p:nvSpPr>
          <p:cNvPr id="458" name="CustomShape 38"/>
          <p:cNvSpPr/>
          <p:nvPr/>
        </p:nvSpPr>
        <p:spPr>
          <a:xfrm>
            <a:off x="7395840" y="5410080"/>
            <a:ext cx="118404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a[0][3]</a:t>
            </a:r>
            <a:endParaRPr/>
          </a:p>
        </p:txBody>
      </p:sp>
      <p:sp>
        <p:nvSpPr>
          <p:cNvPr id="459" name="CustomShape 39"/>
          <p:cNvSpPr/>
          <p:nvPr/>
        </p:nvSpPr>
        <p:spPr>
          <a:xfrm>
            <a:off x="3124080" y="2590920"/>
            <a:ext cx="35809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int **a;</a:t>
            </a:r>
            <a:endParaRPr/>
          </a:p>
        </p:txBody>
      </p:sp>
      <p:sp>
        <p:nvSpPr>
          <p:cNvPr id="460" name="CustomShape 40"/>
          <p:cNvSpPr/>
          <p:nvPr/>
        </p:nvSpPr>
        <p:spPr>
          <a:xfrm>
            <a:off x="76320" y="2666880"/>
            <a:ext cx="137124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a:100:</a:t>
            </a:r>
            <a:endParaRPr/>
          </a:p>
        </p:txBody>
      </p:sp>
      <p:sp>
        <p:nvSpPr>
          <p:cNvPr id="461" name="CustomShape 41"/>
          <p:cNvSpPr/>
          <p:nvPr/>
        </p:nvSpPr>
        <p:spPr>
          <a:xfrm>
            <a:off x="1295280" y="2666880"/>
            <a:ext cx="1294920" cy="609120"/>
          </a:xfrm>
          <a:prstGeom prst="rect">
            <a:avLst/>
          </a:prstGeom>
          <a:solidFill>
            <a:srgbClr val="ffffe9"/>
          </a:solidFill>
          <a:ln w="9360">
            <a:solidFill>
              <a:srgbClr val="00264c"/>
            </a:solidFill>
            <a:miter/>
          </a:ln>
        </p:spPr>
      </p:sp>
      <p:sp>
        <p:nvSpPr>
          <p:cNvPr id="462" name="Line 42"/>
          <p:cNvSpPr/>
          <p:nvPr/>
        </p:nvSpPr>
        <p:spPr>
          <a:xfrm>
            <a:off x="1981080" y="3276360"/>
            <a:ext cx="533520" cy="4572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463" name="CustomShape 43"/>
          <p:cNvSpPr/>
          <p:nvPr/>
        </p:nvSpPr>
        <p:spPr>
          <a:xfrm>
            <a:off x="1447920" y="2666880"/>
            <a:ext cx="137124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900: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Pointers to Functions</a:t>
            </a:r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Pointers to functions are often used to implement Polymorphism in “C”.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Polymorphism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: Being able to use the same function with arguments of different types. 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Example of function pointer: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typedef void (*FuncPtr)(int a);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FuncPtr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is a type of a pointer to a function that takes an “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int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” as an argument and returns “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void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”.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An Array Mapper</a:t>
            </a:r>
            <a:endParaRPr/>
          </a:p>
        </p:txBody>
      </p:sp>
      <p:sp>
        <p:nvSpPr>
          <p:cNvPr id="467" name="CustomShape 2"/>
          <p:cNvSpPr/>
          <p:nvPr/>
        </p:nvSpPr>
        <p:spPr>
          <a:xfrm>
            <a:off x="304920" y="1905120"/>
            <a:ext cx="8838720" cy="5451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typedef void (*FuncPtr)(int a);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void intArrayMapper( int *array, int n, FuncPtr func 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for( int = 0; i &lt; n; i++ ) {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(*func)( array[ i ] 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int s = 0;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void sumInt( int val ){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s += val;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void printInt( int val ) {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printf("val = %d \n", val);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Using the Array Mapper</a:t>
            </a:r>
            <a:endParaRPr/>
          </a:p>
        </p:txBody>
      </p:sp>
      <p:sp>
        <p:nvSpPr>
          <p:cNvPr id="469" name="CustomShape 2"/>
          <p:cNvSpPr/>
          <p:nvPr/>
        </p:nvSpPr>
        <p:spPr>
          <a:xfrm>
            <a:off x="304920" y="1905120"/>
            <a:ext cx="853416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int a[ ] = {3,4,7,8};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main( ){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// Print the values in the array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intArrayMapper(a, sizeof(a)/sizeof(int), printInt);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// Print the sum of the elements in the array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s = 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intArrayMapper(a, sizeof(a)/sizeof(int), sumInt);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printf(“total=%d\”, s);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
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Review: aka, topics that May Appear in Exams</a:t>
            </a:r>
            <a:endParaRPr/>
          </a:p>
        </p:txBody>
      </p:sp>
      <p:sp>
        <p:nvSpPr>
          <p:cNvPr id="47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Size of data types under 32-bit and 64-bit.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Concept of call-by-value and call-by-reference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Design of programming language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Method of coding (passing in value or address)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Able to identify pointer usage and memory allocation errors 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Array vs pointers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2-D arrays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General C programming questions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Not strictly limited to things explicitly covered in this class.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Upcoming</a:t>
            </a:r>
            <a:endParaRPr/>
          </a:p>
        </p:txBody>
      </p:sp>
      <p:sp>
        <p:nvSpPr>
          <p:cNvPr id="473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SzPct val="85000"/>
              <a:buFont typeface="Arial"/>
              <a:buChar char="•"/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Topic 2: Program Compilation and Using GDB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Roles of This Course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Cover some introduction to the following CS topics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Compilers (CS 352)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Programming language (CS 456)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Operating Systems (CS 354)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Networking (CS 422)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Security (CS 426)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Information Systems (CS 348)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Roles of This Course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Learn what to expect in upper-division CS courses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Ability to complete (which includes debug) large programming projects independently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Policy Regarding Cheating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Cheating defined as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Copy your answers or code for the lab from another source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Receives 0 in the lab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Give your code to others to copy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Receives ½ of your original grade in the lab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Consequence beyond grade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Referred to Dean of Students for record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What happened in the past?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Labs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There is no lab the first week.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projects will be explained in the lab sessions.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E-mail administrative questions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Post project questions on Piazza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TAs office hours will be posted in the web page.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Grading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Arial"/>
                <a:ea typeface="Microsoft YaHei"/>
              </a:rPr>
              <a:t>Grade allocation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Midterm 1 (in class):</a:t>
            </a: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 12%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Midterm 2 (in class): 12%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Final:</a:t>
            </a: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24%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Projects/labs:</a:t>
            </a: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52%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Arial"/>
                <a:ea typeface="Microsoft YaHei"/>
              </a:rPr>
              <a:t>Six labs, weighted by #of weeks (total is 13)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Exams also include questions about the labs.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