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2.png" ContentType="image/png"/>
  <Override PartName="/ppt/media/image100.png" ContentType="image/png"/>
  <Override PartName="/ppt/media/image98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CBEB4A-B597-41D4-960A-0E822EAF915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90B5193-542C-4B71-8E47-0783C9C2495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FC637D0-A326-4193-822D-220A14004DC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31C8FDC-E840-4E32-B91B-DCBA90035AF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AB12797-C3BA-4372-A971-BD393F88F73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01EA756-247D-45CF-A8EB-74FF6BEBEA7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259BD1E-A170-4D44-86CD-2E2E98D6C1A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2C9DAC5-AE9A-4BFC-BC96-DD87773D2DD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BE88F90-12AD-418C-8943-79496831A6B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0AF7086-AD3D-44AD-B589-38A38C11068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FCFA6B0-E1F3-4FEE-8DE8-C71B923DF47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64E48B9-801A-4302-AD4C-F9023EFD2F0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DA85968-9BC0-4B25-983C-491B08B7966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67C6C19-13C4-46BA-92BF-A5971A9EF5E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DA5653D-159C-46C1-98DE-B2FAE821094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C7343B9-9F49-4AB8-83E0-4C5EE0DC10E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9A0D88F-9843-484C-ACFC-EF1EFE6D111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674D03C-83A5-4832-9A5B-4EDAF9957C4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CC026E2-8A46-4475-B942-8B54DB76DB2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8628A64-B365-46B2-947F-9D5E3E6D928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48C6560-AF0F-4368-944B-07AC0288ABA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D431175-83F7-4323-A279-164FD0C6EC2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64AC923-5B4A-4813-829F-A845DCD4199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90E59CF-5173-4B68-A243-BFA97A17230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3B4DF9D-DD7F-4C46-B032-00CD3605D14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6D551C6-438A-49EF-BA15-8E0828EAE05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82FD079-668B-4213-8445-17FA9B66BED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EB07161-C8BE-4F15-A05A-FD0387B4DBD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2508B89-AB66-4E0D-8F64-5F9861D4042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DB159D5-12B2-40EF-A7C3-76B32876469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4EF4EBE-D7E3-44B3-A6B9-6EE6E45B272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DC9BB89-1C0F-4059-A41B-55971939B91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EC40323-43B9-4C51-81C2-256F2B11FAE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02C5C58-3FA7-4698-A450-FFBEB59A28C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7C1F48B-07C1-4344-879C-58F78B9301F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BB95A0E-2E84-4020-8014-8682F79A455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2000">
                <a:latin typeface="Arial"/>
              </a:rPr>
              <a:t>Recursions mean the same function may be called multiple times, each instance with its own copy of local variables.</a:t>
            </a:r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7430090-21D3-4C3F-8BF3-98102444551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94089E8-63EE-4245-BADE-77CC2DDF8C5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40353FD-1F13-4E48-9A13-33D0F210E5D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Use “gcc -m32 -S hello.c” to get 32-bit program on 64 bit platform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5674EE8-5E9A-4A0B-AC46-2A2C7C3F19B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13A33A6-149E-4322-9A5B-76036DB1C46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69685A9-ECC6-4774-B5E9-AC3E9DBBB3D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768800" cy="41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76880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768800" cy="41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768800" cy="41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76880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160" y="190512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6680" y="304920"/>
            <a:ext cx="776880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580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7040" y="409248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040" y="1905120"/>
            <a:ext cx="379116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092480"/>
            <a:ext cx="776880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56E3FA7-31A1-426C-8D6C-AA914D1F3923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12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8D9D9962-22CB-4C83-B942-B3BCE2BABF55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9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0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Click to edit the title text formatClick to edit Master title style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Second level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Third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Fourth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Fifth level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DC9D1006-58EF-4E0C-8F89-3D79FE82B7F0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371600" y="3733920"/>
            <a:ext cx="64004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Based on Slides by Prof. Gustavo Rodriguez-Rivera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2: Program Structure and Using GDB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Static and Shared Libraries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Shared libraries are shared across different processes.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There is only one instance of each shared library for the entire system.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Static libraries are not shared.  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There is an instance of an static library for each process.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After linking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905120"/>
            <a:ext cx="8686440" cy="461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“</a:t>
            </a: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gcc –o hello hello.c”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generates the hello executable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hello.o object code is statically linked with libraries to include code of library functions</a:t>
            </a:r>
            <a:endParaRPr/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linking, “static = compilation/building time”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Sometimes, not all functions’ code are included, some code are stored in 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shared libraries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and 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dynamically linked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  <a:p>
            <a:pPr lvl="1"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linking, “dynamic = loading/execution time”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Building a Program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380880" y="2438280"/>
            <a:ext cx="1218960" cy="60912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60" name="CustomShape 4"/>
          <p:cNvSpPr/>
          <p:nvPr/>
        </p:nvSpPr>
        <p:spPr>
          <a:xfrm>
            <a:off x="228600" y="3505320"/>
            <a:ext cx="19047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Programmer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1981080" y="2362320"/>
            <a:ext cx="1676160" cy="9140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62" name="CustomShape 6"/>
          <p:cNvSpPr/>
          <p:nvPr/>
        </p:nvSpPr>
        <p:spPr>
          <a:xfrm>
            <a:off x="1828800" y="2286000"/>
            <a:ext cx="198072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 Preprocessor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4038480" y="2438280"/>
            <a:ext cx="1371240" cy="9140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64" name="CustomShape 8"/>
          <p:cNvSpPr/>
          <p:nvPr/>
        </p:nvSpPr>
        <p:spPr>
          <a:xfrm>
            <a:off x="4038480" y="2514600"/>
            <a:ext cx="137124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Compiler(cc)</a:t>
            </a:r>
            <a:endParaRPr/>
          </a:p>
        </p:txBody>
      </p:sp>
      <p:sp>
        <p:nvSpPr>
          <p:cNvPr id="165" name="CustomShape 9"/>
          <p:cNvSpPr/>
          <p:nvPr/>
        </p:nvSpPr>
        <p:spPr>
          <a:xfrm>
            <a:off x="5791320" y="2514600"/>
            <a:ext cx="1371240" cy="60912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66" name="CustomShape 10"/>
          <p:cNvSpPr/>
          <p:nvPr/>
        </p:nvSpPr>
        <p:spPr>
          <a:xfrm>
            <a:off x="5715000" y="2590920"/>
            <a:ext cx="15998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Optimizer</a:t>
            </a:r>
            <a:endParaRPr/>
          </a:p>
        </p:txBody>
      </p:sp>
      <p:sp>
        <p:nvSpPr>
          <p:cNvPr id="167" name="CustomShape 11"/>
          <p:cNvSpPr/>
          <p:nvPr/>
        </p:nvSpPr>
        <p:spPr>
          <a:xfrm>
            <a:off x="1447920" y="4267080"/>
            <a:ext cx="1523520" cy="9140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68" name="CustomShape 12"/>
          <p:cNvSpPr/>
          <p:nvPr/>
        </p:nvSpPr>
        <p:spPr>
          <a:xfrm>
            <a:off x="1447920" y="4343400"/>
            <a:ext cx="152352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Assembler (as)</a:t>
            </a:r>
            <a:endParaRPr/>
          </a:p>
        </p:txBody>
      </p:sp>
      <p:sp>
        <p:nvSpPr>
          <p:cNvPr id="169" name="CustomShape 13"/>
          <p:cNvSpPr/>
          <p:nvPr/>
        </p:nvSpPr>
        <p:spPr>
          <a:xfrm>
            <a:off x="4343400" y="4267080"/>
            <a:ext cx="1371240" cy="9140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70" name="CustomShape 14"/>
          <p:cNvSpPr/>
          <p:nvPr/>
        </p:nvSpPr>
        <p:spPr>
          <a:xfrm>
            <a:off x="4038480" y="4191120"/>
            <a:ext cx="190476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(static)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Linker (ld)</a:t>
            </a:r>
            <a:endParaRPr/>
          </a:p>
        </p:txBody>
      </p:sp>
      <p:sp>
        <p:nvSpPr>
          <p:cNvPr id="171" name="CustomShape 15"/>
          <p:cNvSpPr/>
          <p:nvPr/>
        </p:nvSpPr>
        <p:spPr>
          <a:xfrm>
            <a:off x="380880" y="2514600"/>
            <a:ext cx="1218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Editor</a:t>
            </a:r>
            <a:endParaRPr/>
          </a:p>
        </p:txBody>
      </p:sp>
      <p:sp>
        <p:nvSpPr>
          <p:cNvPr id="172" name="Line 16"/>
          <p:cNvSpPr/>
          <p:nvPr/>
        </p:nvSpPr>
        <p:spPr>
          <a:xfrm flipV="1">
            <a:off x="838080" y="3044520"/>
            <a:ext cx="1440" cy="540000"/>
          </a:xfrm>
          <a:prstGeom prst="line">
            <a:avLst/>
          </a:prstGeom>
          <a:ln w="3816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3" name="Line 17"/>
          <p:cNvSpPr/>
          <p:nvPr/>
        </p:nvSpPr>
        <p:spPr>
          <a:xfrm>
            <a:off x="1600200" y="2743200"/>
            <a:ext cx="38088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4" name="Line 18"/>
          <p:cNvSpPr/>
          <p:nvPr/>
        </p:nvSpPr>
        <p:spPr>
          <a:xfrm>
            <a:off x="3657600" y="2743200"/>
            <a:ext cx="38088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5" name="Line 19"/>
          <p:cNvSpPr/>
          <p:nvPr/>
        </p:nvSpPr>
        <p:spPr>
          <a:xfrm>
            <a:off x="5410080" y="2743200"/>
            <a:ext cx="38088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6" name="Line 20"/>
          <p:cNvSpPr/>
          <p:nvPr/>
        </p:nvSpPr>
        <p:spPr>
          <a:xfrm flipH="1">
            <a:off x="2282760" y="3124080"/>
            <a:ext cx="4578120" cy="10666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7" name="Line 21"/>
          <p:cNvSpPr/>
          <p:nvPr/>
        </p:nvSpPr>
        <p:spPr>
          <a:xfrm>
            <a:off x="2971800" y="4572000"/>
            <a:ext cx="137160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78" name="CustomShape 22"/>
          <p:cNvSpPr/>
          <p:nvPr/>
        </p:nvSpPr>
        <p:spPr>
          <a:xfrm>
            <a:off x="1219320" y="1828800"/>
            <a:ext cx="1218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hello.c</a:t>
            </a:r>
            <a:endParaRPr/>
          </a:p>
        </p:txBody>
      </p:sp>
      <p:sp>
        <p:nvSpPr>
          <p:cNvPr id="179" name="CustomShape 23"/>
          <p:cNvSpPr/>
          <p:nvPr/>
        </p:nvSpPr>
        <p:spPr>
          <a:xfrm>
            <a:off x="3657600" y="1905120"/>
            <a:ext cx="11426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hello.i</a:t>
            </a:r>
            <a:endParaRPr/>
          </a:p>
        </p:txBody>
      </p:sp>
      <p:sp>
        <p:nvSpPr>
          <p:cNvPr id="180" name="CustomShape 24"/>
          <p:cNvSpPr/>
          <p:nvPr/>
        </p:nvSpPr>
        <p:spPr>
          <a:xfrm>
            <a:off x="4572000" y="3581280"/>
            <a:ext cx="10663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hello.s</a:t>
            </a:r>
            <a:endParaRPr/>
          </a:p>
        </p:txBody>
      </p:sp>
      <p:sp>
        <p:nvSpPr>
          <p:cNvPr id="181" name="CustomShape 25"/>
          <p:cNvSpPr/>
          <p:nvPr/>
        </p:nvSpPr>
        <p:spPr>
          <a:xfrm>
            <a:off x="3124080" y="4038480"/>
            <a:ext cx="11426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hello.o</a:t>
            </a:r>
            <a:endParaRPr/>
          </a:p>
        </p:txBody>
      </p:sp>
      <p:sp>
        <p:nvSpPr>
          <p:cNvPr id="182" name="Line 26"/>
          <p:cNvSpPr/>
          <p:nvPr/>
        </p:nvSpPr>
        <p:spPr>
          <a:xfrm flipV="1">
            <a:off x="5790960" y="3958920"/>
            <a:ext cx="129564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83" name="CustomShape 27"/>
          <p:cNvSpPr/>
          <p:nvPr/>
        </p:nvSpPr>
        <p:spPr>
          <a:xfrm>
            <a:off x="6934320" y="3581280"/>
            <a:ext cx="182844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Executable File (hello)</a:t>
            </a:r>
            <a:endParaRPr/>
          </a:p>
        </p:txBody>
      </p:sp>
      <p:sp>
        <p:nvSpPr>
          <p:cNvPr id="184" name="Line 28"/>
          <p:cNvSpPr/>
          <p:nvPr/>
        </p:nvSpPr>
        <p:spPr>
          <a:xfrm flipV="1">
            <a:off x="3581280" y="5178240"/>
            <a:ext cx="990720" cy="4636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85" name="CustomShape 29"/>
          <p:cNvSpPr/>
          <p:nvPr/>
        </p:nvSpPr>
        <p:spPr>
          <a:xfrm>
            <a:off x="1600200" y="5334120"/>
            <a:ext cx="22093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Other .o files</a:t>
            </a:r>
            <a:endParaRPr/>
          </a:p>
        </p:txBody>
      </p:sp>
      <p:sp>
        <p:nvSpPr>
          <p:cNvPr id="186" name="CustomShape 30"/>
          <p:cNvSpPr/>
          <p:nvPr/>
        </p:nvSpPr>
        <p:spPr>
          <a:xfrm>
            <a:off x="3200400" y="5670720"/>
            <a:ext cx="3504960" cy="1190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Static libraries (.a files) They add to the size of the executable. </a:t>
            </a:r>
            <a:endParaRPr/>
          </a:p>
        </p:txBody>
      </p:sp>
      <p:sp>
        <p:nvSpPr>
          <p:cNvPr id="187" name="Line 31"/>
          <p:cNvSpPr/>
          <p:nvPr/>
        </p:nvSpPr>
        <p:spPr>
          <a:xfrm flipV="1">
            <a:off x="5181480" y="5178240"/>
            <a:ext cx="1440" cy="4636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a program?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 program is a file in a special format that contains all the necessary information to load an application into memory and make it run.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 program file includes: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machine instructions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initialized data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List of library dependencies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List of memory sections that the program will use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List of undefined values in the executable that will be known until the program is loaded into memory.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Executable File Formats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685800" y="1905120"/>
            <a:ext cx="7772040" cy="427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There are different executable file formats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ELF – Executable Link File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is used in most UNIX systems (Solaris, Linux)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Can use elfdump to see information in binary file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COFF – Common Object File Format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is used in Windows systems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a.out – Used in BSD (Berkeley Standard Distribution) and early UNIX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was very restrictive. It is not used anymore.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Note: BSD UNIX and AT&amp;T UNIX are the predecessors of the modern UNIX flavors like Solaris and Linux.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Loading a Program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685800" y="1905120"/>
            <a:ext cx="792432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After one types hello in a shell, the shell creates a new process and load the file hello.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loader is a program that is used to run an executable file in a process.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Before the program starts running, the loader allocates space for all the sections of the executable file (text, data, bss etc)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It loads into memory the executable and shared libraries (if not loaded yet)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Loading a Program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It also writes (resolves) any values in the executable to point to the functions/variables in the shared libraries.(E.g. calls to printf in hello.c)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Once memory image is ready, the loader jumps to 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_start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entry point that calls init() of all libraries and initializes static constructors. Then it calls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main()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and the program begins. 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_start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also calls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exit()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when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main()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returns.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loader is also called “runtime linker”.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Loading a Program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3124080" y="2895480"/>
            <a:ext cx="1980720" cy="91404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199" name="CustomShape 4"/>
          <p:cNvSpPr/>
          <p:nvPr/>
        </p:nvSpPr>
        <p:spPr>
          <a:xfrm>
            <a:off x="2971800" y="2743200"/>
            <a:ext cx="2209320" cy="1190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Loader  (runtime linker) (/usr/lib/ld.so.1)</a:t>
            </a:r>
            <a:endParaRPr/>
          </a:p>
        </p:txBody>
      </p:sp>
      <p:sp>
        <p:nvSpPr>
          <p:cNvPr id="200" name="Line 5"/>
          <p:cNvSpPr/>
          <p:nvPr/>
        </p:nvSpPr>
        <p:spPr>
          <a:xfrm>
            <a:off x="2209680" y="3352680"/>
            <a:ext cx="91440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01" name="CustomShape 6"/>
          <p:cNvSpPr/>
          <p:nvPr/>
        </p:nvSpPr>
        <p:spPr>
          <a:xfrm>
            <a:off x="380880" y="3048120"/>
            <a:ext cx="19047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Executable File</a:t>
            </a:r>
            <a:endParaRPr/>
          </a:p>
        </p:txBody>
      </p:sp>
      <p:sp>
        <p:nvSpPr>
          <p:cNvPr id="202" name="Line 7"/>
          <p:cNvSpPr/>
          <p:nvPr/>
        </p:nvSpPr>
        <p:spPr>
          <a:xfrm>
            <a:off x="5105160" y="3352680"/>
            <a:ext cx="609840" cy="14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03" name="CustomShape 8"/>
          <p:cNvSpPr/>
          <p:nvPr/>
        </p:nvSpPr>
        <p:spPr>
          <a:xfrm>
            <a:off x="5867280" y="2971800"/>
            <a:ext cx="19047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Executable in memory</a:t>
            </a:r>
            <a:endParaRPr/>
          </a:p>
        </p:txBody>
      </p:sp>
      <p:sp>
        <p:nvSpPr>
          <p:cNvPr id="204" name="Line 9"/>
          <p:cNvSpPr/>
          <p:nvPr/>
        </p:nvSpPr>
        <p:spPr>
          <a:xfrm flipV="1">
            <a:off x="2971800" y="3806640"/>
            <a:ext cx="83808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05" name="CustomShape 10"/>
          <p:cNvSpPr/>
          <p:nvPr/>
        </p:nvSpPr>
        <p:spPr>
          <a:xfrm>
            <a:off x="762840" y="4495680"/>
            <a:ext cx="3481920" cy="459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Shared libraries (.so, .dll)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33520" y="28195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Structure of a Process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of a Process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32-bit process sees memory as an array of bytes that goes from address 0 to 2</a:t>
            </a:r>
            <a:r>
              <a:rPr lang="en-US" sz="3200" baseline="30000">
                <a:solidFill>
                  <a:srgbClr val="00264c"/>
                </a:solidFill>
                <a:latin typeface="Times New Roman"/>
                <a:ea typeface="Microsoft YaHei"/>
              </a:rPr>
              <a:t>32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-1 (0 to 4GB-1)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3505320" y="4114800"/>
            <a:ext cx="1828440" cy="243792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210" name="Line 4"/>
          <p:cNvSpPr/>
          <p:nvPr/>
        </p:nvSpPr>
        <p:spPr>
          <a:xfrm>
            <a:off x="3504960" y="4419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1" name="Line 5"/>
          <p:cNvSpPr/>
          <p:nvPr/>
        </p:nvSpPr>
        <p:spPr>
          <a:xfrm>
            <a:off x="3504960" y="47242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2" name="Line 6"/>
          <p:cNvSpPr/>
          <p:nvPr/>
        </p:nvSpPr>
        <p:spPr>
          <a:xfrm>
            <a:off x="3504960" y="50292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3" name="Line 7"/>
          <p:cNvSpPr/>
          <p:nvPr/>
        </p:nvSpPr>
        <p:spPr>
          <a:xfrm>
            <a:off x="3504960" y="56386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4" name="Line 8"/>
          <p:cNvSpPr/>
          <p:nvPr/>
        </p:nvSpPr>
        <p:spPr>
          <a:xfrm>
            <a:off x="3504960" y="59436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5" name="Line 9"/>
          <p:cNvSpPr/>
          <p:nvPr/>
        </p:nvSpPr>
        <p:spPr>
          <a:xfrm>
            <a:off x="3504960" y="62481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16" name="CustomShape 10"/>
          <p:cNvSpPr/>
          <p:nvPr/>
        </p:nvSpPr>
        <p:spPr>
          <a:xfrm>
            <a:off x="2971800" y="6095880"/>
            <a:ext cx="5331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</a:t>
            </a:r>
            <a:endParaRPr/>
          </a:p>
        </p:txBody>
      </p:sp>
      <p:sp>
        <p:nvSpPr>
          <p:cNvPr id="217" name="CustomShape 11"/>
          <p:cNvSpPr/>
          <p:nvPr/>
        </p:nvSpPr>
        <p:spPr>
          <a:xfrm>
            <a:off x="4343400" y="5105520"/>
            <a:ext cx="75960" cy="7596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18" name="CustomShape 12"/>
          <p:cNvSpPr/>
          <p:nvPr/>
        </p:nvSpPr>
        <p:spPr>
          <a:xfrm>
            <a:off x="4343400" y="5257800"/>
            <a:ext cx="75960" cy="7596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19" name="CustomShape 13"/>
          <p:cNvSpPr/>
          <p:nvPr/>
        </p:nvSpPr>
        <p:spPr>
          <a:xfrm>
            <a:off x="4343400" y="5410080"/>
            <a:ext cx="75960" cy="7596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20" name="CustomShape 14"/>
          <p:cNvSpPr/>
          <p:nvPr/>
        </p:nvSpPr>
        <p:spPr>
          <a:xfrm>
            <a:off x="1295280" y="4038480"/>
            <a:ext cx="243792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(4GB-1) 2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32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Happens From a C Source Program, to Program Execution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85800" y="1905120"/>
            <a:ext cx="7772040" cy="4667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Building a program, i.e, generating an executable file from source code</a:t>
            </a:r>
            <a:endParaRPr/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What are the steps?</a:t>
            </a:r>
            <a:endParaRPr/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What does an executable file look like?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Loading a program</a:t>
            </a:r>
            <a:endParaRPr/>
          </a:p>
          <a:p>
            <a:pPr lvl="1"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time when you execute a program, a process is created.</a:t>
            </a:r>
            <a:endParaRPr/>
          </a:p>
          <a:p>
            <a:pPr lvl="1">
              <a:lnSpc>
                <a:spcPct val="90000"/>
              </a:lnSpc>
              <a:buBlip>
                <a:blip r:embed="rId6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Unix/Linux, use “ps” command to show processes in the system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Sections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memory is organized into sections called “memory mappings”.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3352680" y="3048120"/>
            <a:ext cx="1828440" cy="3580920"/>
          </a:xfrm>
          <a:prstGeom prst="rect">
            <a:avLst/>
          </a:prstGeom>
          <a:solidFill>
            <a:srgbClr val="ffffe9"/>
          </a:solidFill>
          <a:ln w="28440">
            <a:solidFill>
              <a:srgbClr val="00264c"/>
            </a:solidFill>
            <a:miter/>
          </a:ln>
        </p:spPr>
      </p:sp>
      <p:sp>
        <p:nvSpPr>
          <p:cNvPr id="224" name="Line 4"/>
          <p:cNvSpPr/>
          <p:nvPr/>
        </p:nvSpPr>
        <p:spPr>
          <a:xfrm>
            <a:off x="3352680" y="35049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5" name="Line 5"/>
          <p:cNvSpPr/>
          <p:nvPr/>
        </p:nvSpPr>
        <p:spPr>
          <a:xfrm>
            <a:off x="3352680" y="52578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6" name="Line 6"/>
          <p:cNvSpPr/>
          <p:nvPr/>
        </p:nvSpPr>
        <p:spPr>
          <a:xfrm>
            <a:off x="3352680" y="57150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7" name="Line 7"/>
          <p:cNvSpPr/>
          <p:nvPr/>
        </p:nvSpPr>
        <p:spPr>
          <a:xfrm>
            <a:off x="3352680" y="617220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28" name="CustomShape 8"/>
          <p:cNvSpPr/>
          <p:nvPr/>
        </p:nvSpPr>
        <p:spPr>
          <a:xfrm>
            <a:off x="4191120" y="358128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29" name="CustomShape 9"/>
          <p:cNvSpPr/>
          <p:nvPr/>
        </p:nvSpPr>
        <p:spPr>
          <a:xfrm>
            <a:off x="4191120" y="373392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30" name="CustomShape 10"/>
          <p:cNvSpPr/>
          <p:nvPr/>
        </p:nvSpPr>
        <p:spPr>
          <a:xfrm>
            <a:off x="4191120" y="388620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31" name="CustomShape 11"/>
          <p:cNvSpPr/>
          <p:nvPr/>
        </p:nvSpPr>
        <p:spPr>
          <a:xfrm>
            <a:off x="3429000" y="304812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Stack</a:t>
            </a:r>
            <a:endParaRPr/>
          </a:p>
        </p:txBody>
      </p:sp>
      <p:sp>
        <p:nvSpPr>
          <p:cNvPr id="232" name="CustomShape 12"/>
          <p:cNvSpPr/>
          <p:nvPr/>
        </p:nvSpPr>
        <p:spPr>
          <a:xfrm>
            <a:off x="3429000" y="617220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Text</a:t>
            </a:r>
            <a:endParaRPr/>
          </a:p>
        </p:txBody>
      </p:sp>
      <p:sp>
        <p:nvSpPr>
          <p:cNvPr id="233" name="CustomShape 13"/>
          <p:cNvSpPr/>
          <p:nvPr/>
        </p:nvSpPr>
        <p:spPr>
          <a:xfrm>
            <a:off x="3429000" y="571500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Data</a:t>
            </a:r>
            <a:endParaRPr/>
          </a:p>
        </p:txBody>
      </p:sp>
      <p:sp>
        <p:nvSpPr>
          <p:cNvPr id="234" name="CustomShape 14"/>
          <p:cNvSpPr/>
          <p:nvPr/>
        </p:nvSpPr>
        <p:spPr>
          <a:xfrm>
            <a:off x="3429000" y="525780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Bss</a:t>
            </a:r>
            <a:endParaRPr/>
          </a:p>
        </p:txBody>
      </p:sp>
      <p:sp>
        <p:nvSpPr>
          <p:cNvPr id="235" name="CustomShape 15"/>
          <p:cNvSpPr/>
          <p:nvPr/>
        </p:nvSpPr>
        <p:spPr>
          <a:xfrm>
            <a:off x="3429000" y="480060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Heap</a:t>
            </a:r>
            <a:endParaRPr/>
          </a:p>
        </p:txBody>
      </p:sp>
      <p:sp>
        <p:nvSpPr>
          <p:cNvPr id="236" name="Line 16"/>
          <p:cNvSpPr/>
          <p:nvPr/>
        </p:nvSpPr>
        <p:spPr>
          <a:xfrm>
            <a:off x="3352680" y="4038480"/>
            <a:ext cx="182880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37" name="Line 17"/>
          <p:cNvSpPr/>
          <p:nvPr/>
        </p:nvSpPr>
        <p:spPr>
          <a:xfrm flipV="1">
            <a:off x="3124080" y="5787720"/>
            <a:ext cx="1440" cy="4636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38" name="Line 18"/>
          <p:cNvSpPr/>
          <p:nvPr/>
        </p:nvSpPr>
        <p:spPr>
          <a:xfrm>
            <a:off x="3124080" y="3581280"/>
            <a:ext cx="1440" cy="3808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39" name="Line 19"/>
          <p:cNvSpPr/>
          <p:nvPr/>
        </p:nvSpPr>
        <p:spPr>
          <a:xfrm>
            <a:off x="3352680" y="48765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40" name="Line 20"/>
          <p:cNvSpPr/>
          <p:nvPr/>
        </p:nvSpPr>
        <p:spPr>
          <a:xfrm>
            <a:off x="3352680" y="4419360"/>
            <a:ext cx="182880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41" name="CustomShape 21"/>
          <p:cNvSpPr/>
          <p:nvPr/>
        </p:nvSpPr>
        <p:spPr>
          <a:xfrm>
            <a:off x="3429000" y="396252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Shared Libs</a:t>
            </a:r>
            <a:endParaRPr/>
          </a:p>
        </p:txBody>
      </p:sp>
      <p:sp>
        <p:nvSpPr>
          <p:cNvPr id="242" name="CustomShape 22"/>
          <p:cNvSpPr/>
          <p:nvPr/>
        </p:nvSpPr>
        <p:spPr>
          <a:xfrm>
            <a:off x="4191120" y="441972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43" name="CustomShape 23"/>
          <p:cNvSpPr/>
          <p:nvPr/>
        </p:nvSpPr>
        <p:spPr>
          <a:xfrm>
            <a:off x="4191120" y="457200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44" name="CustomShape 24"/>
          <p:cNvSpPr/>
          <p:nvPr/>
        </p:nvSpPr>
        <p:spPr>
          <a:xfrm>
            <a:off x="4191120" y="4724280"/>
            <a:ext cx="75960" cy="104400"/>
          </a:xfrm>
          <a:prstGeom prst="ellipse">
            <a:avLst/>
          </a:prstGeom>
          <a:solidFill>
            <a:srgbClr val="00264c"/>
          </a:solidFill>
          <a:ln w="9360">
            <a:solidFill>
              <a:srgbClr val="00264c"/>
            </a:solidFill>
            <a:miter/>
          </a:ln>
        </p:spPr>
      </p:sp>
      <p:sp>
        <p:nvSpPr>
          <p:cNvPr id="245" name="CustomShape 25"/>
          <p:cNvSpPr/>
          <p:nvPr/>
        </p:nvSpPr>
        <p:spPr>
          <a:xfrm>
            <a:off x="2971800" y="6248520"/>
            <a:ext cx="4568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</a:t>
            </a:r>
            <a:endParaRPr/>
          </a:p>
        </p:txBody>
      </p:sp>
      <p:sp>
        <p:nvSpPr>
          <p:cNvPr id="246" name="CustomShape 26"/>
          <p:cNvSpPr/>
          <p:nvPr/>
        </p:nvSpPr>
        <p:spPr>
          <a:xfrm>
            <a:off x="2438280" y="3048120"/>
            <a:ext cx="137124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32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-1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Sections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685800" y="1905120"/>
            <a:ext cx="7772040" cy="4371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section has different permissions: read/write/execute or a combination of them.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664d"/>
                </a:solidFill>
                <a:latin typeface="Times New Roman"/>
                <a:ea typeface="Microsoft YaHei"/>
              </a:rPr>
              <a:t>Text- Instructions that the program runs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060"/>
                </a:solidFill>
                <a:latin typeface="Times New Roman"/>
                <a:ea typeface="Microsoft YaHei"/>
              </a:rPr>
              <a:t>Data – Initialized global variables. 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060"/>
                </a:solidFill>
                <a:latin typeface="Times New Roman"/>
                <a:ea typeface="Microsoft YaHei"/>
              </a:rPr>
              <a:t>Bss – Uninitialized global variables. They are initialized to zeroes.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US" sz="2800">
                <a:solidFill>
                  <a:srgbClr val="0070c0"/>
                </a:solidFill>
                <a:latin typeface="Times New Roman"/>
                <a:ea typeface="Microsoft YaHei"/>
              </a:rPr>
              <a:t>Heap – Memory returned when calling malloc/new. It grows upwards.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US" sz="2800">
                <a:solidFill>
                  <a:srgbClr val="c00000"/>
                </a:solidFill>
                <a:latin typeface="Times New Roman"/>
                <a:ea typeface="Microsoft YaHei"/>
              </a:rPr>
              <a:t>Stack – It stores local variables and return addresses. It grows downwards.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Sections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685800" y="1905120"/>
            <a:ext cx="7772040" cy="5611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Dynamic libraries – They are libraries shared with other processes.  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dynamic library has its own text, data, and bss.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program has its own view of the memory that is independent of each other. </a:t>
            </a:r>
            <a:endParaRPr/>
          </a:p>
          <a:p>
            <a:pPr lvl="1">
              <a:lnSpc>
                <a:spcPct val="9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Virtual memory, mapped by OS to physical memory</a:t>
            </a:r>
            <a:endParaRPr/>
          </a:p>
          <a:p>
            <a:pPr lvl="1">
              <a:lnSpc>
                <a:spcPct val="90000"/>
              </a:lnSpc>
              <a:buBlip>
                <a:blip r:embed="rId6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This view is called the “Address Space” of the program.</a:t>
            </a:r>
            <a:endParaRPr/>
          </a:p>
          <a:p>
            <a:pPr lvl="1">
              <a:lnSpc>
                <a:spcPct val="90000"/>
              </a:lnSpc>
              <a:buBlip>
                <a:blip r:embed="rId7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If a process modifies a byte in its own address space, it will not modify the address space of another process.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Sections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0" y="1905120"/>
            <a:ext cx="9143640" cy="4723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data 61 $ cat /proc/22649/maps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08048000-08049000 r-xp 00000000 00:18 270792   /u/u2/ninghui/252/t01/fac2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08049000-0804a000 r--p 00000000 00:18 270792   /u/u2/ninghui/252/t01/fac2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0804a000-0804b000 rw-p 00001000 00:18 270792   /u/u2/ninghui/252/t01/fac2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f7519000-f751a000 rw-p 00000000 00:00 0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f751a000-f76bc000 r-xp 00000000 08:02 657      /lib32/libc-2.16.so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f76bc000-f76be000 r--p 001a2000 08:02 657      /lib32/libc-2.16.so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f76be000-f76bf000 rw-p 001a4000 08:02 657      /lib32/libc-2.16.so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f76bf000-f76c2000 rw-p 00000000 00:00 0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f76e6000-f76e8000 rw-p 00000000 00:00 0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f76e8000-f76e9000 r-xp 00000000 00:00 0        [vdso]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f76e9000-f7709000 r-xp 00000000 08:02 609      /lib32/ld-2.16.so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f7709000-f770a000 r--p 0001f000 08:02 609      /lib32/ld-2.16.so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f770a000-f770b000 rw-p 00020000 08:02 609      /lib32/ld-2.16.so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ffb39000-ffb5a000 rw-p 00000000 00:00 0 [stack]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Sections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685800" y="1905120"/>
            <a:ext cx="7772040" cy="5611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Each row in /proc/$PID/maps describes a region of contiguous virtual memory in a process or thread. Each row has the following fields: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address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This is the starting and ending address of the region in the process's address space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permissions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This describes how pages in the region can be accessed. There are four different permissions: read, write, execute, and shared. If read/write/execute are disabled, a '-' will appear instead of the 'r'/'w'/'x'. If a region is not shared, it is private, so a 'p' will appear instead of an 's'. If the process attempts to access memory in a way that is not permitted, a segmentation fault is generated. Permissions can be changed using the mprotect system call.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offset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If the region was mapped from a file (using mmap), this is the offset in the file where the mapping begins. If the memory was not mapped from a file, it's just 0.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device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If the region was mapped from a file, this is the major and minor device number (in hex) where the file lives.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inode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If the region was mapped from a file, this is the file number.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Microsoft YaHei"/>
              </a:rPr>
              <a:t>pathname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 - If the region was mapped from a file, this is the name of the file. This field is blank for anonymous mapped regions. There are also special regions with names like [heap], [stack], or [vdso]. [vdso] stands for virtual dynamic shared object. It's used by system calls to switch to kernel mode. 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Where things are located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Program hello.c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a = 5;   // Stored in data section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b[20];   // Stored in bss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main() { // Stored in text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x;     // Stored in stack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*p =(int*)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 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malloc(sizeof(int)); //In heap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Memory Gaps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685800" y="1905120"/>
            <a:ext cx="7772040" cy="502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Between each memory section there may be gaps that do not have any memory mapping.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If the program tries to access a memory gap, the OS will send a SEGV signal that by default kills the program and dumps a core file.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core file contains the value of the variables global and local at the time of the SEGV. 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core file can be used for “post mortem” debugging.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gdb program-name core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gdb&gt; where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Using a Debugger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GDB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GDB is a debugger that helps you debug your program.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time you spend now learning gdb will save you days of debugging time.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debugger will make a good programmer a better programmer.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Compiling a program for gdb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need to compile with the “-g” option to be able to debug a program with gdb.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“-g” option adds debugging information to your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gcc </a:t>
            </a: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–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g </a:t>
            </a:r>
            <a:r>
              <a:rPr b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–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o hello hello.c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Building a Program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85800" y="1905120"/>
            <a:ext cx="7772040" cy="4667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programmer writes a program hello.c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preprocessor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expands #define, #include, #ifdef etc preprocessor statements and generates a hello.i file.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compiler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compiles hello.i, optimizes it and generates an assembly instruction listing hello.s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assembler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(as) assembles hello.s and generates an object file hello.o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compiler (cc or gcc) by default hides all these intermediate steps. You can use compiler options to run each step independently.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Running a Program with gdb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 run a program with gdb type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gdb progname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(gdb)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Then set a breakpoint in the main function.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(gdb) break main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 breakpoint is a marker in your program that will make the program stop and return control back to gdb.</a:t>
            </a:r>
            <a:endParaRPr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Now run your program.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gdb) run</a:t>
            </a:r>
            <a:endParaRPr/>
          </a:p>
          <a:p>
            <a:pPr>
              <a:lnSpc>
                <a:spcPct val="8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If your program has arguments, you can pass them after run.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Stepping Through your Program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1600200"/>
            <a:ext cx="8229240" cy="5071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Your program will start running and when it reaches “main()” it will stop.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gdb&gt; 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Now you have the following commands to run your program step by step: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step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will run the next line of code and stop. If it is a function call, it will enter into it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next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will run the next line of code and stop. If it is a function call, it will not enter the function and it will go through it.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Example: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gdb) step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next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Setting breakpoints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You can set breakpoints in a program in multiple ways: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break function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Set a breakpoint in a function E.g.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break main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gdb) break line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Set a break point at a line in the current file. E.g.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gdb) break 66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will set a break point in line 66 of the current file.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gdb) break file:line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will set a break point at a line in a specific file. E.g.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(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gdb) break hello.c:78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Regaining the Control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you type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(gdb) run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program will start running and it will stop at a break point.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If the program is running without stopping, you can regain control again typing ctrl-c.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Where is your Program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command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(gdb)where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Will print the current function being executed and  the chain of functions that are calling that fuction.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This is also called the backtrace.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where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#0  main () at test_mystring.c:22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Printing the Value of a Variable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The command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(gdb) print var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Prints the  value of a variable.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  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E.g.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print i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$1 = 5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print s1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$1 = 0x10740 "Hello"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print stack[2]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$1 = 56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print stack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$2 = {0, 0, 56, 0, 0, 0, 0, 0, 0, 0}</a:t>
            </a:r>
            <a:endParaRPr/>
          </a:p>
          <a:p>
            <a:pPr>
              <a:lnSpc>
                <a:spcPct val="8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(gdb) 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Exiting gdb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command “quit” exits gdb.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(gdb) quit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Courier New"/>
                <a:ea typeface="Microsoft YaHei"/>
              </a:rPr>
              <a:t>The program is running.  Exit anyway? (y or n) y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Debugging a Crashed Program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685800" y="1905120"/>
            <a:ext cx="7772040" cy="4346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is also called “postmortem debugging”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It has nothing to do with CSI </a:t>
            </a:r>
            <a:r>
              <a:rPr lang="en-US" sz="2800">
                <a:solidFill>
                  <a:srgbClr val="00264c"/>
                </a:solidFill>
                <a:latin typeface="Wingdings"/>
                <a:ea typeface="Microsoft YaHei"/>
              </a:rPr>
              <a:t>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a program crashes, it writes a 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core file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bash-4.1$ ./hello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Segmentation Fault (core dumped)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bash-4.1$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core is a file that contains a snapshot of the program at the time of the crash. That includes what function the program was running.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Debugging a Crashed Program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To run gdb in a crashed program type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gdb program core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E.g.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bash-4.1$ gdb hello core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GNU gdb 6.6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Program terminated with signal 11, Segmentation fault.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#0  0x000106cc in main () at hello.c:11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11        *s2 = 9;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(gdb)</a:t>
            </a:r>
            <a:r>
              <a:rPr lang="en-US" sz="14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Now you can type </a:t>
            </a:r>
            <a:r>
              <a:rPr b="1" i="1" lang="en-US" sz="1600">
                <a:solidFill>
                  <a:srgbClr val="00264c"/>
                </a:solidFill>
                <a:latin typeface="Times New Roman"/>
                <a:ea typeface="Microsoft YaHei"/>
              </a:rPr>
              <a:t>where</a:t>
            </a:r>
            <a:r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 to find out where the program crashed and the value of the variables at the time of the crash.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(gdb) where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#0  0x000106cc in main () at hello.c:11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(gdb) print s2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$1 = 0x0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00264c"/>
                </a:solidFill>
                <a:latin typeface="Courier New"/>
                <a:ea typeface="Microsoft YaHei"/>
              </a:rPr>
              <a:t>(gdb) 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This tells you why your program crashed. Isn’t that great?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Now Try gdb in Your Own Program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Make sure that your program is compiled with the –g option.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Remember: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One hour you spend learning gdb will save you days of debugging.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Faster development, less stress, better results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Original file hello.c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printf("Hello\n");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Stack Buffer Overflow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CS526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3124080" y="640080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Topic 9: Software Vulnerabilities</a:t>
            </a: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6858000" y="640080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B9286200-62A3-45FB-A3ED-C239183F9C95}" type="slidenum"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88" name="TextShape 4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Call Stack</a:t>
            </a:r>
            <a:endParaRPr/>
          </a:p>
        </p:txBody>
      </p:sp>
      <p:sp>
        <p:nvSpPr>
          <p:cNvPr id="289" name="TextShape 5"/>
          <p:cNvSpPr txBox="1"/>
          <p:nvPr/>
        </p:nvSpPr>
        <p:spPr>
          <a:xfrm>
            <a:off x="457200" y="1905120"/>
            <a:ext cx="8305560" cy="441936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Times New Roman"/>
                <a:ea typeface="Microsoft YaHei"/>
              </a:rPr>
              <a:t>Aka. Execution stack, control stack, run-time stack, machine stack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  <a:latin typeface="Times New Roman"/>
                <a:ea typeface="Microsoft YaHei"/>
              </a:rPr>
              <a:t>Why do we need to use stacks in processes?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16165d"/>
                </a:solidFill>
                <a:latin typeface="Times New Roman"/>
                <a:ea typeface="Microsoft YaHei"/>
              </a:rPr>
              <a:t>To support function calls, and especially recursive function calls.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  <a:latin typeface="Times New Roman"/>
                <a:ea typeface="Microsoft YaHei"/>
              </a:rPr>
              <a:t>What are stored on the stack?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imes New Roman"/>
                <a:ea typeface="Microsoft YaHei"/>
              </a:rPr>
              <a:t>Functional call 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imes New Roman"/>
                <a:ea typeface="Microsoft YaHei"/>
              </a:rPr>
              <a:t>Local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imes New Roman"/>
                <a:ea typeface="Microsoft YaHei"/>
              </a:rPr>
              <a:t>Return address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imes New Roman"/>
                <a:ea typeface="Microsoft YaHei"/>
              </a:rPr>
              <a:t>Saved state information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1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35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42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57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Stack Frame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2496960" y="2162160"/>
            <a:ext cx="3504960" cy="121896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Parameters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2496960" y="3457440"/>
            <a:ext cx="35049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Return address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2496960" y="3990960"/>
            <a:ext cx="35049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Microsoft YaHei"/>
              </a:rPr>
              <a:t>Saved Stack Frame Pointer</a:t>
            </a:r>
            <a:endParaRPr/>
          </a:p>
        </p:txBody>
      </p:sp>
      <p:sp>
        <p:nvSpPr>
          <p:cNvPr id="294" name="CustomShape 5"/>
          <p:cNvSpPr/>
          <p:nvPr/>
        </p:nvSpPr>
        <p:spPr>
          <a:xfrm>
            <a:off x="2496960" y="4524480"/>
            <a:ext cx="3504960" cy="121896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Local variables</a:t>
            </a:r>
            <a:endParaRPr/>
          </a:p>
        </p:txBody>
      </p:sp>
      <p:sp>
        <p:nvSpPr>
          <p:cNvPr id="295" name="CustomShape 6"/>
          <p:cNvSpPr/>
          <p:nvPr/>
        </p:nvSpPr>
        <p:spPr>
          <a:xfrm>
            <a:off x="941760" y="5486400"/>
            <a:ext cx="5850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SP</a:t>
            </a:r>
            <a:endParaRPr/>
          </a:p>
        </p:txBody>
      </p:sp>
      <p:sp>
        <p:nvSpPr>
          <p:cNvPr id="296" name="Line 7"/>
          <p:cNvSpPr/>
          <p:nvPr/>
        </p:nvSpPr>
        <p:spPr>
          <a:xfrm>
            <a:off x="1560240" y="5743440"/>
            <a:ext cx="5446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7" name="Line 8"/>
          <p:cNvSpPr/>
          <p:nvPr/>
        </p:nvSpPr>
        <p:spPr>
          <a:xfrm>
            <a:off x="6916680" y="1981080"/>
            <a:ext cx="0" cy="41148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8" name="Line 9"/>
          <p:cNvSpPr/>
          <p:nvPr/>
        </p:nvSpPr>
        <p:spPr>
          <a:xfrm>
            <a:off x="2496960" y="239076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9" name="Line 10"/>
          <p:cNvSpPr/>
          <p:nvPr/>
        </p:nvSpPr>
        <p:spPr>
          <a:xfrm>
            <a:off x="2496960" y="261936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0" name="Line 11"/>
          <p:cNvSpPr/>
          <p:nvPr/>
        </p:nvSpPr>
        <p:spPr>
          <a:xfrm>
            <a:off x="2496960" y="315252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1" name="Line 12"/>
          <p:cNvSpPr/>
          <p:nvPr/>
        </p:nvSpPr>
        <p:spPr>
          <a:xfrm>
            <a:off x="2496960" y="475272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2" name="Line 13"/>
          <p:cNvSpPr/>
          <p:nvPr/>
        </p:nvSpPr>
        <p:spPr>
          <a:xfrm>
            <a:off x="2496960" y="498132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3" name="Line 14"/>
          <p:cNvSpPr/>
          <p:nvPr/>
        </p:nvSpPr>
        <p:spPr>
          <a:xfrm>
            <a:off x="2496960" y="536256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4" name="Line 15"/>
          <p:cNvSpPr/>
          <p:nvPr/>
        </p:nvSpPr>
        <p:spPr>
          <a:xfrm>
            <a:off x="2496960" y="5591160"/>
            <a:ext cx="35053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5" name="CustomShape 16"/>
          <p:cNvSpPr/>
          <p:nvPr/>
        </p:nvSpPr>
        <p:spPr>
          <a:xfrm>
            <a:off x="2496960" y="2162160"/>
            <a:ext cx="3504960" cy="358092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</p:sp>
      <p:sp>
        <p:nvSpPr>
          <p:cNvPr id="306" name="Line 17"/>
          <p:cNvSpPr/>
          <p:nvPr/>
        </p:nvSpPr>
        <p:spPr>
          <a:xfrm>
            <a:off x="2192040" y="5743440"/>
            <a:ext cx="403884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</p:sp>
      <p:sp>
        <p:nvSpPr>
          <p:cNvPr id="307" name="Line 18"/>
          <p:cNvSpPr/>
          <p:nvPr/>
        </p:nvSpPr>
        <p:spPr>
          <a:xfrm>
            <a:off x="2192040" y="2133360"/>
            <a:ext cx="403884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</p:sp>
      <p:sp>
        <p:nvSpPr>
          <p:cNvPr id="308" name="CustomShape 19"/>
          <p:cNvSpPr/>
          <p:nvPr/>
        </p:nvSpPr>
        <p:spPr>
          <a:xfrm>
            <a:off x="6915600" y="4800600"/>
            <a:ext cx="1162800" cy="68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Stack</a:t>
            </a:r>
            <a:endParaRPr/>
          </a:p>
          <a:p>
            <a:pPr algn="ctr">
              <a:lnSpc>
                <a:spcPct val="2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Growth</a:t>
            </a:r>
            <a:endParaRPr/>
          </a:p>
        </p:txBody>
      </p:sp>
      <p:sp>
        <p:nvSpPr>
          <p:cNvPr id="309" name="CustomShape 20"/>
          <p:cNvSpPr/>
          <p:nvPr/>
        </p:nvSpPr>
        <p:spPr>
          <a:xfrm>
            <a:off x="140760" y="2057400"/>
            <a:ext cx="2013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High Address</a:t>
            </a:r>
            <a:endParaRPr/>
          </a:p>
        </p:txBody>
      </p:sp>
      <p:sp>
        <p:nvSpPr>
          <p:cNvPr id="310" name="CustomShape 21"/>
          <p:cNvSpPr/>
          <p:nvPr/>
        </p:nvSpPr>
        <p:spPr>
          <a:xfrm>
            <a:off x="252000" y="5100840"/>
            <a:ext cx="19429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Microsoft YaHei"/>
              </a:rPr>
              <a:t>Low Address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1066680" y="46044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Code Fragment for  Printing Stack Frame (from prstack.c)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0" y="1905120"/>
            <a:ext cx="434304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int fac(int a, int p)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char f[8] = "       ";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int b = 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// print stack frame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gets(f);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// buffer may overflow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if (a == 1) {  b = 1; }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else {  b = a * fac(a-1,p); }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// print stack frame again }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return b;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4648320" y="1752480"/>
            <a:ext cx="4647960" cy="418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main(int argc, char*argv[])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r;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(argc == 2)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n = atoi(argv[1]);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 = fac(n, 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 else if (argc == 3)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n = atoi(argv[2]);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 = fac(n, 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return 0;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66680" y="46044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Code Fragment for  Printing Stack Frame (from prstack.c)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0" y="1905120"/>
            <a:ext cx="899136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int fac(int a, int p)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char f[8] = "       "; int b = 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argument  int     p: 0x%.8x\n", &amp;p, p);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argument  int     a: 0x%.8x\n", &amp;a, a);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return address     : 0x%.8x\n", &amp;a-1, *(&amp;a-1));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saved stack frame p: 0x%.8x\n", &amp;a-2, *(&amp;a-2));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local var f[4-7]   : 0x%.8x\n", (char *)(&amp;f)+4,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*((int *)(&amp;f[4])));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local var f[0-3]   : 0x%.8x\n", &amp;f, *((int *)f));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local var int     b: 0x%.8x\n", &amp;b, b);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printf("Address %p:   gap              : 0x%.8x\n", &amp;b-1, *(&amp;b-1));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66680" y="46044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Printed Stack Frame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0" y="1905120"/>
            <a:ext cx="899136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Entering function call fac(a=2), code at 0x080484a5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0xff98942c: argument  int     p: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0xff989428: argument  int     a: 0x00000002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0xff989424: return address     : </a:t>
            </a:r>
            <a:r>
              <a:rPr b="1" lang="en-GB" sz="1600">
                <a:solidFill>
                  <a:srgbClr val="006600"/>
                </a:solidFill>
                <a:latin typeface="Courier New"/>
                <a:ea typeface="Microsoft YaHei"/>
              </a:rPr>
              <a:t>0x0804860e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</a:t>
            </a:r>
            <a:r>
              <a:rPr b="1" lang="en-GB" sz="1600">
                <a:solidFill>
                  <a:srgbClr val="0070c0"/>
                </a:solidFill>
                <a:latin typeface="Courier New"/>
                <a:ea typeface="Microsoft YaHei"/>
              </a:rPr>
              <a:t>0xff989420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: saved stack frame p: 0xff989440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0xff98941c: local var f[4-7]   : 0x00202020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0xff989418: local var f[0-3]   : 0x20202020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0xff989414: local var int     b: 0x00000000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0xff989410:   gap              : 0x00000000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Entering function call fac(a=1), code at 0x080484a5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0xff98940c: argument  int     p: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0xff989408: argument  int     a: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0xff989404: return address     : </a:t>
            </a:r>
            <a:r>
              <a:rPr b="1" lang="en-GB" sz="1600">
                <a:solidFill>
                  <a:srgbClr val="006600"/>
                </a:solidFill>
                <a:latin typeface="Courier New"/>
                <a:ea typeface="Microsoft YaHei"/>
              </a:rPr>
              <a:t>0x0804860e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0xff989400: saved stack frame p: </a:t>
            </a:r>
            <a:r>
              <a:rPr b="1" lang="en-GB" sz="1600">
                <a:solidFill>
                  <a:srgbClr val="0070c0"/>
                </a:solidFill>
                <a:latin typeface="Courier New"/>
                <a:ea typeface="Microsoft YaHei"/>
              </a:rPr>
              <a:t>0xff989420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0xff9893fc: local var f[4-7]   : 0x00202020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0xff9893f8: local var f[0-3]   : 0x20202020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0xff9893f4: local var int     b: 0x00000000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0xff9893f0:   gap              : 0x00000000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66680" y="46044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Stack Frame with Overflowed Buffer 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0" y="1600200"/>
            <a:ext cx="8991360" cy="50288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Entering function call fac(a=1), code at 0x080484a5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0xffd5724c: argument  int     p: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0xffd57248: argument  int     a: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0xffd57244: return address     : 0x0804860e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0xffd57240: saved stack frame p: 0xffd57260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0xffd5723c: local var f[4-7]   : 0x00202020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0xffd57238: local var f[0-3]   : 0x20202020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0xffd57234: local var int     b: </a:t>
            </a:r>
            <a:r>
              <a:rPr b="1" lang="en-GB" sz="1600">
                <a:solidFill>
                  <a:srgbClr val="00b050"/>
                </a:solidFill>
                <a:latin typeface="Courier New"/>
                <a:ea typeface="Microsoft YaHei"/>
              </a:rPr>
              <a:t>0x00000000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0xffd57230:   gap              : 0x00000000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7030a0"/>
                </a:solidFill>
                <a:latin typeface="Courier New"/>
                <a:ea typeface="Microsoft YaHei"/>
              </a:rPr>
              <a:t>123456789012345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Leaving function call fac(a=1), code at 0x80484a5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0xffd5724c: argument  int     p: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0xffd57248: argument  int     a: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0xffd57244: return address     : 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0x00353433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0xffd57240: saved stack frame p: 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0x32313039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0xffd5723c: local var f[4-7]   : 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0x38373635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0xffd57238: local var f[0-3]   : </a:t>
            </a:r>
            <a:r>
              <a:rPr b="1" lang="en-GB" sz="1600">
                <a:solidFill>
                  <a:srgbClr val="ff0000"/>
                </a:solidFill>
                <a:latin typeface="Courier New"/>
                <a:ea typeface="Microsoft YaHei"/>
              </a:rPr>
              <a:t>0x34333231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0xffd57234: local var int     b: </a:t>
            </a:r>
            <a:r>
              <a:rPr b="1" lang="en-GB" sz="1600">
                <a:solidFill>
                  <a:srgbClr val="00b050"/>
                </a:solidFill>
                <a:latin typeface="Courier New"/>
                <a:ea typeface="Microsoft YaHei"/>
              </a:rPr>
              <a:t>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Address 0xffd57230:   gap              : 0x00000001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Segmentation fault (core dumped)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6553080" y="4952880"/>
            <a:ext cx="1523520" cy="10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Overflowing f to overwrite saved sfp and return address.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2133720" y="3776400"/>
            <a:ext cx="167616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Microsoft YaHei"/>
              </a:rPr>
              <a:t>Input 15 bytes.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066680" y="46044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What does a function do?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0" y="1600200"/>
            <a:ext cx="9219960" cy="50288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fac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0x080484a5 &lt;+0&gt;:     push   %ebp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save stack frame pointer (fp)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0x080484a6 &lt;+1&gt;:     mov    %esp,%ebp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set current stack fp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0x080484a8 &lt;+3&gt;:     sub    $0x18,%esp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allocate space for local var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0x080484ab &lt;+6&gt;:     movl   $0x20202020,-0x8(%ebp)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initialize f[0-3]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0x080484b2 &lt;+13&gt;:    movl   $0x202020,-0x4(%ebp)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initialize f[4-7]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0x080484b9 &lt;+20&gt;:    movl   $0x0,-0xc(%ebp)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initialize b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0x080484c0 &lt;+27&gt;:    mov    0xc(%ebp),%eax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load value of p to eax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0x080484c3 &lt;+30&gt;:    test   %eax,%eax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check if  eax is 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0x080484c5 &lt;+32&gt;:    je     0x80485e8 &lt;fac+323&gt;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if so, skip printing frame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0x080485e8 &lt;+323&gt;:   mov    0x8(%ebp),%eax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load value of a to eax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0x080485eb &lt;+326&gt;:   cmp    $0x1,%eax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check if a==1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0x080485ee &lt;+329&gt;:   jne    0x80485f9 &lt;fac+340&gt;   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if not, call fac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0x080485f0 &lt;+331&gt;:   movl   $0x1,-0xc(%ebp)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GB" sz="1600">
                <a:solidFill>
                  <a:srgbClr val="0070c0"/>
                </a:solidFill>
                <a:latin typeface="Arial"/>
                <a:ea typeface="Microsoft YaHei"/>
              </a:rPr>
              <a:t>otherwise, assigns 1 to b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0x080485f7 &lt;+338&gt;:   jmp    0x8048617 &lt;fac+370&gt;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…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0x08048609 &lt;+356&gt;:   call   0x80484a5 &lt;fac&gt;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0x0804860e &lt;+361&gt;:   mov    0x8(%ebp),%edx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GB" sz="1600">
                <a:solidFill>
                  <a:srgbClr val="00264c"/>
                </a:solidFill>
                <a:latin typeface="Courier New"/>
                <a:ea typeface="Microsoft YaHei"/>
              </a:rPr>
              <a:t>0x08048611 &lt;+364&gt;:   imul   %edx,%eax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GDB commands for examining stack frames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backtrace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bt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print all frames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frame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f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print brief current frame info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info frame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info f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print detailed current frame info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See </a:t>
            </a:r>
            <a:r>
              <a:rPr lang="en-GB" sz="2800">
                <a:solidFill>
                  <a:srgbClr val="16165d"/>
                </a:solidFill>
                <a:latin typeface="Times New Roman"/>
                <a:ea typeface="Microsoft YaHei"/>
              </a:rPr>
              <a:t>http://web.mit.edu/gnu/doc/html/gdb_8.html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for more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What is Buffer Overflow?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457200" y="1752480"/>
            <a:ext cx="8305560" cy="457164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A </a:t>
            </a:r>
            <a:r>
              <a:rPr b="1" lang="en-GB" sz="2400">
                <a:solidFill>
                  <a:srgbClr val="00264c"/>
                </a:solidFill>
                <a:latin typeface="Times New Roman"/>
                <a:ea typeface="Microsoft YaHei"/>
              </a:rPr>
              <a:t>buffer overflow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, or </a:t>
            </a:r>
            <a:r>
              <a:rPr b="1" lang="en-GB" sz="2400">
                <a:solidFill>
                  <a:srgbClr val="00264c"/>
                </a:solidFill>
                <a:latin typeface="Times New Roman"/>
                <a:ea typeface="Microsoft YaHei"/>
              </a:rPr>
              <a:t>buffer overrun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, is an anomalous condition where a process attempts to store data beyond the boundaries of a fixed-length buffer.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The result is that the extra data overwrites adjacent memory locations. The overwritten data may include other buffers, variables and program flow data, and may result in erratic program behavior, a memory access exception, program termination (a crash), incorrect results or ― especially if deliberately caused by a malicious user ― a possible breach of system security.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Most common with C/C++ programs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After preprocessor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85800" y="1905120"/>
            <a:ext cx="7772040" cy="499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gcc -E hello.c &gt; hello.i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(-E stops compiler after running preprocessor)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hello.i: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/* Expanded /usr/include/stdio.h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typedef void *__va_list;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typedef struct __FILE  __FILE;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typedef int     ssize_t;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struct FILE {…};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extern int fprintf(FILE *, const char *, ...);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extern int fscanf(FILE *, const char *, ...);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extern int printf(const char *, ...);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/* and more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main()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printf("Hello\n");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History 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Used in 1988’s Morris Internet Worm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Alphe One’s “Smashing The Stack For Fun And Profit” in Phrack Issue 49 in 1996 popularizes stack buffer overflows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Still extremely common today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What are buffer overflows?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Suppose a web server contains a function: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
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void func(char *str) {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
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   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  char buf[128];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              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strcpy(buf, str);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
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  do-something(buf);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
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 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	</a:t>
            </a:r>
            <a:r>
              <a:rPr b="1" lang="en-GB" sz="2000">
                <a:solidFill>
                  <a:srgbClr val="808080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When the function is invoked the stack looks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What if  </a:t>
            </a:r>
            <a:r>
              <a:rPr b="1" lang="en-GB" sz="2400">
                <a:solidFill>
                  <a:srgbClr val="808080"/>
                </a:solidFill>
                <a:latin typeface="Courier New"/>
                <a:ea typeface="Microsoft YaHei"/>
              </a:rPr>
              <a:t>*str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 is  136 bytes long?   After   </a:t>
            </a:r>
            <a:r>
              <a:rPr b="1" lang="en-GB" sz="2400">
                <a:solidFill>
                  <a:srgbClr val="808080"/>
                </a:solidFill>
                <a:latin typeface="Courier New"/>
                <a:ea typeface="Microsoft YaHei"/>
              </a:rPr>
              <a:t>strcpy</a:t>
            </a:r>
            <a:r>
              <a:rPr b="1" lang="en-GB" sz="2400">
                <a:solidFill>
                  <a:srgbClr val="00264c"/>
                </a:solidFill>
                <a:latin typeface="Times New Roman"/>
                <a:ea typeface="Microsoft YaHei"/>
              </a:rPr>
              <a:t>: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5879520" y="4736160"/>
            <a:ext cx="435600" cy="3650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str</a:t>
            </a:r>
            <a:endParaRPr/>
          </a:p>
        </p:txBody>
      </p:sp>
      <p:sp>
        <p:nvSpPr>
          <p:cNvPr id="333" name="CustomShape 4"/>
          <p:cNvSpPr/>
          <p:nvPr/>
        </p:nvSpPr>
        <p:spPr>
          <a:xfrm>
            <a:off x="4871160" y="4736160"/>
            <a:ext cx="985680" cy="3650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ret-addr</a:t>
            </a:r>
            <a:endParaRPr/>
          </a:p>
        </p:txBody>
      </p:sp>
      <p:sp>
        <p:nvSpPr>
          <p:cNvPr id="334" name="CustomShape 5"/>
          <p:cNvSpPr/>
          <p:nvPr/>
        </p:nvSpPr>
        <p:spPr>
          <a:xfrm>
            <a:off x="4366800" y="4736160"/>
            <a:ext cx="486000" cy="3650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sfp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2817720" y="4730760"/>
            <a:ext cx="1544400" cy="375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buf</a:t>
            </a:r>
            <a:endParaRPr/>
          </a:p>
        </p:txBody>
      </p:sp>
      <p:sp>
        <p:nvSpPr>
          <p:cNvPr id="336" name="Line 7"/>
          <p:cNvSpPr/>
          <p:nvPr/>
        </p:nvSpPr>
        <p:spPr>
          <a:xfrm>
            <a:off x="6324480" y="473040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7" name="Line 8"/>
          <p:cNvSpPr/>
          <p:nvPr/>
        </p:nvSpPr>
        <p:spPr>
          <a:xfrm>
            <a:off x="6324480" y="510696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8" name="Line 9"/>
          <p:cNvSpPr/>
          <p:nvPr/>
        </p:nvSpPr>
        <p:spPr>
          <a:xfrm>
            <a:off x="1981080" y="473544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9" name="Line 10"/>
          <p:cNvSpPr/>
          <p:nvPr/>
        </p:nvSpPr>
        <p:spPr>
          <a:xfrm>
            <a:off x="1981080" y="510696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0" name="Line 11"/>
          <p:cNvSpPr/>
          <p:nvPr/>
        </p:nvSpPr>
        <p:spPr>
          <a:xfrm flipH="1">
            <a:off x="3122280" y="5422680"/>
            <a:ext cx="32022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1" name="CustomShape 12"/>
          <p:cNvSpPr/>
          <p:nvPr/>
        </p:nvSpPr>
        <p:spPr>
          <a:xfrm>
            <a:off x="5839920" y="5955480"/>
            <a:ext cx="435600" cy="3650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str</a:t>
            </a:r>
            <a:endParaRPr/>
          </a:p>
        </p:txBody>
      </p:sp>
      <p:sp>
        <p:nvSpPr>
          <p:cNvPr id="342" name="Line 13"/>
          <p:cNvSpPr/>
          <p:nvPr/>
        </p:nvSpPr>
        <p:spPr>
          <a:xfrm>
            <a:off x="6284880" y="594972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3" name="Line 14"/>
          <p:cNvSpPr/>
          <p:nvPr/>
        </p:nvSpPr>
        <p:spPr>
          <a:xfrm>
            <a:off x="6284880" y="632592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4" name="Line 15"/>
          <p:cNvSpPr/>
          <p:nvPr/>
        </p:nvSpPr>
        <p:spPr>
          <a:xfrm>
            <a:off x="1941480" y="595440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5" name="Line 16"/>
          <p:cNvSpPr/>
          <p:nvPr/>
        </p:nvSpPr>
        <p:spPr>
          <a:xfrm>
            <a:off x="1941480" y="632592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6" name="Line 17"/>
          <p:cNvSpPr/>
          <p:nvPr/>
        </p:nvSpPr>
        <p:spPr>
          <a:xfrm flipH="1">
            <a:off x="3082680" y="6476760"/>
            <a:ext cx="32022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7" name="CustomShape 18"/>
          <p:cNvSpPr/>
          <p:nvPr/>
        </p:nvSpPr>
        <p:spPr>
          <a:xfrm>
            <a:off x="2778120" y="5954760"/>
            <a:ext cx="3052440" cy="37116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       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*str                      </a:t>
            </a:r>
            <a:endParaRPr/>
          </a:p>
        </p:txBody>
      </p:sp>
      <p:sp>
        <p:nvSpPr>
          <p:cNvPr id="348" name="Line 19"/>
          <p:cNvSpPr/>
          <p:nvPr/>
        </p:nvSpPr>
        <p:spPr>
          <a:xfrm>
            <a:off x="4322520" y="5954400"/>
            <a:ext cx="0" cy="371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9" name="Line 20"/>
          <p:cNvSpPr/>
          <p:nvPr/>
        </p:nvSpPr>
        <p:spPr>
          <a:xfrm>
            <a:off x="4817880" y="5954400"/>
            <a:ext cx="0" cy="371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0" name="CustomShape 21"/>
          <p:cNvSpPr/>
          <p:nvPr/>
        </p:nvSpPr>
        <p:spPr>
          <a:xfrm>
            <a:off x="4818240" y="5954760"/>
            <a:ext cx="1012320" cy="3711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351" name="CustomShape 22"/>
          <p:cNvSpPr/>
          <p:nvPr/>
        </p:nvSpPr>
        <p:spPr>
          <a:xfrm>
            <a:off x="5135040" y="5950080"/>
            <a:ext cx="473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Tahoma"/>
                <a:ea typeface="Microsoft YaHei"/>
              </a:rPr>
              <a:t>ret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Basic stack exploit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457200" y="1600200"/>
            <a:ext cx="8457840" cy="4952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Main problem:   no range checking in  </a:t>
            </a:r>
            <a:r>
              <a:rPr lang="en-GB" sz="2400">
                <a:solidFill>
                  <a:srgbClr val="808080"/>
                </a:solidFill>
                <a:latin typeface="Times New Roman"/>
                <a:ea typeface="Microsoft YaHei"/>
              </a:rPr>
              <a:t>strcpy().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Suppose    </a:t>
            </a:r>
            <a:r>
              <a:rPr lang="en-GB" sz="2400">
                <a:solidFill>
                  <a:srgbClr val="808080"/>
                </a:solidFill>
                <a:latin typeface="Times New Roman"/>
                <a:ea typeface="Microsoft YaHei"/>
              </a:rPr>
              <a:t>*str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 is such that after  </a:t>
            </a:r>
            <a:r>
              <a:rPr lang="en-GB" sz="2400">
                <a:solidFill>
                  <a:srgbClr val="808080"/>
                </a:solidFill>
                <a:latin typeface="Times New Roman"/>
                <a:ea typeface="Microsoft YaHei"/>
              </a:rPr>
              <a:t>strcpy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stack looks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When   </a:t>
            </a:r>
            <a:r>
              <a:rPr lang="en-GB" sz="2400">
                <a:solidFill>
                  <a:srgbClr val="808080"/>
                </a:solidFill>
                <a:latin typeface="Times New Roman"/>
                <a:ea typeface="Microsoft YaHei"/>
              </a:rPr>
              <a:t>func()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 exits,  the user will be given a shell  !!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Note:  attack code runs </a:t>
            </a:r>
            <a:r>
              <a:rPr i="1" lang="en-GB" sz="2400">
                <a:solidFill>
                  <a:srgbClr val="00264c"/>
                </a:solidFill>
                <a:latin typeface="Times New Roman"/>
                <a:ea typeface="Microsoft YaHei"/>
              </a:rPr>
              <a:t>in stack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</p:txBody>
      </p:sp>
      <p:sp>
        <p:nvSpPr>
          <p:cNvPr id="354" name="Line 3"/>
          <p:cNvSpPr/>
          <p:nvPr/>
        </p:nvSpPr>
        <p:spPr>
          <a:xfrm>
            <a:off x="5959440" y="312408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5" name="Line 4"/>
          <p:cNvSpPr/>
          <p:nvPr/>
        </p:nvSpPr>
        <p:spPr>
          <a:xfrm>
            <a:off x="5959440" y="3500280"/>
            <a:ext cx="836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6" name="Line 5"/>
          <p:cNvSpPr/>
          <p:nvPr/>
        </p:nvSpPr>
        <p:spPr>
          <a:xfrm>
            <a:off x="914400" y="3128760"/>
            <a:ext cx="8362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7" name="Line 6"/>
          <p:cNvSpPr/>
          <p:nvPr/>
        </p:nvSpPr>
        <p:spPr>
          <a:xfrm>
            <a:off x="914400" y="3500280"/>
            <a:ext cx="8362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8" name="CustomShape 7"/>
          <p:cNvSpPr/>
          <p:nvPr/>
        </p:nvSpPr>
        <p:spPr>
          <a:xfrm>
            <a:off x="6897960" y="2901960"/>
            <a:ext cx="709920" cy="802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top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
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of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
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stack</a:t>
            </a:r>
            <a:endParaRPr/>
          </a:p>
        </p:txBody>
      </p:sp>
      <p:sp>
        <p:nvSpPr>
          <p:cNvPr id="359" name="Line 8"/>
          <p:cNvSpPr/>
          <p:nvPr/>
        </p:nvSpPr>
        <p:spPr>
          <a:xfrm flipH="1">
            <a:off x="2055600" y="3651120"/>
            <a:ext cx="32022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0" name="CustomShape 9"/>
          <p:cNvSpPr/>
          <p:nvPr/>
        </p:nvSpPr>
        <p:spPr>
          <a:xfrm>
            <a:off x="1751040" y="3129120"/>
            <a:ext cx="4208040" cy="37116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       </a:t>
            </a:r>
            <a:r>
              <a:rPr lang="en-US">
                <a:solidFill>
                  <a:srgbClr val="000000"/>
                </a:solidFill>
                <a:latin typeface="Tahoma"/>
                <a:ea typeface="Microsoft YaHei"/>
              </a:rPr>
              <a:t>*str                 ret    Code for P</a:t>
            </a:r>
            <a:endParaRPr/>
          </a:p>
        </p:txBody>
      </p:sp>
      <p:sp>
        <p:nvSpPr>
          <p:cNvPr id="361" name="Line 10"/>
          <p:cNvSpPr/>
          <p:nvPr/>
        </p:nvSpPr>
        <p:spPr>
          <a:xfrm>
            <a:off x="3295440" y="3128760"/>
            <a:ext cx="0" cy="371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2" name="Line 11"/>
          <p:cNvSpPr/>
          <p:nvPr/>
        </p:nvSpPr>
        <p:spPr>
          <a:xfrm>
            <a:off x="3790800" y="3128760"/>
            <a:ext cx="0" cy="371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3" name="Line 12"/>
          <p:cNvSpPr/>
          <p:nvPr/>
        </p:nvSpPr>
        <p:spPr>
          <a:xfrm>
            <a:off x="4365360" y="3128760"/>
            <a:ext cx="0" cy="371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4" name="CustomShape 13"/>
          <p:cNvSpPr/>
          <p:nvPr/>
        </p:nvSpPr>
        <p:spPr>
          <a:xfrm>
            <a:off x="4060800" y="2590920"/>
            <a:ext cx="618840" cy="539280"/>
          </a:xfrm>
          <a:prstGeom prst="rect">
            <a:avLst/>
          </a:prstGeom>
          <a:noFill/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5" name="CustomShape 14"/>
          <p:cNvSpPr/>
          <p:nvPr/>
        </p:nvSpPr>
        <p:spPr>
          <a:xfrm>
            <a:off x="1674360" y="3833640"/>
            <a:ext cx="42746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Microsoft YaHei"/>
              </a:rPr>
              <a:t>Program P:   </a:t>
            </a:r>
            <a:r>
              <a:rPr b="1" lang="en-US" sz="2000">
                <a:solidFill>
                  <a:srgbClr val="808080"/>
                </a:solidFill>
                <a:latin typeface="Courier New"/>
                <a:ea typeface="Microsoft YaHei"/>
              </a:rPr>
              <a:t>exec( “/bin/sh” )</a:t>
            </a:r>
            <a:endParaRPr/>
          </a:p>
        </p:txBody>
      </p:sp>
      <p:sp>
        <p:nvSpPr>
          <p:cNvPr id="366" name="CustomShape 15"/>
          <p:cNvSpPr/>
          <p:nvPr/>
        </p:nvSpPr>
        <p:spPr>
          <a:xfrm>
            <a:off x="4881600" y="4267080"/>
            <a:ext cx="3576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omic Sans MS"/>
                <a:ea typeface="Microsoft YaHei"/>
              </a:rPr>
              <a:t>(exact shell code by Aleph One)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Carrying out this attack requires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Determine the location of injected code position on stack when </a:t>
            </a:r>
            <a:r>
              <a:rPr lang="en-GB" sz="2800">
                <a:solidFill>
                  <a:srgbClr val="808080"/>
                </a:solidFill>
                <a:latin typeface="Times New Roman"/>
                <a:ea typeface="Microsoft YaHei"/>
              </a:rPr>
              <a:t>func()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is called.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So as to change stored return address on stack to point to it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Location of injected code is fixed relative to the location of the stack frame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Program P should not contain the ‘\0’  character.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Easy to achieve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Overflow should not crash program before  func()  exits.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9" name="TextShape 3"/>
          <p:cNvSpPr txBox="1"/>
          <p:nvPr/>
        </p:nvSpPr>
        <p:spPr>
          <a:xfrm>
            <a:off x="6858000" y="6400800"/>
            <a:ext cx="1904760" cy="4568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1CD5FD07-91B6-4477-A674-A3BA290FD219}" type="slidenum">
              <a:rPr lang="en-US" sz="1400">
                <a:solidFill>
                  <a:srgbClr val="254c9c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Summary of Stack-based Buffer Overflow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Local variables occur before (in lower address) than stored return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If overflow occurs when writing to local variable buffers (e.g., character arrays), the return address may be overwritten.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When the current function returns, it will go to address 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Some unsafe C lib functions</a:t>
            </a:r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strcpy (char *dest,  const char *src)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strcat (char *dest, const char *src)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gets (char *s)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scanf ( const char *format, … 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sprintf (conts char *format, … 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                        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Many others exist</a:t>
            </a:r>
            <a:endParaRPr/>
          </a:p>
        </p:txBody>
      </p:sp>
      <p:sp>
        <p:nvSpPr>
          <p:cNvPr id="374" name="Line 3"/>
          <p:cNvSpPr/>
          <p:nvPr/>
        </p:nvSpPr>
        <p:spPr>
          <a:xfrm>
            <a:off x="2743200" y="4800600"/>
            <a:ext cx="0" cy="1218960"/>
          </a:xfrm>
          <a:prstGeom prst="line">
            <a:avLst/>
          </a:prstGeom>
          <a:ln cap="rnd" w="57240">
            <a:solidFill>
              <a:srgbClr val="000000"/>
            </a:solidFill>
            <a:custDash>
              <a:ds d="159000" sp="159000"/>
            </a:custDash>
            <a:round/>
          </a:ln>
        </p:spPr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Review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685800" y="1905120"/>
            <a:ext cx="7768800" cy="365724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Steps of building a program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Static vs. shared library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Static vs. dynamic linking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Memory structure of a process: 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text, data, stack, heap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Concept and structure of stack frames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     </a:t>
            </a: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Concept of buffer overflow; able to identify code that include buffer overflow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  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Coming Attractions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Looking at even more detail how a program is compiled</a:t>
            </a: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Topic 3: Programming in FIZ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After assembler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62120" y="1600200"/>
            <a:ext cx="8305560" cy="5640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gcc -S hello.c    (-S stops compiler after generating assembly code)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Resulting file is hello.s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Actual code depends on the system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LC0: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.ascii "Hello\0"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.text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.globl  _main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.def    _main; .scl   2; .type  32;  .endef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_main: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ff0000"/>
                </a:solidFill>
                <a:latin typeface="Courier New"/>
                <a:ea typeface="Microsoft YaHei"/>
              </a:rPr>
              <a:t>pushl   %ebp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ff0000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ff0000"/>
                </a:solidFill>
                <a:latin typeface="Courier New"/>
                <a:ea typeface="Microsoft YaHei"/>
              </a:rPr>
              <a:t>movl    %esp, %ebp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andl    $-16, %esp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subl    $16, %esp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call    ___main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movl    $LC0, (%esp)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ff0000"/>
                </a:solidFill>
                <a:latin typeface="Courier New"/>
                <a:ea typeface="Microsoft YaHei"/>
              </a:rPr>
              <a:t>call    _puts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leave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b="1" i="1" lang="en-US">
                <a:solidFill>
                  <a:srgbClr val="00264c"/>
                </a:solidFill>
                <a:latin typeface="Courier New"/>
                <a:ea typeface="Microsoft YaHei"/>
              </a:rPr>
              <a:t>ret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After compiling &amp; assembling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1806480"/>
            <a:ext cx="8152920" cy="535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“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gcc -c hello.c” generates hello.o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main function already has a value in the object file hello.o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hello.o has undefined symbols, like 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_puts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function call that we don’t know where it is placed.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command “nm” can lists the symbols from object files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Output of “nm hello.o”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905120"/>
            <a:ext cx="8686440" cy="4614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0000000000000000 b .bss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uninitilized data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0000000000000000 d .data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Global and static vars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0000000000000000 t .text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     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U __main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entry point of program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0000000000000000 T main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// main function defined in code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         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U puts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__main and puts are undefined in “hello.o”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They are provided by the libraries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Building a program (continued)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85800" y="1828800"/>
            <a:ext cx="8076960" cy="4962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linker puts together all object files as well as the object files in static libraries.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linker also takes the definitions in shared libraries and verifies that the symbols (functions and variables) needed by the program are completely satisfied.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If there is symbol that is not defined in either the executable or shared libraries, the linker will give an error.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Static libraries (.a files) are added to the executable. shared libraries (.so files) are not added to the executable file.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