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B197981-6313-49BE-882F-85141D8293AC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97AB906F-5ADA-4AC3-A7DE-490B9AE6193D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90000" rIns="90000" tIns="46800" bIns="46800"/>
          <a:p>
            <a:r>
              <a:rPr lang="en-US" sz="2000">
                <a:latin typeface="Arial"/>
              </a:rPr>
              <a:t>What is the significance of using two keys vs the same key both for encryption and decryption?</a:t>
            </a:r>
            <a:endParaRPr/>
          </a:p>
          <a:p>
            <a:r>
              <a:rPr lang="en-US" sz="2000">
                <a:latin typeface="Arial"/>
              </a:rPr>
              <a:t>Critical property is SK cannot be computed from PK.   </a:t>
            </a:r>
            <a:endParaRPr/>
          </a:p>
          <a:p>
            <a:r>
              <a:rPr lang="en-US" sz="2000">
                <a:latin typeface="Arial"/>
              </a:rPr>
              <a:t>SK is clearly related to PK.  Given PK, if one guesses SK, one can verify whether SK is correct.</a:t>
            </a:r>
            <a:endParaRPr/>
          </a:p>
          <a:p>
            <a:r>
              <a:rPr lang="en-US" sz="2000">
                <a:latin typeface="Arial"/>
              </a:rPr>
              <a:t>What is so good about the property that the decryption Key cannot be computed from encryption key?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7CD4846A-48A0-4560-AA0B-76C44BE42768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066B6102-FCD7-4F3F-9674-6C8C507F486E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915120" y="4342320"/>
            <a:ext cx="5027040" cy="411660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Takes 2-3 years to discover the same alg.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73C4B60A-FFFE-43A9-8B04-5D409DF5872F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90000" rIns="90000" tIns="46800" bIns="46800"/>
          <a:p>
            <a:r>
              <a:rPr lang="en-US" sz="2000">
                <a:latin typeface="Arial"/>
              </a:rPr>
              <a:t>#2 makes it easy to write programs in scheme that process other programs – compilers.</a:t>
            </a:r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33C42E48-549E-4E8E-AB5A-58FAE0330EC2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90000" rIns="90000" tIns="46800" bIns="46800"/>
          <a:p>
            <a:r>
              <a:rPr lang="en-US" sz="2000">
                <a:latin typeface="Arial"/>
              </a:rPr>
              <a:t>Imperative: is a programming style that describes computation in terms of a program state and statements that change the program state. </a:t>
            </a:r>
            <a:endParaRPr/>
          </a:p>
          <a:p>
            <a:r>
              <a:rPr lang="en-US" sz="2000">
                <a:latin typeface="Arial"/>
              </a:rPr>
              <a:t>Functional – not based on von Neumann</a:t>
            </a:r>
            <a:endParaRPr/>
          </a:p>
          <a:p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- interactive</a:t>
            </a:r>
            <a:endParaRPr/>
          </a:p>
          <a:p>
            <a:r>
              <a:rPr lang="en-US" sz="2000">
                <a:latin typeface="Arial"/>
              </a:rPr>
              <a:t>Turing model of computing – Turing machine - </a:t>
            </a:r>
            <a:endParaRPr/>
          </a:p>
          <a:p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– </a:t>
            </a:r>
            <a:r>
              <a:rPr lang="en-US" sz="2000">
                <a:latin typeface="Arial"/>
              </a:rPr>
              <a:t>automaton with ability to</a:t>
            </a:r>
            <a:endParaRPr/>
          </a:p>
          <a:p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has infinitely long tape</a:t>
            </a:r>
            <a:endParaRPr/>
          </a:p>
          <a:p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read and write to tape</a:t>
            </a:r>
            <a:endParaRPr/>
          </a:p>
          <a:p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move to left or right</a:t>
            </a:r>
            <a:endParaRPr/>
          </a:p>
          <a:p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(leads to imperative style of programming)</a:t>
            </a:r>
            <a:endParaRPr/>
          </a:p>
          <a:p>
            <a:r>
              <a:rPr lang="en-US" sz="2000">
                <a:latin typeface="Wingdings"/>
              </a:rPr>
              <a:t></a:t>
            </a:r>
            <a:r>
              <a:rPr lang="en-US" sz="2000">
                <a:latin typeface="Wingdings"/>
              </a:rPr>
              <a:t>Function is computable if we can have a Turing machine that computes it</a:t>
            </a:r>
            <a:endParaRPr/>
          </a:p>
          <a:p>
            <a:r>
              <a:rPr lang="en-US" sz="2000">
                <a:latin typeface="Wingdings"/>
              </a:rPr>
              <a:t>Lambda Calculus – Alonzo Church (1930’s)</a:t>
            </a:r>
            <a:endParaRPr/>
          </a:p>
          <a:p>
            <a:r>
              <a:rPr lang="en-US" sz="2000">
                <a:latin typeface="Wingdings"/>
              </a:rPr>
              <a:t>	</a:t>
            </a:r>
            <a:r>
              <a:rPr lang="en-US" sz="2000">
                <a:latin typeface="Wingdings"/>
              </a:rPr>
              <a:t>- equivalent in power to Turing machine</a:t>
            </a:r>
            <a:endParaRPr/>
          </a:p>
          <a:p>
            <a:r>
              <a:rPr lang="en-US" sz="2000">
                <a:latin typeface="Wingdings"/>
              </a:rPr>
              <a:t>	</a:t>
            </a:r>
            <a:r>
              <a:rPr lang="en-US" sz="2000">
                <a:latin typeface="Wingdings"/>
              </a:rPr>
              <a:t>- typed lambda calculus emphasizes typed expressins and functions,</a:t>
            </a:r>
            <a:endParaRPr/>
          </a:p>
          <a:p>
            <a:r>
              <a:rPr lang="en-US" sz="2000">
                <a:latin typeface="Wingdings"/>
              </a:rPr>
              <a:t>	</a:t>
            </a:r>
            <a:r>
              <a:rPr lang="en-US" sz="2000">
                <a:latin typeface="Wingdings"/>
              </a:rPr>
              <a:t>(leads to a functional style of programming)</a:t>
            </a:r>
            <a:endParaRPr/>
          </a:p>
          <a:p>
            <a:r>
              <a:rPr lang="en-US" sz="2000">
                <a:latin typeface="Wingdings"/>
              </a:rPr>
              <a:t>	</a:t>
            </a:r>
            <a:r>
              <a:rPr lang="en-US" sz="2000">
                <a:latin typeface="Wingdings"/>
              </a:rPr>
              <a:t>- style: based on evauating expressions by applying functions to arguments</a:t>
            </a:r>
            <a:endParaRPr/>
          </a:p>
          <a:p>
            <a:r>
              <a:rPr lang="en-US" sz="2000">
                <a:latin typeface="Wingdings"/>
              </a:rPr>
              <a:t>	</a:t>
            </a:r>
            <a:r>
              <a:rPr lang="en-US" sz="2000">
                <a:latin typeface="Wingdings"/>
              </a:rPr>
              <a:t>(applicative style)</a:t>
            </a:r>
            <a:endParaRPr/>
          </a:p>
          <a:p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10A5F404-2B7B-4F45-BE8B-60912107E634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90000" rIns="90000" tIns="46800" bIns="46800"/>
          <a:p>
            <a:r>
              <a:rPr lang="en-US" sz="2000">
                <a:latin typeface="Arial"/>
              </a:rPr>
              <a:t>Imperative: is a programming style that describes computation in terms of a program state and statements that change the program state. </a:t>
            </a:r>
            <a:endParaRPr/>
          </a:p>
          <a:p>
            <a:r>
              <a:rPr lang="en-US" sz="2000">
                <a:latin typeface="Arial"/>
              </a:rPr>
              <a:t>Functional – not based on von Neumann</a:t>
            </a:r>
            <a:endParaRPr/>
          </a:p>
          <a:p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- interactive</a:t>
            </a:r>
            <a:endParaRPr/>
          </a:p>
          <a:p>
            <a:r>
              <a:rPr lang="en-US" sz="2000">
                <a:latin typeface="Arial"/>
              </a:rPr>
              <a:t>Turing model of computing – Turing machine - </a:t>
            </a:r>
            <a:endParaRPr/>
          </a:p>
          <a:p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– </a:t>
            </a:r>
            <a:r>
              <a:rPr lang="en-US" sz="2000">
                <a:latin typeface="Arial"/>
              </a:rPr>
              <a:t>automaton with ability to</a:t>
            </a:r>
            <a:endParaRPr/>
          </a:p>
          <a:p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has infinitely long tape</a:t>
            </a:r>
            <a:endParaRPr/>
          </a:p>
          <a:p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read and write to tape</a:t>
            </a:r>
            <a:endParaRPr/>
          </a:p>
          <a:p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move to left or right</a:t>
            </a:r>
            <a:endParaRPr/>
          </a:p>
          <a:p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(leads to imperative style of programming)</a:t>
            </a:r>
            <a:endParaRPr/>
          </a:p>
          <a:p>
            <a:r>
              <a:rPr lang="en-US" sz="2000">
                <a:latin typeface="Wingdings"/>
              </a:rPr>
              <a:t></a:t>
            </a:r>
            <a:r>
              <a:rPr lang="en-US" sz="2000">
                <a:latin typeface="Wingdings"/>
              </a:rPr>
              <a:t>Function is computable if we can have a Turing machine that computes it</a:t>
            </a:r>
            <a:endParaRPr/>
          </a:p>
          <a:p>
            <a:r>
              <a:rPr lang="en-US" sz="2000">
                <a:latin typeface="Wingdings"/>
              </a:rPr>
              <a:t>Lambda Calculus – Alonzo Church (1930’s)</a:t>
            </a:r>
            <a:endParaRPr/>
          </a:p>
          <a:p>
            <a:r>
              <a:rPr lang="en-US" sz="2000">
                <a:latin typeface="Wingdings"/>
              </a:rPr>
              <a:t>	</a:t>
            </a:r>
            <a:r>
              <a:rPr lang="en-US" sz="2000">
                <a:latin typeface="Wingdings"/>
              </a:rPr>
              <a:t>- equivalent in power to Turing machine</a:t>
            </a:r>
            <a:endParaRPr/>
          </a:p>
          <a:p>
            <a:r>
              <a:rPr lang="en-US" sz="2000">
                <a:latin typeface="Wingdings"/>
              </a:rPr>
              <a:t>	</a:t>
            </a:r>
            <a:r>
              <a:rPr lang="en-US" sz="2000">
                <a:latin typeface="Wingdings"/>
              </a:rPr>
              <a:t>- typed lambda calculus emphasizes typed expressins and functions,</a:t>
            </a:r>
            <a:endParaRPr/>
          </a:p>
          <a:p>
            <a:r>
              <a:rPr lang="en-US" sz="2000">
                <a:latin typeface="Wingdings"/>
              </a:rPr>
              <a:t>	</a:t>
            </a:r>
            <a:r>
              <a:rPr lang="en-US" sz="2000">
                <a:latin typeface="Wingdings"/>
              </a:rPr>
              <a:t>(leads to a functional style of programming)</a:t>
            </a:r>
            <a:endParaRPr/>
          </a:p>
          <a:p>
            <a:r>
              <a:rPr lang="en-US" sz="2000">
                <a:latin typeface="Wingdings"/>
              </a:rPr>
              <a:t>	</a:t>
            </a:r>
            <a:r>
              <a:rPr lang="en-US" sz="2000">
                <a:latin typeface="Wingdings"/>
              </a:rPr>
              <a:t>- style: based on evauating expressions by applying functions to arguments</a:t>
            </a:r>
            <a:endParaRPr/>
          </a:p>
          <a:p>
            <a:r>
              <a:rPr lang="en-US" sz="2000">
                <a:latin typeface="Wingdings"/>
              </a:rPr>
              <a:t>	</a:t>
            </a:r>
            <a:r>
              <a:rPr lang="en-US" sz="2000">
                <a:latin typeface="Wingdings"/>
              </a:rPr>
              <a:t>(applicative style)</a:t>
            </a:r>
            <a:endParaRPr/>
          </a:p>
          <a:p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515448E2-B1F6-43CA-98B8-8F38CBDCD0F2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90000" rIns="90000" tIns="46800" bIns="46800"/>
          <a:p>
            <a:r>
              <a:rPr lang="en-US" sz="2000">
                <a:latin typeface="Arial"/>
              </a:rPr>
              <a:t>Imperative: is a programming style that describes computation in terms of a program state and statements that change the program state. </a:t>
            </a:r>
            <a:endParaRPr/>
          </a:p>
          <a:p>
            <a:r>
              <a:rPr lang="en-US" sz="2000">
                <a:latin typeface="Arial"/>
              </a:rPr>
              <a:t>Functional – not based on von Neumann</a:t>
            </a:r>
            <a:endParaRPr/>
          </a:p>
          <a:p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- interactive</a:t>
            </a:r>
            <a:endParaRPr/>
          </a:p>
          <a:p>
            <a:r>
              <a:rPr lang="en-US" sz="2000">
                <a:latin typeface="Arial"/>
              </a:rPr>
              <a:t>Turing model of computing – Turing machine - </a:t>
            </a:r>
            <a:endParaRPr/>
          </a:p>
          <a:p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– </a:t>
            </a:r>
            <a:r>
              <a:rPr lang="en-US" sz="2000">
                <a:latin typeface="Arial"/>
              </a:rPr>
              <a:t>automaton with ability to</a:t>
            </a:r>
            <a:endParaRPr/>
          </a:p>
          <a:p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has infinitely long tape</a:t>
            </a:r>
            <a:endParaRPr/>
          </a:p>
          <a:p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read and write to tape</a:t>
            </a:r>
            <a:endParaRPr/>
          </a:p>
          <a:p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move to left or right</a:t>
            </a:r>
            <a:endParaRPr/>
          </a:p>
          <a:p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(leads to imperative style of programming)</a:t>
            </a:r>
            <a:endParaRPr/>
          </a:p>
          <a:p>
            <a:r>
              <a:rPr lang="en-US" sz="2000">
                <a:latin typeface="Wingdings"/>
              </a:rPr>
              <a:t></a:t>
            </a:r>
            <a:r>
              <a:rPr lang="en-US" sz="2000">
                <a:latin typeface="Wingdings"/>
              </a:rPr>
              <a:t>Function is computable if we can have a Turing machine that computes it</a:t>
            </a:r>
            <a:endParaRPr/>
          </a:p>
          <a:p>
            <a:r>
              <a:rPr lang="en-US" sz="2000">
                <a:latin typeface="Wingdings"/>
              </a:rPr>
              <a:t>Lambda Calculus – Alonzo Church (1930’s)</a:t>
            </a:r>
            <a:endParaRPr/>
          </a:p>
          <a:p>
            <a:r>
              <a:rPr lang="en-US" sz="2000">
                <a:latin typeface="Wingdings"/>
              </a:rPr>
              <a:t>	</a:t>
            </a:r>
            <a:r>
              <a:rPr lang="en-US" sz="2000">
                <a:latin typeface="Wingdings"/>
              </a:rPr>
              <a:t>- equivalent in power to Turing machine</a:t>
            </a:r>
            <a:endParaRPr/>
          </a:p>
          <a:p>
            <a:r>
              <a:rPr lang="en-US" sz="2000">
                <a:latin typeface="Wingdings"/>
              </a:rPr>
              <a:t>	</a:t>
            </a:r>
            <a:r>
              <a:rPr lang="en-US" sz="2000">
                <a:latin typeface="Wingdings"/>
              </a:rPr>
              <a:t>- typed lambda calculus emphasizes typed expressins and functions,</a:t>
            </a:r>
            <a:endParaRPr/>
          </a:p>
          <a:p>
            <a:r>
              <a:rPr lang="en-US" sz="2000">
                <a:latin typeface="Wingdings"/>
              </a:rPr>
              <a:t>	</a:t>
            </a:r>
            <a:r>
              <a:rPr lang="en-US" sz="2000">
                <a:latin typeface="Wingdings"/>
              </a:rPr>
              <a:t>(leads to a functional style of programming)</a:t>
            </a:r>
            <a:endParaRPr/>
          </a:p>
          <a:p>
            <a:r>
              <a:rPr lang="en-US" sz="2000">
                <a:latin typeface="Wingdings"/>
              </a:rPr>
              <a:t>	</a:t>
            </a:r>
            <a:r>
              <a:rPr lang="en-US" sz="2000">
                <a:latin typeface="Wingdings"/>
              </a:rPr>
              <a:t>- style: based on evauating expressions by applying functions to arguments</a:t>
            </a:r>
            <a:endParaRPr/>
          </a:p>
          <a:p>
            <a:r>
              <a:rPr lang="en-US" sz="2000">
                <a:latin typeface="Wingdings"/>
              </a:rPr>
              <a:t>	</a:t>
            </a:r>
            <a:r>
              <a:rPr lang="en-US" sz="2000">
                <a:latin typeface="Wingdings"/>
              </a:rPr>
              <a:t>(applicative style)</a:t>
            </a:r>
            <a:endParaRPr/>
          </a:p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85800" y="1905120"/>
            <a:ext cx="776880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85800" y="4092480"/>
            <a:ext cx="776880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85800" y="190512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67040" y="190512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67040" y="409248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85800" y="409248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85800" y="1905120"/>
            <a:ext cx="776880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85800" y="1905120"/>
            <a:ext cx="776880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46160" y="1905120"/>
            <a:ext cx="5248080" cy="418752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946160" y="1905120"/>
            <a:ext cx="5248080" cy="4187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85800" y="1905120"/>
            <a:ext cx="7768800" cy="41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85800" y="1905120"/>
            <a:ext cx="776880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85800" y="1905120"/>
            <a:ext cx="379116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67040" y="1905120"/>
            <a:ext cx="379116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066680" y="304920"/>
            <a:ext cx="7768800" cy="528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190512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85800" y="409248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67040" y="1905120"/>
            <a:ext cx="379116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85800" y="1905120"/>
            <a:ext cx="7768800" cy="41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85800" y="1905120"/>
            <a:ext cx="379116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67040" y="190512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67040" y="409248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85800" y="190512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67040" y="190512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85800" y="4092480"/>
            <a:ext cx="776880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1905120"/>
            <a:ext cx="776880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85800" y="4092480"/>
            <a:ext cx="776880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85800" y="190512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67040" y="190512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67040" y="409248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85800" y="409248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85800" y="1905120"/>
            <a:ext cx="776880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85800" y="1905120"/>
            <a:ext cx="776880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46160" y="1905120"/>
            <a:ext cx="5248080" cy="418752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946160" y="1905120"/>
            <a:ext cx="5248080" cy="4187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5800" y="1905120"/>
            <a:ext cx="776880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85800" y="1905120"/>
            <a:ext cx="379116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7040" y="1905120"/>
            <a:ext cx="379116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1066680" y="304920"/>
            <a:ext cx="7768800" cy="528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85800" y="190512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85800" y="409248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67040" y="1905120"/>
            <a:ext cx="379116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85800" y="1905120"/>
            <a:ext cx="379116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67040" y="190512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67040" y="409248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5800" y="190512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7040" y="190512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5800" y="4092480"/>
            <a:ext cx="776880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84200" y="1549440"/>
            <a:ext cx="8157960" cy="1688760"/>
          </a:xfrm>
          <a:prstGeom prst="rect">
            <a:avLst/>
          </a:prstGeom>
          <a:blipFill>
            <a:blip r:embed="rId3"/>
            <a:tile/>
          </a:blip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228600" y="3206880"/>
            <a:ext cx="8686440" cy="77400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228600" y="1482840"/>
            <a:ext cx="8686440" cy="77400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3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8623440" y="1246320"/>
            <a:ext cx="77400" cy="2234880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36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434880" y="1252440"/>
            <a:ext cx="77400" cy="2234880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36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2830680" y="5783400"/>
            <a:ext cx="3481200" cy="77400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36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4095720" y="5734080"/>
            <a:ext cx="948960" cy="175680"/>
          </a:xfrm>
          <a:prstGeom prst="rect">
            <a:avLst/>
          </a:prstGeom>
          <a:blipFill>
            <a:blip r:embed="rId4"/>
            <a:tile/>
          </a:blipFill>
          <a:ln w="936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152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7E355AE2-A37F-4630-B4FE-DA8190B5BCD0}" type="slidenum">
              <a:rPr lang="en-US" sz="14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 sz="1600">
                <a:latin typeface="Times New Roman"/>
              </a:rPr>
              <a:t>Click to edit the title text format</a:t>
            </a:r>
            <a:endParaRPr/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400">
                <a:latin typeface="Times New Roman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7" name="CustomShape 2"/>
          <p:cNvSpPr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8" name="CustomShape 3"/>
          <p:cNvSpPr/>
          <p:nvPr/>
        </p:nvSpPr>
        <p:spPr>
          <a:xfrm>
            <a:off x="0" y="1512720"/>
            <a:ext cx="8457840" cy="87120"/>
          </a:xfrm>
          <a:prstGeom prst="rect">
            <a:avLst/>
          </a:prstGeom>
          <a:solidFill>
            <a:srgbClr val="333333"/>
          </a:solidFill>
          <a:ln w="9360">
            <a:noFill/>
          </a:ln>
        </p:spPr>
      </p:sp>
      <p:sp>
        <p:nvSpPr>
          <p:cNvPr id="49" name="CustomShape 4"/>
          <p:cNvSpPr/>
          <p:nvPr/>
        </p:nvSpPr>
        <p:spPr>
          <a:xfrm>
            <a:off x="247680" y="0"/>
            <a:ext cx="793440" cy="1841040"/>
          </a:xfrm>
          <a:prstGeom prst="rect">
            <a:avLst/>
          </a:prstGeom>
          <a:blipFill>
            <a:blip r:embed="rId3"/>
            <a:tile/>
          </a:blipFill>
          <a:ln w="9360">
            <a:noFill/>
          </a:ln>
        </p:spPr>
      </p:sp>
      <p:sp>
        <p:nvSpPr>
          <p:cNvPr id="50" name="CustomShape 5"/>
          <p:cNvSpPr/>
          <p:nvPr/>
        </p:nvSpPr>
        <p:spPr>
          <a:xfrm>
            <a:off x="7067520" y="6553080"/>
            <a:ext cx="2076120" cy="78840"/>
          </a:xfrm>
          <a:prstGeom prst="rect">
            <a:avLst/>
          </a:prstGeom>
          <a:solidFill>
            <a:srgbClr val="333333"/>
          </a:solidFill>
          <a:ln w="9360">
            <a:noFill/>
          </a:ln>
        </p:spPr>
      </p:sp>
      <p:sp>
        <p:nvSpPr>
          <p:cNvPr id="51" name="PlaceHolder 6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GB" sz="4400">
                <a:solidFill>
                  <a:srgbClr val="333333"/>
                </a:solidFill>
                <a:latin typeface="Times New Roman"/>
                <a:ea typeface="Microsoft YaHei"/>
              </a:rPr>
              <a:t>Click to edit the title text formatClick to edit Master title style</a:t>
            </a:r>
            <a:endParaRPr/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685800" y="1905120"/>
            <a:ext cx="7768800" cy="4187520"/>
          </a:xfrm>
          <a:prstGeom prst="rect">
            <a:avLst/>
          </a:prstGeom>
        </p:spPr>
        <p:txBody>
          <a:bodyPr lIns="90000" rIns="90000" tIns="46800" bIns="46800"/>
          <a:p>
            <a:pPr>
              <a:buSzPct val="45000"/>
              <a:buFont typeface="StarSymbol"/>
              <a:buChar char=""/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Seventh Outline LevelClick to edit Master text styles</a:t>
            </a:r>
            <a:endParaRPr/>
          </a:p>
          <a:p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Second level</a:t>
            </a:r>
            <a:endParaRPr/>
          </a:p>
          <a:p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Third level</a:t>
            </a:r>
            <a:endParaRPr/>
          </a:p>
          <a:p>
            <a:r>
              <a:rPr lang="en-GB" sz="2000">
                <a:solidFill>
                  <a:srgbClr val="00264c"/>
                </a:solidFill>
                <a:latin typeface="Times New Roman"/>
                <a:ea typeface="Microsoft YaHei"/>
              </a:rPr>
              <a:t>Fourth level</a:t>
            </a:r>
            <a:endParaRPr/>
          </a:p>
          <a:p>
            <a:r>
              <a:rPr lang="en-GB" sz="2000">
                <a:solidFill>
                  <a:srgbClr val="00264c"/>
                </a:solidFill>
                <a:latin typeface="Times New Roman"/>
                <a:ea typeface="Microsoft YaHei"/>
              </a:rPr>
              <a:t>Fifth level</a:t>
            </a:r>
            <a:endParaRPr/>
          </a:p>
        </p:txBody>
      </p:sp>
      <p:sp>
        <p:nvSpPr>
          <p:cNvPr id="53" name="PlaceHolder 8"/>
          <p:cNvSpPr>
            <a:spLocks noGrp="1"/>
          </p:cNvSpPr>
          <p:nvPr>
            <p:ph type="sldNum"/>
          </p:nvPr>
        </p:nvSpPr>
        <p:spPr>
          <a:xfrm>
            <a:off x="8217000" y="6248520"/>
            <a:ext cx="529920" cy="606240"/>
          </a:xfrm>
          <a:prstGeom prst="rect">
            <a:avLst/>
          </a:prstGeom>
        </p:spPr>
        <p:txBody>
          <a:bodyPr lIns="90000" rIns="90000" tIns="46800" bIns="46800" anchor="ctr" anchorCtr="1"/>
          <a:p>
            <a:pPr>
              <a:lnSpc>
                <a:spcPct val="100000"/>
              </a:lnSpc>
            </a:pPr>
            <a:fld id="{3B27E48D-04B2-4BC1-AD23-DEBE2439D834}" type="slidenum">
              <a:rPr lang="en-US" sz="1600">
                <a:solidFill>
                  <a:srgbClr val="00264c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914400" y="1546200"/>
            <a:ext cx="7772040" cy="1248840"/>
          </a:xfrm>
          <a:prstGeom prst="rect">
            <a:avLst/>
          </a:prstGeom>
          <a:blipFill>
            <a:blip r:embed="rId2"/>
            <a:tile/>
          </a:blipFill>
          <a:ln w="93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e9"/>
                </a:solidFill>
                <a:latin typeface="Times New Roman"/>
                <a:ea typeface="Microsoft YaHei"/>
              </a:rPr>
              <a:t>
</a:t>
            </a:r>
            <a:r>
              <a:rPr lang="en-US" sz="4400">
                <a:solidFill>
                  <a:srgbClr val="ffffe9"/>
                </a:solidFill>
                <a:latin typeface="Times New Roman"/>
                <a:ea typeface="Microsoft YaHei"/>
              </a:rPr>
              <a:t>CS252: Systems Programming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1371600" y="3733920"/>
            <a:ext cx="6400440" cy="22093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Ninghui Li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Topic 3: Programming in a FIZ: Simple Functional Programming Language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066680" y="304920"/>
            <a:ext cx="7768800" cy="1139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GB" sz="4400">
                <a:solidFill>
                  <a:srgbClr val="333333"/>
                </a:solidFill>
                <a:latin typeface="Times New Roman"/>
                <a:ea typeface="Microsoft YaHei"/>
              </a:rPr>
              <a:t>Concept of Public Key Encryption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457200" y="1752480"/>
            <a:ext cx="8305560" cy="472392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In Traditional Cryptography, encryption key = decryption key, and must be kept secret, and key distribution/agreement is a difficult problem to solve</a:t>
            </a:r>
            <a:endParaRPr/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In public key encryption, each party has a pair (K, K</a:t>
            </a:r>
            <a:r>
              <a:rPr lang="en-GB" sz="2400" baseline="30000">
                <a:solidFill>
                  <a:srgbClr val="00264c"/>
                </a:solidFill>
                <a:latin typeface="Times New Roman"/>
                <a:ea typeface="Microsoft YaHei"/>
              </a:rPr>
              <a:t>-1</a:t>
            </a: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) of keys: </a:t>
            </a:r>
            <a:endParaRPr/>
          </a:p>
          <a:p>
            <a:r>
              <a:rPr lang="en-GB" sz="2000">
                <a:solidFill>
                  <a:srgbClr val="00264c"/>
                </a:solidFill>
                <a:latin typeface="Times New Roman"/>
                <a:ea typeface="Microsoft YaHei"/>
              </a:rPr>
              <a:t>K is the </a:t>
            </a:r>
            <a:r>
              <a:rPr b="1" lang="en-GB" sz="2000">
                <a:solidFill>
                  <a:srgbClr val="ff0000"/>
                </a:solidFill>
                <a:latin typeface="Times New Roman"/>
                <a:ea typeface="Microsoft YaHei"/>
              </a:rPr>
              <a:t>public</a:t>
            </a:r>
            <a:r>
              <a:rPr lang="en-GB" sz="2000">
                <a:solidFill>
                  <a:srgbClr val="ff0000"/>
                </a:solidFill>
                <a:latin typeface="Times New Roman"/>
                <a:ea typeface="Microsoft YaHei"/>
              </a:rPr>
              <a:t> </a:t>
            </a:r>
            <a:r>
              <a:rPr lang="en-GB" sz="2000">
                <a:solidFill>
                  <a:srgbClr val="00264c"/>
                </a:solidFill>
                <a:latin typeface="Times New Roman"/>
                <a:ea typeface="Microsoft YaHei"/>
              </a:rPr>
              <a:t>key, and used for encryption</a:t>
            </a:r>
            <a:endParaRPr/>
          </a:p>
          <a:p>
            <a:r>
              <a:rPr lang="en-GB" sz="2000">
                <a:solidFill>
                  <a:srgbClr val="00264c"/>
                </a:solidFill>
                <a:latin typeface="Times New Roman"/>
                <a:ea typeface="Microsoft YaHei"/>
              </a:rPr>
              <a:t>K</a:t>
            </a:r>
            <a:r>
              <a:rPr lang="en-GB" sz="2000" baseline="30000">
                <a:solidFill>
                  <a:srgbClr val="00264c"/>
                </a:solidFill>
                <a:latin typeface="Times New Roman"/>
                <a:ea typeface="Microsoft YaHei"/>
              </a:rPr>
              <a:t>-1</a:t>
            </a:r>
            <a:r>
              <a:rPr lang="en-GB" sz="2000">
                <a:solidFill>
                  <a:srgbClr val="00264c"/>
                </a:solidFill>
                <a:latin typeface="Times New Roman"/>
                <a:ea typeface="Microsoft YaHei"/>
              </a:rPr>
              <a:t> is the </a:t>
            </a:r>
            <a:r>
              <a:rPr b="1" lang="en-GB" sz="2000">
                <a:solidFill>
                  <a:srgbClr val="ff0000"/>
                </a:solidFill>
                <a:latin typeface="Times New Roman"/>
                <a:ea typeface="Microsoft YaHei"/>
              </a:rPr>
              <a:t>private</a:t>
            </a:r>
            <a:r>
              <a:rPr lang="en-GB" sz="2000">
                <a:solidFill>
                  <a:srgbClr val="00264c"/>
                </a:solidFill>
                <a:latin typeface="Times New Roman"/>
                <a:ea typeface="Microsoft YaHei"/>
              </a:rPr>
              <a:t> key, and used for decryption</a:t>
            </a:r>
            <a:endParaRPr/>
          </a:p>
          <a:p>
            <a:r>
              <a:rPr lang="en-GB" sz="2000">
                <a:solidFill>
                  <a:srgbClr val="00264c"/>
                </a:solidFill>
                <a:latin typeface="Times New Roman"/>
                <a:ea typeface="Microsoft YaHei"/>
              </a:rPr>
              <a:t>Satisfies    </a:t>
            </a:r>
            <a:r>
              <a:rPr b="1" lang="en-GB" sz="2000">
                <a:solidFill>
                  <a:srgbClr val="00264c"/>
                </a:solidFill>
                <a:latin typeface="Times New Roman"/>
                <a:ea typeface="Microsoft YaHei"/>
              </a:rPr>
              <a:t>D</a:t>
            </a:r>
            <a:r>
              <a:rPr lang="en-GB" sz="2000" baseline="-25000">
                <a:solidFill>
                  <a:srgbClr val="00264c"/>
                </a:solidFill>
                <a:latin typeface="Times New Roman"/>
                <a:ea typeface="Microsoft YaHei"/>
              </a:rPr>
              <a:t>K</a:t>
            </a:r>
            <a:r>
              <a:rPr lang="en-GB" sz="1400" baseline="-6000">
                <a:solidFill>
                  <a:srgbClr val="00264c"/>
                </a:solidFill>
                <a:latin typeface="Times New Roman"/>
                <a:ea typeface="Microsoft YaHei"/>
              </a:rPr>
              <a:t>-1</a:t>
            </a:r>
            <a:r>
              <a:rPr lang="en-GB" sz="2000">
                <a:solidFill>
                  <a:srgbClr val="00264c"/>
                </a:solidFill>
                <a:latin typeface="Times New Roman"/>
                <a:ea typeface="Microsoft YaHei"/>
              </a:rPr>
              <a:t>[</a:t>
            </a:r>
            <a:r>
              <a:rPr b="1" lang="en-GB" sz="2000">
                <a:solidFill>
                  <a:srgbClr val="00264c"/>
                </a:solidFill>
                <a:latin typeface="Times New Roman"/>
                <a:ea typeface="Microsoft YaHei"/>
              </a:rPr>
              <a:t>E</a:t>
            </a:r>
            <a:r>
              <a:rPr lang="en-GB" sz="2000" baseline="-25000">
                <a:solidFill>
                  <a:srgbClr val="00264c"/>
                </a:solidFill>
                <a:latin typeface="Times New Roman"/>
                <a:ea typeface="Microsoft YaHei"/>
              </a:rPr>
              <a:t>K</a:t>
            </a:r>
            <a:r>
              <a:rPr lang="en-GB" sz="2000">
                <a:solidFill>
                  <a:srgbClr val="00264c"/>
                </a:solidFill>
                <a:latin typeface="Times New Roman"/>
                <a:ea typeface="Microsoft YaHei"/>
              </a:rPr>
              <a:t>[M]] = M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264c"/>
                </a:solidFill>
                <a:latin typeface="Times New Roman"/>
                <a:ea typeface="Microsoft YaHei"/>
              </a:rPr>
              <a:t>       </a:t>
            </a:r>
            <a:r>
              <a:rPr lang="en-GB" sz="2000">
                <a:solidFill>
                  <a:srgbClr val="00264c"/>
                </a:solidFill>
                <a:latin typeface="Times New Roman"/>
                <a:ea typeface="Microsoft YaHei"/>
              </a:rPr>
              <a:t>Knowing K, it is computationally expensive to find K</a:t>
            </a:r>
            <a:r>
              <a:rPr lang="en-GB" sz="2000" baseline="30000">
                <a:solidFill>
                  <a:srgbClr val="00264c"/>
                </a:solidFill>
                <a:latin typeface="Times New Roman"/>
                <a:ea typeface="Microsoft YaHei"/>
              </a:rPr>
              <a:t>-1</a:t>
            </a:r>
            <a:endParaRPr/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The public key K may be made publicly available, e.g., in a publicly available directory</a:t>
            </a:r>
            <a:endParaRPr/>
          </a:p>
          <a:p>
            <a:r>
              <a:rPr lang="en-GB" sz="2000">
                <a:solidFill>
                  <a:srgbClr val="00264c"/>
                </a:solidFill>
                <a:latin typeface="Times New Roman"/>
                <a:ea typeface="Microsoft YaHei"/>
              </a:rPr>
              <a:t>Many can encrypt, only one can decrypt</a:t>
            </a:r>
            <a:endParaRPr/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Public-key systems aka </a:t>
            </a:r>
            <a:r>
              <a:rPr i="1" lang="en-GB" sz="2400">
                <a:solidFill>
                  <a:srgbClr val="008000"/>
                </a:solidFill>
                <a:latin typeface="Times New Roman"/>
                <a:ea typeface="Microsoft YaHei"/>
              </a:rPr>
              <a:t>asymmetric</a:t>
            </a: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 crypto systems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066680" y="304920"/>
            <a:ext cx="7768800" cy="1139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GB" sz="4400">
                <a:solidFill>
                  <a:srgbClr val="333333"/>
                </a:solidFill>
                <a:latin typeface="Times New Roman"/>
                <a:ea typeface="Microsoft YaHei"/>
              </a:rPr>
              <a:t>RSA Algorithm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457200" y="1752480"/>
            <a:ext cx="8229240" cy="457164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9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Invented in </a:t>
            </a:r>
            <a:r>
              <a:rPr b="1" lang="en-GB" sz="3200">
                <a:solidFill>
                  <a:srgbClr val="cc0099"/>
                </a:solidFill>
                <a:latin typeface="Times New Roman"/>
                <a:ea typeface="Microsoft YaHei"/>
              </a:rPr>
              <a:t>1978 </a:t>
            </a: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by Ron </a:t>
            </a:r>
            <a:r>
              <a:rPr b="1" lang="en-GB" sz="3200">
                <a:solidFill>
                  <a:srgbClr val="00264c"/>
                </a:solidFill>
                <a:latin typeface="Times New Roman"/>
                <a:ea typeface="Microsoft YaHei"/>
              </a:rPr>
              <a:t>R</a:t>
            </a: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ivest, Adi </a:t>
            </a:r>
            <a:r>
              <a:rPr b="1" lang="en-GB" sz="3200">
                <a:solidFill>
                  <a:srgbClr val="00264c"/>
                </a:solidFill>
                <a:latin typeface="Times New Roman"/>
                <a:ea typeface="Microsoft YaHei"/>
              </a:rPr>
              <a:t>S</a:t>
            </a: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hamir and Leonard </a:t>
            </a:r>
            <a:r>
              <a:rPr b="1" lang="en-GB" sz="3200">
                <a:solidFill>
                  <a:srgbClr val="00264c"/>
                </a:solidFill>
                <a:latin typeface="Times New Roman"/>
                <a:ea typeface="Microsoft YaHei"/>
              </a:rPr>
              <a:t>A</a:t>
            </a: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dleman</a:t>
            </a:r>
            <a:endParaRPr/>
          </a:p>
          <a:p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Published as R L Rivest, A Shamir, L Adleman, "</a:t>
            </a:r>
            <a:r>
              <a:rPr i="1" lang="en-GB" sz="2800">
                <a:solidFill>
                  <a:srgbClr val="00264c"/>
                </a:solidFill>
                <a:latin typeface="Times New Roman"/>
                <a:ea typeface="Microsoft YaHei"/>
              </a:rPr>
              <a:t>On Digital Signatures and Public Key Cryptosystems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", Communications of the ACM, vol 21 no 2, pp120-126, Feb 1978 </a:t>
            </a:r>
            <a:endParaRPr/>
          </a:p>
          <a:p>
            <a:pPr>
              <a:lnSpc>
                <a:spcPct val="9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Security relies on the difficulty of factoring large composite numbers </a:t>
            </a:r>
            <a:endParaRPr/>
          </a:p>
          <a:p>
            <a:pPr>
              <a:lnSpc>
                <a:spcPct val="9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Essentially the same algorithm was discovered in 1973 by Clifford Cocks, who works for the British intelligence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066680" y="304920"/>
            <a:ext cx="7768800" cy="1139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GB" sz="4400">
                <a:solidFill>
                  <a:srgbClr val="333333"/>
                </a:solidFill>
                <a:latin typeface="Times New Roman"/>
                <a:ea typeface="Microsoft YaHei"/>
              </a:rPr>
              <a:t>RSA Public Key Crypto System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533520" y="1752480"/>
            <a:ext cx="8610120" cy="426672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80000"/>
              </a:lnSpc>
            </a:pPr>
            <a:r>
              <a:rPr b="1" lang="en-GB" sz="3200">
                <a:solidFill>
                  <a:srgbClr val="cc0099"/>
                </a:solidFill>
                <a:latin typeface="Times New Roman"/>
                <a:ea typeface="Microsoft YaHei"/>
              </a:rPr>
              <a:t>Key generation:</a:t>
            </a:r>
            <a:endParaRPr/>
          </a:p>
          <a:p>
            <a:pPr>
              <a:lnSpc>
                <a:spcPct val="8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1. Select 2 large prime numbers of about the same size, p and q</a:t>
            </a:r>
            <a:endParaRPr/>
          </a:p>
          <a:p>
            <a:r>
              <a:rPr lang="en-GB" sz="2000">
                <a:solidFill>
                  <a:srgbClr val="00264c"/>
                </a:solidFill>
                <a:latin typeface="Times New Roman"/>
                <a:ea typeface="Microsoft YaHei"/>
              </a:rPr>
              <a:t>Typically each p, q has between 512 and 2048 bits</a:t>
            </a:r>
            <a:endParaRPr/>
          </a:p>
          <a:p>
            <a:pPr>
              <a:lnSpc>
                <a:spcPct val="8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2. Compute n = pq, and </a:t>
            </a:r>
            <a:r>
              <a:rPr lang="en-GB" sz="3200">
                <a:solidFill>
                  <a:srgbClr val="00264c"/>
                </a:solidFill>
                <a:latin typeface="Symbol"/>
                <a:ea typeface="Microsoft YaHei"/>
              </a:rPr>
              <a:t></a:t>
            </a: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(n) = (q-1)(p-1)</a:t>
            </a:r>
            <a:endParaRPr/>
          </a:p>
          <a:p>
            <a:pPr>
              <a:lnSpc>
                <a:spcPct val="8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3. Select e,  1&lt;e&lt; </a:t>
            </a:r>
            <a:r>
              <a:rPr lang="en-GB" sz="3200">
                <a:solidFill>
                  <a:srgbClr val="00264c"/>
                </a:solidFill>
                <a:latin typeface="Symbol"/>
                <a:ea typeface="Microsoft YaHei"/>
              </a:rPr>
              <a:t></a:t>
            </a: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(n), s.t. gcd(e, </a:t>
            </a:r>
            <a:r>
              <a:rPr lang="en-GB" sz="3200">
                <a:solidFill>
                  <a:srgbClr val="00264c"/>
                </a:solidFill>
                <a:latin typeface="Symbol"/>
                <a:ea typeface="Microsoft YaHei"/>
              </a:rPr>
              <a:t></a:t>
            </a: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(n)) = 1</a:t>
            </a:r>
            <a:endParaRPr/>
          </a:p>
          <a:p>
            <a:r>
              <a:rPr lang="en-GB" sz="2000">
                <a:solidFill>
                  <a:srgbClr val="00264c"/>
                </a:solidFill>
                <a:latin typeface="Times New Roman"/>
                <a:ea typeface="Microsoft YaHei"/>
              </a:rPr>
              <a:t>Typically e=3 or e=65537</a:t>
            </a:r>
            <a:endParaRPr/>
          </a:p>
          <a:p>
            <a:pPr>
              <a:lnSpc>
                <a:spcPct val="8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4. Compute  d, 1&lt; d&lt; </a:t>
            </a:r>
            <a:r>
              <a:rPr lang="en-GB" sz="3200">
                <a:solidFill>
                  <a:srgbClr val="00264c"/>
                </a:solidFill>
                <a:latin typeface="Symbol"/>
                <a:ea typeface="Microsoft YaHei"/>
              </a:rPr>
              <a:t></a:t>
            </a: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(n) s.t.  ed </a:t>
            </a:r>
            <a:r>
              <a:rPr lang="en-GB" sz="3200">
                <a:solidFill>
                  <a:srgbClr val="00264c"/>
                </a:solidFill>
                <a:latin typeface="Symbol"/>
                <a:ea typeface="Microsoft YaHei"/>
              </a:rPr>
              <a:t></a:t>
            </a: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 1 mod </a:t>
            </a:r>
            <a:r>
              <a:rPr lang="en-GB" sz="3200">
                <a:solidFill>
                  <a:srgbClr val="00264c"/>
                </a:solidFill>
                <a:latin typeface="Symbol"/>
                <a:ea typeface="Microsoft YaHei"/>
              </a:rPr>
              <a:t></a:t>
            </a: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(n)</a:t>
            </a:r>
            <a:endParaRPr/>
          </a:p>
          <a:p>
            <a:r>
              <a:rPr lang="en-GB" sz="2000">
                <a:solidFill>
                  <a:srgbClr val="00264c"/>
                </a:solidFill>
                <a:latin typeface="Times New Roman"/>
                <a:ea typeface="Microsoft YaHei"/>
              </a:rPr>
              <a:t>Knowing </a:t>
            </a:r>
            <a:r>
              <a:rPr lang="en-GB" sz="2000">
                <a:solidFill>
                  <a:srgbClr val="00264c"/>
                </a:solidFill>
                <a:latin typeface="Symbol"/>
                <a:ea typeface="Microsoft YaHei"/>
              </a:rPr>
              <a:t></a:t>
            </a:r>
            <a:r>
              <a:rPr lang="en-GB" sz="2000">
                <a:solidFill>
                  <a:srgbClr val="00264c"/>
                </a:solidFill>
                <a:latin typeface="Times New Roman"/>
                <a:ea typeface="Microsoft YaHei"/>
              </a:rPr>
              <a:t>(n), d easy to compute. </a:t>
            </a:r>
            <a:endParaRPr/>
          </a:p>
          <a:p>
            <a:pPr>
              <a:lnSpc>
                <a:spcPct val="80000"/>
              </a:lnSpc>
            </a:pPr>
            <a:r>
              <a:rPr b="1" lang="en-GB" sz="3200">
                <a:solidFill>
                  <a:srgbClr val="cc0709"/>
                </a:solidFill>
                <a:latin typeface="Times New Roman"/>
                <a:ea typeface="Microsoft YaHei"/>
              </a:rPr>
              <a:t>Public key:  (e, n)</a:t>
            </a:r>
            <a:endParaRPr/>
          </a:p>
          <a:p>
            <a:pPr>
              <a:lnSpc>
                <a:spcPct val="80000"/>
              </a:lnSpc>
            </a:pPr>
            <a:r>
              <a:rPr b="1" lang="en-GB" sz="3200">
                <a:solidFill>
                  <a:srgbClr val="148416"/>
                </a:solidFill>
                <a:latin typeface="Times New Roman"/>
                <a:ea typeface="Microsoft YaHei"/>
              </a:rPr>
              <a:t>Private key:  d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066680" y="304920"/>
            <a:ext cx="7768800" cy="1139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GB" sz="4400">
                <a:solidFill>
                  <a:srgbClr val="333333"/>
                </a:solidFill>
                <a:latin typeface="Times New Roman"/>
                <a:ea typeface="Microsoft YaHei"/>
              </a:rPr>
              <a:t>RSA Description (cont.) 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609480" y="1905120"/>
            <a:ext cx="7848360" cy="411444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80000"/>
              </a:lnSpc>
            </a:pPr>
            <a:r>
              <a:rPr b="1" lang="en-GB" sz="3200">
                <a:solidFill>
                  <a:srgbClr val="cc0099"/>
                </a:solidFill>
                <a:latin typeface="Times New Roman"/>
                <a:ea typeface="Microsoft YaHei"/>
              </a:rPr>
              <a:t>Encryption</a:t>
            </a:r>
            <a:endParaRPr/>
          </a:p>
          <a:p>
            <a:pPr>
              <a:lnSpc>
                <a:spcPct val="8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Given a message M, 0 &lt; M &lt; n</a:t>
            </a: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M </a:t>
            </a:r>
            <a:r>
              <a:rPr lang="en-GB" sz="3200">
                <a:solidFill>
                  <a:srgbClr val="00264c"/>
                </a:solidFill>
                <a:latin typeface="Symbol"/>
                <a:ea typeface="Microsoft YaHei"/>
              </a:rPr>
              <a:t></a:t>
            </a: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 Z</a:t>
            </a:r>
            <a:r>
              <a:rPr lang="en-GB" sz="3200" baseline="-25000">
                <a:solidFill>
                  <a:srgbClr val="00264c"/>
                </a:solidFill>
                <a:latin typeface="Times New Roman"/>
                <a:ea typeface="Microsoft YaHei"/>
              </a:rPr>
              <a:t>n</a:t>
            </a:r>
            <a:r>
              <a:rPr lang="en-GB" sz="3200">
                <a:solidFill>
                  <a:srgbClr val="00264c"/>
                </a:solidFill>
                <a:latin typeface="Symbol"/>
                <a:ea typeface="Microsoft YaHei"/>
              </a:rPr>
              <a:t></a:t>
            </a: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 {0}</a:t>
            </a:r>
            <a:endParaRPr/>
          </a:p>
          <a:p>
            <a:pPr>
              <a:lnSpc>
                <a:spcPct val="8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use public key (e, n) </a:t>
            </a:r>
            <a:endParaRPr/>
          </a:p>
          <a:p>
            <a:pPr>
              <a:lnSpc>
                <a:spcPct val="8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compute C = M</a:t>
            </a:r>
            <a:r>
              <a:rPr lang="en-GB" sz="3200" baseline="30000">
                <a:solidFill>
                  <a:srgbClr val="00264c"/>
                </a:solidFill>
                <a:latin typeface="Times New Roman"/>
                <a:ea typeface="Microsoft YaHei"/>
              </a:rPr>
              <a:t>e</a:t>
            </a: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 mod n  </a:t>
            </a: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C </a:t>
            </a:r>
            <a:r>
              <a:rPr lang="en-GB" sz="3200">
                <a:solidFill>
                  <a:srgbClr val="00264c"/>
                </a:solidFill>
                <a:latin typeface="Symbol"/>
                <a:ea typeface="Microsoft YaHei"/>
              </a:rPr>
              <a:t></a:t>
            </a: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 Z</a:t>
            </a:r>
            <a:r>
              <a:rPr lang="en-GB" sz="3200" baseline="-25000">
                <a:solidFill>
                  <a:srgbClr val="00264c"/>
                </a:solidFill>
                <a:latin typeface="Times New Roman"/>
                <a:ea typeface="Microsoft YaHei"/>
              </a:rPr>
              <a:t>n</a:t>
            </a:r>
            <a:r>
              <a:rPr lang="en-GB" sz="3200">
                <a:solidFill>
                  <a:srgbClr val="00264c"/>
                </a:solidFill>
                <a:latin typeface="Symbol"/>
                <a:ea typeface="Microsoft YaHei"/>
              </a:rPr>
              <a:t></a:t>
            </a: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 {0}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en-GB" sz="3200">
                <a:solidFill>
                  <a:srgbClr val="cc0099"/>
                </a:solidFill>
                <a:latin typeface="Times New Roman"/>
                <a:ea typeface="Microsoft YaHei"/>
              </a:rPr>
              <a:t>Decryption</a:t>
            </a:r>
            <a:endParaRPr/>
          </a:p>
          <a:p>
            <a:pPr>
              <a:lnSpc>
                <a:spcPct val="8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Given a ciphertext C, use private key (d) </a:t>
            </a:r>
            <a:endParaRPr/>
          </a:p>
          <a:p>
            <a:pPr>
              <a:lnSpc>
                <a:spcPct val="8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Compute C</a:t>
            </a:r>
            <a:r>
              <a:rPr lang="en-GB" sz="3200" baseline="30000">
                <a:solidFill>
                  <a:srgbClr val="00264c"/>
                </a:solidFill>
                <a:latin typeface="Times New Roman"/>
                <a:ea typeface="Microsoft YaHei"/>
              </a:rPr>
              <a:t>d</a:t>
            </a: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 mod n = (M</a:t>
            </a:r>
            <a:r>
              <a:rPr lang="en-GB" sz="3200" baseline="30000">
                <a:solidFill>
                  <a:srgbClr val="00264c"/>
                </a:solidFill>
                <a:latin typeface="Times New Roman"/>
                <a:ea typeface="Microsoft YaHei"/>
              </a:rPr>
              <a:t>e</a:t>
            </a: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 mod n)</a:t>
            </a:r>
            <a:r>
              <a:rPr lang="en-GB" sz="3200" baseline="30000">
                <a:solidFill>
                  <a:srgbClr val="00264c"/>
                </a:solidFill>
                <a:latin typeface="Times New Roman"/>
                <a:ea typeface="Microsoft YaHei"/>
              </a:rPr>
              <a:t>d</a:t>
            </a: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 mod n = M</a:t>
            </a:r>
            <a:r>
              <a:rPr lang="en-GB" sz="3200" baseline="30000">
                <a:solidFill>
                  <a:srgbClr val="00264c"/>
                </a:solidFill>
                <a:latin typeface="Times New Roman"/>
                <a:ea typeface="Microsoft YaHei"/>
              </a:rPr>
              <a:t>ed</a:t>
            </a: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 mod n = M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217000" y="6248520"/>
            <a:ext cx="529920" cy="606240"/>
          </a:xfrm>
          <a:prstGeom prst="rect">
            <a:avLst/>
          </a:prstGeom>
        </p:spPr>
        <p:txBody>
          <a:bodyPr lIns="90000" rIns="90000" tIns="46800" bIns="46800" anchor="ctr" anchorCtr="1"/>
          <a:p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3124080" y="6400800"/>
            <a:ext cx="289512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254c9c"/>
                </a:solidFill>
                <a:latin typeface="Arial"/>
                <a:ea typeface="Microsoft YaHei"/>
              </a:rPr>
              <a:t>Topic 6: Public Key Encrypption and Digital Signatures</a:t>
            </a:r>
            <a:endParaRPr/>
          </a:p>
        </p:txBody>
      </p:sp>
      <p:sp>
        <p:nvSpPr>
          <p:cNvPr id="128" name="TextShape 3"/>
          <p:cNvSpPr txBox="1"/>
          <p:nvPr/>
        </p:nvSpPr>
        <p:spPr>
          <a:xfrm>
            <a:off x="6858000" y="6400800"/>
            <a:ext cx="1904760" cy="456840"/>
          </a:xfrm>
          <a:prstGeom prst="rect">
            <a:avLst/>
          </a:prstGeom>
        </p:spPr>
        <p:txBody>
          <a:bodyPr lIns="90000" rIns="90000" tIns="46800" bIns="46800" anchor="ctr" anchorCtr="1"/>
          <a:p>
            <a:pPr>
              <a:lnSpc>
                <a:spcPct val="100000"/>
              </a:lnSpc>
            </a:pPr>
            <a:fld id="{5B93C3E2-C12D-42F7-8D0D-316BFDBC579F}" type="slidenum">
              <a:rPr lang="en-US" sz="1400">
                <a:solidFill>
                  <a:srgbClr val="254c9c"/>
                </a:solidFill>
                <a:latin typeface="Arial"/>
                <a:ea typeface="Microsoft YaHei"/>
              </a:rPr>
              <a:t>&lt;number&gt;</a:t>
            </a:fld>
            <a:endParaRPr/>
          </a:p>
        </p:txBody>
      </p:sp>
      <p:sp>
        <p:nvSpPr>
          <p:cNvPr id="129" name="TextShape 4"/>
          <p:cNvSpPr txBox="1"/>
          <p:nvPr/>
        </p:nvSpPr>
        <p:spPr>
          <a:xfrm>
            <a:off x="1066680" y="304920"/>
            <a:ext cx="7768800" cy="1139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GB" sz="4400">
                <a:solidFill>
                  <a:srgbClr val="333333"/>
                </a:solidFill>
                <a:latin typeface="Times New Roman"/>
                <a:ea typeface="Microsoft YaHei"/>
              </a:rPr>
              <a:t>RSA Example</a:t>
            </a:r>
            <a:endParaRPr/>
          </a:p>
        </p:txBody>
      </p:sp>
      <p:sp>
        <p:nvSpPr>
          <p:cNvPr id="130" name="TextShape 5"/>
          <p:cNvSpPr txBox="1"/>
          <p:nvPr/>
        </p:nvSpPr>
        <p:spPr>
          <a:xfrm>
            <a:off x="838080" y="2057400"/>
            <a:ext cx="7329240" cy="373356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p = 11, q = 7, n = 77, </a:t>
            </a:r>
            <a:r>
              <a:rPr lang="en-GB" sz="2400">
                <a:solidFill>
                  <a:srgbClr val="00264c"/>
                </a:solidFill>
                <a:latin typeface="Symbol"/>
                <a:ea typeface="Microsoft YaHei"/>
              </a:rPr>
              <a:t></a:t>
            </a: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(n) = 60 </a:t>
            </a:r>
            <a:endParaRPr/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d = 13, e = 37   (ed = 481;  ed mod 60 = 1)</a:t>
            </a:r>
            <a:endParaRPr/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Let M = 15.  Then C </a:t>
            </a:r>
            <a:r>
              <a:rPr lang="en-GB" sz="2400">
                <a:solidFill>
                  <a:srgbClr val="00264c"/>
                </a:solidFill>
                <a:latin typeface="Symbol"/>
                <a:ea typeface="Microsoft YaHei"/>
              </a:rPr>
              <a:t></a:t>
            </a: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 M</a:t>
            </a:r>
            <a:r>
              <a:rPr lang="en-GB" sz="2400" baseline="30000">
                <a:solidFill>
                  <a:srgbClr val="00264c"/>
                </a:solidFill>
                <a:latin typeface="Times New Roman"/>
                <a:ea typeface="Microsoft YaHei"/>
              </a:rPr>
              <a:t>e</a:t>
            </a: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 mod n</a:t>
            </a:r>
            <a:endParaRPr/>
          </a:p>
          <a:p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C </a:t>
            </a:r>
            <a:r>
              <a:rPr lang="en-GB" sz="2800">
                <a:solidFill>
                  <a:srgbClr val="00264c"/>
                </a:solidFill>
                <a:latin typeface="Symbol"/>
                <a:ea typeface="Microsoft YaHei"/>
              </a:rPr>
              <a:t>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 15</a:t>
            </a:r>
            <a:r>
              <a:rPr lang="en-GB" sz="2800" baseline="30000">
                <a:solidFill>
                  <a:srgbClr val="00264c"/>
                </a:solidFill>
                <a:latin typeface="Times New Roman"/>
                <a:ea typeface="Microsoft YaHei"/>
              </a:rPr>
              <a:t>37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 (mod 77) = 71</a:t>
            </a:r>
            <a:endParaRPr/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M </a:t>
            </a:r>
            <a:r>
              <a:rPr lang="en-GB" sz="2400">
                <a:solidFill>
                  <a:srgbClr val="00264c"/>
                </a:solidFill>
                <a:latin typeface="Symbol"/>
                <a:ea typeface="Microsoft YaHei"/>
              </a:rPr>
              <a:t></a:t>
            </a: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 C</a:t>
            </a:r>
            <a:r>
              <a:rPr lang="en-GB" sz="2400" baseline="30000">
                <a:solidFill>
                  <a:srgbClr val="00264c"/>
                </a:solidFill>
                <a:latin typeface="Times New Roman"/>
                <a:ea typeface="Microsoft YaHei"/>
              </a:rPr>
              <a:t>d</a:t>
            </a: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 mod n</a:t>
            </a:r>
            <a:endParaRPr/>
          </a:p>
          <a:p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M </a:t>
            </a:r>
            <a:r>
              <a:rPr lang="en-GB" sz="2800">
                <a:solidFill>
                  <a:srgbClr val="00264c"/>
                </a:solidFill>
                <a:latin typeface="Symbol"/>
                <a:ea typeface="Microsoft YaHei"/>
              </a:rPr>
              <a:t>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 71</a:t>
            </a:r>
            <a:r>
              <a:rPr lang="en-GB" sz="2800" baseline="30000">
                <a:solidFill>
                  <a:srgbClr val="00264c"/>
                </a:solidFill>
                <a:latin typeface="Times New Roman"/>
                <a:ea typeface="Microsoft YaHei"/>
              </a:rPr>
              <a:t>13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 (mod 77) = 15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217000" y="6248520"/>
            <a:ext cx="529920" cy="606240"/>
          </a:xfrm>
          <a:prstGeom prst="rect">
            <a:avLst/>
          </a:prstGeom>
        </p:spPr>
        <p:txBody>
          <a:bodyPr lIns="90000" rIns="90000" tIns="46800" bIns="46800" anchor="ctr" anchorCtr="1"/>
          <a:p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3124080" y="6400800"/>
            <a:ext cx="289512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254c9c"/>
                </a:solidFill>
                <a:latin typeface="Arial"/>
                <a:ea typeface="Microsoft YaHei"/>
              </a:rPr>
              <a:t>Topic 6: Public Key Encrypption and Digital Signatures</a:t>
            </a:r>
            <a:endParaRPr/>
          </a:p>
        </p:txBody>
      </p:sp>
      <p:sp>
        <p:nvSpPr>
          <p:cNvPr id="133" name="TextShape 3"/>
          <p:cNvSpPr txBox="1"/>
          <p:nvPr/>
        </p:nvSpPr>
        <p:spPr>
          <a:xfrm>
            <a:off x="6858000" y="6400800"/>
            <a:ext cx="1904760" cy="456840"/>
          </a:xfrm>
          <a:prstGeom prst="rect">
            <a:avLst/>
          </a:prstGeom>
        </p:spPr>
        <p:txBody>
          <a:bodyPr lIns="90000" rIns="90000" tIns="46800" bIns="46800" anchor="ctr" anchorCtr="1"/>
          <a:p>
            <a:pPr>
              <a:lnSpc>
                <a:spcPct val="100000"/>
              </a:lnSpc>
            </a:pPr>
            <a:fld id="{E864561F-8E64-4A7D-B55C-16F32C370142}" type="slidenum">
              <a:rPr lang="en-US" sz="1400">
                <a:solidFill>
                  <a:srgbClr val="254c9c"/>
                </a:solidFill>
                <a:latin typeface="Arial"/>
                <a:ea typeface="Microsoft YaHei"/>
              </a:rPr>
              <a:t>&lt;number&gt;</a:t>
            </a:fld>
            <a:endParaRPr/>
          </a:p>
        </p:txBody>
      </p:sp>
      <p:sp>
        <p:nvSpPr>
          <p:cNvPr id="134" name="TextShape 4"/>
          <p:cNvSpPr txBox="1"/>
          <p:nvPr/>
        </p:nvSpPr>
        <p:spPr>
          <a:xfrm>
            <a:off x="1066680" y="304920"/>
            <a:ext cx="7768800" cy="1139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GB" sz="4400">
                <a:solidFill>
                  <a:srgbClr val="333333"/>
                </a:solidFill>
                <a:latin typeface="Times New Roman"/>
                <a:ea typeface="Microsoft YaHei"/>
              </a:rPr>
              <a:t>We show how to do modular exponentiation in FIZ.</a:t>
            </a:r>
            <a:endParaRPr/>
          </a:p>
        </p:txBody>
      </p:sp>
      <p:sp>
        <p:nvSpPr>
          <p:cNvPr id="135" name="TextShape 5"/>
          <p:cNvSpPr txBox="1"/>
          <p:nvPr/>
        </p:nvSpPr>
        <p:spPr>
          <a:xfrm>
            <a:off x="838080" y="2057400"/>
            <a:ext cx="8076960" cy="373356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GB">
                <a:solidFill>
                  <a:srgbClr val="00264c"/>
                </a:solidFill>
                <a:latin typeface="Courier New"/>
                <a:ea typeface="Microsoft YaHei"/>
              </a:rPr>
              <a:t>(define (mexp x e y)</a:t>
            </a:r>
            <a:endParaRPr/>
          </a:p>
          <a:p>
            <a:pPr>
              <a:lnSpc>
                <a:spcPct val="100000"/>
              </a:lnSpc>
            </a:pPr>
            <a:r>
              <a:rPr b="1" lang="en-GB">
                <a:solidFill>
                  <a:srgbClr val="00264c"/>
                </a:solidFill>
                <a:latin typeface="Courier New"/>
                <a:ea typeface="Microsoft YaHei"/>
              </a:rPr>
              <a:t> </a:t>
            </a:r>
            <a:r>
              <a:rPr b="1" lang="en-GB">
                <a:solidFill>
                  <a:srgbClr val="00264c"/>
                </a:solidFill>
                <a:latin typeface="Courier New"/>
                <a:ea typeface="Microsoft YaHei"/>
              </a:rPr>
              <a:t>(ifz e 1</a:t>
            </a:r>
            <a:endParaRPr/>
          </a:p>
          <a:p>
            <a:pPr>
              <a:lnSpc>
                <a:spcPct val="100000"/>
              </a:lnSpc>
            </a:pPr>
            <a:r>
              <a:rPr b="1" lang="en-GB">
                <a:solidFill>
                  <a:srgbClr val="00264c"/>
                </a:solidFill>
                <a:latin typeface="Courier New"/>
                <a:ea typeface="Microsoft YaHei"/>
              </a:rPr>
              <a:t>   </a:t>
            </a:r>
            <a:r>
              <a:rPr b="1" lang="en-GB">
                <a:solidFill>
                  <a:srgbClr val="00264c"/>
                </a:solidFill>
                <a:latin typeface="Courier New"/>
                <a:ea typeface="Microsoft YaHei"/>
              </a:rPr>
              <a:t>(ifz (rem e 2) </a:t>
            </a:r>
            <a:endParaRPr/>
          </a:p>
          <a:p>
            <a:pPr>
              <a:lnSpc>
                <a:spcPct val="100000"/>
              </a:lnSpc>
            </a:pPr>
            <a:r>
              <a:rPr b="1" lang="en-GB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GB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GB">
                <a:solidFill>
                  <a:srgbClr val="00264c"/>
                </a:solidFill>
                <a:latin typeface="Courier New"/>
                <a:ea typeface="Microsoft YaHei"/>
              </a:rPr>
              <a:t>(rem (square (mexp x (div e 2) y)) y)</a:t>
            </a:r>
            <a:endParaRPr/>
          </a:p>
          <a:p>
            <a:pPr>
              <a:lnSpc>
                <a:spcPct val="100000"/>
              </a:lnSpc>
            </a:pPr>
            <a:r>
              <a:rPr b="1" lang="en-GB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GB">
                <a:solidFill>
                  <a:srgbClr val="00264c"/>
                </a:solidFill>
                <a:latin typeface="Courier New"/>
                <a:ea typeface="Microsoft YaHei"/>
              </a:rPr>
              <a:t>(rem (mul x (mexp x (dec e) y)) y))))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GB">
                <a:solidFill>
                  <a:srgbClr val="00264c"/>
                </a:solidFill>
                <a:latin typeface="Courier New"/>
                <a:ea typeface="Microsoft YaHei"/>
              </a:rPr>
              <a:t>If e==0, then result is 1</a:t>
            </a:r>
            <a:endParaRPr/>
          </a:p>
          <a:p>
            <a:pPr>
              <a:lnSpc>
                <a:spcPct val="100000"/>
              </a:lnSpc>
            </a:pPr>
            <a:r>
              <a:rPr b="1" lang="en-GB">
                <a:solidFill>
                  <a:srgbClr val="00264c"/>
                </a:solidFill>
                <a:latin typeface="Courier New"/>
                <a:ea typeface="Microsoft YaHei"/>
              </a:rPr>
              <a:t>Else if e%2=0, result is (x^(e/2) mod y) ^ 2 mod y</a:t>
            </a:r>
            <a:endParaRPr/>
          </a:p>
          <a:p>
            <a:pPr>
              <a:lnSpc>
                <a:spcPct val="100000"/>
              </a:lnSpc>
            </a:pPr>
            <a:r>
              <a:rPr b="1" lang="en-GB">
                <a:solidFill>
                  <a:srgbClr val="00264c"/>
                </a:solidFill>
                <a:latin typeface="Courier New"/>
                <a:ea typeface="Microsoft YaHei"/>
              </a:rPr>
              <a:t>Else result is (x * (x^(e-1) mod y)) mod 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 lIns="90000" rIns="90000" tIns="46800" bIns="46800" anchor="ctr" anchorCtr="1"/>
          <a:p>
            <a:pPr>
              <a:lnSpc>
                <a:spcPct val="100000"/>
              </a:lnSpc>
            </a:pPr>
            <a:fld id="{BC367C50-598F-4916-BEE0-B7E7E506D4EC}" type="slidenum">
              <a:rPr lang="en-US" sz="1600">
                <a:solidFill>
                  <a:srgbClr val="00264c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1066680" y="304920"/>
            <a:ext cx="7768800" cy="1139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GB" sz="4400">
                <a:solidFill>
                  <a:srgbClr val="333333"/>
                </a:solidFill>
                <a:latin typeface="Times New Roman"/>
                <a:ea typeface="Microsoft YaHei"/>
              </a:rPr>
              <a:t>FIZ is based on Scheme</a:t>
            </a:r>
            <a:endParaRPr/>
          </a:p>
        </p:txBody>
      </p:sp>
      <p:sp>
        <p:nvSpPr>
          <p:cNvPr id="138" name="TextShape 3"/>
          <p:cNvSpPr txBox="1"/>
          <p:nvPr/>
        </p:nvSpPr>
        <p:spPr>
          <a:xfrm>
            <a:off x="685800" y="1905120"/>
            <a:ext cx="7768800" cy="418752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Scheme is a functional programming language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Uses the list data structure extensively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Program/Data equivalence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Heavy use of recursion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Garbage-collected, heap-allocated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Usually interpreted, but good compilers exist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5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nodeType="clickEffect" fill="hold">
                      <p:stCondLst>
                        <p:cond delay="indefinite"/>
                      </p:stCondLst>
                      <p:childTnLst>
                        <p:par>
                          <p:cTn id="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86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nodeType="clickEffect" fill="hold">
                      <p:stCondLst>
                        <p:cond delay="indefinite"/>
                      </p:stCondLst>
                      <p:childTnLst>
                        <p:par>
                          <p:cTn id="2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11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34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nodeType="clickEffect" fill="hold">
                      <p:stCondLst>
                        <p:cond delay="indefinite"/>
                      </p:stCondLst>
                      <p:childTnLst>
                        <p:par>
                          <p:cTn id="3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68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 lIns="90000" rIns="90000" tIns="46800" bIns="46800" anchor="ctr" anchorCtr="1"/>
          <a:p>
            <a:pPr>
              <a:lnSpc>
                <a:spcPct val="100000"/>
              </a:lnSpc>
            </a:pPr>
            <a:fld id="{DB0B744A-66D9-4475-8A27-4AC1512CC27E}" type="slidenum">
              <a:rPr lang="en-US" sz="1600">
                <a:solidFill>
                  <a:srgbClr val="00264c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1066680" y="304920"/>
            <a:ext cx="7768800" cy="1139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GB" sz="4400">
                <a:solidFill>
                  <a:srgbClr val="333333"/>
                </a:solidFill>
                <a:latin typeface="Times New Roman"/>
                <a:ea typeface="Microsoft YaHei"/>
              </a:rPr>
              <a:t>History of Function Programming</a:t>
            </a:r>
            <a:endParaRPr/>
          </a:p>
        </p:txBody>
      </p:sp>
      <p:sp>
        <p:nvSpPr>
          <p:cNvPr id="141" name="TextShape 3"/>
          <p:cNvSpPr txBox="1"/>
          <p:nvPr/>
        </p:nvSpPr>
        <p:spPr>
          <a:xfrm>
            <a:off x="685800" y="1905120"/>
            <a:ext cx="7768800" cy="418752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9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Lisp was created in 1958 by John McCarthy at MIT</a:t>
            </a:r>
            <a:endParaRPr/>
          </a:p>
          <a:p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Stands for LISt Processing</a:t>
            </a:r>
            <a:endParaRPr/>
          </a:p>
          <a:p>
            <a:pPr>
              <a:lnSpc>
                <a:spcPct val="9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Scheme developed in 1975</a:t>
            </a:r>
            <a:endParaRPr/>
          </a:p>
          <a:p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A dialect of Lisp</a:t>
            </a:r>
            <a:endParaRPr/>
          </a:p>
          <a:p>
            <a:pPr>
              <a:lnSpc>
                <a:spcPct val="9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Racket</a:t>
            </a:r>
            <a:endParaRPr/>
          </a:p>
          <a:p>
            <a:pPr>
              <a:lnSpc>
                <a:spcPct val="9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ML</a:t>
            </a:r>
            <a:endParaRPr/>
          </a:p>
          <a:p>
            <a:pPr>
              <a:lnSpc>
                <a:spcPct val="9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OCaml</a:t>
            </a:r>
            <a:endParaRPr/>
          </a:p>
          <a:p>
            <a:pPr>
              <a:lnSpc>
                <a:spcPct val="9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Haskell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nodeType="clickEffect" fill="hold">
                      <p:stCondLst>
                        <p:cond delay="indefinite"/>
                      </p:stCondLst>
                      <p:childTnLst>
                        <p:par>
                          <p:cTn id="4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nodeType="clickEffect" fill="hold">
                      <p:stCondLst>
                        <p:cond delay="indefinite"/>
                      </p:stCondLst>
                      <p:childTnLst>
                        <p:par>
                          <p:cTn id="4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9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nodeType="clickEffect" fill="hold">
                      <p:stCondLst>
                        <p:cond delay="indefinite"/>
                      </p:stCondLst>
                      <p:childTnLst>
                        <p:par>
                          <p:cTn id="5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76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nodeType="clickEffect" fill="hold">
                      <p:stCondLst>
                        <p:cond delay="indefinite"/>
                      </p:stCondLst>
                      <p:childTnLst>
                        <p:par>
                          <p:cTn id="5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01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19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26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29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35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 lIns="90000" rIns="90000" tIns="46800" bIns="46800" anchor="ctr" anchorCtr="1"/>
          <a:p>
            <a:pPr>
              <a:lnSpc>
                <a:spcPct val="100000"/>
              </a:lnSpc>
            </a:pPr>
            <a:fld id="{EE826BA7-AC40-45AC-A23A-63B836D822DE}" type="slidenum">
              <a:rPr lang="en-US" sz="1600">
                <a:solidFill>
                  <a:srgbClr val="00264c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1066680" y="304920"/>
            <a:ext cx="7768800" cy="1139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GB" sz="4400">
                <a:solidFill>
                  <a:srgbClr val="333333"/>
                </a:solidFill>
                <a:latin typeface="Times New Roman"/>
                <a:ea typeface="Microsoft YaHei"/>
              </a:rPr>
              <a:t>Application Areas</a:t>
            </a:r>
            <a:endParaRPr/>
          </a:p>
        </p:txBody>
      </p:sp>
      <p:sp>
        <p:nvSpPr>
          <p:cNvPr id="144" name="TextShape 3"/>
          <p:cNvSpPr txBox="1"/>
          <p:nvPr/>
        </p:nvSpPr>
        <p:spPr>
          <a:xfrm>
            <a:off x="685800" y="1905120"/>
            <a:ext cx="7768800" cy="418752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Artificial Intelligence</a:t>
            </a:r>
            <a:endParaRPr/>
          </a:p>
          <a:p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expert systems</a:t>
            </a:r>
            <a:endParaRPr/>
          </a:p>
          <a:p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 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planning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Simulation, modeling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Rapid prototyping</a:t>
            </a:r>
            <a:endParaRPr/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nodeType="clickEffect" fill="hold">
                      <p:stCondLst>
                        <p:cond delay="indefinite"/>
                      </p:stCondLst>
                      <p:childTnLst>
                        <p:par>
                          <p:cTn id="7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nodeType="clickEffect" fill="hold">
                      <p:stCondLst>
                        <p:cond delay="indefinite"/>
                      </p:stCondLst>
                      <p:childTnLst>
                        <p:par>
                          <p:cTn id="8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4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nodeType="clickEffect" fill="hold">
                      <p:stCondLst>
                        <p:cond delay="indefinite"/>
                      </p:stCondLst>
                      <p:childTnLst>
                        <p:par>
                          <p:cTn id="8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nodeType="clickEffect" fill="hold">
                      <p:stCondLst>
                        <p:cond delay="indefinite"/>
                      </p:stCondLst>
                      <p:childTnLst>
                        <p:par>
                          <p:cTn id="8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9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nodeType="clickEffect" fill="hold">
                      <p:stCondLst>
                        <p:cond delay="indefinite"/>
                      </p:stCondLst>
                      <p:childTnLst>
                        <p:par>
                          <p:cTn id="9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70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 lIns="90000" rIns="90000" tIns="46800" bIns="46800" anchor="ctr" anchorCtr="1"/>
          <a:p>
            <a:pPr>
              <a:lnSpc>
                <a:spcPct val="100000"/>
              </a:lnSpc>
            </a:pPr>
            <a:fld id="{700533D3-44D2-4B0C-BF89-0094199EC91B}" type="slidenum">
              <a:rPr lang="en-US" sz="1600">
                <a:solidFill>
                  <a:srgbClr val="00264c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1066680" y="304920"/>
            <a:ext cx="7768800" cy="1139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GB" sz="4400">
                <a:solidFill>
                  <a:srgbClr val="333333"/>
                </a:solidFill>
                <a:latin typeface="Times New Roman"/>
                <a:ea typeface="Microsoft YaHei"/>
              </a:rPr>
              <a:t>Functional Languages</a:t>
            </a:r>
            <a:endParaRPr/>
          </a:p>
        </p:txBody>
      </p:sp>
      <p:sp>
        <p:nvSpPr>
          <p:cNvPr id="147" name="TextShape 3"/>
          <p:cNvSpPr txBox="1"/>
          <p:nvPr/>
        </p:nvSpPr>
        <p:spPr>
          <a:xfrm>
            <a:off x="685800" y="1905120"/>
            <a:ext cx="7768800" cy="418752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Imperative Languages </a:t>
            </a:r>
            <a:endParaRPr/>
          </a:p>
          <a:p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 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Ex. Fortran, Algol, Pascal, Ada</a:t>
            </a:r>
            <a:endParaRPr/>
          </a:p>
          <a:p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 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based on von Neumann computer model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Functional Languages</a:t>
            </a:r>
            <a:endParaRPr/>
          </a:p>
          <a:p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Ex. Scheme, Lisp, ML, Haskell</a:t>
            </a:r>
            <a:endParaRPr/>
          </a:p>
          <a:p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Based on mathematical model of computation and lambda calculus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nodeType="clickEffect" fill="hold">
                      <p:stCondLst>
                        <p:cond delay="indefinite"/>
                      </p:stCondLst>
                      <p:childTnLst>
                        <p:par>
                          <p:cTn id="9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nodeType="clickEffect" fill="hold">
                      <p:stCondLst>
                        <p:cond delay="indefinite"/>
                      </p:stCondLst>
                      <p:childTnLst>
                        <p:par>
                          <p:cTn id="10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2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nodeType="clickEffect" fill="hold">
                      <p:stCondLst>
                        <p:cond delay="indefinite"/>
                      </p:stCondLst>
                      <p:childTnLst>
                        <p:par>
                          <p:cTn id="10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5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nodeType="clickEffect" fill="hold">
                      <p:stCondLst>
                        <p:cond delay="indefinite"/>
                      </p:stCondLst>
                      <p:childTnLst>
                        <p:par>
                          <p:cTn id="1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93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nodeType="clickEffect" fill="hold">
                      <p:stCondLst>
                        <p:cond delay="indefinite"/>
                      </p:stCondLst>
                      <p:childTnLst>
                        <p:par>
                          <p:cTn id="1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14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nodeType="clickEffect" fill="hold">
                      <p:stCondLst>
                        <p:cond delay="indefinite"/>
                      </p:stCondLst>
                      <p:childTnLst>
                        <p:par>
                          <p:cTn id="1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44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7162920" y="6248520"/>
            <a:ext cx="1904760" cy="456840"/>
          </a:xfrm>
          <a:prstGeom prst="rect">
            <a:avLst/>
          </a:prstGeom>
        </p:spPr>
        <p:txBody>
          <a:bodyPr lIns="90000" rIns="90000" tIns="46800" bIns="46800" anchor="ctr" anchorCtr="1"/>
          <a:p>
            <a:pPr>
              <a:lnSpc>
                <a:spcPct val="100000"/>
              </a:lnSpc>
            </a:pPr>
            <a:r>
              <a:rPr lang="en-US" sz="1200">
                <a:solidFill>
                  <a:srgbClr val="808080"/>
                </a:solidFill>
                <a:latin typeface="Arial"/>
                <a:ea typeface="Microsoft YaHei"/>
              </a:rPr>
              <a:t>slide </a:t>
            </a:r>
            <a:fld id="{9399CAB2-C60C-4EE9-A639-5DB29AF6E7DD}" type="slidenum">
              <a:rPr lang="en-US" sz="1200">
                <a:solidFill>
                  <a:srgbClr val="808080"/>
                </a:solidFill>
                <a:latin typeface="Arial"/>
                <a:ea typeface="Microsoft YaHei"/>
              </a:rPr>
              <a:t>&lt;number&gt;</a:t>
            </a:fld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1066680" y="304920"/>
            <a:ext cx="7768800" cy="1139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GB" sz="4400">
                <a:solidFill>
                  <a:srgbClr val="333333"/>
                </a:solidFill>
                <a:latin typeface="Times New Roman"/>
                <a:ea typeface="Microsoft YaHei"/>
              </a:rPr>
              <a:t>What is FIZ</a:t>
            </a:r>
            <a:endParaRPr/>
          </a:p>
        </p:txBody>
      </p:sp>
      <p:sp>
        <p:nvSpPr>
          <p:cNvPr id="97" name="TextShape 3"/>
          <p:cNvSpPr txBox="1"/>
          <p:nvPr/>
        </p:nvSpPr>
        <p:spPr>
          <a:xfrm>
            <a:off x="457200" y="1828800"/>
            <a:ext cx="8178480" cy="464796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FIZ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F is for functional programming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I is for integer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(we only use integer data type)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Z is for zero, denoting the simplicity of the language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In Functional Programming, one 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defines functions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writes expressions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Syntax: instead of writing f(a, b, c); we write (f a b c)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 lIns="90000" rIns="90000" tIns="46800" bIns="46800" anchor="ctr" anchorCtr="1"/>
          <a:p>
            <a:pPr>
              <a:lnSpc>
                <a:spcPct val="100000"/>
              </a:lnSpc>
            </a:pPr>
            <a:fld id="{8B2792A7-47A8-4B1B-B669-17559094113B}" type="slidenum">
              <a:rPr lang="en-US" sz="1600">
                <a:solidFill>
                  <a:srgbClr val="00264c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1066680" y="304920"/>
            <a:ext cx="7768800" cy="1139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GB" sz="4400">
                <a:solidFill>
                  <a:srgbClr val="333333"/>
                </a:solidFill>
                <a:latin typeface="Times New Roman"/>
                <a:ea typeface="Microsoft YaHei"/>
              </a:rPr>
              <a:t>Review</a:t>
            </a:r>
            <a:endParaRPr/>
          </a:p>
        </p:txBody>
      </p:sp>
      <p:sp>
        <p:nvSpPr>
          <p:cNvPr id="150" name="TextShape 3"/>
          <p:cNvSpPr txBox="1"/>
          <p:nvPr/>
        </p:nvSpPr>
        <p:spPr>
          <a:xfrm>
            <a:off x="685800" y="1905120"/>
            <a:ext cx="7768800" cy="418752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Be able to write simple programs in FIZ.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Know the concept of lazy evaluation versus eager evaluation.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How RSA work is not required.</a:t>
            </a:r>
            <a:endParaRPr/>
          </a:p>
        </p:txBody>
      </p:sp>
    </p:spTree>
  </p:cSld>
  <p:timing>
    <p:tnLst>
      <p:par>
        <p:cTn id="121" dur="indefinite" restart="never" nodeType="tmRoot">
          <p:childTnLst>
            <p:seq>
              <p:cTn id="122" dur="indefinite" nodeType="mainSeq">
                <p:childTnLst>
                  <p:par>
                    <p:cTn id="123" nodeType="clickEffect" fill="hold">
                      <p:stCondLst>
                        <p:cond delay="indefinite"/>
                      </p:stCondLst>
                      <p:childTnLst>
                        <p:par>
                          <p:cTn id="1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2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04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 lIns="90000" rIns="90000" tIns="46800" bIns="46800" anchor="ctr" anchorCtr="1"/>
          <a:p>
            <a:pPr>
              <a:lnSpc>
                <a:spcPct val="100000"/>
              </a:lnSpc>
            </a:pPr>
            <a:fld id="{E9F94855-8E78-4CB5-A9B8-6F20CB5F50F4}" type="slidenum">
              <a:rPr lang="en-US" sz="1600">
                <a:solidFill>
                  <a:srgbClr val="00264c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1066680" y="304920"/>
            <a:ext cx="7768800" cy="1139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GB" sz="4400">
                <a:solidFill>
                  <a:srgbClr val="333333"/>
                </a:solidFill>
                <a:latin typeface="Times New Roman"/>
                <a:ea typeface="Microsoft YaHei"/>
              </a:rPr>
              <a:t>Upcoming Attraction</a:t>
            </a:r>
            <a:endParaRPr/>
          </a:p>
        </p:txBody>
      </p:sp>
      <p:sp>
        <p:nvSpPr>
          <p:cNvPr id="153" name="TextShape 3"/>
          <p:cNvSpPr txBox="1"/>
          <p:nvPr/>
        </p:nvSpPr>
        <p:spPr>
          <a:xfrm>
            <a:off x="685800" y="1905120"/>
            <a:ext cx="7768800" cy="418752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How to write an interpreter/compiler frontend?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Topic 4: Regular expressions &amp; Lexical Analyzer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Topic 5: Context-free grammar &amp; Parser</a:t>
            </a:r>
            <a:endParaRPr/>
          </a:p>
        </p:txBody>
      </p:sp>
    </p:spTree>
  </p:cSld>
  <p:timing>
    <p:tnLst>
      <p:par>
        <p:cTn id="135" dur="indefinite" restart="never" nodeType="tmRoot">
          <p:childTnLst>
            <p:seq>
              <p:cTn id="136" dur="indefinite" nodeType="mainSeq">
                <p:childTnLst>
                  <p:par>
                    <p:cTn id="137" nodeType="clickEffect" fill="hold">
                      <p:stCondLst>
                        <p:cond delay="indefinite"/>
                      </p:stCondLst>
                      <p:childTnLst>
                        <p:par>
                          <p:cTn id="1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7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96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7162920" y="6248520"/>
            <a:ext cx="1904760" cy="456840"/>
          </a:xfrm>
          <a:prstGeom prst="rect">
            <a:avLst/>
          </a:prstGeom>
        </p:spPr>
        <p:txBody>
          <a:bodyPr lIns="90000" rIns="90000" tIns="46800" bIns="46800" anchor="ctr" anchorCtr="1"/>
          <a:p>
            <a:pPr>
              <a:lnSpc>
                <a:spcPct val="100000"/>
              </a:lnSpc>
            </a:pPr>
            <a:r>
              <a:rPr lang="en-US" sz="1200">
                <a:solidFill>
                  <a:srgbClr val="808080"/>
                </a:solidFill>
                <a:latin typeface="Arial"/>
                <a:ea typeface="Microsoft YaHei"/>
              </a:rPr>
              <a:t>slide </a:t>
            </a:r>
            <a:fld id="{5C16625F-3CBB-46D4-BAEB-496584EBC84D}" type="slidenum">
              <a:rPr lang="en-US" sz="1200">
                <a:solidFill>
                  <a:srgbClr val="808080"/>
                </a:solidFill>
                <a:latin typeface="Arial"/>
                <a:ea typeface="Microsoft YaHei"/>
              </a:rPr>
              <a:t>&lt;number&gt;</a:t>
            </a:fld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1066680" y="304920"/>
            <a:ext cx="7768800" cy="1139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GB" sz="4400">
                <a:solidFill>
                  <a:srgbClr val="333333"/>
                </a:solidFill>
                <a:latin typeface="Times New Roman"/>
                <a:ea typeface="Microsoft YaHei"/>
              </a:rPr>
              <a:t>Basic Features of FIZ</a:t>
            </a:r>
            <a:endParaRPr/>
          </a:p>
        </p:txBody>
      </p:sp>
      <p:sp>
        <p:nvSpPr>
          <p:cNvPr id="100" name="TextShape 3"/>
          <p:cNvSpPr txBox="1"/>
          <p:nvPr/>
        </p:nvSpPr>
        <p:spPr>
          <a:xfrm>
            <a:off x="457200" y="1828800"/>
            <a:ext cx="8178480" cy="464796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non-negative integer</a:t>
            </a: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evaluates to its value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(</a:t>
            </a:r>
            <a:r>
              <a:rPr lang="en-GB" sz="3200">
                <a:solidFill>
                  <a:srgbClr val="3333cc"/>
                </a:solidFill>
                <a:latin typeface="Times New Roman"/>
                <a:ea typeface="Microsoft YaHei"/>
              </a:rPr>
              <a:t>inc</a:t>
            </a: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 exp)</a:t>
            </a: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evaluates to value of exp + 1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(</a:t>
            </a:r>
            <a:r>
              <a:rPr lang="en-GB" sz="3200">
                <a:solidFill>
                  <a:srgbClr val="3333cc"/>
                </a:solidFill>
                <a:latin typeface="Times New Roman"/>
                <a:ea typeface="Microsoft YaHei"/>
              </a:rPr>
              <a:t>dec</a:t>
            </a: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 exp)</a:t>
            </a: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evaluates to halt if value of exp is 0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                 </a:t>
            </a: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otherwise evaluates to value of exp - 0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(</a:t>
            </a:r>
            <a:r>
              <a:rPr lang="en-GB" sz="3200">
                <a:solidFill>
                  <a:srgbClr val="3333cc"/>
                </a:solidFill>
                <a:latin typeface="Times New Roman"/>
                <a:ea typeface="Microsoft YaHei"/>
              </a:rPr>
              <a:t>ifz</a:t>
            </a: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 cexp  texp  fexp)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evaluates to value of texp when cexp evaluates to 0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 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and to value of fexp when cexp evaluates to none 0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7162920" y="6248520"/>
            <a:ext cx="1904760" cy="456840"/>
          </a:xfrm>
          <a:prstGeom prst="rect">
            <a:avLst/>
          </a:prstGeom>
        </p:spPr>
        <p:txBody>
          <a:bodyPr lIns="90000" rIns="90000" tIns="46800" bIns="46800" anchor="ctr" anchorCtr="1"/>
          <a:p>
            <a:pPr>
              <a:lnSpc>
                <a:spcPct val="100000"/>
              </a:lnSpc>
            </a:pPr>
            <a:r>
              <a:rPr lang="en-US" sz="1200">
                <a:solidFill>
                  <a:srgbClr val="808080"/>
                </a:solidFill>
                <a:latin typeface="Arial"/>
                <a:ea typeface="Microsoft YaHei"/>
              </a:rPr>
              <a:t>slide </a:t>
            </a:r>
            <a:fld id="{3BEAA6CA-F7E6-4055-9034-945B91776148}" type="slidenum">
              <a:rPr lang="en-US" sz="1200">
                <a:solidFill>
                  <a:srgbClr val="808080"/>
                </a:solidFill>
                <a:latin typeface="Arial"/>
                <a:ea typeface="Microsoft YaHei"/>
              </a:rPr>
              <a:t>&lt;number&gt;</a:t>
            </a:fld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1066680" y="304920"/>
            <a:ext cx="7768800" cy="1139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GB" sz="4400">
                <a:solidFill>
                  <a:srgbClr val="333333"/>
                </a:solidFill>
                <a:latin typeface="Times New Roman"/>
                <a:ea typeface="Microsoft YaHei"/>
              </a:rPr>
              <a:t>Examples</a:t>
            </a:r>
            <a:endParaRPr/>
          </a:p>
        </p:txBody>
      </p:sp>
      <p:sp>
        <p:nvSpPr>
          <p:cNvPr id="103" name="TextShape 3"/>
          <p:cNvSpPr txBox="1"/>
          <p:nvPr/>
        </p:nvSpPr>
        <p:spPr>
          <a:xfrm>
            <a:off x="457200" y="1905120"/>
            <a:ext cx="8178480" cy="464796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(inc 3)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4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(inc (dec (inc 1)))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2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(ifz (dec 1)  2 3)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2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7162920" y="6248520"/>
            <a:ext cx="1904760" cy="456840"/>
          </a:xfrm>
          <a:prstGeom prst="rect">
            <a:avLst/>
          </a:prstGeom>
        </p:spPr>
        <p:txBody>
          <a:bodyPr lIns="90000" rIns="90000" tIns="46800" bIns="46800" anchor="ctr" anchorCtr="1"/>
          <a:p>
            <a:pPr>
              <a:lnSpc>
                <a:spcPct val="100000"/>
              </a:lnSpc>
            </a:pPr>
            <a:r>
              <a:rPr lang="en-US" sz="1200">
                <a:solidFill>
                  <a:srgbClr val="808080"/>
                </a:solidFill>
                <a:latin typeface="Arial"/>
                <a:ea typeface="Microsoft YaHei"/>
              </a:rPr>
              <a:t>slide </a:t>
            </a:r>
            <a:fld id="{D084EB7F-BF1D-4CC9-A967-CE51A962570D}" type="slidenum">
              <a:rPr lang="en-US" sz="1200">
                <a:solidFill>
                  <a:srgbClr val="808080"/>
                </a:solidFill>
                <a:latin typeface="Arial"/>
                <a:ea typeface="Microsoft YaHei"/>
              </a:rPr>
              <a:t>&lt;number&gt;</a:t>
            </a:fld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1066680" y="304920"/>
            <a:ext cx="7768800" cy="1139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GB" sz="4400">
                <a:solidFill>
                  <a:srgbClr val="333333"/>
                </a:solidFill>
                <a:latin typeface="Times New Roman"/>
                <a:ea typeface="Microsoft YaHei"/>
              </a:rPr>
              <a:t>Defining New Functions</a:t>
            </a:r>
            <a:endParaRPr/>
          </a:p>
        </p:txBody>
      </p:sp>
      <p:sp>
        <p:nvSpPr>
          <p:cNvPr id="106" name="TextShape 3"/>
          <p:cNvSpPr txBox="1"/>
          <p:nvPr/>
        </p:nvSpPr>
        <p:spPr>
          <a:xfrm>
            <a:off x="457200" y="1600200"/>
            <a:ext cx="8178480" cy="502884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GB" sz="3200">
                <a:solidFill>
                  <a:srgbClr val="3333cc"/>
                </a:solidFill>
                <a:latin typeface="Times New Roman"/>
                <a:ea typeface="Microsoft YaHei"/>
              </a:rPr>
              <a:t>(define (name  arguments) function-body )</a:t>
            </a:r>
            <a:endParaRPr/>
          </a:p>
          <a:p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Examples:</a:t>
            </a:r>
            <a:endParaRPr/>
          </a:p>
          <a:p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(define (add x y) </a:t>
            </a:r>
            <a:endParaRPr/>
          </a:p>
          <a:p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            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(ifz  y  x  (add (inc x) (dec y))))</a:t>
            </a:r>
            <a:endParaRPr/>
          </a:p>
          <a:p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(define (sub x y) </a:t>
            </a:r>
            <a:endParaRPr/>
          </a:p>
          <a:p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(ifz  y  x  (ifz x halt (sub (dec x) (dec y)))))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7030a0"/>
                </a:solidFill>
                <a:latin typeface="Times New Roman"/>
                <a:ea typeface="Microsoft YaHei"/>
              </a:rPr>
              <a:t>(name arguments)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E.g., (add 2 3); (add (inc 2) (dec 3))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7162920" y="6248520"/>
            <a:ext cx="1904760" cy="456840"/>
          </a:xfrm>
          <a:prstGeom prst="rect">
            <a:avLst/>
          </a:prstGeom>
        </p:spPr>
        <p:txBody>
          <a:bodyPr lIns="90000" rIns="90000" tIns="46800" bIns="46800" anchor="ctr" anchorCtr="1"/>
          <a:p>
            <a:pPr>
              <a:lnSpc>
                <a:spcPct val="100000"/>
              </a:lnSpc>
            </a:pPr>
            <a:r>
              <a:rPr lang="en-US" sz="1200">
                <a:solidFill>
                  <a:srgbClr val="808080"/>
                </a:solidFill>
                <a:latin typeface="Arial"/>
                <a:ea typeface="Microsoft YaHei"/>
              </a:rPr>
              <a:t>slide </a:t>
            </a:r>
            <a:fld id="{4682BE04-9501-44C5-9C02-501295D3F184}" type="slidenum">
              <a:rPr lang="en-US" sz="1200">
                <a:solidFill>
                  <a:srgbClr val="808080"/>
                </a:solidFill>
                <a:latin typeface="Arial"/>
                <a:ea typeface="Microsoft YaHei"/>
              </a:rPr>
              <a:t>&lt;number&gt;</a:t>
            </a:fld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1066680" y="304920"/>
            <a:ext cx="7768800" cy="1139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GB" sz="4400">
                <a:solidFill>
                  <a:srgbClr val="333333"/>
                </a:solidFill>
                <a:latin typeface="Times New Roman"/>
                <a:ea typeface="Microsoft YaHei"/>
              </a:rPr>
              <a:t>Dealing with Errors</a:t>
            </a:r>
            <a:endParaRPr/>
          </a:p>
        </p:txBody>
      </p:sp>
      <p:sp>
        <p:nvSpPr>
          <p:cNvPr id="109" name="TextShape 3"/>
          <p:cNvSpPr txBox="1"/>
          <p:nvPr/>
        </p:nvSpPr>
        <p:spPr>
          <a:xfrm>
            <a:off x="457200" y="1600200"/>
            <a:ext cx="8178480" cy="502884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(halt)</a:t>
            </a: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stops the program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Whenever the evaluation could lead to non-integer or negative number, call (halt)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Note: 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FIZ has no assignment, except in function invocation.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    </a:t>
            </a: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FIZ has no loop, except in recursion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066680" y="304920"/>
            <a:ext cx="7768800" cy="1139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GB" sz="4400">
                <a:solidFill>
                  <a:srgbClr val="333333"/>
                </a:solidFill>
                <a:latin typeface="Times New Roman"/>
                <a:ea typeface="Microsoft YaHei"/>
              </a:rPr>
              <a:t>More Examples: Add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685800" y="1981080"/>
            <a:ext cx="7768800" cy="418752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00264c"/>
                </a:solidFill>
                <a:latin typeface="Courier New"/>
                <a:ea typeface="Microsoft YaHei"/>
              </a:rPr>
              <a:t>(define (add x y) 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GB" sz="2000">
                <a:solidFill>
                  <a:srgbClr val="00264c"/>
                </a:solidFill>
                <a:latin typeface="Courier New"/>
                <a:ea typeface="Microsoft YaHei"/>
              </a:rPr>
              <a:t>(ifz y x 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GB" sz="2000">
                <a:solidFill>
                  <a:srgbClr val="00264c"/>
                </a:solidFill>
                <a:latin typeface="Courier New"/>
                <a:ea typeface="Microsoft YaHei"/>
              </a:rPr>
              <a:t>(add (inc x) (dec y))))   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00264c"/>
                </a:solidFill>
                <a:latin typeface="Courier New"/>
                <a:ea typeface="Microsoft YaHei"/>
              </a:rPr>
              <a:t>       </a:t>
            </a:r>
            <a:r>
              <a:rPr b="1" lang="en-GB" sz="2000">
                <a:solidFill>
                  <a:srgbClr val="00264c"/>
                </a:solidFill>
                <a:latin typeface="Courier New"/>
                <a:ea typeface="Microsoft YaHei"/>
              </a:rPr>
              <a:t>; if y==0, x+y=x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00264c"/>
                </a:solidFill>
                <a:latin typeface="Courier New"/>
                <a:ea typeface="Microsoft YaHei"/>
              </a:rPr>
              <a:t>       </a:t>
            </a:r>
            <a:r>
              <a:rPr b="1" lang="en-GB" sz="2000">
                <a:solidFill>
                  <a:srgbClr val="00264c"/>
                </a:solidFill>
                <a:latin typeface="Courier New"/>
                <a:ea typeface="Microsoft YaHei"/>
              </a:rPr>
              <a:t>; otherwise x+y = (x+1) + (y-1)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00264c"/>
                </a:solidFill>
                <a:latin typeface="Courier New"/>
                <a:ea typeface="Microsoft YaHei"/>
              </a:rPr>
              <a:t>We assume lazy evaluation, i.e., in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GB" sz="2000">
                <a:solidFill>
                  <a:srgbClr val="00264c"/>
                </a:solidFill>
                <a:latin typeface="Courier New"/>
                <a:ea typeface="Microsoft YaHei"/>
              </a:rPr>
              <a:t>(ifz cond t_exp e_exp)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00264c"/>
                </a:solidFill>
                <a:latin typeface="Courier New"/>
                <a:ea typeface="Microsoft YaHei"/>
              </a:rPr>
              <a:t>We evaluate t_exp only when cond is 0, and evaluate e_exp only when cond is not 0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066680" y="304920"/>
            <a:ext cx="7768800" cy="1139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GB" sz="4400">
                <a:solidFill>
                  <a:srgbClr val="333333"/>
                </a:solidFill>
                <a:latin typeface="Times New Roman"/>
                <a:ea typeface="Microsoft YaHei"/>
              </a:rPr>
              <a:t>Lazy versus Eager Evaluation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152280" y="1981080"/>
            <a:ext cx="4647960" cy="418752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GB">
                <a:solidFill>
                  <a:srgbClr val="00264c"/>
                </a:solidFill>
                <a:latin typeface="Courier New"/>
                <a:ea typeface="Microsoft YaHei"/>
              </a:rPr>
              <a:t>In Eager evaluation</a:t>
            </a:r>
            <a:endParaRPr/>
          </a:p>
          <a:p>
            <a:pPr>
              <a:lnSpc>
                <a:spcPct val="100000"/>
              </a:lnSpc>
            </a:pPr>
            <a:r>
              <a:rPr b="1" lang="en-GB">
                <a:solidFill>
                  <a:srgbClr val="00264c"/>
                </a:solidFill>
                <a:latin typeface="Courier New"/>
                <a:ea typeface="Microsoft YaHei"/>
              </a:rPr>
              <a:t>(add 3 0)</a:t>
            </a:r>
            <a:endParaRPr/>
          </a:p>
          <a:p>
            <a:pPr>
              <a:lnSpc>
                <a:spcPct val="100000"/>
              </a:lnSpc>
            </a:pPr>
            <a:r>
              <a:rPr b="1" lang="en-GB">
                <a:solidFill>
                  <a:srgbClr val="00264c"/>
                </a:solidFill>
                <a:latin typeface="Courier New"/>
                <a:ea typeface="Microsoft YaHei"/>
              </a:rPr>
              <a:t>becomes</a:t>
            </a:r>
            <a:endParaRPr/>
          </a:p>
          <a:p>
            <a:pPr>
              <a:lnSpc>
                <a:spcPct val="100000"/>
              </a:lnSpc>
            </a:pPr>
            <a:r>
              <a:rPr b="1" lang="en-GB">
                <a:solidFill>
                  <a:srgbClr val="00264c"/>
                </a:solidFill>
                <a:latin typeface="Courier New"/>
                <a:ea typeface="Microsoft YaHei"/>
              </a:rPr>
              <a:t>(ifz 0 3 (add (inc 3) (dec 0)))</a:t>
            </a:r>
            <a:endParaRPr/>
          </a:p>
          <a:p>
            <a:pPr>
              <a:lnSpc>
                <a:spcPct val="100000"/>
              </a:lnSpc>
            </a:pPr>
            <a:r>
              <a:rPr b="1" lang="en-GB">
                <a:solidFill>
                  <a:srgbClr val="00264c"/>
                </a:solidFill>
                <a:latin typeface="Courier New"/>
                <a:ea typeface="Microsoft YaHei"/>
              </a:rPr>
              <a:t>We need to evaluate the last argument in the above function call, i.e.,</a:t>
            </a:r>
            <a:endParaRPr/>
          </a:p>
          <a:p>
            <a:pPr>
              <a:lnSpc>
                <a:spcPct val="100000"/>
              </a:lnSpc>
            </a:pPr>
            <a:r>
              <a:rPr b="1" lang="en-GB">
                <a:solidFill>
                  <a:srgbClr val="00264c"/>
                </a:solidFill>
                <a:latin typeface="Courier New"/>
                <a:ea typeface="Microsoft YaHei"/>
              </a:rPr>
              <a:t>(add (inc 3) (dec 0)),</a:t>
            </a:r>
            <a:endParaRPr/>
          </a:p>
          <a:p>
            <a:pPr>
              <a:lnSpc>
                <a:spcPct val="100000"/>
              </a:lnSpc>
            </a:pPr>
            <a:r>
              <a:rPr b="1" lang="en-GB">
                <a:solidFill>
                  <a:srgbClr val="00264c"/>
                </a:solidFill>
                <a:latin typeface="Courier New"/>
                <a:ea typeface="Microsoft YaHei"/>
              </a:rPr>
              <a:t>Which becomes </a:t>
            </a:r>
            <a:endParaRPr/>
          </a:p>
          <a:p>
            <a:pPr>
              <a:lnSpc>
                <a:spcPct val="100000"/>
              </a:lnSpc>
            </a:pPr>
            <a:r>
              <a:rPr b="1" lang="en-GB">
                <a:solidFill>
                  <a:srgbClr val="00264c"/>
                </a:solidFill>
                <a:latin typeface="Courier New"/>
                <a:ea typeface="Microsoft YaHei"/>
              </a:rPr>
              <a:t> </a:t>
            </a:r>
            <a:r>
              <a:rPr b="1" lang="en-GB">
                <a:solidFill>
                  <a:srgbClr val="00264c"/>
                </a:solidFill>
                <a:latin typeface="Courier New"/>
                <a:ea typeface="Microsoft YaHei"/>
              </a:rPr>
              <a:t>(add 4 -1)</a:t>
            </a:r>
            <a:endParaRPr/>
          </a:p>
          <a:p>
            <a:pPr>
              <a:lnSpc>
                <a:spcPct val="100000"/>
              </a:lnSpc>
            </a:pPr>
            <a:r>
              <a:rPr b="1" lang="en-GB">
                <a:solidFill>
                  <a:srgbClr val="00264c"/>
                </a:solidFill>
                <a:latin typeface="Courier New"/>
                <a:ea typeface="Microsoft YaHei"/>
              </a:rPr>
              <a:t>This then becomes infinite loop</a:t>
            </a:r>
            <a:endParaRPr/>
          </a:p>
        </p:txBody>
      </p:sp>
      <p:sp>
        <p:nvSpPr>
          <p:cNvPr id="114" name="CustomShape 3"/>
          <p:cNvSpPr/>
          <p:nvPr/>
        </p:nvSpPr>
        <p:spPr>
          <a:xfrm>
            <a:off x="4724280" y="1908000"/>
            <a:ext cx="4419360" cy="4187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In Lazy evaluation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(add 3 0)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becomes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(ifz 0 3 (add (inc 3) (dec 0)))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We do not evaluate the last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argument yet, and figures out that we do not need it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5" name="CustomShape 4"/>
          <p:cNvSpPr/>
          <p:nvPr/>
        </p:nvSpPr>
        <p:spPr>
          <a:xfrm>
            <a:off x="685800" y="6019920"/>
            <a:ext cx="7238520" cy="82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c00000"/>
                </a:solidFill>
                <a:latin typeface="Times New Roman"/>
                <a:ea typeface="Microsoft YaHei"/>
              </a:rPr>
              <a:t>A similar issue in C: In “If (cond_1 &amp;&amp; func(a,b))”, if cond_1 is false, would func(a,b) be called?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066680" y="304920"/>
            <a:ext cx="7768800" cy="1139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GB" sz="4400">
                <a:solidFill>
                  <a:srgbClr val="333333"/>
                </a:solidFill>
                <a:latin typeface="Times New Roman"/>
                <a:ea typeface="Microsoft YaHei"/>
              </a:rPr>
              <a:t>More Examples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685800" y="1981080"/>
            <a:ext cx="7768800" cy="418752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00264c"/>
                </a:solidFill>
                <a:latin typeface="Courier New"/>
                <a:ea typeface="Microsoft YaHei"/>
              </a:rPr>
              <a:t>(define (mul x y)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GB" sz="2000">
                <a:solidFill>
                  <a:srgbClr val="00264c"/>
                </a:solidFill>
                <a:latin typeface="Courier New"/>
                <a:ea typeface="Microsoft YaHei"/>
              </a:rPr>
              <a:t>(ifz y 0 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00264c"/>
                </a:solidFill>
                <a:latin typeface="Courier New"/>
                <a:ea typeface="Microsoft YaHei"/>
              </a:rPr>
              <a:t>     </a:t>
            </a:r>
            <a:r>
              <a:rPr b="1" lang="en-GB" sz="2000">
                <a:solidFill>
                  <a:srgbClr val="00264c"/>
                </a:solidFill>
                <a:latin typeface="Courier New"/>
                <a:ea typeface="Microsoft YaHei"/>
              </a:rPr>
              <a:t>(add x (mul x (dec y))))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00264c"/>
                </a:solidFill>
                <a:latin typeface="Courier New"/>
                <a:ea typeface="Microsoft YaHei"/>
              </a:rPr>
              <a:t>(define (div x y)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00264c"/>
                </a:solidFill>
                <a:latin typeface="Courier New"/>
                <a:ea typeface="Microsoft YaHei"/>
              </a:rPr>
              <a:t> </a:t>
            </a:r>
            <a:r>
              <a:rPr b="1" lang="en-GB" sz="2000">
                <a:solidFill>
                  <a:srgbClr val="00264c"/>
                </a:solidFill>
                <a:latin typeface="Courier New"/>
                <a:ea typeface="Microsoft YaHei"/>
              </a:rPr>
              <a:t>(ifz y (halt) 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00264c"/>
                </a:solidFill>
                <a:latin typeface="Courier New"/>
                <a:ea typeface="Microsoft YaHei"/>
              </a:rPr>
              <a:t>   </a:t>
            </a:r>
            <a:r>
              <a:rPr b="1" lang="en-GB" sz="2000">
                <a:solidFill>
                  <a:srgbClr val="00264c"/>
                </a:solidFill>
                <a:latin typeface="Courier New"/>
                <a:ea typeface="Microsoft YaHei"/>
              </a:rPr>
              <a:t>(ifz (lt x y) 0 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00264c"/>
                </a:solidFill>
                <a:latin typeface="Courier New"/>
                <a:ea typeface="Microsoft YaHei"/>
              </a:rPr>
              <a:t>        </a:t>
            </a:r>
            <a:r>
              <a:rPr b="1" lang="en-GB" sz="2000">
                <a:solidFill>
                  <a:srgbClr val="00264c"/>
                </a:solidFill>
                <a:latin typeface="Courier New"/>
                <a:ea typeface="Microsoft YaHei"/>
              </a:rPr>
              <a:t>(inc (div (sub x y) y)))))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