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A7758E-E12E-44C4-8914-3166EFAC540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B4489EF-3DA3-4A0B-A2A8-8A7E0EED017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623F45E-9C0F-4901-976D-12B2132E1DE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0E5FB30-2947-4D79-83E4-EB40E3A8A9C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7BB0A90-F722-4A1A-93A9-B84A5839B62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EA95A79-B546-4664-B9C8-53DBBC4A086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66950CE-051B-464E-A82C-132189C7416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006040F-F9AD-45BE-8EC8-F14F13769BB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38E5FE8-4B3B-4E0F-BDC0-62DC23AE179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FE36289-D312-41CE-8A60-9E1423F908C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9ECC2A0-A889-4F0F-BF78-22A7CA84B77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E1AACE3-99BC-4E33-AF6A-A8A27FA02B4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12A5DCF-1AF5-487E-83AA-81357B708C6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29A900E-62DD-4530-AE9A-159E496C1B8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4AFEA11-AABC-4F81-ADAD-07F57032D81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98375C4-C242-4DB3-975B-B80BD53FCA52}" type="slidenum">
              <a:rPr lang="en-US" sz="1200">
                <a:solidFill>
                  <a:srgbClr val="ffffff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3206A94-ACD6-4BD0-A706-B33D0C72E9C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25D8F1B-EED5-4073-98B8-0372C2D3F8F2}" type="slidenum">
              <a:rPr lang="en-US" sz="1200">
                <a:solidFill>
                  <a:srgbClr val="ffffff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6F573D7-D1EE-4EB2-BF41-90F31B7530C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068C43B-00B4-47E1-8F1A-DAEE2BD08B4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2BA3CEC-7816-4388-B1C6-5CE94EB3E47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7DC81C1-4C82-422C-83DB-541B724172C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BB7BB70-3B29-4646-B973-922480D2467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CA44012-FA8F-4A58-A3B7-A68DF1F7AF3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9F9856D-BCF9-4199-9295-C77E3D62FA6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2E23508-4B2C-45E1-94C6-174A24911CE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778BD3F-C133-40E9-AA72-1C4BCB4B7AB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8001FA1-455B-47BD-B4B2-50B591F01D7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6DC1BBA-2DD0-44E4-A95B-B5AAE05E113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6A9EB66-FF39-4D8C-B2D6-8802A97BC533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812947CC-E449-4DE3-A70C-716A6F61684A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9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0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Click to edit the title text formatClick to edit Master title style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264c"/>
                </a:solidFill>
                <a:latin typeface="Times New Roman"/>
                <a:ea typeface="Microsoft YaHei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Second level</a:t>
            </a:r>
            <a:endParaRPr/>
          </a:p>
          <a:p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Third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Fourth level</a:t>
            </a:r>
            <a:endParaRPr/>
          </a:p>
          <a:p>
            <a:r>
              <a:rPr lang="en-GB" sz="2000">
                <a:solidFill>
                  <a:srgbClr val="00264c"/>
                </a:solidFill>
                <a:latin typeface="Times New Roman"/>
                <a:ea typeface="Microsoft YaHei"/>
              </a:rPr>
              <a:t>Fifth level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4E245EE8-152F-490B-9A88-0ED4DBD287DD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371600" y="3733920"/>
            <a:ext cx="64004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5: Parsing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Prepared by Evan Hanau 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Let’s define a grammar for a primitive add or multiply expression: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&lt;expr&gt; ::= &lt;expr&gt; * &lt;expr&gt;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 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|  &lt;expr&gt; + &lt;expr&gt;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|  number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this case, &lt;expr&gt; is a terminal and number, *, and + are the nonterminals.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 for Simple Expressions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Clearly, there is some ambiguity here, because operator precedence (sometimes referred to as 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binding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) is not defined.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grammar does not distinguish between 2+2*2+2 = 16 (incorrect under normal rules) or 2+2*2+2 = 8 (correct).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One Solution: Define expressions of different levels: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&lt;expr&gt; ::= &lt;add_expr&gt;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&lt;add_expr&gt; ::= &lt;add_expr&gt; + &lt;mul_expr&gt;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      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| &lt;mul_expr&gt;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&lt;mul_expr&gt; ::= &lt;mul_expr&gt; * number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      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| number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Now, multiplication will bind tighter than addition (this may require a few sample expressions to wrap your head around!)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Associativity follows from the above example (Hint: What side of the multiply and add operation did we have the “deeper” production on?)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&lt;palindrome&gt; ::= letter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             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|   </a:t>
            </a:r>
            <a:r>
              <a:rPr lang="en-US" sz="2400">
                <a:solidFill>
                  <a:srgbClr val="00264c"/>
                </a:solidFill>
                <a:latin typeface="Symbol"/>
                <a:ea typeface="Microsoft YaHei"/>
              </a:rPr>
              <a:t>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// empty string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&lt;palindrome&gt; ::= “a” &lt;palindrome&gt; “a”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              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|    “b” &lt;palindrome&gt; “b”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               </a:t>
            </a: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…</a:t>
            </a: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Or, &lt;palindrome&gt; ::= letter &lt;palindrome&gt; letter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However, we need to check the two letters are the same.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CFG for anbn: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&lt;anbn&gt; = </a:t>
            </a:r>
            <a:r>
              <a:rPr lang="en-US" sz="2800">
                <a:solidFill>
                  <a:srgbClr val="00264c"/>
                </a:solidFill>
                <a:latin typeface="Symbol"/>
                <a:ea typeface="Microsoft YaHei"/>
              </a:rPr>
              <a:t>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             // empty string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            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| “a” &lt;anbn&gt; “b”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CFG for </a:t>
            </a:r>
            <a:r>
              <a:rPr lang="en-US" sz="4400">
                <a:solidFill>
                  <a:srgbClr val="00264c"/>
                </a:solidFill>
                <a:latin typeface="Times New Roman"/>
                <a:ea typeface="Microsoft YaHei"/>
              </a:rPr>
              <a:t>palindrome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4400">
                <a:solidFill>
                  <a:srgbClr val="00264c"/>
                </a:solidFill>
                <a:latin typeface="Times New Roman"/>
                <a:ea typeface="Microsoft YaHei"/>
              </a:rPr>
              <a:t>Chomsky Hierarchy (From Wikipedia Page)</a:t>
            </a:r>
            <a:endParaRPr/>
          </a:p>
        </p:txBody>
      </p:sp>
      <p:graphicFrame>
        <p:nvGraphicFramePr>
          <p:cNvPr id="165" name="Table 2"/>
          <p:cNvGraphicFramePr/>
          <p:nvPr/>
        </p:nvGraphicFramePr>
        <p:xfrm>
          <a:off x="685800" y="1987200"/>
          <a:ext cx="7768800" cy="4023000"/>
        </p:xfrm>
        <a:graphic>
          <a:graphicData uri="http://schemas.openxmlformats.org/drawingml/2006/table">
            <a:tbl>
              <a:tblPr/>
              <a:tblGrid>
                <a:gridCol w="1942200"/>
                <a:gridCol w="1942200"/>
                <a:gridCol w="1942200"/>
                <a:gridCol w="1942200"/>
              </a:tblGrid>
              <a:tr h="7416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Grammar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Languages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Automaton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Production rules (constraints)</a:t>
                      </a:r>
                      <a:endParaRPr/>
                    </a:p>
                  </a:txBody>
                  <a:tcPr/>
                </a:tc>
              </a:tr>
              <a:tr h="4276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Type-0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 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(no restrictions)</a:t>
                      </a:r>
                      <a:endParaRPr/>
                    </a:p>
                  </a:txBody>
                  <a:tcPr/>
                </a:tc>
              </a:tr>
              <a:tr h="10555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Type-1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(equivalently, Right side no shorter than left)</a:t>
                      </a:r>
                      <a:endParaRPr/>
                    </a:p>
                  </a:txBody>
                  <a:tcPr/>
                </a:tc>
              </a:tr>
              <a:tr h="741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Type-2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Non-deterministic 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56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Type-3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
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and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
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7960" y="2666880"/>
            <a:ext cx="523440" cy="171000"/>
          </a:xfrm>
          <a:prstGeom prst="rect">
            <a:avLst/>
          </a:prstGeom>
          <a:ln>
            <a:noFill/>
          </a:ln>
        </p:spPr>
      </p:pic>
      <p:pic>
        <p:nvPicPr>
          <p:cNvPr id="16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67480" y="3276720"/>
            <a:ext cx="1018800" cy="171000"/>
          </a:xfrm>
          <a:prstGeom prst="rect">
            <a:avLst/>
          </a:prstGeom>
          <a:ln>
            <a:noFill/>
          </a:ln>
        </p:spPr>
      </p:pic>
      <p:pic>
        <p:nvPicPr>
          <p:cNvPr id="16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978240" y="4476600"/>
            <a:ext cx="542520" cy="17100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65280" y="5181480"/>
            <a:ext cx="523440" cy="142560"/>
          </a:xfrm>
          <a:prstGeom prst="rect">
            <a:avLst/>
          </a:prstGeom>
          <a:ln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65280" y="5745960"/>
            <a:ext cx="666360" cy="1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85800" y="1905120"/>
            <a:ext cx="7772040" cy="3885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Type-0 Recursively Enumerable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Type-1 Context-Sensitive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Cannot encode all strings r</a:t>
            </a:r>
            <a:r>
              <a:rPr lang="en-US" sz="2800" baseline="-25000">
                <a:solidFill>
                  <a:srgbClr val="00264c"/>
                </a:solidFill>
                <a:latin typeface="Times New Roman"/>
                <a:ea typeface="Microsoft YaHei"/>
              </a:rPr>
              <a:t>1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</a:t>
            </a:r>
            <a:r>
              <a:rPr lang="en-US" sz="2800" baseline="-250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such that r</a:t>
            </a:r>
            <a:r>
              <a:rPr lang="en-US" sz="2800" baseline="-25000">
                <a:solidFill>
                  <a:srgbClr val="00264c"/>
                </a:solidFill>
                <a:latin typeface="Times New Roman"/>
                <a:ea typeface="Microsoft YaHei"/>
              </a:rPr>
              <a:t>1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and r</a:t>
            </a:r>
            <a:r>
              <a:rPr lang="en-US" sz="2800" baseline="-250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are two regular expressions that are equivalent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Type-2 Context-Free (Pushdown Automaton, i.e, Finite State Automaton with a Stack)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Can encode a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, but not a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Type-3 Regular   (Finite State Automaton)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Can encode a*b*, but not a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lang="en-US" sz="28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en-US" sz="4400">
                <a:solidFill>
                  <a:srgbClr val="00264c"/>
                </a:solidFill>
                <a:latin typeface="Times New Roman"/>
                <a:ea typeface="Microsoft YaHei"/>
              </a:rPr>
              <a:t>Chomsky Hierarchy Revisited.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Why is Context-Free Grammar Called Context Free?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85800" y="1905120"/>
            <a:ext cx="776880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264c"/>
                </a:solidFill>
                <a:latin typeface="Times New Roman"/>
                <a:ea typeface="Microsoft YaHei"/>
              </a:rPr>
              <a:t>In a CFG, the left hand of each production is a single non-terminal, e.g.,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&lt;palindrome&gt; ::= “a” &lt;palindrome&gt; “a”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This means that “a”, followed by a &lt;palindrome&gt;, and by  “a” will always be considered as &lt;palindrome&gt;, no matter what is the context, hence context free.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In a Context-Sensitive Grammar, left hand of production rules can include other things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66680" y="304920"/>
            <a:ext cx="7768800" cy="1139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GB" sz="4400">
                <a:solidFill>
                  <a:srgbClr val="333333"/>
                </a:solidFill>
                <a:latin typeface="Times New Roman"/>
                <a:ea typeface="Microsoft YaHei"/>
              </a:rPr>
              <a:t>An Example Context-Sensitive Grammar for </a:t>
            </a:r>
            <a:r>
              <a:rPr lang="en-GB" sz="4400">
                <a:solidFill>
                  <a:srgbClr val="00264c"/>
                </a:solidFill>
                <a:latin typeface="Times New Roman"/>
                <a:ea typeface="Microsoft YaHei"/>
              </a:rPr>
              <a:t>a</a:t>
            </a:r>
            <a:r>
              <a:rPr lang="en-GB" sz="44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GB" sz="44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lang="en-GB" sz="44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GB" sz="4400">
                <a:solidFill>
                  <a:srgbClr val="00264c"/>
                </a:solidFill>
                <a:latin typeface="Times New Roman"/>
                <a:ea typeface="Microsoft YaHei"/>
              </a:rPr>
              <a:t>c</a:t>
            </a:r>
            <a:r>
              <a:rPr lang="en-GB" sz="44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685800" y="1905120"/>
            <a:ext cx="2361960" cy="41875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1.    S 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a B C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2.    S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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a S B C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3. B C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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C B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4. a B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a b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5. b B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b b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6. b C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b c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7. c C </a:t>
            </a:r>
            <a:r>
              <a:rPr lang="en-GB" sz="2400">
                <a:solidFill>
                  <a:srgbClr val="00264c"/>
                </a:solidFill>
                <a:latin typeface="Symbol"/>
                <a:ea typeface="Microsoft YaHei"/>
              </a:rPr>
              <a:t></a:t>
            </a:r>
            <a:r>
              <a:rPr lang="en-GB" sz="2400">
                <a:solidFill>
                  <a:srgbClr val="00264c"/>
                </a:solidFill>
                <a:latin typeface="Times New Roman"/>
                <a:ea typeface="Microsoft YaHei"/>
              </a:rPr>
              <a:t>  c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4495680" y="1905120"/>
            <a:ext cx="3047760" cy="418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aSBC 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1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</a:t>
            </a: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aBC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BC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3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aaB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BCC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4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ab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CC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5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aa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bb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CC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6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aab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bc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→</a:t>
            </a:r>
            <a:r>
              <a:rPr lang="en-US" sz="2400" baseline="-25000">
                <a:solidFill>
                  <a:srgbClr val="00264c"/>
                </a:solidFill>
                <a:latin typeface="Times New Roman"/>
                <a:ea typeface="Microsoft YaHei"/>
              </a:rPr>
              <a:t>7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</a:t>
            </a:r>
            <a:r>
              <a:rPr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aabb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cc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There are many ways to parse BNF grammars, most of which are discussed in a compilers course.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Recall: A finite state automaton (FSA) is used for regular expressions. (CS182).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For a context-free grammar, we use a pushdown automaton, which combines features of a FSA with a stack.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Introduction to Parsing with Yacc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An Introduction to Parsing with Yacc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600">
                <a:solidFill>
                  <a:srgbClr val="00264c"/>
                </a:solidFill>
                <a:latin typeface="Times New Roman"/>
                <a:ea typeface="Microsoft YaHei"/>
              </a:rPr>
              <a:t>Context-Free Grammars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600">
                <a:solidFill>
                  <a:srgbClr val="00264c"/>
                </a:solidFill>
                <a:latin typeface="Times New Roman"/>
                <a:ea typeface="Microsoft YaHei"/>
              </a:rPr>
              <a:t>Yacc Parsing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600">
                <a:solidFill>
                  <a:srgbClr val="00264c"/>
                </a:solidFill>
                <a:latin typeface="Times New Roman"/>
                <a:ea typeface="Microsoft YaHei"/>
              </a:rPr>
              <a:t>An example Infix Calculator Program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Yacc generates what is known as a LALR parser, which is generated from the BNF grammar in your Yacc file. This parser is defined in the C source file that Yacc generates.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We use Lex to make a lexer to generate our terminals, which are matched with regular expressions before being fed into the parser.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Yacc is capable of generating a powerful parser that will handle many different grammars.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1042920" y="2971800"/>
            <a:ext cx="1447560" cy="914040"/>
          </a:xfrm>
          <a:prstGeom prst="rect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  <a:ea typeface="Microsoft YaHei"/>
              </a:rPr>
              <a:t>LEX Lexer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4058280" y="2971800"/>
            <a:ext cx="1447560" cy="914040"/>
          </a:xfrm>
          <a:prstGeom prst="rect">
            <a:avLst/>
          </a:prstGeom>
          <a:solidFill>
            <a:srgbClr val="8585e0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  <a:ea typeface="Microsoft YaHei"/>
              </a:rPr>
              <a:t>YACC Parser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6095880" y="2895480"/>
            <a:ext cx="1599840" cy="1066320"/>
          </a:xfrm>
          <a:prstGeom prst="rect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  <a:ea typeface="Microsoft YaHei"/>
              </a:rPr>
              <a:t>Rule-Based Behavior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2490840" y="3429000"/>
            <a:ext cx="1567080" cy="360"/>
          </a:xfrm>
          <a:prstGeom prst="straightConnector1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7" name="CustomShape 6"/>
          <p:cNvSpPr/>
          <p:nvPr/>
        </p:nvSpPr>
        <p:spPr>
          <a:xfrm>
            <a:off x="2675880" y="2983320"/>
            <a:ext cx="11322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icrosoft YaHei"/>
              </a:rPr>
              <a:t>terminals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826920" y="1981080"/>
            <a:ext cx="1878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icrosoft YaHei"/>
              </a:rPr>
              <a:t>Input Characters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1766880" y="2381400"/>
            <a:ext cx="360" cy="590040"/>
          </a:xfrm>
          <a:prstGeom prst="straightConnector1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0" name="CustomShape 9"/>
          <p:cNvSpPr/>
          <p:nvPr/>
        </p:nvSpPr>
        <p:spPr>
          <a:xfrm>
            <a:off x="5505840" y="3429000"/>
            <a:ext cx="589680" cy="360"/>
          </a:xfrm>
          <a:prstGeom prst="straightConnector1">
            <a:avLst/>
          </a:prstGeom>
          <a:solidFill>
            <a:srgbClr val="00b8ff"/>
          </a:solidFill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1" name="CustomShape 10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Recall that parsing combines a state machine with a stack. States go on a stack to keep track of where parsing is. Yacc uses a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parse table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which defines possible states.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Yacc’s parser operates using two primary actions,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shift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and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reduce.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shift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puts a state on the stack, reduce pops state(s) off the stack and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reduces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combinations of nonterminals and terminals to a single nonterminal. After a reduction to a rule, Yacc’s parser will optionally run some user-defined code.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very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basic example: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&lt;rule&gt; := “hello” “world” “\n”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parser would shift each word, successively pushing each state 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(.”hello”, .”world”, .”\n”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) onto the stack. Then at the end of the rule, reduce everything to </a:t>
            </a:r>
            <a:r>
              <a:rPr lang="en-US" sz="2800">
                <a:solidFill>
                  <a:srgbClr val="00264c"/>
                </a:solidFill>
                <a:latin typeface="Courier New"/>
                <a:ea typeface="Microsoft YaHei"/>
              </a:rPr>
              <a:t>&lt;rule&gt; 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and pop the three states.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Yacc’s parser is powerful, but is not capable of parsing all grammars.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Certain ambiguous grammars may produce what is known as a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 shift/reduce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or 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reduce/reduce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conflict. Yacc will, by default, shift instead of reduce.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Consider the classic 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shift/reduce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conflict example: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Courier New"/>
                <a:ea typeface="Microsoft YaHei"/>
              </a:rPr>
              <a:t>&lt;ifexp&gt; ::= IF &lt;expr&gt; THEN &lt;stmt&gt; ELSE &lt;stmt</a:t>
            </a: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       </a:t>
            </a:r>
            <a:r>
              <a:rPr lang="en-US" sz="2000">
                <a:solidFill>
                  <a:srgbClr val="00264c"/>
                </a:solidFill>
                <a:latin typeface="Courier New"/>
                <a:ea typeface="Microsoft YaHei"/>
              </a:rPr>
              <a:t>|   IF &lt;expr&gt; THEN &lt;stmt&gt;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Yacc will have a shift/reduce conflict here, but will go with shift (the top option) by default. It’s greedy!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Yacc &amp; Parsing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To demonstrate the utility of Lex and Yacc (or in our case, Flex and Bison) we provide an example infix calculator.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Similar to several of the examples provided on the Lex and Yacc manpage at http://dinosaur.compilertools.net, but with added features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Make sure to read ALL source code comments, particularly those that describe source file organization.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Lex definition file: calculator.l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Yacc grammar file: calculator.y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AST Classes: ast.cc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Symbol table: symtab.cc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example calculator application uses Lex and Yacc to parse mathematical expressions and produce an Abstract Syntax Tree, which is then used to evaluate those expressions.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It allows the =, +, *, -, +, ^, () and unary minus operators, with appropriate levels of binding and precedence. Examine calculator.y, because it is heavily commented.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symbol table (implemented here in simple O(n) access time) maps variables to values.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Print the AST after every expression evaluation by running calculator with the –t flag, e.g. “calc –t”.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Background: The Context-Free Grammar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By CS252 you are already somewhat familiar with Regular Expressions.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Regular expressions can be used to describe regular languages, which belong to a larger classification of language types.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3200"/>
            <a:ext cx="8076960" cy="374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calc&gt; 2*2^3/3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= 5.333333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3.000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(/)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3.000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(^)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2.000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(*)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urier New"/>
                <a:ea typeface="Microsoft YaHei"/>
              </a:rPr>
              <a:t>2.000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91400" y="2057400"/>
            <a:ext cx="834768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 calculator example. Type “2*2^3/3 and press enter: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Lex/Yacc Infix Calculator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Review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What are required: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Able to write simple Context Free Grammars, similar to those used in implementing FIZ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Able to determine whether a string of tokens is accepted by a grammar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Able to show how a string of tokens is parsed into some non-terminal (i.e., draw the parsing tree)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1905120"/>
            <a:ext cx="7772040" cy="3885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CS, we classify languages on the Chomsky Hierarchy.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Type-0 Recursively Enumerable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Type-1 Context-Sensitive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Type-2 Context-Free 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Type-3 Regular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1219320" y="6010200"/>
            <a:ext cx="61718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2d2db9"/>
                </a:solidFill>
                <a:latin typeface="Times New Roman"/>
                <a:ea typeface="Microsoft YaHei"/>
              </a:rPr>
              <a:t>Type-(i) is a superset of Type-(i+1)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Languages generated by regular expressions belong to type 3. 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Note: Your specific regular expression engine (e.g. POSIX extended RE) is likely capable of more complex productions.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any case, we need more than regular expressions to parse computer programming languages and shell scripts.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You can do a great deal with regular expressions.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Exercise: Create a regular expression that matches on </a:t>
            </a:r>
            <a:r>
              <a:rPr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any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English phrase that is a palindrome, for instance the string “some men interpret nine memos”.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0880" y="1905120"/>
            <a:ext cx="830556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is in fact not possible with regex (by its strict CS definition!). You would be limited to palindromes of a finite length only.</a:t>
            </a:r>
            <a:endParaRPr/>
          </a:p>
          <a:p>
            <a:pPr lvl="1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 cannot express “a</a:t>
            </a:r>
            <a:r>
              <a:rPr lang="en-US" sz="24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</a:t>
            </a:r>
            <a:r>
              <a:rPr lang="en-US" sz="2400" baseline="30000">
                <a:solidFill>
                  <a:srgbClr val="00264c"/>
                </a:solidFill>
                <a:latin typeface="Times New Roman"/>
                <a:ea typeface="Microsoft YaHei"/>
              </a:rPr>
              <a:t>n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”, a string with some number of a’s followed by equal number of b’s</a:t>
            </a:r>
            <a:endParaRPr/>
          </a:p>
          <a:p>
            <a:pPr lvl="2"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expression a*b* does not require number of a’s equal that of b’s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We must use a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context-free grammar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to describe palindromes and other constructs.</a:t>
            </a: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More powerful than a regular expression, and useful when some notion of “what came before” is required.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Context-Free Grammar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85800" y="1905120"/>
            <a:ext cx="777204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BNF or Backus-Naur form is used in CS to describe context-free grammars. It is often used to describe the syntax of programming languages.consists of one or more of the following: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Courier New"/>
                <a:ea typeface="Microsoft YaHei"/>
              </a:rPr>
              <a:t>&lt;nonterminal&gt; ::= __expression__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Where __expression__ consists of one or more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terminals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and </a:t>
            </a:r>
            <a:r>
              <a:rPr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nonterminals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or nothing (epsilon).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264c"/>
                </a:solidFill>
                <a:latin typeface="Times New Roman"/>
                <a:ea typeface="Microsoft YaHei"/>
              </a:rPr>
              <a:t>Backus-Naur form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8600" y="1905120"/>
            <a:ext cx="8762760" cy="489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&lt;postal-address&gt; ::= &lt;name-part&gt; &lt;street-address&gt; &lt;zip-part&gt;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&lt;name-part&gt; ::= &lt;personal-part&gt; &lt;last-name&gt; &lt;opt-suffix-part&gt; &lt;EOL&gt;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         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| &lt;personal-part&gt; &lt;name-part&gt;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&lt;personal-part&gt; ::= &lt;first-name&gt; | &lt;initial&gt; "."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&lt;street-address&gt; ::= &lt;house-num&gt; &lt;street-name&gt; &lt;opt-apt-num&gt; &lt;EOL&gt;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&lt;zip-part&gt; ::= &lt;town-name&gt; "," &lt;state-code&gt; &lt;ZIP-code&gt; &lt;EOL&gt;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&lt;opt-suffix-part&gt; ::= "Sr." | "Jr." | &lt;roman-numeral&gt; | ""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Microsoft YaHei"/>
              </a:rPr>
              <a:t>&lt;opt-apt-num&gt; ::= &lt;apt-num&gt; | ""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 Post Address in </a:t>
            </a:r>
            <a:r>
              <a:rPr lang="en-US" sz="4400">
                <a:solidFill>
                  <a:srgbClr val="00264c"/>
                </a:solidFill>
                <a:latin typeface="Times New Roman"/>
                <a:ea typeface="Microsoft YaHei"/>
              </a:rPr>
              <a:t>Backus-Naur form (from wikipedia)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