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4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2.png" ContentType="image/png"/>
  <Override PartName="/ppt/media/image108.png" ContentType="image/png"/>
  <Override PartName="/ppt/media/image107.png" ContentType="image/png"/>
  <Override PartName="/ppt/media/image105.png" ContentType="image/png"/>
  <Override PartName="/ppt/media/image102.png" ContentType="image/png"/>
  <Override PartName="/ppt/media/image100.png" ContentType="image/png"/>
  <Override PartName="/ppt/media/image98.png" ContentType="image/png"/>
  <Override PartName="/ppt/media/image109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103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106.png" ContentType="image/png"/>
  <Override PartName="/ppt/media/image80.png" ContentType="image/png"/>
  <Override PartName="/ppt/media/image95.png" ContentType="image/png"/>
  <Override PartName="/ppt/media/image76.png" ContentType="image/png"/>
  <Override PartName="/ppt/media/image93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97.png" ContentType="image/png"/>
  <Override PartName="/ppt/media/image57.png" ContentType="image/png"/>
  <Override PartName="/ppt/media/image53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89.png" ContentType="image/png"/>
  <Override PartName="/ppt/media/image49.png" ContentType="image/png"/>
  <Override PartName="/ppt/media/image111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99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96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110.png" ContentType="image/png"/>
  <Override PartName="/ppt/media/image94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101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104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0A5C1E-3909-48A2-933E-F8EA274FA86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8F96177-D75D-421D-897F-3DA4B706746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B048369-E98C-42F0-BABC-6BC55F4AB82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845CFC4-55A3-496D-A990-8F942810FE6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F1C6CDA-B451-4A5B-8AF8-DECEDA46BEB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3CEE3C5-0501-4D9B-A351-18380DCDA822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FE7A95E-6D03-42CE-AD6A-516C69B5360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D58564D-FCE5-489A-980A-F430BB853C1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DAE3390C-84F1-4C53-8923-CDA03CBE63E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C17CE2B-0022-44BE-8F17-C90B50B4569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DB7B551-1A24-4B5C-8162-32591CBBCFF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F547CD3A-ECCC-4C74-B904-77F7CC39E3D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86BAC49-2A5A-418B-9E5C-8D768192390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2B22888-1C97-4119-B6B6-03497A91B99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5D3B2E9-A5C8-49F0-989A-BC4DF6EA06B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838625E-5863-4B1A-A326-D9D6D6F77B3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31A83EB-ABD6-4610-ACAD-234BB4ED1C7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7E100C2-39C7-4162-B646-A4115AAA2EF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57FFD14-B8DB-4A4B-8A80-DF8238F93B7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1278F0C-7F30-4903-BAC9-7169809B940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29FCCE9-086D-4EA3-9BB8-4ABF16F1B70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175B144-9B10-41CF-BF16-6D9C4D4948A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6C0D354-E0CE-4190-9BF3-3D112C250BD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AEF24E6-1176-4319-B578-DD1649AA977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02A069D-9BE7-4933-981E-C25BB41213A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1A87BD9-F47E-4034-A4EF-1E008E85B3B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B268CF2-41F1-4A38-9738-64FC9713FDB4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6B769BF8-9E7F-45CC-8580-5B3B077B3C8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EDED08D-A096-48D2-AE1B-40AF00D2DECD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BD11CD2C-CF90-4D4E-819A-CBA3C6BB755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FBF122F-4113-4FB9-804C-5DED4E79D2A5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1EE84852-F29D-4CC4-9FF2-6F714D445137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FBCF419-8059-4044-AD22-723EF4A42FF1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49BE3930-AF08-4391-BA64-A9CEFF75BA3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98C20095-B0BA-4065-AD14-95F614DFC51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2A154102-D4EB-4637-AC41-6258926E6D4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09CEF62C-D01C-4C0E-B0EC-0F75759A3CB6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40E8B77-C797-45CF-9061-3F162D8E507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E1ECC108-1EAB-428E-86BC-0A60357B7E7B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B9166DE-FA01-4110-AACA-69F8CDBF0CC9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AA5CF960-F689-4C29-AEB6-7408250C8CD0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87EAE3C2-82BB-49AD-B76C-142A9F6C883F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C14240FB-A74D-43CC-99EA-EE348E15CC4A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73239262-0F76-4010-99B3-AAC2BBEF87AC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5EB19C51-D8E6-4605-B104-0B628B9171BE}" type="slidenum">
              <a:rPr lang="en-US" sz="12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84200" y="1549440"/>
            <a:ext cx="8157960" cy="168876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228600" y="320688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28600" y="1482840"/>
            <a:ext cx="868644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623440" y="124632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434880" y="1252440"/>
            <a:ext cx="77400" cy="223488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2830680" y="5783400"/>
            <a:ext cx="3481200" cy="774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4095720" y="5734080"/>
            <a:ext cx="948960" cy="175680"/>
          </a:xfrm>
          <a:prstGeom prst="rect">
            <a:avLst/>
          </a:prstGeom>
          <a:blipFill>
            <a:blip r:embed="rId4"/>
            <a:tile/>
          </a:blip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1520" cy="4536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fld id="{338727D5-96D6-477A-AFEF-5AA336C8F83B}" type="slidenum">
              <a:rPr lang="en-US" sz="1400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1512720"/>
            <a:ext cx="8457840" cy="8712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247680" y="0"/>
            <a:ext cx="793440" cy="1841040"/>
          </a:xfrm>
          <a:prstGeom prst="rect">
            <a:avLst/>
          </a:prstGeom>
          <a:blipFill>
            <a:blip r:embed="rId3"/>
            <a:tile/>
          </a:blipFill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7067520" y="6553080"/>
            <a:ext cx="2076120" cy="78840"/>
          </a:xfrm>
          <a:prstGeom prst="rect">
            <a:avLst/>
          </a:prstGeom>
          <a:solidFill>
            <a:srgbClr val="333333"/>
          </a:solidFill>
          <a:ln w="9360">
            <a:noFill/>
          </a:ln>
        </p:spPr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8217000" y="6248520"/>
            <a:ext cx="529920" cy="606240"/>
          </a:xfrm>
          <a:prstGeom prst="rect">
            <a:avLst/>
          </a:prstGeom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fld id="{2DDFFE98-FE1C-4337-A2CD-6FD14199290D}" type="slidenum">
              <a:rPr lang="en-US" sz="1600">
                <a:solidFill>
                  <a:srgbClr val="00264c"/>
                </a:solidFill>
                <a:latin typeface="Times New Roman"/>
                <a:ea typeface="Microsoft YaHei"/>
              </a:rPr>
              <a:t>&lt;number&gt;</a:t>
            </a:fld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 sz="16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10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1546200"/>
            <a:ext cx="7772040" cy="1248840"/>
          </a:xfrm>
          <a:prstGeom prst="rect">
            <a:avLst/>
          </a:prstGeom>
          <a:blipFill>
            <a:blip r:embed="rId2"/>
            <a:tile/>
          </a:blipFill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e9"/>
                </a:solidFill>
                <a:latin typeface="Times New Roman"/>
                <a:ea typeface="Microsoft YaHei"/>
              </a:rPr>
              <a:t>
</a:t>
            </a:r>
            <a:r>
              <a:rPr lang="en-US" sz="4400">
                <a:solidFill>
                  <a:srgbClr val="ffffe9"/>
                </a:solidFill>
                <a:latin typeface="Times New Roman"/>
                <a:ea typeface="Microsoft YaHei"/>
              </a:rPr>
              <a:t>CS252: Systems Programming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371600" y="3733920"/>
            <a:ext cx="6857640" cy="22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Ninghui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Based on Slides by Prof. Gustavo Rodriguez-Rivera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Topic 6: Unix Systems Overview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The UNIX File System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UNIX File System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228600" y="1905120"/>
            <a:ext cx="8838720" cy="5617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UNIX has a hierarchical File System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Important directories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/ - Root Directory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/etc OS Configuration files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/etc/passwd – User information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/etc/groups – Group information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/etc/inetd.conf – Configuration of Internet Services (deamons)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/etc/rc.*/ - OS initialization scripts for different 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services.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Daemons – Programs running in the background implementing a service. (Servers).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UNIX File System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/dev – List of devices attached to the computer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/usr – Libraries and tools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/usr/bin – Application programs such as grep, ls et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/usr/lib – Libraries used by the application programs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/usr/include – Include files (.h) for the libraries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/home – Home directories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Users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09480" y="1905120"/>
            <a:ext cx="8229240" cy="4647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UNIX was designed as a multiuser  system.</a:t>
            </a:r>
            <a:endParaRPr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database of users is in /etc/passwd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lore 66 $ cat /etc/passwd | grep ninghui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ninghui:x:116:116:Ninghui  Li,,,:/homes/ninghui:/usr/local/bin/bash</a:t>
            </a:r>
            <a:endParaRPr/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Each line has the format: login_name:x:userid:groupid:Name,,,:homedir:shell</a:t>
            </a:r>
            <a:endParaRPr/>
          </a:p>
          <a:p>
            <a:pPr lvl="1">
              <a:lnSpc>
                <a:spcPct val="8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x indicates that the hashed password is stored elsewhere (/etc/shadow)</a:t>
            </a:r>
            <a:endParaRPr/>
          </a:p>
          <a:p>
            <a:pPr lvl="1">
              <a:lnSpc>
                <a:spcPct val="8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userid: Every user has a different “USER ID” that is a number that identifies the user uniquely in the system.</a:t>
            </a:r>
            <a:endParaRPr/>
          </a:p>
          <a:p>
            <a:pPr lvl="2">
              <a:lnSpc>
                <a:spcPct val="80000"/>
              </a:lnSpc>
              <a:buBlip>
                <a:blip r:embed="rId6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User ID 0 means root user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Users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609480" y="1905120"/>
            <a:ext cx="8229240" cy="4647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00264c"/>
                </a:solidFill>
                <a:latin typeface="Courier New"/>
                <a:ea typeface="Microsoft YaHei"/>
              </a:rPr>
              <a:t>ninghui:x:116:116:Ninghui Li,,,:/homes/ninghui:/usr/local/bin/bash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login_name:x:userid:groupid:Name,,,:homedir:shell</a:t>
            </a:r>
            <a:endParaRPr/>
          </a:p>
          <a:p>
            <a:pPr>
              <a:lnSpc>
                <a:spcPct val="8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:</a:t>
            </a: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groupid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:</a:t>
            </a:r>
            <a:endParaRPr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:</a:t>
            </a:r>
            <a:r>
              <a:rPr b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Name,,,: 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Full name and optionally other info</a:t>
            </a:r>
            <a:endParaRPr/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:homedir: Home directory of the user.  The directory where the user’s files are under</a:t>
            </a:r>
            <a:endParaRPr/>
          </a:p>
          <a:p>
            <a:pPr>
              <a:lnSpc>
                <a:spcPct val="8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:shell: The login shell.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Users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Commands for users</a:t>
            </a:r>
            <a:endParaRPr/>
          </a:p>
          <a:p>
            <a:pPr lvl="1"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adduser – Adds a new user</a:t>
            </a:r>
            <a:endParaRPr/>
          </a:p>
          <a:p>
            <a:pPr lvl="1"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passwd – Change password.</a:t>
            </a:r>
            <a:endParaRPr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There exist a special user called “root” with special privileges.</a:t>
            </a:r>
            <a:endParaRPr/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Only root can modify files anywhere in the system.</a:t>
            </a:r>
            <a:endParaRPr/>
          </a:p>
          <a:p>
            <a:pPr>
              <a:lnSpc>
                <a:spcPct val="8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To login as root (superuser) use the command “su”.</a:t>
            </a:r>
            <a:endParaRPr/>
          </a:p>
          <a:p>
            <a:pPr>
              <a:lnSpc>
                <a:spcPct val="8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Only root can add users or reset passwords.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Groups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33520" y="1905120"/>
            <a:ext cx="830556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“group” represents a group of users.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user can belong to several groups.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file /etc/group describes the different groups in the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Yellow Pages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52280" y="1676520"/>
            <a:ext cx="8838720" cy="4800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 some systems the password and group files is stored in a server called “Yellow Pages” that makes the management easier.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If your UNIX system uses yellow pages the group and database are in a server. Use “ypcat”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ypcat group | grep cs252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cs252:*:10174:cs252,grr,kompella,ninghui,cao82,goswama,joshic,mminaeib,su17,wday,ehanau,jennen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Also the passwd file can be in Yellow Pages: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lore 16 % ypcat passwd | grep grr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grr:##grr:759:759:Gustavo Rodriguez-Rivera,,,:/homes/grr:/bin/tcsh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File Systems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storage can be classified from fastest to slowest in the following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Registers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Cache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RAM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Flash Memory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Disk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CD/DVD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Tape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Network storage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Disk File Systems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disk is an electromagnetic and mechanical device that is used to store information permanently.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disk is divided into sectors, tracks and blocks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What is an Operating System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An Operating System (OS) is a layer of software that sits in between the hardware and the user programs.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Resource sharing: OS as Referee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Sharing among processes, users, etc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resource allocation, allocate processors, memory, network bandwidth, disk space, etc.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Isolation: error in one application should not disrupt another 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Communication: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Disk File Systems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609480" y="182880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1295280" y="3200400"/>
            <a:ext cx="5486040" cy="83772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33" name="CustomShape 4"/>
          <p:cNvSpPr/>
          <p:nvPr/>
        </p:nvSpPr>
        <p:spPr>
          <a:xfrm>
            <a:off x="1295280" y="3048120"/>
            <a:ext cx="5486040" cy="60912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</p:sp>
      <p:sp>
        <p:nvSpPr>
          <p:cNvPr id="134" name="CustomShape 5"/>
          <p:cNvSpPr/>
          <p:nvPr/>
        </p:nvSpPr>
        <p:spPr>
          <a:xfrm>
            <a:off x="1295280" y="2438280"/>
            <a:ext cx="5486040" cy="114264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35" name="Line 6"/>
          <p:cNvSpPr/>
          <p:nvPr/>
        </p:nvSpPr>
        <p:spPr>
          <a:xfrm>
            <a:off x="1295280" y="3047760"/>
            <a:ext cx="1440" cy="685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36" name="Line 7"/>
          <p:cNvSpPr/>
          <p:nvPr/>
        </p:nvSpPr>
        <p:spPr>
          <a:xfrm>
            <a:off x="6781680" y="3047760"/>
            <a:ext cx="1440" cy="685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37" name="Line 8"/>
          <p:cNvSpPr/>
          <p:nvPr/>
        </p:nvSpPr>
        <p:spPr>
          <a:xfrm>
            <a:off x="3962160" y="2971800"/>
            <a:ext cx="1524240" cy="53316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38" name="Line 9"/>
          <p:cNvSpPr/>
          <p:nvPr/>
        </p:nvSpPr>
        <p:spPr>
          <a:xfrm>
            <a:off x="3962160" y="2971800"/>
            <a:ext cx="2743200" cy="2286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39" name="Line 10"/>
          <p:cNvSpPr/>
          <p:nvPr/>
        </p:nvSpPr>
        <p:spPr>
          <a:xfrm flipV="1">
            <a:off x="5181480" y="2130120"/>
            <a:ext cx="1905120" cy="1073160"/>
          </a:xfrm>
          <a:prstGeom prst="line">
            <a:avLst/>
          </a:prstGeom>
          <a:ln w="76320">
            <a:solidFill>
              <a:srgbClr val="ff0000"/>
            </a:solidFill>
            <a:miter/>
            <a:headEnd len="med" type="triangle" w="med"/>
          </a:ln>
        </p:spPr>
      </p:sp>
      <p:sp>
        <p:nvSpPr>
          <p:cNvPr id="140" name="CustomShape 11"/>
          <p:cNvSpPr/>
          <p:nvPr/>
        </p:nvSpPr>
        <p:spPr>
          <a:xfrm>
            <a:off x="7086600" y="1752480"/>
            <a:ext cx="175212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Sector</a:t>
            </a:r>
            <a:endParaRPr/>
          </a:p>
        </p:txBody>
      </p:sp>
      <p:sp>
        <p:nvSpPr>
          <p:cNvPr id="141" name="CustomShape 12"/>
          <p:cNvSpPr/>
          <p:nvPr/>
        </p:nvSpPr>
        <p:spPr>
          <a:xfrm>
            <a:off x="1447920" y="5410080"/>
            <a:ext cx="5486040" cy="83772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42" name="CustomShape 13"/>
          <p:cNvSpPr/>
          <p:nvPr/>
        </p:nvSpPr>
        <p:spPr>
          <a:xfrm>
            <a:off x="1447920" y="5257800"/>
            <a:ext cx="5486040" cy="60912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</p:sp>
      <p:sp>
        <p:nvSpPr>
          <p:cNvPr id="143" name="CustomShape 14"/>
          <p:cNvSpPr/>
          <p:nvPr/>
        </p:nvSpPr>
        <p:spPr>
          <a:xfrm>
            <a:off x="1447920" y="4648320"/>
            <a:ext cx="5486040" cy="114264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44" name="Line 15"/>
          <p:cNvSpPr/>
          <p:nvPr/>
        </p:nvSpPr>
        <p:spPr>
          <a:xfrm>
            <a:off x="1447560" y="5257800"/>
            <a:ext cx="1800" cy="685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45" name="Line 16"/>
          <p:cNvSpPr/>
          <p:nvPr/>
        </p:nvSpPr>
        <p:spPr>
          <a:xfrm>
            <a:off x="6933960" y="5257800"/>
            <a:ext cx="1800" cy="685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46" name="CustomShape 17"/>
          <p:cNvSpPr/>
          <p:nvPr/>
        </p:nvSpPr>
        <p:spPr>
          <a:xfrm>
            <a:off x="2057400" y="4800600"/>
            <a:ext cx="4190760" cy="91404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47" name="CustomShape 18"/>
          <p:cNvSpPr/>
          <p:nvPr/>
        </p:nvSpPr>
        <p:spPr>
          <a:xfrm>
            <a:off x="2438280" y="4952880"/>
            <a:ext cx="3504960" cy="60912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48" name="Line 19"/>
          <p:cNvSpPr/>
          <p:nvPr/>
        </p:nvSpPr>
        <p:spPr>
          <a:xfrm flipV="1">
            <a:off x="5715000" y="3958920"/>
            <a:ext cx="1904760" cy="1073160"/>
          </a:xfrm>
          <a:prstGeom prst="line">
            <a:avLst/>
          </a:prstGeom>
          <a:ln w="76320">
            <a:solidFill>
              <a:srgbClr val="ff0000"/>
            </a:solidFill>
            <a:miter/>
            <a:headEnd len="med" type="triangle" w="med"/>
          </a:ln>
        </p:spPr>
      </p:sp>
      <p:sp>
        <p:nvSpPr>
          <p:cNvPr id="149" name="CustomShape 20"/>
          <p:cNvSpPr/>
          <p:nvPr/>
        </p:nvSpPr>
        <p:spPr>
          <a:xfrm>
            <a:off x="7391520" y="3352680"/>
            <a:ext cx="175212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Track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Disk File Systems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990720" y="3657600"/>
            <a:ext cx="5486040" cy="83772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53" name="CustomShape 4"/>
          <p:cNvSpPr/>
          <p:nvPr/>
        </p:nvSpPr>
        <p:spPr>
          <a:xfrm>
            <a:off x="990720" y="3505320"/>
            <a:ext cx="5486040" cy="609120"/>
          </a:xfrm>
          <a:prstGeom prst="rect">
            <a:avLst/>
          </a:prstGeom>
          <a:solidFill>
            <a:srgbClr val="ffffe9"/>
          </a:solidFill>
          <a:ln w="9360">
            <a:noFill/>
          </a:ln>
        </p:spPr>
      </p:sp>
      <p:sp>
        <p:nvSpPr>
          <p:cNvPr id="154" name="CustomShape 5"/>
          <p:cNvSpPr/>
          <p:nvPr/>
        </p:nvSpPr>
        <p:spPr>
          <a:xfrm>
            <a:off x="990720" y="2895480"/>
            <a:ext cx="5486040" cy="114264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55" name="Line 6"/>
          <p:cNvSpPr/>
          <p:nvPr/>
        </p:nvSpPr>
        <p:spPr>
          <a:xfrm>
            <a:off x="990360" y="3504960"/>
            <a:ext cx="1800" cy="685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56" name="Line 7"/>
          <p:cNvSpPr/>
          <p:nvPr/>
        </p:nvSpPr>
        <p:spPr>
          <a:xfrm>
            <a:off x="6476760" y="3504960"/>
            <a:ext cx="1800" cy="685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57" name="CustomShape 8"/>
          <p:cNvSpPr/>
          <p:nvPr/>
        </p:nvSpPr>
        <p:spPr>
          <a:xfrm>
            <a:off x="1600200" y="3048120"/>
            <a:ext cx="4190760" cy="91404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58" name="CustomShape 9"/>
          <p:cNvSpPr/>
          <p:nvPr/>
        </p:nvSpPr>
        <p:spPr>
          <a:xfrm>
            <a:off x="1981080" y="3200400"/>
            <a:ext cx="3504960" cy="609120"/>
          </a:xfrm>
          <a:prstGeom prst="ellipse">
            <a:avLst/>
          </a:prstGeom>
          <a:solidFill>
            <a:srgbClr val="ffffe9"/>
          </a:solidFill>
          <a:ln w="57240">
            <a:solidFill>
              <a:srgbClr val="00264c"/>
            </a:solidFill>
            <a:miter/>
          </a:ln>
        </p:spPr>
      </p:sp>
      <p:sp>
        <p:nvSpPr>
          <p:cNvPr id="159" name="CustomShape 10"/>
          <p:cNvSpPr/>
          <p:nvPr/>
        </p:nvSpPr>
        <p:spPr>
          <a:xfrm>
            <a:off x="6934320" y="1600200"/>
            <a:ext cx="175212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Block</a:t>
            </a:r>
            <a:endParaRPr/>
          </a:p>
        </p:txBody>
      </p:sp>
      <p:sp>
        <p:nvSpPr>
          <p:cNvPr id="160" name="Line 11"/>
          <p:cNvSpPr/>
          <p:nvPr/>
        </p:nvSpPr>
        <p:spPr>
          <a:xfrm>
            <a:off x="3657600" y="3429000"/>
            <a:ext cx="1523880" cy="53316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61" name="Line 12"/>
          <p:cNvSpPr/>
          <p:nvPr/>
        </p:nvSpPr>
        <p:spPr>
          <a:xfrm>
            <a:off x="3657600" y="3429000"/>
            <a:ext cx="2743200" cy="2286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62" name="Line 13"/>
          <p:cNvSpPr/>
          <p:nvPr/>
        </p:nvSpPr>
        <p:spPr>
          <a:xfrm flipV="1">
            <a:off x="5257800" y="2206440"/>
            <a:ext cx="1904760" cy="1530360"/>
          </a:xfrm>
          <a:prstGeom prst="line">
            <a:avLst/>
          </a:prstGeom>
          <a:ln w="76320">
            <a:solidFill>
              <a:srgbClr val="ff0000"/>
            </a:solidFill>
            <a:miter/>
            <a:headEnd len="med" type="triangle" w="med"/>
          </a:ln>
        </p:spPr>
      </p:sp>
      <p:sp>
        <p:nvSpPr>
          <p:cNvPr id="163" name="CustomShape 14"/>
          <p:cNvSpPr/>
          <p:nvPr/>
        </p:nvSpPr>
        <p:spPr>
          <a:xfrm>
            <a:off x="685800" y="5181480"/>
            <a:ext cx="7695720" cy="1068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Block is the intersection between a sector and a track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Disk File Systems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Disks when formatted are divided into sectors, tracks and blocks.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Disks are logically divided into partitions.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partition is a group of blocks. 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Each partition is a different file system. 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Disk File System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685800" y="2286000"/>
            <a:ext cx="7162560" cy="91404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169" name="Line 4"/>
          <p:cNvSpPr/>
          <p:nvPr/>
        </p:nvSpPr>
        <p:spPr>
          <a:xfrm>
            <a:off x="3047760" y="2286000"/>
            <a:ext cx="180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70" name="Line 5"/>
          <p:cNvSpPr/>
          <p:nvPr/>
        </p:nvSpPr>
        <p:spPr>
          <a:xfrm>
            <a:off x="5486400" y="228600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71" name="CustomShape 6"/>
          <p:cNvSpPr/>
          <p:nvPr/>
        </p:nvSpPr>
        <p:spPr>
          <a:xfrm>
            <a:off x="380880" y="3962520"/>
            <a:ext cx="8305560" cy="91404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172" name="Line 7"/>
          <p:cNvSpPr/>
          <p:nvPr/>
        </p:nvSpPr>
        <p:spPr>
          <a:xfrm>
            <a:off x="3962160" y="3962160"/>
            <a:ext cx="180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73" name="Line 8"/>
          <p:cNvSpPr/>
          <p:nvPr/>
        </p:nvSpPr>
        <p:spPr>
          <a:xfrm>
            <a:off x="5105160" y="3962160"/>
            <a:ext cx="180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74" name="CustomShape 9"/>
          <p:cNvSpPr/>
          <p:nvPr/>
        </p:nvSpPr>
        <p:spPr>
          <a:xfrm>
            <a:off x="838080" y="2438280"/>
            <a:ext cx="213336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Partition 1</a:t>
            </a:r>
            <a:endParaRPr/>
          </a:p>
        </p:txBody>
      </p:sp>
      <p:sp>
        <p:nvSpPr>
          <p:cNvPr id="175" name="CustomShape 10"/>
          <p:cNvSpPr/>
          <p:nvPr/>
        </p:nvSpPr>
        <p:spPr>
          <a:xfrm>
            <a:off x="3276720" y="2438280"/>
            <a:ext cx="213336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Partition 2</a:t>
            </a:r>
            <a:endParaRPr/>
          </a:p>
        </p:txBody>
      </p:sp>
      <p:sp>
        <p:nvSpPr>
          <p:cNvPr id="176" name="CustomShape 11"/>
          <p:cNvSpPr/>
          <p:nvPr/>
        </p:nvSpPr>
        <p:spPr>
          <a:xfrm>
            <a:off x="5638680" y="2438280"/>
            <a:ext cx="213336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Partition 3</a:t>
            </a:r>
            <a:endParaRPr/>
          </a:p>
        </p:txBody>
      </p:sp>
      <p:sp>
        <p:nvSpPr>
          <p:cNvPr id="177" name="Line 12"/>
          <p:cNvSpPr/>
          <p:nvPr/>
        </p:nvSpPr>
        <p:spPr>
          <a:xfrm flipH="1">
            <a:off x="453960" y="3200400"/>
            <a:ext cx="234720" cy="685800"/>
          </a:xfrm>
          <a:prstGeom prst="line">
            <a:avLst/>
          </a:prstGeom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178" name="Line 13"/>
          <p:cNvSpPr/>
          <p:nvPr/>
        </p:nvSpPr>
        <p:spPr>
          <a:xfrm>
            <a:off x="3047760" y="3200400"/>
            <a:ext cx="5639040" cy="761760"/>
          </a:xfrm>
          <a:prstGeom prst="line">
            <a:avLst/>
          </a:prstGeom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179" name="CustomShape 14"/>
          <p:cNvSpPr/>
          <p:nvPr/>
        </p:nvSpPr>
        <p:spPr>
          <a:xfrm>
            <a:off x="2057400" y="4876920"/>
            <a:ext cx="213336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Inode List</a:t>
            </a:r>
            <a:endParaRPr/>
          </a:p>
        </p:txBody>
      </p:sp>
      <p:sp>
        <p:nvSpPr>
          <p:cNvPr id="180" name="Line 15"/>
          <p:cNvSpPr/>
          <p:nvPr/>
        </p:nvSpPr>
        <p:spPr>
          <a:xfrm>
            <a:off x="19810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81" name="Line 16"/>
          <p:cNvSpPr/>
          <p:nvPr/>
        </p:nvSpPr>
        <p:spPr>
          <a:xfrm>
            <a:off x="22096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82" name="Line 17"/>
          <p:cNvSpPr/>
          <p:nvPr/>
        </p:nvSpPr>
        <p:spPr>
          <a:xfrm>
            <a:off x="24382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83" name="Line 18"/>
          <p:cNvSpPr/>
          <p:nvPr/>
        </p:nvSpPr>
        <p:spPr>
          <a:xfrm>
            <a:off x="26668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84" name="Line 19"/>
          <p:cNvSpPr/>
          <p:nvPr/>
        </p:nvSpPr>
        <p:spPr>
          <a:xfrm>
            <a:off x="28954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85" name="Line 20"/>
          <p:cNvSpPr/>
          <p:nvPr/>
        </p:nvSpPr>
        <p:spPr>
          <a:xfrm>
            <a:off x="31240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86" name="Line 21"/>
          <p:cNvSpPr/>
          <p:nvPr/>
        </p:nvSpPr>
        <p:spPr>
          <a:xfrm>
            <a:off x="33526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87" name="Line 22"/>
          <p:cNvSpPr/>
          <p:nvPr/>
        </p:nvSpPr>
        <p:spPr>
          <a:xfrm>
            <a:off x="35812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88" name="Line 23"/>
          <p:cNvSpPr/>
          <p:nvPr/>
        </p:nvSpPr>
        <p:spPr>
          <a:xfrm>
            <a:off x="38098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89" name="Line 24"/>
          <p:cNvSpPr/>
          <p:nvPr/>
        </p:nvSpPr>
        <p:spPr>
          <a:xfrm>
            <a:off x="571500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90" name="Line 25"/>
          <p:cNvSpPr/>
          <p:nvPr/>
        </p:nvSpPr>
        <p:spPr>
          <a:xfrm>
            <a:off x="44956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91" name="Line 26"/>
          <p:cNvSpPr/>
          <p:nvPr/>
        </p:nvSpPr>
        <p:spPr>
          <a:xfrm>
            <a:off x="685800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92" name="Line 27"/>
          <p:cNvSpPr/>
          <p:nvPr/>
        </p:nvSpPr>
        <p:spPr>
          <a:xfrm>
            <a:off x="746748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93" name="Line 28"/>
          <p:cNvSpPr/>
          <p:nvPr/>
        </p:nvSpPr>
        <p:spPr>
          <a:xfrm>
            <a:off x="6248160" y="3962160"/>
            <a:ext cx="180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94" name="Line 29"/>
          <p:cNvSpPr/>
          <p:nvPr/>
        </p:nvSpPr>
        <p:spPr>
          <a:xfrm>
            <a:off x="868680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95" name="Line 30"/>
          <p:cNvSpPr/>
          <p:nvPr/>
        </p:nvSpPr>
        <p:spPr>
          <a:xfrm>
            <a:off x="8076960" y="3962160"/>
            <a:ext cx="180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96" name="CustomShape 31"/>
          <p:cNvSpPr/>
          <p:nvPr/>
        </p:nvSpPr>
        <p:spPr>
          <a:xfrm>
            <a:off x="4648320" y="4876920"/>
            <a:ext cx="2742840" cy="580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Data Blocks</a:t>
            </a:r>
            <a:endParaRPr/>
          </a:p>
        </p:txBody>
      </p:sp>
      <p:sp>
        <p:nvSpPr>
          <p:cNvPr id="197" name="Line 32"/>
          <p:cNvSpPr/>
          <p:nvPr/>
        </p:nvSpPr>
        <p:spPr>
          <a:xfrm>
            <a:off x="1143000" y="3962160"/>
            <a:ext cx="1440" cy="9144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198" name="CustomShape 33"/>
          <p:cNvSpPr/>
          <p:nvPr/>
        </p:nvSpPr>
        <p:spPr>
          <a:xfrm>
            <a:off x="228600" y="4950000"/>
            <a:ext cx="129492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Boot Block</a:t>
            </a:r>
            <a:endParaRPr/>
          </a:p>
        </p:txBody>
      </p:sp>
      <p:sp>
        <p:nvSpPr>
          <p:cNvPr id="199" name="CustomShape 34"/>
          <p:cNvSpPr/>
          <p:nvPr/>
        </p:nvSpPr>
        <p:spPr>
          <a:xfrm>
            <a:off x="1143000" y="4940280"/>
            <a:ext cx="1294920" cy="825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Super Block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Disk File System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Each partition is divided into:</a:t>
            </a:r>
            <a:endParaRPr/>
          </a:p>
          <a:p>
            <a:pPr lvl="1"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Boot Block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– Has a piece of code that jumps to the OS for loading.</a:t>
            </a:r>
            <a:endParaRPr/>
          </a:p>
          <a:p>
            <a:pPr lvl="1"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Superblock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– Contain information about the number of data blocks in the partition, number of inodes, bitmap for used/free inodes, and bitmap for used/free blocks, the inode for the root directory and other partition information.</a:t>
            </a:r>
            <a:endParaRPr/>
          </a:p>
          <a:p>
            <a:pPr lvl="1"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Inode-list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– It is a list of I-nodes. An inode has information about a file and what blocks make the file. There is one inode for each file in the disk.</a:t>
            </a:r>
            <a:endParaRPr/>
          </a:p>
          <a:p>
            <a:pPr lvl="1"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b="1" lang="en-US" sz="2400">
                <a:solidFill>
                  <a:srgbClr val="00264c"/>
                </a:solidFill>
                <a:latin typeface="Times New Roman"/>
                <a:ea typeface="Microsoft YaHei"/>
              </a:rPr>
              <a:t>Data Blocks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– Store the file data.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I-node information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SzPct val="85000"/>
              <a:buFont typeface="Times New Roman"/>
              <a:buChar char="•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An i-node represents a file in disk. Each i-node contains:</a:t>
            </a:r>
            <a:endParaRPr/>
          </a:p>
          <a:p>
            <a:pPr lvl="1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Flag/Mode </a:t>
            </a:r>
            <a:endParaRPr/>
          </a:p>
          <a:p>
            <a:pPr lvl="2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Read, Write, Execute (for Owner/Group/All) RWX RWX RWX</a:t>
            </a:r>
            <a:endParaRPr/>
          </a:p>
          <a:p>
            <a:pPr lvl="1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Owners</a:t>
            </a:r>
            <a:endParaRPr/>
          </a:p>
          <a:p>
            <a:pPr lvl="2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Userid, Groupid</a:t>
            </a:r>
            <a:endParaRPr/>
          </a:p>
          <a:p>
            <a:pPr lvl="1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Time Stamps</a:t>
            </a:r>
            <a:endParaRPr/>
          </a:p>
          <a:p>
            <a:pPr lvl="2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Creation time, Access Time, Modification Time.</a:t>
            </a:r>
            <a:endParaRPr/>
          </a:p>
          <a:p>
            <a:pPr lvl="1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Size </a:t>
            </a:r>
            <a:endParaRPr/>
          </a:p>
          <a:p>
            <a:pPr lvl="2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Size of file in bytes</a:t>
            </a:r>
            <a:endParaRPr/>
          </a:p>
          <a:p>
            <a:pPr lvl="1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Ref. Count – </a:t>
            </a:r>
            <a:endParaRPr/>
          </a:p>
          <a:p>
            <a:pPr lvl="2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Reference count with the number of times the i-node appears in a directory (hard links). </a:t>
            </a:r>
            <a:endParaRPr/>
          </a:p>
          <a:p>
            <a:pPr lvl="2">
              <a:lnSpc>
                <a:spcPct val="80000"/>
              </a:lnSpc>
              <a:buSzPct val="70000"/>
              <a:buFont typeface="Times New Roman"/>
              <a:buAutoNum type="arabicPeriod"/>
            </a:pPr>
            <a:r>
              <a:rPr lang="en-US">
                <a:solidFill>
                  <a:srgbClr val="00264c"/>
                </a:solidFill>
                <a:latin typeface="Times New Roman"/>
                <a:ea typeface="Microsoft YaHei"/>
              </a:rPr>
              <a:t>Increases every time file is added to a directory. The file the i-node represents will be removed when the reference count reaches 0.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I-node information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685800" y="1905120"/>
            <a:ext cx="7772040" cy="4371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I-node also contains a block index with the blocks that form the file.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To save space, the block index uses indices of different levels.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This benefits small files since they form the largest percentage of files.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Small files only uses the direct and single-indirect blocks.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This saves in space spent in block indices.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I-node information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609480" y="1752480"/>
            <a:ext cx="8000640" cy="5562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Direct block – 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Points directly to the block. There are 12 of them in the structure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Single indirect – 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Points to a block table that has 256 entry's. There are 3 of them.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Double indirect – 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Points to a page table of 256 entries which then points to another page table of 256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Triple Indirect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Points to a page table of 256 entries which then points to another page table of 256 that points to another page of 256 bytes.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638680" y="335268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09" name="CustomShape 2"/>
          <p:cNvSpPr/>
          <p:nvPr/>
        </p:nvSpPr>
        <p:spPr>
          <a:xfrm>
            <a:off x="5791320" y="350532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10" name="CustomShape 3"/>
          <p:cNvSpPr/>
          <p:nvPr/>
        </p:nvSpPr>
        <p:spPr>
          <a:xfrm>
            <a:off x="5943600" y="365760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11" name="CustomShape 4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I-node Block Index</a:t>
            </a:r>
            <a:endParaRPr/>
          </a:p>
        </p:txBody>
      </p:sp>
      <p:sp>
        <p:nvSpPr>
          <p:cNvPr id="212" name="CustomShape 5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 </a:t>
            </a: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1905120" y="2057400"/>
            <a:ext cx="1218960" cy="3885840"/>
          </a:xfrm>
          <a:prstGeom prst="rect">
            <a:avLst/>
          </a:prstGeom>
          <a:solidFill>
            <a:srgbClr val="ffffe9"/>
          </a:solidFill>
          <a:ln w="76320">
            <a:solidFill>
              <a:srgbClr val="00264c"/>
            </a:solidFill>
            <a:miter/>
          </a:ln>
        </p:spPr>
      </p:sp>
      <p:sp>
        <p:nvSpPr>
          <p:cNvPr id="214" name="Line 7"/>
          <p:cNvSpPr/>
          <p:nvPr/>
        </p:nvSpPr>
        <p:spPr>
          <a:xfrm>
            <a:off x="1904760" y="472428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15" name="Line 8"/>
          <p:cNvSpPr/>
          <p:nvPr/>
        </p:nvSpPr>
        <p:spPr>
          <a:xfrm>
            <a:off x="1904760" y="502920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16" name="Line 9"/>
          <p:cNvSpPr/>
          <p:nvPr/>
        </p:nvSpPr>
        <p:spPr>
          <a:xfrm>
            <a:off x="1904760" y="5333760"/>
            <a:ext cx="1219320" cy="1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17" name="Line 10"/>
          <p:cNvSpPr/>
          <p:nvPr/>
        </p:nvSpPr>
        <p:spPr>
          <a:xfrm>
            <a:off x="1904760" y="563868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18" name="CustomShape 11"/>
          <p:cNvSpPr/>
          <p:nvPr/>
        </p:nvSpPr>
        <p:spPr>
          <a:xfrm>
            <a:off x="1676520" y="2514600"/>
            <a:ext cx="151920" cy="1752120"/>
          </a:xfrm>
          <a:prstGeom prst="leftBrace">
            <a:avLst>
              <a:gd name="adj1" fmla="val 95833"/>
              <a:gd name="adj2" fmla="val 50000"/>
            </a:avLst>
          </a:prstGeom>
          <a:noFill/>
          <a:ln w="50760">
            <a:solidFill>
              <a:srgbClr val="00264c"/>
            </a:solidFill>
            <a:miter/>
          </a:ln>
        </p:spPr>
      </p:sp>
      <p:sp>
        <p:nvSpPr>
          <p:cNvPr id="219" name="Line 12"/>
          <p:cNvSpPr/>
          <p:nvPr/>
        </p:nvSpPr>
        <p:spPr>
          <a:xfrm>
            <a:off x="1904760" y="251460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0" name="Line 13"/>
          <p:cNvSpPr/>
          <p:nvPr/>
        </p:nvSpPr>
        <p:spPr>
          <a:xfrm>
            <a:off x="1904760" y="266688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1" name="Line 14"/>
          <p:cNvSpPr/>
          <p:nvPr/>
        </p:nvSpPr>
        <p:spPr>
          <a:xfrm>
            <a:off x="1904760" y="2819160"/>
            <a:ext cx="1219320" cy="1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2" name="Line 15"/>
          <p:cNvSpPr/>
          <p:nvPr/>
        </p:nvSpPr>
        <p:spPr>
          <a:xfrm>
            <a:off x="1904760" y="297180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3" name="Line 16"/>
          <p:cNvSpPr/>
          <p:nvPr/>
        </p:nvSpPr>
        <p:spPr>
          <a:xfrm>
            <a:off x="1904760" y="312408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4" name="Line 17"/>
          <p:cNvSpPr/>
          <p:nvPr/>
        </p:nvSpPr>
        <p:spPr>
          <a:xfrm>
            <a:off x="1904760" y="312408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5" name="Line 18"/>
          <p:cNvSpPr/>
          <p:nvPr/>
        </p:nvSpPr>
        <p:spPr>
          <a:xfrm>
            <a:off x="1904760" y="3276360"/>
            <a:ext cx="1219320" cy="1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6" name="Line 19"/>
          <p:cNvSpPr/>
          <p:nvPr/>
        </p:nvSpPr>
        <p:spPr>
          <a:xfrm>
            <a:off x="1904760" y="342900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7" name="Line 20"/>
          <p:cNvSpPr/>
          <p:nvPr/>
        </p:nvSpPr>
        <p:spPr>
          <a:xfrm>
            <a:off x="1904760" y="358128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8" name="Line 21"/>
          <p:cNvSpPr/>
          <p:nvPr/>
        </p:nvSpPr>
        <p:spPr>
          <a:xfrm>
            <a:off x="1904760" y="3733560"/>
            <a:ext cx="1219320" cy="1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29" name="CustomShape 22"/>
          <p:cNvSpPr/>
          <p:nvPr/>
        </p:nvSpPr>
        <p:spPr>
          <a:xfrm>
            <a:off x="1600200" y="4343400"/>
            <a:ext cx="151920" cy="990360"/>
          </a:xfrm>
          <a:prstGeom prst="leftBrace">
            <a:avLst>
              <a:gd name="adj1" fmla="val 54167"/>
              <a:gd name="adj2" fmla="val 50000"/>
            </a:avLst>
          </a:prstGeom>
          <a:noFill/>
          <a:ln w="50760">
            <a:solidFill>
              <a:srgbClr val="00264c"/>
            </a:solidFill>
            <a:miter/>
          </a:ln>
        </p:spPr>
      </p:sp>
      <p:sp>
        <p:nvSpPr>
          <p:cNvPr id="230" name="CustomShape 23"/>
          <p:cNvSpPr/>
          <p:nvPr/>
        </p:nvSpPr>
        <p:spPr>
          <a:xfrm>
            <a:off x="3733920" y="220968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31" name="CustomShape 24"/>
          <p:cNvSpPr/>
          <p:nvPr/>
        </p:nvSpPr>
        <p:spPr>
          <a:xfrm>
            <a:off x="3886200" y="236232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32" name="CustomShape 25"/>
          <p:cNvSpPr/>
          <p:nvPr/>
        </p:nvSpPr>
        <p:spPr>
          <a:xfrm>
            <a:off x="4038480" y="251460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33" name="CustomShape 26"/>
          <p:cNvSpPr/>
          <p:nvPr/>
        </p:nvSpPr>
        <p:spPr>
          <a:xfrm>
            <a:off x="4191120" y="266688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34" name="CustomShape 27"/>
          <p:cNvSpPr/>
          <p:nvPr/>
        </p:nvSpPr>
        <p:spPr>
          <a:xfrm>
            <a:off x="4343400" y="281952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35" name="Line 28"/>
          <p:cNvSpPr/>
          <p:nvPr/>
        </p:nvSpPr>
        <p:spPr>
          <a:xfrm flipV="1">
            <a:off x="2971800" y="2358720"/>
            <a:ext cx="76176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36" name="Line 29"/>
          <p:cNvSpPr/>
          <p:nvPr/>
        </p:nvSpPr>
        <p:spPr>
          <a:xfrm flipV="1">
            <a:off x="2971800" y="2663640"/>
            <a:ext cx="914400" cy="8244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37" name="Line 30"/>
          <p:cNvSpPr/>
          <p:nvPr/>
        </p:nvSpPr>
        <p:spPr>
          <a:xfrm>
            <a:off x="2971800" y="2895480"/>
            <a:ext cx="1066680" cy="144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38" name="Line 31"/>
          <p:cNvSpPr/>
          <p:nvPr/>
        </p:nvSpPr>
        <p:spPr>
          <a:xfrm>
            <a:off x="2971800" y="3047760"/>
            <a:ext cx="1218960" cy="7632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39" name="Line 32"/>
          <p:cNvSpPr/>
          <p:nvPr/>
        </p:nvSpPr>
        <p:spPr>
          <a:xfrm>
            <a:off x="2971800" y="3200400"/>
            <a:ext cx="1295280" cy="15228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40" name="CustomShape 33"/>
          <p:cNvSpPr/>
          <p:nvPr/>
        </p:nvSpPr>
        <p:spPr>
          <a:xfrm>
            <a:off x="3809880" y="6216480"/>
            <a:ext cx="914040" cy="64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264c"/>
                </a:solidFill>
                <a:latin typeface="Times New Roman"/>
                <a:ea typeface="Microsoft YaHei"/>
              </a:rPr>
              <a:t>…</a:t>
            </a:r>
            <a:endParaRPr/>
          </a:p>
        </p:txBody>
      </p:sp>
      <p:sp>
        <p:nvSpPr>
          <p:cNvPr id="241" name="CustomShape 34"/>
          <p:cNvSpPr/>
          <p:nvPr/>
        </p:nvSpPr>
        <p:spPr>
          <a:xfrm>
            <a:off x="0" y="2819520"/>
            <a:ext cx="1676160" cy="703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12 direct blocks</a:t>
            </a:r>
            <a:endParaRPr/>
          </a:p>
        </p:txBody>
      </p:sp>
      <p:sp>
        <p:nvSpPr>
          <p:cNvPr id="242" name="CustomShape 35"/>
          <p:cNvSpPr/>
          <p:nvPr/>
        </p:nvSpPr>
        <p:spPr>
          <a:xfrm>
            <a:off x="0" y="4495680"/>
            <a:ext cx="1980720" cy="703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3 single indirect blocks</a:t>
            </a:r>
            <a:endParaRPr/>
          </a:p>
        </p:txBody>
      </p:sp>
      <p:sp>
        <p:nvSpPr>
          <p:cNvPr id="243" name="CustomShape 36"/>
          <p:cNvSpPr/>
          <p:nvPr/>
        </p:nvSpPr>
        <p:spPr>
          <a:xfrm>
            <a:off x="4495680" y="320040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44" name="Line 37"/>
          <p:cNvSpPr/>
          <p:nvPr/>
        </p:nvSpPr>
        <p:spPr>
          <a:xfrm>
            <a:off x="2971800" y="3733560"/>
            <a:ext cx="1447560" cy="22860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45" name="CustomShape 38"/>
          <p:cNvSpPr/>
          <p:nvPr/>
        </p:nvSpPr>
        <p:spPr>
          <a:xfrm>
            <a:off x="3886200" y="426708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46" name="CustomShape 39"/>
          <p:cNvSpPr/>
          <p:nvPr/>
        </p:nvSpPr>
        <p:spPr>
          <a:xfrm>
            <a:off x="4038480" y="441972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47" name="CustomShape 40"/>
          <p:cNvSpPr/>
          <p:nvPr/>
        </p:nvSpPr>
        <p:spPr>
          <a:xfrm>
            <a:off x="4191120" y="457200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48" name="Line 41"/>
          <p:cNvSpPr/>
          <p:nvPr/>
        </p:nvSpPr>
        <p:spPr>
          <a:xfrm>
            <a:off x="1904760" y="388620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49" name="Line 42"/>
          <p:cNvSpPr/>
          <p:nvPr/>
        </p:nvSpPr>
        <p:spPr>
          <a:xfrm>
            <a:off x="1904760" y="403848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50" name="Line 43"/>
          <p:cNvSpPr/>
          <p:nvPr/>
        </p:nvSpPr>
        <p:spPr>
          <a:xfrm>
            <a:off x="1904760" y="4190760"/>
            <a:ext cx="1219320" cy="180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51" name="Line 44"/>
          <p:cNvSpPr/>
          <p:nvPr/>
        </p:nvSpPr>
        <p:spPr>
          <a:xfrm>
            <a:off x="1904760" y="4343400"/>
            <a:ext cx="1219320" cy="1440"/>
          </a:xfrm>
          <a:prstGeom prst="line">
            <a:avLst/>
          </a:prstGeom>
          <a:ln w="76320">
            <a:solidFill>
              <a:srgbClr val="00264c"/>
            </a:solidFill>
            <a:miter/>
          </a:ln>
        </p:spPr>
      </p:sp>
      <p:sp>
        <p:nvSpPr>
          <p:cNvPr id="252" name="CustomShape 45"/>
          <p:cNvSpPr/>
          <p:nvPr/>
        </p:nvSpPr>
        <p:spPr>
          <a:xfrm>
            <a:off x="-304920" y="5257800"/>
            <a:ext cx="2590560" cy="398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1 double indirect</a:t>
            </a:r>
            <a:endParaRPr/>
          </a:p>
        </p:txBody>
      </p:sp>
      <p:sp>
        <p:nvSpPr>
          <p:cNvPr id="253" name="Line 46"/>
          <p:cNvSpPr/>
          <p:nvPr/>
        </p:nvSpPr>
        <p:spPr>
          <a:xfrm>
            <a:off x="4190760" y="4724280"/>
            <a:ext cx="106704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4" name="Line 47"/>
          <p:cNvSpPr/>
          <p:nvPr/>
        </p:nvSpPr>
        <p:spPr>
          <a:xfrm>
            <a:off x="4190760" y="4876560"/>
            <a:ext cx="106704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5" name="Line 48"/>
          <p:cNvSpPr/>
          <p:nvPr/>
        </p:nvSpPr>
        <p:spPr>
          <a:xfrm>
            <a:off x="4190760" y="5029200"/>
            <a:ext cx="106704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6" name="Line 49"/>
          <p:cNvSpPr/>
          <p:nvPr/>
        </p:nvSpPr>
        <p:spPr>
          <a:xfrm>
            <a:off x="4190760" y="5181480"/>
            <a:ext cx="106704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7" name="Line 50"/>
          <p:cNvSpPr/>
          <p:nvPr/>
        </p:nvSpPr>
        <p:spPr>
          <a:xfrm>
            <a:off x="4190760" y="5333760"/>
            <a:ext cx="106704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8" name="Line 51"/>
          <p:cNvSpPr/>
          <p:nvPr/>
        </p:nvSpPr>
        <p:spPr>
          <a:xfrm>
            <a:off x="4190760" y="5486400"/>
            <a:ext cx="106704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59" name="Line 52"/>
          <p:cNvSpPr/>
          <p:nvPr/>
        </p:nvSpPr>
        <p:spPr>
          <a:xfrm flipV="1">
            <a:off x="5029200" y="449244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0" name="Line 53"/>
          <p:cNvSpPr/>
          <p:nvPr/>
        </p:nvSpPr>
        <p:spPr>
          <a:xfrm flipV="1">
            <a:off x="5029200" y="464472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1" name="Line 54"/>
          <p:cNvSpPr/>
          <p:nvPr/>
        </p:nvSpPr>
        <p:spPr>
          <a:xfrm flipV="1">
            <a:off x="5029200" y="479736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2" name="CustomShape 55"/>
          <p:cNvSpPr/>
          <p:nvPr/>
        </p:nvSpPr>
        <p:spPr>
          <a:xfrm>
            <a:off x="5867280" y="365760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63" name="CustomShape 56"/>
          <p:cNvSpPr/>
          <p:nvPr/>
        </p:nvSpPr>
        <p:spPr>
          <a:xfrm>
            <a:off x="6019920" y="380988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64" name="CustomShape 57"/>
          <p:cNvSpPr/>
          <p:nvPr/>
        </p:nvSpPr>
        <p:spPr>
          <a:xfrm>
            <a:off x="6172200" y="396252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65" name="Line 58"/>
          <p:cNvSpPr/>
          <p:nvPr/>
        </p:nvSpPr>
        <p:spPr>
          <a:xfrm flipV="1">
            <a:off x="4800600" y="418752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6" name="Line 59"/>
          <p:cNvSpPr/>
          <p:nvPr/>
        </p:nvSpPr>
        <p:spPr>
          <a:xfrm flipV="1">
            <a:off x="4800600" y="434016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7" name="Line 60"/>
          <p:cNvSpPr/>
          <p:nvPr/>
        </p:nvSpPr>
        <p:spPr>
          <a:xfrm flipV="1">
            <a:off x="4800600" y="449244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8" name="Line 61"/>
          <p:cNvSpPr/>
          <p:nvPr/>
        </p:nvSpPr>
        <p:spPr>
          <a:xfrm flipV="1">
            <a:off x="2971800" y="4492440"/>
            <a:ext cx="838080" cy="8244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69" name="Line 62"/>
          <p:cNvSpPr/>
          <p:nvPr/>
        </p:nvSpPr>
        <p:spPr>
          <a:xfrm flipV="1">
            <a:off x="2971800" y="4797360"/>
            <a:ext cx="1066680" cy="8244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70" name="Line 63"/>
          <p:cNvSpPr/>
          <p:nvPr/>
        </p:nvSpPr>
        <p:spPr>
          <a:xfrm>
            <a:off x="2895480" y="5181480"/>
            <a:ext cx="1219320" cy="144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71" name="CustomShape 64"/>
          <p:cNvSpPr/>
          <p:nvPr/>
        </p:nvSpPr>
        <p:spPr>
          <a:xfrm>
            <a:off x="4114800" y="556272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72" name="Line 65"/>
          <p:cNvSpPr/>
          <p:nvPr/>
        </p:nvSpPr>
        <p:spPr>
          <a:xfrm>
            <a:off x="4114800" y="5715000"/>
            <a:ext cx="10666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73" name="Line 66"/>
          <p:cNvSpPr/>
          <p:nvPr/>
        </p:nvSpPr>
        <p:spPr>
          <a:xfrm>
            <a:off x="4114800" y="5867280"/>
            <a:ext cx="10666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74" name="Line 67"/>
          <p:cNvSpPr/>
          <p:nvPr/>
        </p:nvSpPr>
        <p:spPr>
          <a:xfrm>
            <a:off x="4114800" y="6019560"/>
            <a:ext cx="106668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75" name="Line 68"/>
          <p:cNvSpPr/>
          <p:nvPr/>
        </p:nvSpPr>
        <p:spPr>
          <a:xfrm>
            <a:off x="4114800" y="6172200"/>
            <a:ext cx="10666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76" name="Line 69"/>
          <p:cNvSpPr/>
          <p:nvPr/>
        </p:nvSpPr>
        <p:spPr>
          <a:xfrm>
            <a:off x="4114800" y="6324480"/>
            <a:ext cx="10666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77" name="Line 70"/>
          <p:cNvSpPr/>
          <p:nvPr/>
        </p:nvSpPr>
        <p:spPr>
          <a:xfrm>
            <a:off x="4114800" y="6476760"/>
            <a:ext cx="106668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78" name="Line 71"/>
          <p:cNvSpPr/>
          <p:nvPr/>
        </p:nvSpPr>
        <p:spPr>
          <a:xfrm flipV="1">
            <a:off x="4952880" y="578772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79" name="Line 72"/>
          <p:cNvSpPr/>
          <p:nvPr/>
        </p:nvSpPr>
        <p:spPr>
          <a:xfrm>
            <a:off x="3047760" y="5486400"/>
            <a:ext cx="990720" cy="68580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80" name="CustomShape 73"/>
          <p:cNvSpPr/>
          <p:nvPr/>
        </p:nvSpPr>
        <p:spPr>
          <a:xfrm>
            <a:off x="7543800" y="495288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81" name="CustomShape 74"/>
          <p:cNvSpPr/>
          <p:nvPr/>
        </p:nvSpPr>
        <p:spPr>
          <a:xfrm>
            <a:off x="5791320" y="533412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82" name="CustomShape 75"/>
          <p:cNvSpPr/>
          <p:nvPr/>
        </p:nvSpPr>
        <p:spPr>
          <a:xfrm>
            <a:off x="5943600" y="548640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83" name="CustomShape 76"/>
          <p:cNvSpPr/>
          <p:nvPr/>
        </p:nvSpPr>
        <p:spPr>
          <a:xfrm>
            <a:off x="6095880" y="563868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84" name="Line 77"/>
          <p:cNvSpPr/>
          <p:nvPr/>
        </p:nvSpPr>
        <p:spPr>
          <a:xfrm>
            <a:off x="6095880" y="5790960"/>
            <a:ext cx="106668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85" name="Line 78"/>
          <p:cNvSpPr/>
          <p:nvPr/>
        </p:nvSpPr>
        <p:spPr>
          <a:xfrm>
            <a:off x="6095880" y="5943600"/>
            <a:ext cx="10666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86" name="Line 79"/>
          <p:cNvSpPr/>
          <p:nvPr/>
        </p:nvSpPr>
        <p:spPr>
          <a:xfrm>
            <a:off x="6095880" y="6095880"/>
            <a:ext cx="10666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87" name="Line 80"/>
          <p:cNvSpPr/>
          <p:nvPr/>
        </p:nvSpPr>
        <p:spPr>
          <a:xfrm>
            <a:off x="6095880" y="6248160"/>
            <a:ext cx="1066680" cy="180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88" name="Line 81"/>
          <p:cNvSpPr/>
          <p:nvPr/>
        </p:nvSpPr>
        <p:spPr>
          <a:xfrm>
            <a:off x="6095880" y="6400800"/>
            <a:ext cx="10666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89" name="Line 82"/>
          <p:cNvSpPr/>
          <p:nvPr/>
        </p:nvSpPr>
        <p:spPr>
          <a:xfrm>
            <a:off x="6095880" y="6553080"/>
            <a:ext cx="1066680" cy="1440"/>
          </a:xfrm>
          <a:prstGeom prst="line">
            <a:avLst/>
          </a:prstGeom>
          <a:ln w="9360">
            <a:solidFill>
              <a:srgbClr val="00264c"/>
            </a:solidFill>
            <a:miter/>
          </a:ln>
        </p:spPr>
      </p:sp>
      <p:sp>
        <p:nvSpPr>
          <p:cNvPr id="290" name="CustomShape 83"/>
          <p:cNvSpPr/>
          <p:nvPr/>
        </p:nvSpPr>
        <p:spPr>
          <a:xfrm>
            <a:off x="7772400" y="525780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91" name="CustomShape 84"/>
          <p:cNvSpPr/>
          <p:nvPr/>
        </p:nvSpPr>
        <p:spPr>
          <a:xfrm>
            <a:off x="7924680" y="541008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92" name="CustomShape 85"/>
          <p:cNvSpPr/>
          <p:nvPr/>
        </p:nvSpPr>
        <p:spPr>
          <a:xfrm>
            <a:off x="8077320" y="5562720"/>
            <a:ext cx="1066320" cy="914040"/>
          </a:xfrm>
          <a:prstGeom prst="rect">
            <a:avLst/>
          </a:prstGeom>
          <a:solidFill>
            <a:srgbClr val="ffffe9"/>
          </a:solidFill>
          <a:ln w="38160">
            <a:solidFill>
              <a:srgbClr val="00264c"/>
            </a:solidFill>
            <a:miter/>
          </a:ln>
        </p:spPr>
      </p:sp>
      <p:sp>
        <p:nvSpPr>
          <p:cNvPr id="293" name="Line 86"/>
          <p:cNvSpPr/>
          <p:nvPr/>
        </p:nvSpPr>
        <p:spPr>
          <a:xfrm flipV="1">
            <a:off x="4876560" y="5559120"/>
            <a:ext cx="838440" cy="8280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94" name="Line 87"/>
          <p:cNvSpPr/>
          <p:nvPr/>
        </p:nvSpPr>
        <p:spPr>
          <a:xfrm flipV="1">
            <a:off x="4876560" y="5864040"/>
            <a:ext cx="1067040" cy="8244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95" name="Line 88"/>
          <p:cNvSpPr/>
          <p:nvPr/>
        </p:nvSpPr>
        <p:spPr>
          <a:xfrm>
            <a:off x="4800600" y="6248160"/>
            <a:ext cx="1218960" cy="180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96" name="Line 89"/>
          <p:cNvSpPr/>
          <p:nvPr/>
        </p:nvSpPr>
        <p:spPr>
          <a:xfrm flipV="1">
            <a:off x="7238880" y="609264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97" name="Line 90"/>
          <p:cNvSpPr/>
          <p:nvPr/>
        </p:nvSpPr>
        <p:spPr>
          <a:xfrm flipV="1">
            <a:off x="7238880" y="624492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98" name="Line 91"/>
          <p:cNvSpPr/>
          <p:nvPr/>
        </p:nvSpPr>
        <p:spPr>
          <a:xfrm flipV="1">
            <a:off x="7010280" y="563544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99" name="Line 92"/>
          <p:cNvSpPr/>
          <p:nvPr/>
        </p:nvSpPr>
        <p:spPr>
          <a:xfrm flipV="1">
            <a:off x="7010280" y="578772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00" name="Line 93"/>
          <p:cNvSpPr/>
          <p:nvPr/>
        </p:nvSpPr>
        <p:spPr>
          <a:xfrm flipV="1">
            <a:off x="7010280" y="5940360"/>
            <a:ext cx="838080" cy="15876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01" name="CustomShape 94"/>
          <p:cNvSpPr/>
          <p:nvPr/>
        </p:nvSpPr>
        <p:spPr>
          <a:xfrm>
            <a:off x="-304920" y="5562720"/>
            <a:ext cx="2590560" cy="398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1 triple indirect</a:t>
            </a:r>
            <a:endParaRPr/>
          </a:p>
        </p:txBody>
      </p:sp>
      <p:sp>
        <p:nvSpPr>
          <p:cNvPr id="302" name="Line 95"/>
          <p:cNvSpPr/>
          <p:nvPr/>
        </p:nvSpPr>
        <p:spPr>
          <a:xfrm>
            <a:off x="2895480" y="5867280"/>
            <a:ext cx="990720" cy="76212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03" name="Line 96"/>
          <p:cNvSpPr/>
          <p:nvPr/>
        </p:nvSpPr>
        <p:spPr>
          <a:xfrm>
            <a:off x="3200400" y="5638680"/>
            <a:ext cx="990360" cy="685800"/>
          </a:xfrm>
          <a:prstGeom prst="line">
            <a:avLst/>
          </a:prstGeom>
          <a:ln w="5724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04" name="CustomShape 97"/>
          <p:cNvSpPr/>
          <p:nvPr/>
        </p:nvSpPr>
        <p:spPr>
          <a:xfrm>
            <a:off x="3352680" y="3200400"/>
            <a:ext cx="914040" cy="64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264c"/>
                </a:solidFill>
                <a:latin typeface="Times New Roman"/>
                <a:ea typeface="Microsoft YaHei"/>
              </a:rPr>
              <a:t>…</a:t>
            </a:r>
            <a:endParaRPr/>
          </a:p>
        </p:txBody>
      </p:sp>
      <p:sp>
        <p:nvSpPr>
          <p:cNvPr id="305" name="CustomShape 98"/>
          <p:cNvSpPr/>
          <p:nvPr/>
        </p:nvSpPr>
        <p:spPr>
          <a:xfrm>
            <a:off x="1600200" y="6095880"/>
            <a:ext cx="1676160" cy="398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264c"/>
                </a:solidFill>
                <a:latin typeface="Times New Roman"/>
                <a:ea typeface="Microsoft YaHei"/>
              </a:rPr>
              <a:t>I-node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I-node information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Assume 1KB block and 256 block numbers in each index block.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Direct block = 12 * 1Kb = 12Kb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Single indirect = 3 * 256 * 1Kb = 768 Kb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Double indirect = 1 * 256 * 256 * 1Kb = 64 Mb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Triple indirect = 1 * 256 * 256 * 256 * 1Kb = 16 Gb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What is an Operating System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Masking Limitations: OS as Illusionist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Virtualization: provide an application with the illusion of resources that are not physically present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E.g., illusion of dedicated processor, memory over whole address space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Provides a convenient and flexible programming environment than the underlying hardware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I-node information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Most of the files in a system are small.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This also saves disk access time since small files need only direct blocks.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   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1 disk access for the I-Node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   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1 disk access for the datablock.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An alternative to the multi-level block index is a </a:t>
            </a:r>
            <a:r>
              <a:rPr b="1" i="1" lang="en-US" sz="2800">
                <a:solidFill>
                  <a:srgbClr val="00264c"/>
                </a:solidFill>
                <a:latin typeface="Times New Roman"/>
                <a:ea typeface="Microsoft YaHei"/>
              </a:rPr>
              <a:t>linked list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. Every block will contain a pointer to the next block and so on. 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Linked lists are slow for random access.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UNIX Processes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Process’ Properties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 process has the following properties: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PID: Index in process table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Command and Arguments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Environment Variables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Current Dir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Owner (User ID)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Stdin/Stdout/Stderr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Use ps or top to see process information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Process ID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685800" y="1905120"/>
            <a:ext cx="8000640" cy="4325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Uniquely identifies the processes among all live processes. 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initial process (init process) has ID of 0.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OS assigns the numbers in ascending order.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numbers wrap around when they reach the maximum and then are reused as long as there is no live process with the same processID.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You can programmatically get the process id with 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int getpid();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Command and Arguments</a:t>
            </a:r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Every process also has a command that is executing (the program file or script) and 0 or more arguments.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The arguments are passed to main.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int main(int argc, char **argv);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argc contains the number of arguments including the command name.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argv[0] contains the name of the command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Printing the Arguments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printargs.c: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int main(int argc, char **argv) 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int i;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for (i=0; i&lt;argc; i++) 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printf(“argv[%d]=\”%s\”\n”, i, argv[i]);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gcc –o printargs printargs.c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./printargs hello world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argv[0]=“./printargs”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argv[1]=“hello”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00264c"/>
                </a:solidFill>
                <a:latin typeface="Courier New"/>
                <a:ea typeface="Microsoft YaHei"/>
              </a:rPr>
              <a:t>argv[2]=“world”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Environment Variables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685800" y="1828800"/>
            <a:ext cx="84578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It is an array of strings of the form A=B that is inherited from the parent process.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Some important variables are: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PATH=/bin:/usr/bin:.  Stores the list of directories that contain commands to execute.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USER=&lt;login&gt;  Contains the name of the user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HOME=/homes/grr Contains the home directory.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You can add Environment variables settings in .login or .bashrc and they will be set when starting a shell session.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Environment Variables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685800" y="1905120"/>
            <a:ext cx="7772040" cy="4198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To set a variable from a shell use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export A=B 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Example: Add a new directory to PATH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export PATH=$PATH:/newdir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Printing Environment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To print environment from a shell type “env”.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264c"/>
                </a:solidFill>
                <a:latin typeface="Courier New"/>
                <a:ea typeface="Microsoft YaHei"/>
              </a:rPr>
              <a:t>lore 24 % env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264c"/>
                </a:solidFill>
                <a:latin typeface="Courier New"/>
                <a:ea typeface="Microsoft YaHei"/>
              </a:rPr>
              <a:t>USER=grr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264c"/>
                </a:solidFill>
                <a:latin typeface="Courier New"/>
                <a:ea typeface="Microsoft YaHei"/>
              </a:rPr>
              <a:t>LOGNAME=grr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264c"/>
                </a:solidFill>
                <a:latin typeface="Courier New"/>
                <a:ea typeface="Microsoft YaHei"/>
              </a:rPr>
              <a:t>HOME=/homes/grr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264c"/>
                </a:solidFill>
                <a:latin typeface="Courier New"/>
                <a:ea typeface="Microsoft YaHei"/>
              </a:rPr>
              <a:t>PATH=/opt/csw/bin:/opt/csw/gcc3/bin:/p/egcs-1.1b/bin:/u/u238/grr/Orbix/bin:/usr/local/gnu:/p/srg/bin:/usr/ccs/bin:/usr/local/bin:/usr/ucb:/bin:/usr/bin:/usr/hosts:/usr/local/X11:/usr/local/gnu:.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264c"/>
                </a:solidFill>
                <a:latin typeface="Courier New"/>
                <a:ea typeface="Microsoft YaHei"/>
              </a:rPr>
              <a:t>MAIL=/var/mail/grr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264c"/>
                </a:solidFill>
                <a:latin typeface="Courier New"/>
                <a:ea typeface="Microsoft YaHei"/>
              </a:rPr>
              <a:t>SHELL=/bin/tcsh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264c"/>
                </a:solidFill>
                <a:latin typeface="Courier New"/>
                <a:ea typeface="Microsoft YaHei"/>
              </a:rPr>
              <a:t>TZ=US/East-Indiana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264c"/>
                </a:solidFill>
                <a:latin typeface="Courier New"/>
                <a:ea typeface="Microsoft YaHei"/>
              </a:rPr>
              <a:t>…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093680" y="282600"/>
            <a:ext cx="804996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333333"/>
                </a:solidFill>
                <a:latin typeface="Times New Roman"/>
                <a:ea typeface="Microsoft YaHei"/>
              </a:rPr>
              <a:t>Printing Environment from a Program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Can access environment variables through the “char ** environ” variable in C. 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environ points to an array of strings of the form A=B and ends with a NULL entry.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extern char **environ;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int main(int argc, char **argv)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int i=0;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while (environ[i]!=NULL)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printf(“%s\n”,environ[i]);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i++;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  </a:t>
            </a: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600">
                <a:solidFill>
                  <a:srgbClr val="00264c"/>
                </a:solidFill>
                <a:latin typeface="Courier New"/>
                <a:ea typeface="Microsoft YaHei"/>
              </a:rPr>
              <a:t>}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What is an Operating System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Providing Common Services: OS as Glue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Provide a set of common, standard services to applications to simplify and standardize their design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File system hides details of storage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Network socket abstraction hides details of network communication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GUI, devices, sensors, etc.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Current Directory</a:t>
            </a:r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Every process also has a current directory.</a:t>
            </a:r>
            <a:endParaRPr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 open file operations such as open() and fopen() will use the current directory to resolve relative paths.</a:t>
            </a:r>
            <a:endParaRPr/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If the path does not start with “/” then a path is relative to the current directory.</a:t>
            </a:r>
            <a:endParaRPr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/etc/hello.c – Absolute path</a:t>
            </a:r>
            <a:endParaRPr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   </a:t>
            </a: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hello.c – Relative path.</a:t>
            </a:r>
            <a:endParaRPr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To change the directory use “cd dir” in a shell or chdir(dir) inside a program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Stdin/Stdout/Stderr/Redirection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Also a process inherits from the parent a stdin/stdout and stderr.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They are usually the keyboard and the terminal but they can be redirected.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Example: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command &lt; in.txt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// redirect stdin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               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&gt; out.txt          // redirect stdout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                </a:t>
            </a: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2&gt; err.txt          // redirect stderr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Redirection of stdin/stdout/stderr</a:t>
            </a:r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Courier New"/>
                <a:ea typeface="Microsoft YaHei"/>
              </a:rPr>
              <a:t>command &gt;&gt; out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Append output of the command into out.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Courier New"/>
                <a:ea typeface="Microsoft YaHei"/>
              </a:rPr>
              <a:t>command &gt; out.txt 2&gt; err.txt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Redirect stdout and stderr.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Courier New"/>
                <a:ea typeface="Microsoft YaHei"/>
              </a:rPr>
              <a:t>command &gt; out.txt 2&gt;&amp;1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Redirect both stderr and stdout to file out.txt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PIPES</a:t>
            </a:r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In UNIX you can connect the output of a command to the input of another using PIPES.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ls –al | sort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	</a:t>
            </a: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Lists the files in sorted order.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Review</a:t>
            </a:r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685800" y="190512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Understand the effect of redirecting and using pipes.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Understand the 3-layered arrangement for identifying which disk blocks are used for a file.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What is an Operating System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685800" y="1905120"/>
            <a:ext cx="7772040" cy="435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Window System – Graphical use interface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Standard Programs – Programs such as a web browser, task manager, editors, compilers etc.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Common Libraries – Libraries common to all programs running in the computer such as math library, string library, window library, c library etc.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It has to do all  of the above in a secure and reliable manner.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 Tour of UNIX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685800" y="1905120"/>
            <a:ext cx="7772040" cy="4271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Blip>
                <a:blip r:embed="rId1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We will start by describing the UNIX operating system (OS).</a:t>
            </a:r>
            <a:endParaRPr/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Understanding one instance of an Operating System will help us understand other OSs such as Windows, Mac OS, Linux etc.</a:t>
            </a:r>
            <a:endParaRPr/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UNIX is an operating system created in 1969 by  Ken Thompson, Dennis Ritchie, Brian Kernighan, and others at AT&amp;T Bell Labs.</a:t>
            </a:r>
            <a:endParaRPr/>
          </a:p>
          <a:p>
            <a:pPr>
              <a:lnSpc>
                <a:spcPct val="80000"/>
              </a:lnSpc>
              <a:buBlip>
                <a:blip r:embed="rId4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UNIX was a successor of another OS called MULTICS that was more innovative but it had many problems.</a:t>
            </a:r>
            <a:endParaRPr/>
          </a:p>
          <a:p>
            <a:pPr>
              <a:lnSpc>
                <a:spcPct val="80000"/>
              </a:lnSpc>
              <a:buBlip>
                <a:blip r:embed="rId5"/>
              </a:buBlip>
            </a:pPr>
            <a:r>
              <a:rPr lang="en-US" sz="2400">
                <a:solidFill>
                  <a:srgbClr val="00264c"/>
                </a:solidFill>
                <a:latin typeface="Times New Roman"/>
                <a:ea typeface="Microsoft YaHei"/>
              </a:rPr>
              <a:t>UNIX was smaller, faster, and more reliable than MULTICS.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A Tour of UNIX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685800" y="1905120"/>
            <a:ext cx="7772040" cy="4195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UNIX was initially created to support typesetting (edition of documents).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By having the programmers being the users themselves of the OS (eat your own food), UNIX became the robust, practical system that we know today.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UNIX was written in “C” (95%) and assembly language (5%).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This allowed UNIX to be ported to other machines besides Digital Equipment (DEC)’s PDP11.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BSD UNIX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685800" y="1752480"/>
            <a:ext cx="8305560" cy="478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UNIX was a success in the universities.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Universities wanted to modify the UNIX sources for experimentation do Berkeley created its own version of UNIX called BSD-UNIX.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POSIX is an organization that created the POSIX UNIX standard to unify the different flavors of UNIX.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Sockets, FTP, Mail etc came from BSD UNIX.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66680" y="3049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33"/>
                </a:solidFill>
                <a:latin typeface="Times New Roman"/>
                <a:ea typeface="Microsoft YaHei"/>
              </a:rPr>
              <a:t>Linux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85800" y="1752480"/>
            <a:ext cx="8305560" cy="478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264c"/>
                </a:solidFill>
                <a:latin typeface="Times New Roman"/>
                <a:ea typeface="Microsoft YaHei"/>
              </a:rPr>
              <a:t>GNU Project (1984, Richard Stallman)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Create “free” UNIX implementation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Produced GNU C compilers, and other programs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Lacks a kernel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Linux (1991, Linus Torvalds, kernel on 386)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Inspired by Minix</a:t>
            </a: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en-US" sz="2800">
                <a:solidFill>
                  <a:srgbClr val="00264c"/>
                </a:solidFill>
                <a:latin typeface="Times New Roman"/>
                <a:ea typeface="Microsoft YaHei"/>
              </a:rPr>
              <a:t>Other developers quickly joined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