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3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_rels/notesSlide3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71.png" ContentType="image/png"/>
  <Override PartName="/ppt/media/image68.png" ContentType="image/png"/>
  <Override PartName="/ppt/media/image69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0.png" ContentType="image/png"/>
  <Override PartName="/ppt/media/image59.png" ContentType="image/png"/>
  <Override PartName="/ppt/media/image58.png" ContentType="image/png"/>
  <Override PartName="/ppt/media/image57.png" ContentType="image/png"/>
  <Override PartName="/ppt/media/image56.gif" ContentType="image/gif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9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36.png" ContentType="image/png"/>
  <Override PartName="/ppt/media/image32.png" ContentType="image/png"/>
  <Override PartName="/ppt/media/image45.png" ContentType="image/png"/>
  <Override PartName="/ppt/media/image30.png" ContentType="image/png"/>
  <Override PartName="/ppt/media/image44.png" ContentType="image/png"/>
  <Override PartName="/ppt/media/image27.png" ContentType="image/png"/>
  <Override PartName="/ppt/media/image26.png" ContentType="image/png"/>
  <Override PartName="/ppt/media/image28.png" ContentType="image/png"/>
  <Override PartName="/ppt/media/image25.png" ContentType="image/png"/>
  <Override PartName="/ppt/media/image33.png" ContentType="image/png"/>
  <Override PartName="/ppt/media/image38.png" ContentType="image/png"/>
  <Override PartName="/ppt/media/image22.png" ContentType="image/png"/>
  <Override PartName="/ppt/media/image55.png" ContentType="image/png"/>
  <Override PartName="/ppt/media/image31.png" ContentType="image/png"/>
  <Override PartName="/ppt/media/image37.png" ContentType="image/png"/>
  <Override PartName="/ppt/media/image24.png" ContentType="image/png"/>
  <Override PartName="/ppt/media/image21.png" ContentType="image/png"/>
  <Override PartName="/ppt/media/image54.png" ContentType="image/png"/>
  <Override PartName="/ppt/media/image6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46.png" ContentType="image/png"/>
  <Override PartName="/ppt/media/image23.png" ContentType="image/png"/>
  <Override PartName="/ppt/media/image12.png" ContentType="image/png"/>
  <Override PartName="/ppt/media/image39.png" ContentType="image/png"/>
  <Override PartName="/ppt/media/image35.png" ContentType="image/png"/>
  <Override PartName="/ppt/media/image10.png" ContentType="image/png"/>
  <Override PartName="/ppt/media/image48.png" ContentType="image/png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40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47.png" ContentType="image/png"/>
  <Override PartName="/ppt/media/image70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353F912-84BD-44AD-8496-1A6050173EFC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0D96C298-5E17-4037-AF4E-ED3DC5579239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73096F18-6066-4F26-B30D-892B913CF44F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4E7077AF-6CD2-4165-B0E1-36B57DC415DB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1FF47E14-2761-41E1-8EEE-8D265F959210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45FB251C-628E-42AC-BD53-676B603751F8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6AE34902-AAD1-42B4-905D-CB98D63AC79A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81E0FE4C-E140-4FF5-A548-7E9633203F89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A39B6B76-EF70-4702-9454-986549E946D6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D3737701-F84C-4319-806B-4856AF8578F8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0A2F294F-B9E0-47DF-BBBB-51722A89A69C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D15BB5A0-5B91-473D-BBD7-74976A76BF12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F0ED9CDA-C508-4AA1-94FC-D44300C34782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3D09A33B-8F4A-4BA8-A1DE-A5AD71EDA74B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34D6DB28-17DA-4829-8135-B481E242CEE0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C4BB78D4-7610-43D6-B10D-339FFD887134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F638C7B6-8494-4F93-A721-71B29A90DA8B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DD369D2A-4EDB-4BBC-92D7-5346CE08997D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73A8B144-EADF-48EC-8371-A7004AE01B79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FFB94F34-D826-4F94-A7E2-334B77C5C23F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D5B3BB76-6AB4-4671-8E12-37F6A7EFC66A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3EE05CB5-2259-41AF-A3F7-D2D52E4211E5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3E6B9A5A-ED9E-45CB-AFD5-EBF03DE172E3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BFDB6380-B864-496C-86E7-13CFFDE12D19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7C6627B4-9565-4F20-AB8F-98A1189B47C8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00B49F39-D74B-4B94-AF88-D130DEA1FE45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21352B79-8014-4CEA-938D-3604C5B0A943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108B1DCA-F254-4467-8276-E3CE1D79CBA8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CBE63DE6-3B87-4855-A74A-5E9812D1F42E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D27C0021-8270-415E-BDD8-E81E3481755B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6C19A814-6E05-428A-9673-409E4960411D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32B6BC64-C920-4340-9212-1132B25169EF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82F9D26A-B105-41E8-80E3-73D132075989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648E3545-7FD0-4233-8E11-4D69207BE03C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674824ED-4538-412D-A3B5-BF71B496AE11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D245B869-408D-48CC-9980-F589023B52A8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7F5EF0A3-CFF0-4FB6-B0B2-0757B8D24421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14D43C98-675E-4F41-9783-5DD2D2C0A777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84200" y="1549440"/>
            <a:ext cx="8157960" cy="1688760"/>
          </a:xfrm>
          <a:prstGeom prst="rect">
            <a:avLst/>
          </a:prstGeom>
          <a:blipFill>
            <a:blip r:embed="rId3"/>
            <a:tile/>
          </a:blip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228600" y="3206880"/>
            <a:ext cx="8686440" cy="77400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228600" y="1482840"/>
            <a:ext cx="8686440" cy="77400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3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8623440" y="1246320"/>
            <a:ext cx="77400" cy="2234880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36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434880" y="1252440"/>
            <a:ext cx="77400" cy="2234880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36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2830680" y="5783400"/>
            <a:ext cx="3481200" cy="77400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36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4095720" y="5734080"/>
            <a:ext cx="948960" cy="175680"/>
          </a:xfrm>
          <a:prstGeom prst="rect">
            <a:avLst/>
          </a:prstGeom>
          <a:blipFill>
            <a:blip r:embed="rId4"/>
            <a:tile/>
          </a:blipFill>
          <a:ln w="936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152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8F5AE037-4098-4E01-B7D0-222E4FA659C8}" type="slidenum">
              <a:rPr lang="en-US" sz="14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 sz="1600">
                <a:latin typeface="Times New Roman"/>
              </a:rPr>
              <a:t>Click to edit the title text format</a:t>
            </a:r>
            <a:endParaRPr/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400"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7" name="CustomShape 2"/>
          <p:cNvSpPr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8" name="CustomShape 3"/>
          <p:cNvSpPr/>
          <p:nvPr/>
        </p:nvSpPr>
        <p:spPr>
          <a:xfrm>
            <a:off x="0" y="1512720"/>
            <a:ext cx="8457840" cy="87120"/>
          </a:xfrm>
          <a:prstGeom prst="rect">
            <a:avLst/>
          </a:prstGeom>
          <a:solidFill>
            <a:srgbClr val="333333"/>
          </a:solidFill>
          <a:ln w="9360">
            <a:noFill/>
          </a:ln>
        </p:spPr>
      </p:sp>
      <p:sp>
        <p:nvSpPr>
          <p:cNvPr id="49" name="CustomShape 4"/>
          <p:cNvSpPr/>
          <p:nvPr/>
        </p:nvSpPr>
        <p:spPr>
          <a:xfrm>
            <a:off x="247680" y="0"/>
            <a:ext cx="793440" cy="1841040"/>
          </a:xfrm>
          <a:prstGeom prst="rect">
            <a:avLst/>
          </a:prstGeom>
          <a:blipFill>
            <a:blip r:embed="rId3"/>
            <a:tile/>
          </a:blipFill>
          <a:ln w="9360">
            <a:noFill/>
          </a:ln>
        </p:spPr>
      </p:sp>
      <p:sp>
        <p:nvSpPr>
          <p:cNvPr id="50" name="CustomShape 5"/>
          <p:cNvSpPr/>
          <p:nvPr/>
        </p:nvSpPr>
        <p:spPr>
          <a:xfrm>
            <a:off x="7067520" y="6553080"/>
            <a:ext cx="2076120" cy="78840"/>
          </a:xfrm>
          <a:prstGeom prst="rect">
            <a:avLst/>
          </a:prstGeom>
          <a:solidFill>
            <a:srgbClr val="333333"/>
          </a:solidFill>
          <a:ln w="9360">
            <a:noFill/>
          </a:ln>
        </p:spPr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8217000" y="6248520"/>
            <a:ext cx="529920" cy="606240"/>
          </a:xfrm>
          <a:prstGeom prst="rect">
            <a:avLst/>
          </a:prstGeom>
        </p:spPr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fld id="{9AD5905F-C111-4D5F-8BFC-F4DD77F599B3}" type="slidenum">
              <a:rPr lang="en-US" sz="1600">
                <a:solidFill>
                  <a:srgbClr val="00264c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52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 sz="1600">
                <a:latin typeface="Times New Roman"/>
              </a:rPr>
              <a:t>Click to edit the title text format</a:t>
            </a:r>
            <a:endParaRPr/>
          </a:p>
        </p:txBody>
      </p:sp>
      <p:sp>
        <p:nvSpPr>
          <p:cNvPr id="53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400"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56.g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slideLayout" Target="../slideLayouts/slideLayout13.xml"/><Relationship Id="rId10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914400" y="1546200"/>
            <a:ext cx="7772040" cy="1248840"/>
          </a:xfrm>
          <a:prstGeom prst="rect">
            <a:avLst/>
          </a:prstGeom>
          <a:blipFill>
            <a:blip r:embed="rId2"/>
            <a:tile/>
          </a:blipFill>
          <a:ln w="93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e9"/>
                </a:solidFill>
                <a:latin typeface="Times New Roman"/>
                <a:ea typeface="Microsoft YaHei"/>
              </a:rPr>
              <a:t>
</a:t>
            </a:r>
            <a:r>
              <a:rPr lang="en-US" sz="4400">
                <a:solidFill>
                  <a:srgbClr val="ffffe9"/>
                </a:solidFill>
                <a:latin typeface="Times New Roman"/>
                <a:ea typeface="Microsoft YaHei"/>
              </a:rPr>
              <a:t>CS252: Systems Programming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1371600" y="3733920"/>
            <a:ext cx="6857640" cy="22093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Ninghui Li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Based on Slides by Prof. Gustavo Rodriguez-Rivera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Topic 8: Opening Files and Starting Processes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Open File Object (or Open File Handle)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685800" y="1905120"/>
            <a:ext cx="7772040" cy="5022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Offset – 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The next read or write operation will start at this offset in the file.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Each read/write operation increases the offset by the number of bytes read/written.</a:t>
            </a:r>
            <a:endParaRPr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Reference Count –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It is increased by the number of file descriptors that point to this Open File Object.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When the reference count reaches 0 the Open File Object is removed.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The reference count is initially 1 and it is increased after fork() or calls like dup and dup2.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Default Open Files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685800" y="1905120"/>
            <a:ext cx="7772040" cy="4617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When a process is created, there are three files opened by default: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0 – Default Standard Input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1 – Default Standard Output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2 – Default Standard Error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write(1, “Hello”, 5) Sends Hello to stdout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write(2, “Hello”, 5) Sends Hello to stderr</a:t>
            </a:r>
            <a:endParaRPr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Stdin, stdout, and stderr are inherited from the parent process.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The </a:t>
            </a:r>
            <a:r>
              <a:rPr b="1" i="1" lang="en-US" sz="4400">
                <a:solidFill>
                  <a:srgbClr val="333333"/>
                </a:solidFill>
                <a:latin typeface="Times New Roman"/>
                <a:ea typeface="Microsoft YaHei"/>
              </a:rPr>
              <a:t>open()</a:t>
            </a: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 system call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380880" y="1828800"/>
            <a:ext cx="8076960" cy="5238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int open(filename, mode, [permissions]), 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It opens the file in  </a:t>
            </a: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filename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 using the permissions in </a:t>
            </a: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mode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.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Mode:</a:t>
            </a:r>
            <a:endParaRPr/>
          </a:p>
          <a:p>
            <a:pPr lvl="2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O_RDONLY, O_WRONLY, O_RDWR, O_CREAT, O_APPEND, O_TRUNC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O_CREAT </a:t>
            </a: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If the file does not exist, the file is created. Use the permissions argument for initial permissions.  Bits:  rwx(user) rwx(group) rwx (others) Example: 0555 – Read and execute by user, group and others. (101B==5Octal)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O_APPEND. Append at the end of the file.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O_TRUNC. Truncate file to length 0.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See “man open”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The </a:t>
            </a:r>
            <a:r>
              <a:rPr b="1" i="1" lang="en-US" sz="4400">
                <a:solidFill>
                  <a:srgbClr val="333333"/>
                </a:solidFill>
                <a:latin typeface="Times New Roman"/>
                <a:ea typeface="Microsoft YaHei"/>
              </a:rPr>
              <a:t>close()</a:t>
            </a: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 System call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void close(int fd)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Decrements the count of the </a:t>
            </a:r>
            <a:r>
              <a:rPr b="1" i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open file object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pointed by fd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If the reference count of the </a:t>
            </a:r>
            <a:r>
              <a:rPr b="1" i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open file object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reaches 0, the open file object is removed.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The </a:t>
            </a:r>
            <a:r>
              <a:rPr b="1" i="1" lang="en-US" sz="4400">
                <a:solidFill>
                  <a:srgbClr val="333333"/>
                </a:solidFill>
                <a:latin typeface="Times New Roman"/>
                <a:ea typeface="Microsoft YaHei"/>
              </a:rPr>
              <a:t>fork()</a:t>
            </a: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 system call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304920" y="1752480"/>
            <a:ext cx="8152920" cy="4500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1"/>
              </a:buBlip>
            </a:pPr>
            <a:r>
              <a:rPr b="1" i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int fork()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It is the only way to create a new process in UNIX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The OS creates a new child process that is a copy of the parent.  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ret = fork() returns:</a:t>
            </a:r>
            <a:endParaRPr/>
          </a:p>
          <a:p>
            <a:pPr lvl="2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ret == 0 in the child process</a:t>
            </a:r>
            <a:endParaRPr/>
          </a:p>
          <a:p>
            <a:pPr lvl="2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ret == pid &gt; 0 in the parent process.</a:t>
            </a:r>
            <a:endParaRPr/>
          </a:p>
          <a:p>
            <a:pPr lvl="2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ret &lt; 0 error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The memory in the child process is a copy of the parent process’s memory.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We will see later that this is optimized by using VM copy-on-write.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The </a:t>
            </a:r>
            <a:r>
              <a:rPr b="1" i="1" lang="en-US" sz="4400">
                <a:solidFill>
                  <a:srgbClr val="333333"/>
                </a:solidFill>
                <a:latin typeface="Times New Roman"/>
                <a:ea typeface="Microsoft YaHei"/>
              </a:rPr>
              <a:t>fork()</a:t>
            </a: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 system call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685800" y="1905120"/>
            <a:ext cx="7772040" cy="4397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The File Descriptor table of the parent is also copied in the child. 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The Open File Objects of the parent are shared with the child.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The reference counters of the Open File Objects are increased.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The </a:t>
            </a:r>
            <a:r>
              <a:rPr b="1" i="1" lang="en-US" sz="4400">
                <a:solidFill>
                  <a:srgbClr val="333333"/>
                </a:solidFill>
                <a:latin typeface="Times New Roman"/>
                <a:ea typeface="Microsoft YaHei"/>
              </a:rPr>
              <a:t>fork()</a:t>
            </a: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 system call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 </a:t>
            </a:r>
            <a:endParaRPr/>
          </a:p>
        </p:txBody>
      </p:sp>
      <p:sp>
        <p:nvSpPr>
          <p:cNvPr id="154" name="CustomShape 3"/>
          <p:cNvSpPr/>
          <p:nvPr/>
        </p:nvSpPr>
        <p:spPr>
          <a:xfrm>
            <a:off x="990720" y="3124080"/>
            <a:ext cx="1066320" cy="1752120"/>
          </a:xfrm>
          <a:prstGeom prst="rect">
            <a:avLst/>
          </a:prstGeom>
          <a:solidFill>
            <a:srgbClr val="ffffe9"/>
          </a:solidFill>
          <a:ln w="76320">
            <a:solidFill>
              <a:srgbClr val="00264c"/>
            </a:solidFill>
            <a:miter/>
          </a:ln>
        </p:spPr>
      </p:sp>
      <p:sp>
        <p:nvSpPr>
          <p:cNvPr id="155" name="Line 4"/>
          <p:cNvSpPr/>
          <p:nvPr/>
        </p:nvSpPr>
        <p:spPr>
          <a:xfrm>
            <a:off x="914400" y="3352680"/>
            <a:ext cx="1143000" cy="144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156" name="Line 5"/>
          <p:cNvSpPr/>
          <p:nvPr/>
        </p:nvSpPr>
        <p:spPr>
          <a:xfrm>
            <a:off x="990360" y="3657600"/>
            <a:ext cx="1143000" cy="144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157" name="Line 6"/>
          <p:cNvSpPr/>
          <p:nvPr/>
        </p:nvSpPr>
        <p:spPr>
          <a:xfrm>
            <a:off x="990360" y="3962160"/>
            <a:ext cx="1143000" cy="180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158" name="Line 7"/>
          <p:cNvSpPr/>
          <p:nvPr/>
        </p:nvSpPr>
        <p:spPr>
          <a:xfrm>
            <a:off x="990360" y="4267080"/>
            <a:ext cx="1143000" cy="144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159" name="Line 8"/>
          <p:cNvSpPr/>
          <p:nvPr/>
        </p:nvSpPr>
        <p:spPr>
          <a:xfrm>
            <a:off x="990360" y="4572000"/>
            <a:ext cx="1143000" cy="144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160" name="CustomShape 9"/>
          <p:cNvSpPr/>
          <p:nvPr/>
        </p:nvSpPr>
        <p:spPr>
          <a:xfrm>
            <a:off x="2743200" y="2209680"/>
            <a:ext cx="1676160" cy="1142640"/>
          </a:xfrm>
          <a:prstGeom prst="rect">
            <a:avLst/>
          </a:prstGeom>
          <a:solidFill>
            <a:srgbClr val="ffffe9"/>
          </a:solidFill>
          <a:ln w="57240">
            <a:solidFill>
              <a:srgbClr val="00264c"/>
            </a:solidFill>
            <a:miter/>
          </a:ln>
        </p:spPr>
      </p:sp>
      <p:sp>
        <p:nvSpPr>
          <p:cNvPr id="161" name="Line 10"/>
          <p:cNvSpPr/>
          <p:nvPr/>
        </p:nvSpPr>
        <p:spPr>
          <a:xfrm flipV="1">
            <a:off x="1981080" y="2968560"/>
            <a:ext cx="762120" cy="31104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162" name="CustomShape 11"/>
          <p:cNvSpPr/>
          <p:nvPr/>
        </p:nvSpPr>
        <p:spPr>
          <a:xfrm>
            <a:off x="2286000" y="1752480"/>
            <a:ext cx="236196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Open File Object</a:t>
            </a:r>
            <a:endParaRPr/>
          </a:p>
        </p:txBody>
      </p:sp>
      <p:sp>
        <p:nvSpPr>
          <p:cNvPr id="163" name="CustomShape 12"/>
          <p:cNvSpPr/>
          <p:nvPr/>
        </p:nvSpPr>
        <p:spPr>
          <a:xfrm>
            <a:off x="2819520" y="3581280"/>
            <a:ext cx="1676160" cy="1142640"/>
          </a:xfrm>
          <a:prstGeom prst="rect">
            <a:avLst/>
          </a:prstGeom>
          <a:solidFill>
            <a:srgbClr val="ffffe9"/>
          </a:solidFill>
          <a:ln w="57240">
            <a:solidFill>
              <a:srgbClr val="00264c"/>
            </a:solidFill>
            <a:miter/>
          </a:ln>
        </p:spPr>
      </p:sp>
      <p:sp>
        <p:nvSpPr>
          <p:cNvPr id="164" name="Line 13"/>
          <p:cNvSpPr/>
          <p:nvPr/>
        </p:nvSpPr>
        <p:spPr>
          <a:xfrm>
            <a:off x="2057400" y="3429000"/>
            <a:ext cx="761760" cy="91440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165" name="CustomShape 14"/>
          <p:cNvSpPr/>
          <p:nvPr/>
        </p:nvSpPr>
        <p:spPr>
          <a:xfrm>
            <a:off x="3048120" y="5029200"/>
            <a:ext cx="1676160" cy="1142640"/>
          </a:xfrm>
          <a:prstGeom prst="rect">
            <a:avLst/>
          </a:prstGeom>
          <a:solidFill>
            <a:srgbClr val="ffffe9"/>
          </a:solidFill>
          <a:ln w="57240">
            <a:solidFill>
              <a:srgbClr val="00264c"/>
            </a:solidFill>
            <a:miter/>
          </a:ln>
        </p:spPr>
      </p:sp>
      <p:sp>
        <p:nvSpPr>
          <p:cNvPr id="166" name="Line 15"/>
          <p:cNvSpPr/>
          <p:nvPr/>
        </p:nvSpPr>
        <p:spPr>
          <a:xfrm>
            <a:off x="2057400" y="3809880"/>
            <a:ext cx="990360" cy="198108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167" name="CustomShape 16"/>
          <p:cNvSpPr/>
          <p:nvPr/>
        </p:nvSpPr>
        <p:spPr>
          <a:xfrm>
            <a:off x="2666880" y="2590920"/>
            <a:ext cx="198072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Ref count=1</a:t>
            </a:r>
            <a:endParaRPr/>
          </a:p>
        </p:txBody>
      </p:sp>
      <p:sp>
        <p:nvSpPr>
          <p:cNvPr id="168" name="CustomShape 17"/>
          <p:cNvSpPr/>
          <p:nvPr/>
        </p:nvSpPr>
        <p:spPr>
          <a:xfrm>
            <a:off x="0" y="2286000"/>
            <a:ext cx="2361960" cy="825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Open FileTable (parent)_</a:t>
            </a:r>
            <a:endParaRPr/>
          </a:p>
        </p:txBody>
      </p:sp>
      <p:sp>
        <p:nvSpPr>
          <p:cNvPr id="169" name="CustomShape 18"/>
          <p:cNvSpPr/>
          <p:nvPr/>
        </p:nvSpPr>
        <p:spPr>
          <a:xfrm>
            <a:off x="2666880" y="3886200"/>
            <a:ext cx="198072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Ref count=1</a:t>
            </a:r>
            <a:endParaRPr/>
          </a:p>
        </p:txBody>
      </p:sp>
      <p:sp>
        <p:nvSpPr>
          <p:cNvPr id="170" name="CustomShape 19"/>
          <p:cNvSpPr/>
          <p:nvPr/>
        </p:nvSpPr>
        <p:spPr>
          <a:xfrm>
            <a:off x="2971800" y="5334120"/>
            <a:ext cx="198072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Ref count=1</a:t>
            </a:r>
            <a:endParaRPr/>
          </a:p>
        </p:txBody>
      </p:sp>
      <p:sp>
        <p:nvSpPr>
          <p:cNvPr id="171" name="CustomShape 20"/>
          <p:cNvSpPr/>
          <p:nvPr/>
        </p:nvSpPr>
        <p:spPr>
          <a:xfrm>
            <a:off x="233640" y="1752480"/>
            <a:ext cx="1622880" cy="6426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264c"/>
                </a:solidFill>
                <a:latin typeface="Times New Roman"/>
                <a:ea typeface="Microsoft YaHei"/>
              </a:rPr>
              <a:t>Before:</a:t>
            </a:r>
            <a:endParaRPr/>
          </a:p>
        </p:txBody>
      </p:sp>
      <p:sp>
        <p:nvSpPr>
          <p:cNvPr id="172" name="CustomShape 21"/>
          <p:cNvSpPr/>
          <p:nvPr/>
        </p:nvSpPr>
        <p:spPr>
          <a:xfrm>
            <a:off x="609480" y="2895480"/>
            <a:ext cx="380520" cy="15570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0 1 2 3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The </a:t>
            </a:r>
            <a:r>
              <a:rPr b="1" i="1" lang="en-US" sz="4400">
                <a:solidFill>
                  <a:srgbClr val="333333"/>
                </a:solidFill>
                <a:latin typeface="Times New Roman"/>
                <a:ea typeface="Microsoft YaHei"/>
              </a:rPr>
              <a:t>fork()</a:t>
            </a: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 system call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 </a:t>
            </a:r>
            <a:endParaRPr/>
          </a:p>
        </p:txBody>
      </p:sp>
      <p:sp>
        <p:nvSpPr>
          <p:cNvPr id="175" name="CustomShape 3"/>
          <p:cNvSpPr/>
          <p:nvPr/>
        </p:nvSpPr>
        <p:spPr>
          <a:xfrm>
            <a:off x="990720" y="3124080"/>
            <a:ext cx="1066320" cy="1752120"/>
          </a:xfrm>
          <a:prstGeom prst="rect">
            <a:avLst/>
          </a:prstGeom>
          <a:solidFill>
            <a:srgbClr val="ffffe9"/>
          </a:solidFill>
          <a:ln w="76320">
            <a:solidFill>
              <a:srgbClr val="00264c"/>
            </a:solidFill>
            <a:miter/>
          </a:ln>
        </p:spPr>
      </p:sp>
      <p:sp>
        <p:nvSpPr>
          <p:cNvPr id="176" name="Line 4"/>
          <p:cNvSpPr/>
          <p:nvPr/>
        </p:nvSpPr>
        <p:spPr>
          <a:xfrm>
            <a:off x="914400" y="3352680"/>
            <a:ext cx="1143000" cy="144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177" name="Line 5"/>
          <p:cNvSpPr/>
          <p:nvPr/>
        </p:nvSpPr>
        <p:spPr>
          <a:xfrm>
            <a:off x="990360" y="3657600"/>
            <a:ext cx="1143000" cy="144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178" name="Line 6"/>
          <p:cNvSpPr/>
          <p:nvPr/>
        </p:nvSpPr>
        <p:spPr>
          <a:xfrm>
            <a:off x="990360" y="3962160"/>
            <a:ext cx="1143000" cy="180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179" name="Line 7"/>
          <p:cNvSpPr/>
          <p:nvPr/>
        </p:nvSpPr>
        <p:spPr>
          <a:xfrm>
            <a:off x="990360" y="4267080"/>
            <a:ext cx="1143000" cy="144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180" name="Line 8"/>
          <p:cNvSpPr/>
          <p:nvPr/>
        </p:nvSpPr>
        <p:spPr>
          <a:xfrm>
            <a:off x="990360" y="4572000"/>
            <a:ext cx="1143000" cy="144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181" name="CustomShape 9"/>
          <p:cNvSpPr/>
          <p:nvPr/>
        </p:nvSpPr>
        <p:spPr>
          <a:xfrm>
            <a:off x="2743200" y="2209680"/>
            <a:ext cx="1676160" cy="1142640"/>
          </a:xfrm>
          <a:prstGeom prst="rect">
            <a:avLst/>
          </a:prstGeom>
          <a:solidFill>
            <a:srgbClr val="ffffe9"/>
          </a:solidFill>
          <a:ln w="57240">
            <a:solidFill>
              <a:srgbClr val="00264c"/>
            </a:solidFill>
            <a:miter/>
          </a:ln>
        </p:spPr>
      </p:sp>
      <p:sp>
        <p:nvSpPr>
          <p:cNvPr id="182" name="Line 10"/>
          <p:cNvSpPr/>
          <p:nvPr/>
        </p:nvSpPr>
        <p:spPr>
          <a:xfrm flipV="1">
            <a:off x="1981080" y="2968560"/>
            <a:ext cx="762120" cy="31104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183" name="CustomShape 11"/>
          <p:cNvSpPr/>
          <p:nvPr/>
        </p:nvSpPr>
        <p:spPr>
          <a:xfrm>
            <a:off x="2286000" y="1752480"/>
            <a:ext cx="236196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Open File Object</a:t>
            </a:r>
            <a:endParaRPr/>
          </a:p>
        </p:txBody>
      </p:sp>
      <p:sp>
        <p:nvSpPr>
          <p:cNvPr id="184" name="CustomShape 12"/>
          <p:cNvSpPr/>
          <p:nvPr/>
        </p:nvSpPr>
        <p:spPr>
          <a:xfrm>
            <a:off x="2819520" y="3581280"/>
            <a:ext cx="1676160" cy="1142640"/>
          </a:xfrm>
          <a:prstGeom prst="rect">
            <a:avLst/>
          </a:prstGeom>
          <a:solidFill>
            <a:srgbClr val="ffffe9"/>
          </a:solidFill>
          <a:ln w="57240">
            <a:solidFill>
              <a:srgbClr val="00264c"/>
            </a:solidFill>
            <a:miter/>
          </a:ln>
        </p:spPr>
      </p:sp>
      <p:sp>
        <p:nvSpPr>
          <p:cNvPr id="185" name="Line 13"/>
          <p:cNvSpPr/>
          <p:nvPr/>
        </p:nvSpPr>
        <p:spPr>
          <a:xfrm>
            <a:off x="2057400" y="3429000"/>
            <a:ext cx="761760" cy="91440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186" name="CustomShape 14"/>
          <p:cNvSpPr/>
          <p:nvPr/>
        </p:nvSpPr>
        <p:spPr>
          <a:xfrm>
            <a:off x="3048120" y="5029200"/>
            <a:ext cx="1676160" cy="1142640"/>
          </a:xfrm>
          <a:prstGeom prst="rect">
            <a:avLst/>
          </a:prstGeom>
          <a:solidFill>
            <a:srgbClr val="ffffe9"/>
          </a:solidFill>
          <a:ln w="57240">
            <a:solidFill>
              <a:srgbClr val="00264c"/>
            </a:solidFill>
            <a:miter/>
          </a:ln>
        </p:spPr>
      </p:sp>
      <p:sp>
        <p:nvSpPr>
          <p:cNvPr id="187" name="Line 15"/>
          <p:cNvSpPr/>
          <p:nvPr/>
        </p:nvSpPr>
        <p:spPr>
          <a:xfrm>
            <a:off x="2057400" y="3809880"/>
            <a:ext cx="990360" cy="198108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188" name="CustomShape 16"/>
          <p:cNvSpPr/>
          <p:nvPr/>
        </p:nvSpPr>
        <p:spPr>
          <a:xfrm>
            <a:off x="2666880" y="2590920"/>
            <a:ext cx="198072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Ref count=2</a:t>
            </a:r>
            <a:endParaRPr/>
          </a:p>
        </p:txBody>
      </p:sp>
      <p:sp>
        <p:nvSpPr>
          <p:cNvPr id="189" name="CustomShape 17"/>
          <p:cNvSpPr/>
          <p:nvPr/>
        </p:nvSpPr>
        <p:spPr>
          <a:xfrm>
            <a:off x="228600" y="2286000"/>
            <a:ext cx="2361960" cy="825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Open FileTable (parent)</a:t>
            </a:r>
            <a:endParaRPr/>
          </a:p>
        </p:txBody>
      </p:sp>
      <p:sp>
        <p:nvSpPr>
          <p:cNvPr id="190" name="CustomShape 18"/>
          <p:cNvSpPr/>
          <p:nvPr/>
        </p:nvSpPr>
        <p:spPr>
          <a:xfrm>
            <a:off x="2743200" y="3886200"/>
            <a:ext cx="198072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Ref count=2</a:t>
            </a:r>
            <a:endParaRPr/>
          </a:p>
        </p:txBody>
      </p:sp>
      <p:sp>
        <p:nvSpPr>
          <p:cNvPr id="191" name="CustomShape 19"/>
          <p:cNvSpPr/>
          <p:nvPr/>
        </p:nvSpPr>
        <p:spPr>
          <a:xfrm>
            <a:off x="2971800" y="5334120"/>
            <a:ext cx="198072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Ref count=2</a:t>
            </a:r>
            <a:endParaRPr/>
          </a:p>
        </p:txBody>
      </p:sp>
      <p:sp>
        <p:nvSpPr>
          <p:cNvPr id="192" name="CustomShape 20"/>
          <p:cNvSpPr/>
          <p:nvPr/>
        </p:nvSpPr>
        <p:spPr>
          <a:xfrm>
            <a:off x="0" y="1752480"/>
            <a:ext cx="3657240" cy="642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264c"/>
                </a:solidFill>
                <a:latin typeface="Times New Roman"/>
                <a:ea typeface="Microsoft YaHei"/>
              </a:rPr>
              <a:t>After:</a:t>
            </a:r>
            <a:endParaRPr/>
          </a:p>
        </p:txBody>
      </p:sp>
      <p:sp>
        <p:nvSpPr>
          <p:cNvPr id="193" name="CustomShape 21"/>
          <p:cNvSpPr/>
          <p:nvPr/>
        </p:nvSpPr>
        <p:spPr>
          <a:xfrm>
            <a:off x="609480" y="2895480"/>
            <a:ext cx="380520" cy="15570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0 1 2 3</a:t>
            </a:r>
            <a:endParaRPr/>
          </a:p>
        </p:txBody>
      </p:sp>
      <p:sp>
        <p:nvSpPr>
          <p:cNvPr id="194" name="CustomShape 22"/>
          <p:cNvSpPr/>
          <p:nvPr/>
        </p:nvSpPr>
        <p:spPr>
          <a:xfrm>
            <a:off x="6858000" y="3352680"/>
            <a:ext cx="1066320" cy="1752120"/>
          </a:xfrm>
          <a:prstGeom prst="rect">
            <a:avLst/>
          </a:prstGeom>
          <a:solidFill>
            <a:srgbClr val="ffffe9"/>
          </a:solidFill>
          <a:ln w="76320">
            <a:solidFill>
              <a:srgbClr val="00264c"/>
            </a:solidFill>
            <a:miter/>
          </a:ln>
        </p:spPr>
      </p:sp>
      <p:sp>
        <p:nvSpPr>
          <p:cNvPr id="195" name="Line 23"/>
          <p:cNvSpPr/>
          <p:nvPr/>
        </p:nvSpPr>
        <p:spPr>
          <a:xfrm>
            <a:off x="6781680" y="3581280"/>
            <a:ext cx="1143000" cy="144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196" name="Line 24"/>
          <p:cNvSpPr/>
          <p:nvPr/>
        </p:nvSpPr>
        <p:spPr>
          <a:xfrm>
            <a:off x="6858000" y="3886200"/>
            <a:ext cx="1143000" cy="144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197" name="Line 25"/>
          <p:cNvSpPr/>
          <p:nvPr/>
        </p:nvSpPr>
        <p:spPr>
          <a:xfrm>
            <a:off x="6858000" y="4190760"/>
            <a:ext cx="1143000" cy="180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198" name="Line 26"/>
          <p:cNvSpPr/>
          <p:nvPr/>
        </p:nvSpPr>
        <p:spPr>
          <a:xfrm>
            <a:off x="6858000" y="4495680"/>
            <a:ext cx="1143000" cy="144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199" name="Line 27"/>
          <p:cNvSpPr/>
          <p:nvPr/>
        </p:nvSpPr>
        <p:spPr>
          <a:xfrm>
            <a:off x="6858000" y="4800600"/>
            <a:ext cx="1143000" cy="144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200" name="CustomShape 28"/>
          <p:cNvSpPr/>
          <p:nvPr/>
        </p:nvSpPr>
        <p:spPr>
          <a:xfrm>
            <a:off x="6095880" y="2514600"/>
            <a:ext cx="2361960" cy="825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Open FileTable (child)</a:t>
            </a:r>
            <a:endParaRPr/>
          </a:p>
        </p:txBody>
      </p:sp>
      <p:sp>
        <p:nvSpPr>
          <p:cNvPr id="201" name="CustomShape 29"/>
          <p:cNvSpPr/>
          <p:nvPr/>
        </p:nvSpPr>
        <p:spPr>
          <a:xfrm>
            <a:off x="6477120" y="3124080"/>
            <a:ext cx="380520" cy="15570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0 1 2 3</a:t>
            </a:r>
            <a:endParaRPr/>
          </a:p>
        </p:txBody>
      </p:sp>
      <p:sp>
        <p:nvSpPr>
          <p:cNvPr id="202" name="Line 30"/>
          <p:cNvSpPr/>
          <p:nvPr/>
        </p:nvSpPr>
        <p:spPr>
          <a:xfrm flipH="1" flipV="1">
            <a:off x="4492440" y="2968560"/>
            <a:ext cx="2444760" cy="53964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203" name="Line 31"/>
          <p:cNvSpPr/>
          <p:nvPr/>
        </p:nvSpPr>
        <p:spPr>
          <a:xfrm flipH="1">
            <a:off x="4492440" y="3733560"/>
            <a:ext cx="2368440" cy="30492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204" name="Line 32"/>
          <p:cNvSpPr/>
          <p:nvPr/>
        </p:nvSpPr>
        <p:spPr>
          <a:xfrm flipH="1">
            <a:off x="4721040" y="4038480"/>
            <a:ext cx="2216160" cy="137160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The </a:t>
            </a:r>
            <a:r>
              <a:rPr b="1" i="1" lang="en-US" sz="4400">
                <a:solidFill>
                  <a:srgbClr val="333333"/>
                </a:solidFill>
                <a:latin typeface="Times New Roman"/>
                <a:ea typeface="Microsoft YaHei"/>
              </a:rPr>
              <a:t>fork()</a:t>
            </a: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 system call</a:t>
            </a:r>
            <a:endParaRPr/>
          </a:p>
        </p:txBody>
      </p:sp>
      <p:sp>
        <p:nvSpPr>
          <p:cNvPr id="206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Implication of parent and child sharing file objects: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By sharing the same open file objects, parent and child or multiple children can communicate with each other.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They share the same offset, that is, after one reads it, the offset will be updated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We will use this property to be able to make the commands in a pipe line communicate with each other.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The execvp() system call</a:t>
            </a:r>
            <a:endParaRPr/>
          </a:p>
        </p:txBody>
      </p:sp>
      <p:sp>
        <p:nvSpPr>
          <p:cNvPr id="208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int execvp(progname, argv[])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Loads a program in the current process.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The old program is overwritten.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progname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 is the name of the executable to load.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argv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 is the array with the arguments. argv[0] is the progname itself.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The entry after the last argument should be a NULL so </a:t>
            </a: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execvp()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 can determine where the argument list ends.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If successful, execvp() will not return.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System Calls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457200" y="1905120"/>
            <a:ext cx="838152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A system call is a controlled entry point into the kernel, allowing a process to request that the kernel do something for the process (API provided by kernels)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The set of system calls in an OS is fixed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Each system call has a set of arguments that specify information to be transferred to kernel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From programmer’s view, a system call looks like a function call.</a:t>
            </a: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In C, one issues a system call by calling a wrapper function for the call in C library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The execvp() system call</a:t>
            </a:r>
            <a:endParaRPr/>
          </a:p>
        </p:txBody>
      </p:sp>
      <p:sp>
        <p:nvSpPr>
          <p:cNvPr id="210" name="CustomShape 2"/>
          <p:cNvSpPr/>
          <p:nvPr/>
        </p:nvSpPr>
        <p:spPr>
          <a:xfrm>
            <a:off x="228600" y="2286000"/>
            <a:ext cx="4266720" cy="4419360"/>
          </a:xfrm>
          <a:prstGeom prst="rect">
            <a:avLst/>
          </a:prstGeom>
          <a:solidFill>
            <a:srgbClr val="ffffe9"/>
          </a:solidFill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void main() {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// Create a new process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int ret = fork(); 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if (ret == 0) {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// Child process. 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// Execute “ls –al”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const char *argv[3];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argv[0]=“ls”;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argv[1]=“-al”;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argv[2] = NULL;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execvp(argv[0], argv);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// There was an error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perror(“execvp”);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_exit(1);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endParaRPr/>
          </a:p>
        </p:txBody>
      </p:sp>
      <p:sp>
        <p:nvSpPr>
          <p:cNvPr id="211" name="CustomShape 3"/>
          <p:cNvSpPr/>
          <p:nvPr/>
        </p:nvSpPr>
        <p:spPr>
          <a:xfrm>
            <a:off x="4343400" y="2286000"/>
            <a:ext cx="4495320" cy="4419360"/>
          </a:xfrm>
          <a:prstGeom prst="rect">
            <a:avLst/>
          </a:prstGeom>
          <a:solidFill>
            <a:srgbClr val="ffffe9"/>
          </a:solidFill>
          <a:ln w="9360">
            <a:noFill/>
          </a:ln>
        </p:spPr>
      </p:sp>
      <p:sp>
        <p:nvSpPr>
          <p:cNvPr id="212" name="CustomShape 4"/>
          <p:cNvSpPr/>
          <p:nvPr/>
        </p:nvSpPr>
        <p:spPr>
          <a:xfrm>
            <a:off x="762120" y="1828800"/>
            <a:ext cx="7848360" cy="4590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90000"/>
              </a:lnSpc>
              <a:buFont typeface="Wingdings" charset="2"/>
              <a:buChar char="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Example: Run “ls –al” from a program.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The dup2() system call</a:t>
            </a:r>
            <a:endParaRPr/>
          </a:p>
        </p:txBody>
      </p:sp>
      <p:sp>
        <p:nvSpPr>
          <p:cNvPr id="214" name="CustomShape 2"/>
          <p:cNvSpPr/>
          <p:nvPr/>
        </p:nvSpPr>
        <p:spPr>
          <a:xfrm>
            <a:off x="685800" y="1905120"/>
            <a:ext cx="7772040" cy="44938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int dup2(fd1, fd2)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After dup2(fd1, fd2), fd2 will refer to the same open file object that fd1 refers to.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The open file object that fd2 refered to before is closed.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The reference counter of the open file object that fd1 refers to is increased.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dup2() will be useful to redirect stdin, stdout, and also stderr.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The dup2() system call</a:t>
            </a:r>
            <a:endParaRPr/>
          </a:p>
        </p:txBody>
      </p:sp>
      <p:sp>
        <p:nvSpPr>
          <p:cNvPr id="216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 </a:t>
            </a:r>
            <a:endParaRPr/>
          </a:p>
        </p:txBody>
      </p:sp>
      <p:sp>
        <p:nvSpPr>
          <p:cNvPr id="217" name="CustomShape 3"/>
          <p:cNvSpPr/>
          <p:nvPr/>
        </p:nvSpPr>
        <p:spPr>
          <a:xfrm>
            <a:off x="1676520" y="4038480"/>
            <a:ext cx="1066320" cy="1828440"/>
          </a:xfrm>
          <a:prstGeom prst="rect">
            <a:avLst/>
          </a:prstGeom>
          <a:solidFill>
            <a:srgbClr val="ffffe9"/>
          </a:solidFill>
          <a:ln w="76320">
            <a:solidFill>
              <a:srgbClr val="00264c"/>
            </a:solidFill>
            <a:miter/>
          </a:ln>
        </p:spPr>
      </p:sp>
      <p:sp>
        <p:nvSpPr>
          <p:cNvPr id="218" name="Line 4"/>
          <p:cNvSpPr/>
          <p:nvPr/>
        </p:nvSpPr>
        <p:spPr>
          <a:xfrm>
            <a:off x="1600200" y="4343400"/>
            <a:ext cx="1143000" cy="144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219" name="Line 5"/>
          <p:cNvSpPr/>
          <p:nvPr/>
        </p:nvSpPr>
        <p:spPr>
          <a:xfrm>
            <a:off x="1676160" y="4647960"/>
            <a:ext cx="1143000" cy="180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220" name="Line 6"/>
          <p:cNvSpPr/>
          <p:nvPr/>
        </p:nvSpPr>
        <p:spPr>
          <a:xfrm>
            <a:off x="1676160" y="4952880"/>
            <a:ext cx="1143000" cy="144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221" name="Line 7"/>
          <p:cNvSpPr/>
          <p:nvPr/>
        </p:nvSpPr>
        <p:spPr>
          <a:xfrm>
            <a:off x="1676160" y="5257800"/>
            <a:ext cx="1143000" cy="144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222" name="Line 8"/>
          <p:cNvSpPr/>
          <p:nvPr/>
        </p:nvSpPr>
        <p:spPr>
          <a:xfrm>
            <a:off x="1676160" y="5562360"/>
            <a:ext cx="1143000" cy="180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223" name="CustomShape 9"/>
          <p:cNvSpPr/>
          <p:nvPr/>
        </p:nvSpPr>
        <p:spPr>
          <a:xfrm>
            <a:off x="3429000" y="3200400"/>
            <a:ext cx="1980720" cy="1142640"/>
          </a:xfrm>
          <a:prstGeom prst="rect">
            <a:avLst/>
          </a:prstGeom>
          <a:solidFill>
            <a:srgbClr val="ffffe9"/>
          </a:solidFill>
          <a:ln w="57240">
            <a:solidFill>
              <a:srgbClr val="00264c"/>
            </a:solidFill>
            <a:miter/>
          </a:ln>
        </p:spPr>
      </p:sp>
      <p:sp>
        <p:nvSpPr>
          <p:cNvPr id="224" name="Line 10"/>
          <p:cNvSpPr/>
          <p:nvPr/>
        </p:nvSpPr>
        <p:spPr>
          <a:xfrm flipV="1">
            <a:off x="2438280" y="3578040"/>
            <a:ext cx="990720" cy="61596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225" name="CustomShape 11"/>
          <p:cNvSpPr/>
          <p:nvPr/>
        </p:nvSpPr>
        <p:spPr>
          <a:xfrm>
            <a:off x="2971800" y="2743200"/>
            <a:ext cx="236196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Open File Object</a:t>
            </a:r>
            <a:endParaRPr/>
          </a:p>
        </p:txBody>
      </p:sp>
      <p:sp>
        <p:nvSpPr>
          <p:cNvPr id="226" name="CustomShape 12"/>
          <p:cNvSpPr/>
          <p:nvPr/>
        </p:nvSpPr>
        <p:spPr>
          <a:xfrm>
            <a:off x="3505320" y="4572000"/>
            <a:ext cx="1904760" cy="1142640"/>
          </a:xfrm>
          <a:prstGeom prst="rect">
            <a:avLst/>
          </a:prstGeom>
          <a:solidFill>
            <a:srgbClr val="ffffe9"/>
          </a:solidFill>
          <a:ln w="57240">
            <a:solidFill>
              <a:srgbClr val="00264c"/>
            </a:solidFill>
            <a:miter/>
          </a:ln>
        </p:spPr>
      </p:sp>
      <p:sp>
        <p:nvSpPr>
          <p:cNvPr id="227" name="Line 13"/>
          <p:cNvSpPr/>
          <p:nvPr/>
        </p:nvSpPr>
        <p:spPr>
          <a:xfrm flipV="1">
            <a:off x="2438280" y="3882960"/>
            <a:ext cx="990720" cy="61596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228" name="Line 14"/>
          <p:cNvSpPr/>
          <p:nvPr/>
        </p:nvSpPr>
        <p:spPr>
          <a:xfrm flipV="1">
            <a:off x="2438280" y="4111560"/>
            <a:ext cx="990720" cy="69192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229" name="CustomShape 15"/>
          <p:cNvSpPr/>
          <p:nvPr/>
        </p:nvSpPr>
        <p:spPr>
          <a:xfrm>
            <a:off x="3429000" y="3276720"/>
            <a:ext cx="1980720" cy="101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Shell Console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Ref count=3</a:t>
            </a:r>
            <a:endParaRPr/>
          </a:p>
        </p:txBody>
      </p:sp>
      <p:sp>
        <p:nvSpPr>
          <p:cNvPr id="230" name="CustomShape 16"/>
          <p:cNvSpPr/>
          <p:nvPr/>
        </p:nvSpPr>
        <p:spPr>
          <a:xfrm>
            <a:off x="3581280" y="4648320"/>
            <a:ext cx="1980720" cy="101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File “myout”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Ref count=1</a:t>
            </a:r>
            <a:endParaRPr/>
          </a:p>
        </p:txBody>
      </p:sp>
      <p:sp>
        <p:nvSpPr>
          <p:cNvPr id="231" name="CustomShape 17"/>
          <p:cNvSpPr/>
          <p:nvPr/>
        </p:nvSpPr>
        <p:spPr>
          <a:xfrm>
            <a:off x="919440" y="2743200"/>
            <a:ext cx="1622880" cy="6426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264c"/>
                </a:solidFill>
                <a:latin typeface="Times New Roman"/>
                <a:ea typeface="Microsoft YaHei"/>
              </a:rPr>
              <a:t>Before:</a:t>
            </a:r>
            <a:endParaRPr/>
          </a:p>
        </p:txBody>
      </p:sp>
      <p:sp>
        <p:nvSpPr>
          <p:cNvPr id="232" name="CustomShape 18"/>
          <p:cNvSpPr/>
          <p:nvPr/>
        </p:nvSpPr>
        <p:spPr>
          <a:xfrm>
            <a:off x="1295280" y="3886200"/>
            <a:ext cx="380520" cy="15570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0 1 2 3</a:t>
            </a:r>
            <a:endParaRPr/>
          </a:p>
        </p:txBody>
      </p:sp>
      <p:sp>
        <p:nvSpPr>
          <p:cNvPr id="233" name="Line 19"/>
          <p:cNvSpPr/>
          <p:nvPr/>
        </p:nvSpPr>
        <p:spPr>
          <a:xfrm flipV="1">
            <a:off x="2514600" y="4949640"/>
            <a:ext cx="1066680" cy="15876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234" name="CustomShape 20"/>
          <p:cNvSpPr/>
          <p:nvPr/>
        </p:nvSpPr>
        <p:spPr>
          <a:xfrm>
            <a:off x="457200" y="1752480"/>
            <a:ext cx="7162560" cy="947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Example: redirecting stdout to file “myfile” previously created.</a:t>
            </a:r>
            <a:endParaRPr/>
          </a:p>
        </p:txBody>
      </p:sp>
      <p:sp>
        <p:nvSpPr>
          <p:cNvPr id="235" name="CustomShape 21"/>
          <p:cNvSpPr/>
          <p:nvPr/>
        </p:nvSpPr>
        <p:spPr>
          <a:xfrm>
            <a:off x="6629400" y="3200400"/>
            <a:ext cx="1904760" cy="131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ff0000"/>
                </a:solidFill>
                <a:latin typeface="Times New Roman"/>
                <a:ea typeface="Microsoft YaHei"/>
              </a:rPr>
              <a:t>What should we use to redirect stdout to file  “myout”?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The dup2() system call</a:t>
            </a:r>
            <a:endParaRPr/>
          </a:p>
        </p:txBody>
      </p:sp>
      <p:sp>
        <p:nvSpPr>
          <p:cNvPr id="237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 </a:t>
            </a:r>
            <a:endParaRPr/>
          </a:p>
        </p:txBody>
      </p:sp>
      <p:sp>
        <p:nvSpPr>
          <p:cNvPr id="238" name="CustomShape 3"/>
          <p:cNvSpPr/>
          <p:nvPr/>
        </p:nvSpPr>
        <p:spPr>
          <a:xfrm>
            <a:off x="1295280" y="3733920"/>
            <a:ext cx="1066320" cy="1828440"/>
          </a:xfrm>
          <a:prstGeom prst="rect">
            <a:avLst/>
          </a:prstGeom>
          <a:solidFill>
            <a:srgbClr val="ffffe9"/>
          </a:solidFill>
          <a:ln w="76320">
            <a:solidFill>
              <a:srgbClr val="00264c"/>
            </a:solidFill>
            <a:miter/>
          </a:ln>
        </p:spPr>
      </p:sp>
      <p:sp>
        <p:nvSpPr>
          <p:cNvPr id="239" name="Line 4"/>
          <p:cNvSpPr/>
          <p:nvPr/>
        </p:nvSpPr>
        <p:spPr>
          <a:xfrm>
            <a:off x="1218960" y="4038480"/>
            <a:ext cx="1143000" cy="144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240" name="Line 5"/>
          <p:cNvSpPr/>
          <p:nvPr/>
        </p:nvSpPr>
        <p:spPr>
          <a:xfrm>
            <a:off x="1295280" y="4343400"/>
            <a:ext cx="1143000" cy="144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241" name="Line 6"/>
          <p:cNvSpPr/>
          <p:nvPr/>
        </p:nvSpPr>
        <p:spPr>
          <a:xfrm>
            <a:off x="1295280" y="4647960"/>
            <a:ext cx="1143000" cy="180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242" name="Line 7"/>
          <p:cNvSpPr/>
          <p:nvPr/>
        </p:nvSpPr>
        <p:spPr>
          <a:xfrm>
            <a:off x="1295280" y="4952880"/>
            <a:ext cx="1143000" cy="144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243" name="Line 8"/>
          <p:cNvSpPr/>
          <p:nvPr/>
        </p:nvSpPr>
        <p:spPr>
          <a:xfrm>
            <a:off x="1295280" y="5257800"/>
            <a:ext cx="1143000" cy="144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244" name="CustomShape 9"/>
          <p:cNvSpPr/>
          <p:nvPr/>
        </p:nvSpPr>
        <p:spPr>
          <a:xfrm>
            <a:off x="3048120" y="2895480"/>
            <a:ext cx="1980720" cy="1142640"/>
          </a:xfrm>
          <a:prstGeom prst="rect">
            <a:avLst/>
          </a:prstGeom>
          <a:solidFill>
            <a:srgbClr val="ffffe9"/>
          </a:solidFill>
          <a:ln w="57240">
            <a:solidFill>
              <a:srgbClr val="00264c"/>
            </a:solidFill>
            <a:miter/>
          </a:ln>
        </p:spPr>
      </p:sp>
      <p:sp>
        <p:nvSpPr>
          <p:cNvPr id="245" name="Line 10"/>
          <p:cNvSpPr/>
          <p:nvPr/>
        </p:nvSpPr>
        <p:spPr>
          <a:xfrm flipV="1">
            <a:off x="2057400" y="3273120"/>
            <a:ext cx="990360" cy="61596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246" name="CustomShape 11"/>
          <p:cNvSpPr/>
          <p:nvPr/>
        </p:nvSpPr>
        <p:spPr>
          <a:xfrm>
            <a:off x="2590920" y="2438280"/>
            <a:ext cx="236196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Open File Object</a:t>
            </a:r>
            <a:endParaRPr/>
          </a:p>
        </p:txBody>
      </p:sp>
      <p:sp>
        <p:nvSpPr>
          <p:cNvPr id="247" name="CustomShape 12"/>
          <p:cNvSpPr/>
          <p:nvPr/>
        </p:nvSpPr>
        <p:spPr>
          <a:xfrm>
            <a:off x="3124080" y="4267080"/>
            <a:ext cx="1904760" cy="1142640"/>
          </a:xfrm>
          <a:prstGeom prst="rect">
            <a:avLst/>
          </a:prstGeom>
          <a:solidFill>
            <a:srgbClr val="ffffe9"/>
          </a:solidFill>
          <a:ln w="57240">
            <a:solidFill>
              <a:srgbClr val="00264c"/>
            </a:solidFill>
            <a:miter/>
          </a:ln>
        </p:spPr>
      </p:sp>
      <p:sp>
        <p:nvSpPr>
          <p:cNvPr id="248" name="Line 13"/>
          <p:cNvSpPr/>
          <p:nvPr/>
        </p:nvSpPr>
        <p:spPr>
          <a:xfrm>
            <a:off x="2057400" y="4190760"/>
            <a:ext cx="1066680" cy="22860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249" name="Line 14"/>
          <p:cNvSpPr/>
          <p:nvPr/>
        </p:nvSpPr>
        <p:spPr>
          <a:xfrm flipV="1">
            <a:off x="2133360" y="3806640"/>
            <a:ext cx="914400" cy="69228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250" name="CustomShape 15"/>
          <p:cNvSpPr/>
          <p:nvPr/>
        </p:nvSpPr>
        <p:spPr>
          <a:xfrm>
            <a:off x="3048120" y="2971800"/>
            <a:ext cx="1980720" cy="101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Shell Console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Ref count=2</a:t>
            </a:r>
            <a:endParaRPr/>
          </a:p>
        </p:txBody>
      </p:sp>
      <p:sp>
        <p:nvSpPr>
          <p:cNvPr id="251" name="CustomShape 16"/>
          <p:cNvSpPr/>
          <p:nvPr/>
        </p:nvSpPr>
        <p:spPr>
          <a:xfrm>
            <a:off x="3200400" y="4343400"/>
            <a:ext cx="1980720" cy="101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File “myout”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Ref count=2</a:t>
            </a:r>
            <a:endParaRPr/>
          </a:p>
        </p:txBody>
      </p:sp>
      <p:sp>
        <p:nvSpPr>
          <p:cNvPr id="252" name="CustomShape 17"/>
          <p:cNvSpPr/>
          <p:nvPr/>
        </p:nvSpPr>
        <p:spPr>
          <a:xfrm>
            <a:off x="461520" y="1828800"/>
            <a:ext cx="3349440" cy="6426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264c"/>
                </a:solidFill>
                <a:latin typeface="Times New Roman"/>
                <a:ea typeface="Microsoft YaHei"/>
              </a:rPr>
              <a:t>After dup2(3,1);</a:t>
            </a:r>
            <a:endParaRPr/>
          </a:p>
        </p:txBody>
      </p:sp>
      <p:sp>
        <p:nvSpPr>
          <p:cNvPr id="253" name="CustomShape 18"/>
          <p:cNvSpPr/>
          <p:nvPr/>
        </p:nvSpPr>
        <p:spPr>
          <a:xfrm>
            <a:off x="914400" y="3581280"/>
            <a:ext cx="380520" cy="15570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0 1 2 3</a:t>
            </a:r>
            <a:endParaRPr/>
          </a:p>
        </p:txBody>
      </p:sp>
      <p:sp>
        <p:nvSpPr>
          <p:cNvPr id="254" name="Line 19"/>
          <p:cNvSpPr/>
          <p:nvPr/>
        </p:nvSpPr>
        <p:spPr>
          <a:xfrm flipV="1">
            <a:off x="2133360" y="4644720"/>
            <a:ext cx="1067040" cy="15876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255" name="CustomShape 20"/>
          <p:cNvSpPr/>
          <p:nvPr/>
        </p:nvSpPr>
        <p:spPr>
          <a:xfrm>
            <a:off x="421560" y="5867280"/>
            <a:ext cx="6505200" cy="5202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  <a:buFont typeface="Times New Roman"/>
              <a:buChar char="•"/>
            </a:pP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Now every printf will go to file “myout”.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Example: Redirecting stdout</a:t>
            </a:r>
            <a:endParaRPr/>
          </a:p>
        </p:txBody>
      </p:sp>
      <p:sp>
        <p:nvSpPr>
          <p:cNvPr id="257" name="CustomShape 2"/>
          <p:cNvSpPr/>
          <p:nvPr/>
        </p:nvSpPr>
        <p:spPr>
          <a:xfrm>
            <a:off x="457200" y="2438280"/>
            <a:ext cx="4038120" cy="4190760"/>
          </a:xfrm>
          <a:prstGeom prst="rect">
            <a:avLst/>
          </a:prstGeom>
          <a:solidFill>
            <a:srgbClr val="ffffe9"/>
          </a:solidFill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int main(int argc,char**argv)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// Create a new file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int fd = open(“myoutput.txt”,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O_CREAT|O_WRONLY|O_TRUNC,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0664);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if (fd &lt; 0)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perror(“open”);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exit(1);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// Redirect stdout to file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dup2(fd,1);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endParaRPr/>
          </a:p>
        </p:txBody>
      </p:sp>
      <p:sp>
        <p:nvSpPr>
          <p:cNvPr id="258" name="CustomShape 3"/>
          <p:cNvSpPr/>
          <p:nvPr/>
        </p:nvSpPr>
        <p:spPr>
          <a:xfrm>
            <a:off x="4724280" y="2438280"/>
            <a:ext cx="3809520" cy="4190760"/>
          </a:xfrm>
          <a:prstGeom prst="rect">
            <a:avLst/>
          </a:prstGeom>
          <a:solidFill>
            <a:srgbClr val="ffffe9"/>
          </a:solidFill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//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Now printf that prints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// to stdout, will write to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// myoutput.txt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printf(“Hello world\n”);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endParaRPr/>
          </a:p>
        </p:txBody>
      </p:sp>
      <p:sp>
        <p:nvSpPr>
          <p:cNvPr id="259" name="CustomShape 4"/>
          <p:cNvSpPr/>
          <p:nvPr/>
        </p:nvSpPr>
        <p:spPr>
          <a:xfrm>
            <a:off x="533520" y="1828800"/>
            <a:ext cx="807696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Times New Roman"/>
              <a:buChar char="•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A program that redirects stdout to a file myoutput.txt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The dup() system call</a:t>
            </a:r>
            <a:endParaRPr/>
          </a:p>
        </p:txBody>
      </p:sp>
      <p:sp>
        <p:nvSpPr>
          <p:cNvPr id="261" name="CustomShape 2"/>
          <p:cNvSpPr/>
          <p:nvPr/>
        </p:nvSpPr>
        <p:spPr>
          <a:xfrm>
            <a:off x="685800" y="1905120"/>
            <a:ext cx="7772040" cy="4404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fd2=dup(fd1)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dup(fd1) will return a new file descriptor that will point to the same file object that fd1 is pointing to.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The reference counter of the open file object that fd1 refers to is increased.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This will be useful to “save” the stdin, stdout, stderr, so the shell process can restore it after doing the redirection.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The dup() system call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 </a:t>
            </a:r>
            <a:endParaRPr/>
          </a:p>
        </p:txBody>
      </p:sp>
      <p:sp>
        <p:nvSpPr>
          <p:cNvPr id="264" name="CustomShape 3"/>
          <p:cNvSpPr/>
          <p:nvPr/>
        </p:nvSpPr>
        <p:spPr>
          <a:xfrm>
            <a:off x="1752480" y="3581280"/>
            <a:ext cx="1066320" cy="1828440"/>
          </a:xfrm>
          <a:prstGeom prst="rect">
            <a:avLst/>
          </a:prstGeom>
          <a:solidFill>
            <a:srgbClr val="ffffe9"/>
          </a:solidFill>
          <a:ln w="76320">
            <a:solidFill>
              <a:srgbClr val="00264c"/>
            </a:solidFill>
            <a:miter/>
          </a:ln>
        </p:spPr>
      </p:sp>
      <p:sp>
        <p:nvSpPr>
          <p:cNvPr id="265" name="Line 4"/>
          <p:cNvSpPr/>
          <p:nvPr/>
        </p:nvSpPr>
        <p:spPr>
          <a:xfrm>
            <a:off x="1676160" y="3886200"/>
            <a:ext cx="1143000" cy="144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266" name="Line 5"/>
          <p:cNvSpPr/>
          <p:nvPr/>
        </p:nvSpPr>
        <p:spPr>
          <a:xfrm>
            <a:off x="1752480" y="4190760"/>
            <a:ext cx="1143000" cy="180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267" name="Line 6"/>
          <p:cNvSpPr/>
          <p:nvPr/>
        </p:nvSpPr>
        <p:spPr>
          <a:xfrm>
            <a:off x="1752480" y="4495680"/>
            <a:ext cx="1143000" cy="144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268" name="Line 7"/>
          <p:cNvSpPr/>
          <p:nvPr/>
        </p:nvSpPr>
        <p:spPr>
          <a:xfrm>
            <a:off x="1752480" y="4800600"/>
            <a:ext cx="1143000" cy="144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269" name="Line 8"/>
          <p:cNvSpPr/>
          <p:nvPr/>
        </p:nvSpPr>
        <p:spPr>
          <a:xfrm>
            <a:off x="1752480" y="5105160"/>
            <a:ext cx="1143000" cy="180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270" name="CustomShape 9"/>
          <p:cNvSpPr/>
          <p:nvPr/>
        </p:nvSpPr>
        <p:spPr>
          <a:xfrm>
            <a:off x="3505320" y="2743200"/>
            <a:ext cx="1980720" cy="1142640"/>
          </a:xfrm>
          <a:prstGeom prst="rect">
            <a:avLst/>
          </a:prstGeom>
          <a:solidFill>
            <a:srgbClr val="ffffe9"/>
          </a:solidFill>
          <a:ln w="57240">
            <a:solidFill>
              <a:srgbClr val="00264c"/>
            </a:solidFill>
            <a:miter/>
          </a:ln>
        </p:spPr>
      </p:sp>
      <p:sp>
        <p:nvSpPr>
          <p:cNvPr id="271" name="Line 10"/>
          <p:cNvSpPr/>
          <p:nvPr/>
        </p:nvSpPr>
        <p:spPr>
          <a:xfrm flipV="1">
            <a:off x="2514600" y="3120840"/>
            <a:ext cx="990360" cy="61596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272" name="CustomShape 11"/>
          <p:cNvSpPr/>
          <p:nvPr/>
        </p:nvSpPr>
        <p:spPr>
          <a:xfrm>
            <a:off x="3048120" y="2286000"/>
            <a:ext cx="236196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Open File Object</a:t>
            </a:r>
            <a:endParaRPr/>
          </a:p>
        </p:txBody>
      </p:sp>
      <p:sp>
        <p:nvSpPr>
          <p:cNvPr id="273" name="Line 12"/>
          <p:cNvSpPr/>
          <p:nvPr/>
        </p:nvSpPr>
        <p:spPr>
          <a:xfrm flipV="1">
            <a:off x="2514600" y="3425760"/>
            <a:ext cx="990360" cy="61596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274" name="Line 13"/>
          <p:cNvSpPr/>
          <p:nvPr/>
        </p:nvSpPr>
        <p:spPr>
          <a:xfrm flipV="1">
            <a:off x="2514600" y="3654360"/>
            <a:ext cx="990360" cy="69192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275" name="CustomShape 14"/>
          <p:cNvSpPr/>
          <p:nvPr/>
        </p:nvSpPr>
        <p:spPr>
          <a:xfrm>
            <a:off x="3505320" y="2819520"/>
            <a:ext cx="1980720" cy="101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Shell Console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Ref count=3</a:t>
            </a:r>
            <a:endParaRPr/>
          </a:p>
        </p:txBody>
      </p:sp>
      <p:sp>
        <p:nvSpPr>
          <p:cNvPr id="276" name="CustomShape 15"/>
          <p:cNvSpPr/>
          <p:nvPr/>
        </p:nvSpPr>
        <p:spPr>
          <a:xfrm>
            <a:off x="995400" y="2286000"/>
            <a:ext cx="1622880" cy="6426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264c"/>
                </a:solidFill>
                <a:latin typeface="Times New Roman"/>
                <a:ea typeface="Microsoft YaHei"/>
              </a:rPr>
              <a:t>Before:</a:t>
            </a:r>
            <a:endParaRPr/>
          </a:p>
        </p:txBody>
      </p:sp>
      <p:sp>
        <p:nvSpPr>
          <p:cNvPr id="277" name="CustomShape 16"/>
          <p:cNvSpPr/>
          <p:nvPr/>
        </p:nvSpPr>
        <p:spPr>
          <a:xfrm>
            <a:off x="1371600" y="3429000"/>
            <a:ext cx="380520" cy="15570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0 1 2 3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The dup() system call</a:t>
            </a:r>
            <a:endParaRPr/>
          </a:p>
        </p:txBody>
      </p:sp>
      <p:sp>
        <p:nvSpPr>
          <p:cNvPr id="279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 </a:t>
            </a:r>
            <a:endParaRPr/>
          </a:p>
        </p:txBody>
      </p:sp>
      <p:sp>
        <p:nvSpPr>
          <p:cNvPr id="280" name="CustomShape 3"/>
          <p:cNvSpPr/>
          <p:nvPr/>
        </p:nvSpPr>
        <p:spPr>
          <a:xfrm>
            <a:off x="2133720" y="4343400"/>
            <a:ext cx="1066320" cy="1828440"/>
          </a:xfrm>
          <a:prstGeom prst="rect">
            <a:avLst/>
          </a:prstGeom>
          <a:solidFill>
            <a:srgbClr val="ffffe9"/>
          </a:solidFill>
          <a:ln w="76320">
            <a:solidFill>
              <a:srgbClr val="00264c"/>
            </a:solidFill>
            <a:miter/>
          </a:ln>
        </p:spPr>
      </p:sp>
      <p:sp>
        <p:nvSpPr>
          <p:cNvPr id="281" name="Line 4"/>
          <p:cNvSpPr/>
          <p:nvPr/>
        </p:nvSpPr>
        <p:spPr>
          <a:xfrm>
            <a:off x="2057400" y="4647960"/>
            <a:ext cx="1143000" cy="180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282" name="Line 5"/>
          <p:cNvSpPr/>
          <p:nvPr/>
        </p:nvSpPr>
        <p:spPr>
          <a:xfrm>
            <a:off x="2133360" y="4952880"/>
            <a:ext cx="1143000" cy="144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283" name="Line 6"/>
          <p:cNvSpPr/>
          <p:nvPr/>
        </p:nvSpPr>
        <p:spPr>
          <a:xfrm>
            <a:off x="2133360" y="5257800"/>
            <a:ext cx="1143000" cy="144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284" name="Line 7"/>
          <p:cNvSpPr/>
          <p:nvPr/>
        </p:nvSpPr>
        <p:spPr>
          <a:xfrm>
            <a:off x="2133360" y="5562360"/>
            <a:ext cx="1143000" cy="180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285" name="Line 8"/>
          <p:cNvSpPr/>
          <p:nvPr/>
        </p:nvSpPr>
        <p:spPr>
          <a:xfrm>
            <a:off x="2133360" y="5867280"/>
            <a:ext cx="1143000" cy="144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286" name="CustomShape 9"/>
          <p:cNvSpPr/>
          <p:nvPr/>
        </p:nvSpPr>
        <p:spPr>
          <a:xfrm>
            <a:off x="3886200" y="3505320"/>
            <a:ext cx="1980720" cy="1142640"/>
          </a:xfrm>
          <a:prstGeom prst="rect">
            <a:avLst/>
          </a:prstGeom>
          <a:solidFill>
            <a:srgbClr val="ffffe9"/>
          </a:solidFill>
          <a:ln w="57240">
            <a:solidFill>
              <a:srgbClr val="00264c"/>
            </a:solidFill>
            <a:miter/>
          </a:ln>
        </p:spPr>
      </p:sp>
      <p:sp>
        <p:nvSpPr>
          <p:cNvPr id="287" name="Line 10"/>
          <p:cNvSpPr/>
          <p:nvPr/>
        </p:nvSpPr>
        <p:spPr>
          <a:xfrm flipV="1">
            <a:off x="2895480" y="3882960"/>
            <a:ext cx="990720" cy="61596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288" name="CustomShape 11"/>
          <p:cNvSpPr/>
          <p:nvPr/>
        </p:nvSpPr>
        <p:spPr>
          <a:xfrm>
            <a:off x="3429000" y="3048120"/>
            <a:ext cx="236196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Open File Object</a:t>
            </a:r>
            <a:endParaRPr/>
          </a:p>
        </p:txBody>
      </p:sp>
      <p:sp>
        <p:nvSpPr>
          <p:cNvPr id="289" name="Line 12"/>
          <p:cNvSpPr/>
          <p:nvPr/>
        </p:nvSpPr>
        <p:spPr>
          <a:xfrm flipV="1">
            <a:off x="2895480" y="4187520"/>
            <a:ext cx="990720" cy="61596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290" name="Line 13"/>
          <p:cNvSpPr/>
          <p:nvPr/>
        </p:nvSpPr>
        <p:spPr>
          <a:xfrm flipV="1">
            <a:off x="2895480" y="4416120"/>
            <a:ext cx="990720" cy="69228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291" name="CustomShape 14"/>
          <p:cNvSpPr/>
          <p:nvPr/>
        </p:nvSpPr>
        <p:spPr>
          <a:xfrm>
            <a:off x="3886200" y="3581280"/>
            <a:ext cx="1980720" cy="101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Shell Console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Ref count=4</a:t>
            </a:r>
            <a:endParaRPr/>
          </a:p>
        </p:txBody>
      </p:sp>
      <p:sp>
        <p:nvSpPr>
          <p:cNvPr id="292" name="CustomShape 15"/>
          <p:cNvSpPr/>
          <p:nvPr/>
        </p:nvSpPr>
        <p:spPr>
          <a:xfrm>
            <a:off x="1374120" y="2133720"/>
            <a:ext cx="3751920" cy="6426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264c"/>
                </a:solidFill>
                <a:latin typeface="Times New Roman"/>
                <a:ea typeface="Microsoft YaHei"/>
              </a:rPr>
              <a:t>After fd2 = dup(1)</a:t>
            </a:r>
            <a:endParaRPr/>
          </a:p>
        </p:txBody>
      </p:sp>
      <p:sp>
        <p:nvSpPr>
          <p:cNvPr id="293" name="CustomShape 16"/>
          <p:cNvSpPr/>
          <p:nvPr/>
        </p:nvSpPr>
        <p:spPr>
          <a:xfrm>
            <a:off x="1752480" y="4191120"/>
            <a:ext cx="380520" cy="15570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0 1 2 3</a:t>
            </a:r>
            <a:endParaRPr/>
          </a:p>
        </p:txBody>
      </p:sp>
      <p:sp>
        <p:nvSpPr>
          <p:cNvPr id="294" name="Line 17"/>
          <p:cNvSpPr/>
          <p:nvPr/>
        </p:nvSpPr>
        <p:spPr>
          <a:xfrm flipV="1">
            <a:off x="2895480" y="4644720"/>
            <a:ext cx="990720" cy="76860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295" name="CustomShape 18"/>
          <p:cNvSpPr/>
          <p:nvPr/>
        </p:nvSpPr>
        <p:spPr>
          <a:xfrm>
            <a:off x="3582360" y="5105520"/>
            <a:ext cx="1794960" cy="6426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264c"/>
                </a:solidFill>
                <a:latin typeface="Times New Roman"/>
                <a:ea typeface="Microsoft YaHei"/>
              </a:rPr>
              <a:t>fd2 == 3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The pipe system call</a:t>
            </a:r>
            <a:endParaRPr/>
          </a:p>
        </p:txBody>
      </p:sp>
      <p:sp>
        <p:nvSpPr>
          <p:cNvPr id="297" name="CustomShape 2"/>
          <p:cNvSpPr/>
          <p:nvPr/>
        </p:nvSpPr>
        <p:spPr>
          <a:xfrm>
            <a:off x="685800" y="175248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int pipe(fdpipe[2])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fdpipe[2] is an array of int with two elements.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After calling pipe, fdpipe will contain two file descriptors that point to two open file objects that are interconnected.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What is written into fdpipe[1] can be read from fdpipe[0].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In some Unix systems like Solaris pipes are bidirectional but in Linux they are unidirectional.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The pipe system call</a:t>
            </a:r>
            <a:endParaRPr/>
          </a:p>
        </p:txBody>
      </p:sp>
      <p:sp>
        <p:nvSpPr>
          <p:cNvPr id="299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 </a:t>
            </a:r>
            <a:endParaRPr/>
          </a:p>
        </p:txBody>
      </p:sp>
      <p:sp>
        <p:nvSpPr>
          <p:cNvPr id="300" name="CustomShape 3"/>
          <p:cNvSpPr/>
          <p:nvPr/>
        </p:nvSpPr>
        <p:spPr>
          <a:xfrm>
            <a:off x="1676520" y="3733920"/>
            <a:ext cx="1066320" cy="1828440"/>
          </a:xfrm>
          <a:prstGeom prst="rect">
            <a:avLst/>
          </a:prstGeom>
          <a:solidFill>
            <a:srgbClr val="ffffe9"/>
          </a:solidFill>
          <a:ln w="76320">
            <a:solidFill>
              <a:srgbClr val="00264c"/>
            </a:solidFill>
            <a:miter/>
          </a:ln>
        </p:spPr>
      </p:sp>
      <p:sp>
        <p:nvSpPr>
          <p:cNvPr id="301" name="Line 4"/>
          <p:cNvSpPr/>
          <p:nvPr/>
        </p:nvSpPr>
        <p:spPr>
          <a:xfrm>
            <a:off x="1600200" y="4038480"/>
            <a:ext cx="1143000" cy="144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302" name="Line 5"/>
          <p:cNvSpPr/>
          <p:nvPr/>
        </p:nvSpPr>
        <p:spPr>
          <a:xfrm>
            <a:off x="1676160" y="4343400"/>
            <a:ext cx="1143000" cy="144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303" name="Line 6"/>
          <p:cNvSpPr/>
          <p:nvPr/>
        </p:nvSpPr>
        <p:spPr>
          <a:xfrm>
            <a:off x="1676160" y="4647960"/>
            <a:ext cx="1143000" cy="180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304" name="Line 7"/>
          <p:cNvSpPr/>
          <p:nvPr/>
        </p:nvSpPr>
        <p:spPr>
          <a:xfrm>
            <a:off x="1676160" y="4952880"/>
            <a:ext cx="1143000" cy="144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305" name="Line 8"/>
          <p:cNvSpPr/>
          <p:nvPr/>
        </p:nvSpPr>
        <p:spPr>
          <a:xfrm>
            <a:off x="1676160" y="5257800"/>
            <a:ext cx="1143000" cy="144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306" name="CustomShape 9"/>
          <p:cNvSpPr/>
          <p:nvPr/>
        </p:nvSpPr>
        <p:spPr>
          <a:xfrm>
            <a:off x="3429000" y="2895480"/>
            <a:ext cx="1980720" cy="1142640"/>
          </a:xfrm>
          <a:prstGeom prst="rect">
            <a:avLst/>
          </a:prstGeom>
          <a:solidFill>
            <a:srgbClr val="ffffe9"/>
          </a:solidFill>
          <a:ln w="57240">
            <a:solidFill>
              <a:srgbClr val="00264c"/>
            </a:solidFill>
            <a:miter/>
          </a:ln>
        </p:spPr>
      </p:sp>
      <p:sp>
        <p:nvSpPr>
          <p:cNvPr id="307" name="Line 10"/>
          <p:cNvSpPr/>
          <p:nvPr/>
        </p:nvSpPr>
        <p:spPr>
          <a:xfrm flipV="1">
            <a:off x="2438280" y="3273120"/>
            <a:ext cx="990720" cy="61596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308" name="CustomShape 11"/>
          <p:cNvSpPr/>
          <p:nvPr/>
        </p:nvSpPr>
        <p:spPr>
          <a:xfrm>
            <a:off x="2971800" y="2438280"/>
            <a:ext cx="274284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Open File Objects</a:t>
            </a:r>
            <a:endParaRPr/>
          </a:p>
        </p:txBody>
      </p:sp>
      <p:sp>
        <p:nvSpPr>
          <p:cNvPr id="309" name="Line 12"/>
          <p:cNvSpPr/>
          <p:nvPr/>
        </p:nvSpPr>
        <p:spPr>
          <a:xfrm flipV="1">
            <a:off x="2438280" y="3578040"/>
            <a:ext cx="990720" cy="61596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310" name="Line 13"/>
          <p:cNvSpPr/>
          <p:nvPr/>
        </p:nvSpPr>
        <p:spPr>
          <a:xfrm flipV="1">
            <a:off x="2438280" y="3806640"/>
            <a:ext cx="990720" cy="69228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311" name="CustomShape 14"/>
          <p:cNvSpPr/>
          <p:nvPr/>
        </p:nvSpPr>
        <p:spPr>
          <a:xfrm>
            <a:off x="3429000" y="2971800"/>
            <a:ext cx="1980720" cy="101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Shell Console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Ref count=3</a:t>
            </a:r>
            <a:endParaRPr/>
          </a:p>
        </p:txBody>
      </p:sp>
      <p:sp>
        <p:nvSpPr>
          <p:cNvPr id="312" name="CustomShape 15"/>
          <p:cNvSpPr/>
          <p:nvPr/>
        </p:nvSpPr>
        <p:spPr>
          <a:xfrm>
            <a:off x="919440" y="1981080"/>
            <a:ext cx="1622880" cy="6426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264c"/>
                </a:solidFill>
                <a:latin typeface="Times New Roman"/>
                <a:ea typeface="Microsoft YaHei"/>
              </a:rPr>
              <a:t>Before:</a:t>
            </a:r>
            <a:endParaRPr/>
          </a:p>
        </p:txBody>
      </p:sp>
      <p:sp>
        <p:nvSpPr>
          <p:cNvPr id="313" name="CustomShape 16"/>
          <p:cNvSpPr/>
          <p:nvPr/>
        </p:nvSpPr>
        <p:spPr>
          <a:xfrm>
            <a:off x="1295280" y="3581280"/>
            <a:ext cx="380520" cy="15570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0 1 2 3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File Descriptor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All system calls refer to open files using a file descriptor, a (usually small) nonnegative integer.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Usually 0 refers to standard input, 1 refer to standard output, and 2 to standard error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The scope of file descriptors is per process</a:t>
            </a:r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File descriptor can be viewed as index into an array of opened files</a:t>
            </a: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The maximum number of files descriptor per process is 32 by default but but it can be changed with the command </a:t>
            </a:r>
            <a:r>
              <a:rPr b="1" i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ulimit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up to 1024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The pipe system call</a:t>
            </a:r>
            <a:endParaRPr/>
          </a:p>
        </p:txBody>
      </p:sp>
      <p:sp>
        <p:nvSpPr>
          <p:cNvPr id="315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 </a:t>
            </a:r>
            <a:endParaRPr/>
          </a:p>
        </p:txBody>
      </p:sp>
      <p:sp>
        <p:nvSpPr>
          <p:cNvPr id="316" name="CustomShape 3"/>
          <p:cNvSpPr/>
          <p:nvPr/>
        </p:nvSpPr>
        <p:spPr>
          <a:xfrm>
            <a:off x="3505320" y="3352680"/>
            <a:ext cx="1066320" cy="2209320"/>
          </a:xfrm>
          <a:prstGeom prst="rect">
            <a:avLst/>
          </a:prstGeom>
          <a:solidFill>
            <a:srgbClr val="ffffe9"/>
          </a:solidFill>
          <a:ln w="76320">
            <a:solidFill>
              <a:srgbClr val="00264c"/>
            </a:solidFill>
            <a:miter/>
          </a:ln>
        </p:spPr>
      </p:sp>
      <p:sp>
        <p:nvSpPr>
          <p:cNvPr id="317" name="Line 4"/>
          <p:cNvSpPr/>
          <p:nvPr/>
        </p:nvSpPr>
        <p:spPr>
          <a:xfrm>
            <a:off x="3429000" y="3733560"/>
            <a:ext cx="1143000" cy="180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318" name="Line 5"/>
          <p:cNvSpPr/>
          <p:nvPr/>
        </p:nvSpPr>
        <p:spPr>
          <a:xfrm>
            <a:off x="3504960" y="4114800"/>
            <a:ext cx="1143000" cy="144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319" name="Line 6"/>
          <p:cNvSpPr/>
          <p:nvPr/>
        </p:nvSpPr>
        <p:spPr>
          <a:xfrm>
            <a:off x="3504960" y="4495680"/>
            <a:ext cx="1143000" cy="144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320" name="Line 7"/>
          <p:cNvSpPr/>
          <p:nvPr/>
        </p:nvSpPr>
        <p:spPr>
          <a:xfrm>
            <a:off x="3504960" y="4800600"/>
            <a:ext cx="1143000" cy="144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321" name="Line 8"/>
          <p:cNvSpPr/>
          <p:nvPr/>
        </p:nvSpPr>
        <p:spPr>
          <a:xfrm>
            <a:off x="3504960" y="5181480"/>
            <a:ext cx="1143000" cy="1440"/>
          </a:xfrm>
          <a:prstGeom prst="line">
            <a:avLst/>
          </a:prstGeom>
          <a:ln w="38160">
            <a:solidFill>
              <a:srgbClr val="00264c"/>
            </a:solidFill>
            <a:miter/>
          </a:ln>
        </p:spPr>
      </p:sp>
      <p:sp>
        <p:nvSpPr>
          <p:cNvPr id="322" name="CustomShape 9"/>
          <p:cNvSpPr/>
          <p:nvPr/>
        </p:nvSpPr>
        <p:spPr>
          <a:xfrm>
            <a:off x="5257800" y="2666880"/>
            <a:ext cx="1980720" cy="1142640"/>
          </a:xfrm>
          <a:prstGeom prst="rect">
            <a:avLst/>
          </a:prstGeom>
          <a:solidFill>
            <a:srgbClr val="ffffe9"/>
          </a:solidFill>
          <a:ln w="57240">
            <a:solidFill>
              <a:srgbClr val="00264c"/>
            </a:solidFill>
            <a:miter/>
          </a:ln>
        </p:spPr>
      </p:sp>
      <p:sp>
        <p:nvSpPr>
          <p:cNvPr id="323" name="Line 10"/>
          <p:cNvSpPr/>
          <p:nvPr/>
        </p:nvSpPr>
        <p:spPr>
          <a:xfrm flipV="1">
            <a:off x="4267080" y="2892240"/>
            <a:ext cx="990720" cy="61596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324" name="CustomShape 11"/>
          <p:cNvSpPr/>
          <p:nvPr/>
        </p:nvSpPr>
        <p:spPr>
          <a:xfrm>
            <a:off x="4800600" y="2209680"/>
            <a:ext cx="274284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Open File Objects</a:t>
            </a:r>
            <a:endParaRPr/>
          </a:p>
        </p:txBody>
      </p:sp>
      <p:sp>
        <p:nvSpPr>
          <p:cNvPr id="325" name="Line 12"/>
          <p:cNvSpPr/>
          <p:nvPr/>
        </p:nvSpPr>
        <p:spPr>
          <a:xfrm flipV="1">
            <a:off x="4343400" y="3273120"/>
            <a:ext cx="838080" cy="69228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326" name="Line 13"/>
          <p:cNvSpPr/>
          <p:nvPr/>
        </p:nvSpPr>
        <p:spPr>
          <a:xfrm flipV="1">
            <a:off x="4343400" y="3578040"/>
            <a:ext cx="914400" cy="69228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327" name="CustomShape 14"/>
          <p:cNvSpPr/>
          <p:nvPr/>
        </p:nvSpPr>
        <p:spPr>
          <a:xfrm>
            <a:off x="5257800" y="2743200"/>
            <a:ext cx="1980720" cy="101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Shell Console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Ref count=3</a:t>
            </a:r>
            <a:endParaRPr/>
          </a:p>
        </p:txBody>
      </p:sp>
      <p:sp>
        <p:nvSpPr>
          <p:cNvPr id="328" name="CustomShape 15"/>
          <p:cNvSpPr/>
          <p:nvPr/>
        </p:nvSpPr>
        <p:spPr>
          <a:xfrm>
            <a:off x="304920" y="1901880"/>
            <a:ext cx="2741400" cy="15714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After running: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int fdpipe[2];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264c"/>
                </a:solidFill>
                <a:latin typeface="Courier New"/>
                <a:ea typeface="Microsoft YaHei"/>
              </a:rPr>
              <a:t>pipe(fdpipe);</a:t>
            </a:r>
            <a:endParaRPr/>
          </a:p>
        </p:txBody>
      </p:sp>
      <p:sp>
        <p:nvSpPr>
          <p:cNvPr id="329" name="CustomShape 16"/>
          <p:cNvSpPr/>
          <p:nvPr/>
        </p:nvSpPr>
        <p:spPr>
          <a:xfrm>
            <a:off x="3124080" y="3352680"/>
            <a:ext cx="380520" cy="19220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0 1 2 3 4</a:t>
            </a:r>
            <a:endParaRPr/>
          </a:p>
        </p:txBody>
      </p:sp>
      <p:sp>
        <p:nvSpPr>
          <p:cNvPr id="330" name="CustomShape 17"/>
          <p:cNvSpPr/>
          <p:nvPr/>
        </p:nvSpPr>
        <p:spPr>
          <a:xfrm>
            <a:off x="5181480" y="3962520"/>
            <a:ext cx="1980720" cy="1142640"/>
          </a:xfrm>
          <a:prstGeom prst="rect">
            <a:avLst/>
          </a:prstGeom>
          <a:solidFill>
            <a:srgbClr val="ffffe9"/>
          </a:solidFill>
          <a:ln w="57240">
            <a:solidFill>
              <a:srgbClr val="00264c"/>
            </a:solidFill>
            <a:miter/>
          </a:ln>
        </p:spPr>
      </p:sp>
      <p:sp>
        <p:nvSpPr>
          <p:cNvPr id="331" name="CustomShape 18"/>
          <p:cNvSpPr/>
          <p:nvPr/>
        </p:nvSpPr>
        <p:spPr>
          <a:xfrm>
            <a:off x="5181480" y="5334120"/>
            <a:ext cx="1980720" cy="1142640"/>
          </a:xfrm>
          <a:prstGeom prst="rect">
            <a:avLst/>
          </a:prstGeom>
          <a:solidFill>
            <a:srgbClr val="ffffe9"/>
          </a:solidFill>
          <a:ln w="57240">
            <a:solidFill>
              <a:srgbClr val="00264c"/>
            </a:solidFill>
            <a:miter/>
          </a:ln>
        </p:spPr>
      </p:sp>
      <p:sp>
        <p:nvSpPr>
          <p:cNvPr id="332" name="Line 19"/>
          <p:cNvSpPr/>
          <p:nvPr/>
        </p:nvSpPr>
        <p:spPr>
          <a:xfrm flipV="1">
            <a:off x="4343400" y="4492440"/>
            <a:ext cx="838080" cy="15876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333" name="Line 20"/>
          <p:cNvSpPr/>
          <p:nvPr/>
        </p:nvSpPr>
        <p:spPr>
          <a:xfrm>
            <a:off x="4343400" y="5029200"/>
            <a:ext cx="838080" cy="533160"/>
          </a:xfrm>
          <a:prstGeom prst="line">
            <a:avLst/>
          </a:prstGeom>
          <a:ln w="5724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334" name="CustomShape 21"/>
          <p:cNvSpPr/>
          <p:nvPr/>
        </p:nvSpPr>
        <p:spPr>
          <a:xfrm>
            <a:off x="5181480" y="3962520"/>
            <a:ext cx="1980720" cy="101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pipe0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Ref count=1</a:t>
            </a:r>
            <a:endParaRPr/>
          </a:p>
        </p:txBody>
      </p:sp>
      <p:sp>
        <p:nvSpPr>
          <p:cNvPr id="335" name="CustomShape 22"/>
          <p:cNvSpPr/>
          <p:nvPr/>
        </p:nvSpPr>
        <p:spPr>
          <a:xfrm>
            <a:off x="5181480" y="5410080"/>
            <a:ext cx="1980720" cy="101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Pipe1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Ref count=1</a:t>
            </a:r>
            <a:endParaRPr/>
          </a:p>
        </p:txBody>
      </p:sp>
      <p:sp>
        <p:nvSpPr>
          <p:cNvPr id="336" name="CustomShape 23"/>
          <p:cNvSpPr/>
          <p:nvPr/>
        </p:nvSpPr>
        <p:spPr>
          <a:xfrm>
            <a:off x="380880" y="3809880"/>
            <a:ext cx="2819160" cy="2668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fdpipe[0]==3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fdpipe[1]==4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What is written in fdpipe[1] can be read from fdpipe[0].</a:t>
            </a:r>
            <a:endParaRPr/>
          </a:p>
        </p:txBody>
      </p:sp>
      <p:sp>
        <p:nvSpPr>
          <p:cNvPr id="337" name="CustomShape 24"/>
          <p:cNvSpPr/>
          <p:nvPr/>
        </p:nvSpPr>
        <p:spPr>
          <a:xfrm flipV="1">
            <a:off x="7162920" y="4266360"/>
            <a:ext cx="609120" cy="1752120"/>
          </a:xfrm>
          <a:prstGeom prst="curvedLeftArrow">
            <a:avLst>
              <a:gd name="adj1" fmla="val 57500"/>
              <a:gd name="adj2" fmla="val 115000"/>
              <a:gd name="adj3" fmla="val 25889"/>
            </a:avLst>
          </a:prstGeom>
          <a:solidFill>
            <a:srgbClr val="00cc99"/>
          </a:solidFill>
          <a:ln w="9360">
            <a:solidFill>
              <a:srgbClr val="000000"/>
            </a:solidFill>
            <a:miter/>
          </a:ln>
        </p:spPr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After pipe() and fork()  (from </a:t>
            </a:r>
            <a:r>
              <a:rPr lang="en-US" sz="2000">
                <a:solidFill>
                  <a:srgbClr val="333333"/>
                </a:solidFill>
                <a:latin typeface="Times New Roman"/>
                <a:ea typeface="Microsoft YaHei"/>
              </a:rPr>
              <a:t>http://www.cim.mcgill.ca/~franco/OpSys-304-427/lecture-notes/node28.html)</a:t>
            </a:r>
            <a:endParaRPr/>
          </a:p>
        </p:txBody>
      </p:sp>
      <p:sp>
        <p:nvSpPr>
          <p:cNvPr id="339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 </a:t>
            </a:r>
            <a:endParaRPr/>
          </a:p>
        </p:txBody>
      </p:sp>
      <p:pic>
        <p:nvPicPr>
          <p:cNvPr id="340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1868400"/>
            <a:ext cx="7619760" cy="485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Example of pipes and redirection</a:t>
            </a:r>
            <a:endParaRPr/>
          </a:p>
        </p:txBody>
      </p:sp>
      <p:sp>
        <p:nvSpPr>
          <p:cNvPr id="342" name="CustomShape 2"/>
          <p:cNvSpPr/>
          <p:nvPr/>
        </p:nvSpPr>
        <p:spPr>
          <a:xfrm>
            <a:off x="685800" y="1676520"/>
            <a:ext cx="8076960" cy="4419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A program “lsgrep” that runs “ls –al | grep arg1 &gt; arg2”. 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Example: “lsgrep aa myout” lists all files that contain “aa” and puts output in file myout.</a:t>
            </a:r>
            <a:endParaRPr/>
          </a:p>
        </p:txBody>
      </p:sp>
      <p:sp>
        <p:nvSpPr>
          <p:cNvPr id="343" name="CustomShape 3"/>
          <p:cNvSpPr/>
          <p:nvPr/>
        </p:nvSpPr>
        <p:spPr>
          <a:xfrm>
            <a:off x="457200" y="3581280"/>
            <a:ext cx="4038120" cy="3276360"/>
          </a:xfrm>
          <a:prstGeom prst="rect">
            <a:avLst/>
          </a:prstGeom>
          <a:solidFill>
            <a:srgbClr val="ffffe9"/>
          </a:solidFill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int main(int argc,char**argv)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if (argc &lt; 3)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fprintf(stderr, "usage:”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  “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lsgrep arg1 arg2\n");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exit(1);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}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// Strategy: parent does the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// redirection before fork()</a:t>
            </a:r>
            <a:endParaRPr/>
          </a:p>
        </p:txBody>
      </p:sp>
      <p:sp>
        <p:nvSpPr>
          <p:cNvPr id="344" name="CustomShape 4"/>
          <p:cNvSpPr/>
          <p:nvPr/>
        </p:nvSpPr>
        <p:spPr>
          <a:xfrm>
            <a:off x="4724280" y="3581280"/>
            <a:ext cx="4114440" cy="3276360"/>
          </a:xfrm>
          <a:prstGeom prst="rect">
            <a:avLst/>
          </a:prstGeom>
          <a:solidFill>
            <a:srgbClr val="ffffe9"/>
          </a:solidFill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//save stdin/stdout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int tempin = dup(0);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int tempout = dup(1);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//create pipe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int fdpipe[2];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pipe(fdpipe);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//redirect stdout for "ls“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dup2(fdpipe[1],1);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close(fdpipe[1]);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</a:t>
            </a: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Example of pipes and redirection</a:t>
            </a:r>
            <a:endParaRPr/>
          </a:p>
        </p:txBody>
      </p:sp>
      <p:sp>
        <p:nvSpPr>
          <p:cNvPr id="346" name="CustomShape 2"/>
          <p:cNvSpPr/>
          <p:nvPr/>
        </p:nvSpPr>
        <p:spPr>
          <a:xfrm>
            <a:off x="304920" y="1905120"/>
            <a:ext cx="4190760" cy="4723920"/>
          </a:xfrm>
          <a:prstGeom prst="rect">
            <a:avLst/>
          </a:prstGeom>
          <a:solidFill>
            <a:srgbClr val="ffffe9"/>
          </a:solidFill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//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fork for "ls”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int ret= fork();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if(ret==0)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// close file descriptors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// as soon as are not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// needed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close(fdpipe[0]);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char * args[3];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args[0]="ls";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args[1]=“-al";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args[2]=NULL;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execvp(args[0], args);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
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// error in execvp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perror("execvp");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_exit(1);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}</a:t>
            </a:r>
            <a:endParaRPr/>
          </a:p>
        </p:txBody>
      </p:sp>
      <p:sp>
        <p:nvSpPr>
          <p:cNvPr id="347" name="CustomShape 3"/>
          <p:cNvSpPr/>
          <p:nvPr/>
        </p:nvSpPr>
        <p:spPr>
          <a:xfrm>
            <a:off x="4648320" y="1905120"/>
            <a:ext cx="4266720" cy="5273280"/>
          </a:xfrm>
          <a:prstGeom prst="rect">
            <a:avLst/>
          </a:prstGeom>
          <a:solidFill>
            <a:srgbClr val="ffffe9"/>
          </a:solidFill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//redirection for "grep“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//redirect stdin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dup2(fdpipe[0], 0);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close(fdpipe[0]);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//create outfile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int fd=open(argv[2], O_WRONLY|O_CREAT|O_TRUNC, 0600);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if (fd &lt; 0){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perror("open");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exit(1);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}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
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//redirect stdout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dup2(fd,1);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close(fd);</a:t>
            </a:r>
            <a:r>
              <a:rPr b="1" lang="en-US">
                <a:solidFill>
                  <a:srgbClr val="00264c"/>
                </a:solidFill>
                <a:latin typeface="Courier New"/>
                <a:ea typeface="MS Mincho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Example of pipes and redirection</a:t>
            </a:r>
            <a:endParaRPr/>
          </a:p>
        </p:txBody>
      </p:sp>
      <p:sp>
        <p:nvSpPr>
          <p:cNvPr id="349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350" name="CustomShape 3"/>
          <p:cNvSpPr/>
          <p:nvPr/>
        </p:nvSpPr>
        <p:spPr>
          <a:xfrm>
            <a:off x="304920" y="1905120"/>
            <a:ext cx="4190760" cy="4723920"/>
          </a:xfrm>
          <a:prstGeom prst="rect">
            <a:avLst/>
          </a:prstGeom>
          <a:solidFill>
            <a:srgbClr val="ffffe9"/>
          </a:solidFill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//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fork for “grep”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ret= fork();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if(ret==0)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char * args[3];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args[0]=“grep";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args[1]=argv[1];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args[2]=NULL;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execvp(args[0], args);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
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// error in execvp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perror("execvp");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_exit(1);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// Restore stdin/stdout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dup2(tempin,0);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dup2(tempout,1);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endParaRPr/>
          </a:p>
        </p:txBody>
      </p:sp>
      <p:sp>
        <p:nvSpPr>
          <p:cNvPr id="351" name="CustomShape 4"/>
          <p:cNvSpPr/>
          <p:nvPr/>
        </p:nvSpPr>
        <p:spPr>
          <a:xfrm>
            <a:off x="4952880" y="1905120"/>
            <a:ext cx="4190760" cy="4723920"/>
          </a:xfrm>
          <a:prstGeom prst="rect">
            <a:avLst/>
          </a:prstGeom>
          <a:solidFill>
            <a:srgbClr val="ffffe9"/>
          </a:solidFill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// Parent waits for grep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// process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waitpid(ret,NULL);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printf(“All done!!\n”);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S Mincho"/>
              </a:rPr>
              <a:t>} // main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Two Implementations of lsgrep</a:t>
            </a:r>
            <a:endParaRPr/>
          </a:p>
        </p:txBody>
      </p:sp>
      <p:sp>
        <p:nvSpPr>
          <p:cNvPr id="353" name="CustomShape 2"/>
          <p:cNvSpPr/>
          <p:nvPr/>
        </p:nvSpPr>
        <p:spPr>
          <a:xfrm>
            <a:off x="685800" y="175248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Read the first implementation at 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Parent process does redirection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And the second implementation at</a:t>
            </a: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endParaRPr/>
          </a:p>
          <a:p>
            <a:pPr lvl="1">
              <a:lnSpc>
                <a:spcPct val="100000"/>
              </a:lnSpc>
              <a:buBlip>
                <a:blip r:embed="rId6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Child process does redirection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Closing Unused Pipes</a:t>
            </a:r>
            <a:endParaRPr/>
          </a:p>
        </p:txBody>
      </p:sp>
      <p:sp>
        <p:nvSpPr>
          <p:cNvPr id="355" name="CustomShape 2"/>
          <p:cNvSpPr/>
          <p:nvPr/>
        </p:nvSpPr>
        <p:spPr>
          <a:xfrm>
            <a:off x="685800" y="175248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Must close unused write end of the pipe, otherwise processes keep waiting for more to be written to the pipe, and won’t exit.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Only when all write ends are closed to the pipe, is EOF sent to the readers.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Good practice to close unused read end of the pipe as well, so writer process gets an error signal when writing to the pipe</a:t>
            </a:r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Otherwise a writer process may keep writing, until pipe is full and process is blocked </a:t>
            </a:r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Review:</a:t>
            </a:r>
            <a:endParaRPr/>
          </a:p>
        </p:txBody>
      </p:sp>
      <p:sp>
        <p:nvSpPr>
          <p:cNvPr id="357" name="CustomShape 2"/>
          <p:cNvSpPr/>
          <p:nvPr/>
        </p:nvSpPr>
        <p:spPr>
          <a:xfrm>
            <a:off x="1066680" y="1676520"/>
            <a:ext cx="7772040" cy="5133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What is an open file object?  What information does it include?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What is the semantics for pipe, dup, dup2, especially how they affect the creation/deletion and reference count of open file object?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How to implement pipe and redirection using pipe, dup, dup2?  (Not required for mid-term 1)</a:t>
            </a:r>
            <a:endParaRPr/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Some System Calls for File I/O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Open a file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fd=open(pathname, flags, mode);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Read from a file</a:t>
            </a:r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numread = read(fd, buffer, count);</a:t>
            </a: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Write to a file</a:t>
            </a:r>
            <a:endParaRPr/>
          </a:p>
          <a:p>
            <a:pPr lvl="1">
              <a:lnSpc>
                <a:spcPct val="100000"/>
              </a:lnSpc>
              <a:buBlip>
                <a:blip r:embed="rId6"/>
              </a:buBlip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numread = write(fd, buffer, count);</a:t>
            </a:r>
            <a:endParaRPr/>
          </a:p>
          <a:p>
            <a:pPr>
              <a:lnSpc>
                <a:spcPct val="100000"/>
              </a:lnSpc>
              <a:buBlip>
                <a:blip r:embed="rId7"/>
              </a:buBlip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Close a file</a:t>
            </a:r>
            <a:endParaRPr/>
          </a:p>
          <a:p>
            <a:pPr lvl="1">
              <a:lnSpc>
                <a:spcPct val="100000"/>
              </a:lnSpc>
              <a:buBlip>
                <a:blip r:embed="rId8"/>
              </a:buBlip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status = close(fd);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The Open File Table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Each process has a </a:t>
            </a:r>
            <a:r>
              <a:rPr b="1" i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File Descriptor Table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(maintained by the OS kernel) with all the files that are opened by that process.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Process can only affect it using system calls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Each entry in the File Descriptor Table contains a pointer to an open file object that contains all the information about the open file.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The kernel maintains a </a:t>
            </a:r>
            <a:r>
              <a:rPr b="1" i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Open File Table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, which </a:t>
            </a:r>
            <a:r>
              <a:rPr b="1" i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includes Open File Objects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for the whole system (shared by all processes).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The System View (from </a:t>
            </a:r>
            <a:r>
              <a:rPr lang="en-US" sz="2400">
                <a:solidFill>
                  <a:srgbClr val="333333"/>
                </a:solidFill>
                <a:latin typeface="Times New Roman"/>
                <a:ea typeface="Microsoft YaHei"/>
              </a:rPr>
              <a:t>http://www.programering.com/a/MzN0gDNwATg.html</a:t>
            </a: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)</a:t>
            </a:r>
            <a:endParaRPr/>
          </a:p>
        </p:txBody>
      </p:sp>
      <p:pic>
        <p:nvPicPr>
          <p:cNvPr id="10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1523880"/>
            <a:ext cx="8000640" cy="522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Facts About The Open File Table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One file (i-node) can have multiple entries in the Open File Table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One entry in the Open File Table can be pointed by multiple file descriptors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When dup(), dup2(), and fork() are used, entries in Open File Table are shared.</a:t>
            </a:r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When open() is used, another entry in Open File Table is created.</a:t>
            </a: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File descriptors sharing the same Open File Table entry will share the same offset, which will be updated by read/write.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The Open File Table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 </a:t>
            </a:r>
            <a:endParaRPr/>
          </a:p>
        </p:txBody>
      </p:sp>
      <p:sp>
        <p:nvSpPr>
          <p:cNvPr id="109" name="CustomShape 3"/>
          <p:cNvSpPr/>
          <p:nvPr/>
        </p:nvSpPr>
        <p:spPr>
          <a:xfrm>
            <a:off x="1219320" y="2666880"/>
            <a:ext cx="1294920" cy="3657240"/>
          </a:xfrm>
          <a:prstGeom prst="rect">
            <a:avLst/>
          </a:prstGeom>
          <a:solidFill>
            <a:srgbClr val="ffffe9"/>
          </a:solidFill>
          <a:ln w="57240">
            <a:solidFill>
              <a:srgbClr val="00264c"/>
            </a:solidFill>
            <a:miter/>
          </a:ln>
        </p:spPr>
      </p:sp>
      <p:sp>
        <p:nvSpPr>
          <p:cNvPr id="110" name="Line 4"/>
          <p:cNvSpPr/>
          <p:nvPr/>
        </p:nvSpPr>
        <p:spPr>
          <a:xfrm>
            <a:off x="1218960" y="3124080"/>
            <a:ext cx="1295640" cy="144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111" name="Line 5"/>
          <p:cNvSpPr/>
          <p:nvPr/>
        </p:nvSpPr>
        <p:spPr>
          <a:xfrm>
            <a:off x="1218960" y="3581280"/>
            <a:ext cx="1295640" cy="144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112" name="Line 6"/>
          <p:cNvSpPr/>
          <p:nvPr/>
        </p:nvSpPr>
        <p:spPr>
          <a:xfrm>
            <a:off x="1218960" y="4038480"/>
            <a:ext cx="1295640" cy="144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113" name="Line 7"/>
          <p:cNvSpPr/>
          <p:nvPr/>
        </p:nvSpPr>
        <p:spPr>
          <a:xfrm>
            <a:off x="1218960" y="4495680"/>
            <a:ext cx="1295640" cy="144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114" name="Line 8"/>
          <p:cNvSpPr/>
          <p:nvPr/>
        </p:nvSpPr>
        <p:spPr>
          <a:xfrm>
            <a:off x="1218960" y="4952880"/>
            <a:ext cx="1295640" cy="144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115" name="Line 9"/>
          <p:cNvSpPr/>
          <p:nvPr/>
        </p:nvSpPr>
        <p:spPr>
          <a:xfrm>
            <a:off x="1218960" y="5410080"/>
            <a:ext cx="1295640" cy="144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116" name="Line 10"/>
          <p:cNvSpPr/>
          <p:nvPr/>
        </p:nvSpPr>
        <p:spPr>
          <a:xfrm>
            <a:off x="1218960" y="5867280"/>
            <a:ext cx="1295640" cy="144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117" name="Line 11"/>
          <p:cNvSpPr/>
          <p:nvPr/>
        </p:nvSpPr>
        <p:spPr>
          <a:xfrm>
            <a:off x="1218960" y="6324480"/>
            <a:ext cx="1295640" cy="144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118" name="CustomShape 12"/>
          <p:cNvSpPr/>
          <p:nvPr/>
        </p:nvSpPr>
        <p:spPr>
          <a:xfrm>
            <a:off x="533520" y="1676520"/>
            <a:ext cx="3123720" cy="10688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3200">
                <a:solidFill>
                  <a:srgbClr val="00264c"/>
                </a:solidFill>
                <a:latin typeface="Times New Roman"/>
                <a:ea typeface="Microsoft YaHei"/>
              </a:rPr>
              <a:t>A Process’ Open File Table</a:t>
            </a:r>
            <a:endParaRPr/>
          </a:p>
        </p:txBody>
      </p:sp>
      <p:sp>
        <p:nvSpPr>
          <p:cNvPr id="119" name="CustomShape 13"/>
          <p:cNvSpPr/>
          <p:nvPr/>
        </p:nvSpPr>
        <p:spPr>
          <a:xfrm>
            <a:off x="762120" y="2666880"/>
            <a:ext cx="60912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0</a:t>
            </a:r>
            <a:endParaRPr/>
          </a:p>
        </p:txBody>
      </p:sp>
      <p:sp>
        <p:nvSpPr>
          <p:cNvPr id="120" name="CustomShape 14"/>
          <p:cNvSpPr/>
          <p:nvPr/>
        </p:nvSpPr>
        <p:spPr>
          <a:xfrm>
            <a:off x="762120" y="3048120"/>
            <a:ext cx="60912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1</a:t>
            </a:r>
            <a:endParaRPr/>
          </a:p>
        </p:txBody>
      </p:sp>
      <p:sp>
        <p:nvSpPr>
          <p:cNvPr id="121" name="CustomShape 15"/>
          <p:cNvSpPr/>
          <p:nvPr/>
        </p:nvSpPr>
        <p:spPr>
          <a:xfrm>
            <a:off x="762120" y="3581280"/>
            <a:ext cx="60912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2</a:t>
            </a:r>
            <a:endParaRPr/>
          </a:p>
        </p:txBody>
      </p:sp>
      <p:sp>
        <p:nvSpPr>
          <p:cNvPr id="122" name="CustomShape 16"/>
          <p:cNvSpPr/>
          <p:nvPr/>
        </p:nvSpPr>
        <p:spPr>
          <a:xfrm>
            <a:off x="762120" y="4038480"/>
            <a:ext cx="60912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3</a:t>
            </a:r>
            <a:endParaRPr/>
          </a:p>
        </p:txBody>
      </p:sp>
      <p:sp>
        <p:nvSpPr>
          <p:cNvPr id="123" name="CustomShape 17"/>
          <p:cNvSpPr/>
          <p:nvPr/>
        </p:nvSpPr>
        <p:spPr>
          <a:xfrm>
            <a:off x="762120" y="4495680"/>
            <a:ext cx="60912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4</a:t>
            </a:r>
            <a:endParaRPr/>
          </a:p>
        </p:txBody>
      </p:sp>
      <p:sp>
        <p:nvSpPr>
          <p:cNvPr id="124" name="CustomShape 18"/>
          <p:cNvSpPr/>
          <p:nvPr/>
        </p:nvSpPr>
        <p:spPr>
          <a:xfrm>
            <a:off x="762120" y="4876920"/>
            <a:ext cx="60912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.</a:t>
            </a:r>
            <a:endParaRPr/>
          </a:p>
        </p:txBody>
      </p:sp>
      <p:sp>
        <p:nvSpPr>
          <p:cNvPr id="125" name="CustomShape 19"/>
          <p:cNvSpPr/>
          <p:nvPr/>
        </p:nvSpPr>
        <p:spPr>
          <a:xfrm>
            <a:off x="762120" y="5410080"/>
            <a:ext cx="60912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.</a:t>
            </a:r>
            <a:endParaRPr/>
          </a:p>
        </p:txBody>
      </p:sp>
      <p:sp>
        <p:nvSpPr>
          <p:cNvPr id="126" name="CustomShape 20"/>
          <p:cNvSpPr/>
          <p:nvPr/>
        </p:nvSpPr>
        <p:spPr>
          <a:xfrm>
            <a:off x="762120" y="5867280"/>
            <a:ext cx="60912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31</a:t>
            </a:r>
            <a:endParaRPr/>
          </a:p>
        </p:txBody>
      </p:sp>
      <p:sp>
        <p:nvSpPr>
          <p:cNvPr id="127" name="Line 21"/>
          <p:cNvSpPr/>
          <p:nvPr/>
        </p:nvSpPr>
        <p:spPr>
          <a:xfrm>
            <a:off x="1676160" y="2819160"/>
            <a:ext cx="1447920" cy="990720"/>
          </a:xfrm>
          <a:prstGeom prst="line">
            <a:avLst/>
          </a:prstGeom>
          <a:ln w="76320">
            <a:solidFill>
              <a:srgbClr val="00264c"/>
            </a:solidFill>
            <a:miter/>
            <a:tailEnd len="med" type="triangle" w="med"/>
          </a:ln>
        </p:spPr>
      </p:sp>
      <p:sp>
        <p:nvSpPr>
          <p:cNvPr id="128" name="CustomShape 22"/>
          <p:cNvSpPr/>
          <p:nvPr/>
        </p:nvSpPr>
        <p:spPr>
          <a:xfrm>
            <a:off x="3124080" y="2743200"/>
            <a:ext cx="2971440" cy="1904760"/>
          </a:xfrm>
          <a:prstGeom prst="rect">
            <a:avLst/>
          </a:prstGeom>
          <a:solidFill>
            <a:srgbClr val="ffffe9"/>
          </a:solidFill>
          <a:ln w="57240">
            <a:solidFill>
              <a:srgbClr val="00264c"/>
            </a:solidFill>
            <a:miter/>
          </a:ln>
        </p:spPr>
      </p:sp>
      <p:sp>
        <p:nvSpPr>
          <p:cNvPr id="129" name="CustomShape 23"/>
          <p:cNvSpPr/>
          <p:nvPr/>
        </p:nvSpPr>
        <p:spPr>
          <a:xfrm>
            <a:off x="3124080" y="2209680"/>
            <a:ext cx="3047760" cy="520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Open File Object</a:t>
            </a:r>
            <a:endParaRPr/>
          </a:p>
        </p:txBody>
      </p:sp>
      <p:sp>
        <p:nvSpPr>
          <p:cNvPr id="130" name="CustomShape 24"/>
          <p:cNvSpPr/>
          <p:nvPr/>
        </p:nvSpPr>
        <p:spPr>
          <a:xfrm>
            <a:off x="3886200" y="2743200"/>
            <a:ext cx="167616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I-NODE</a:t>
            </a:r>
            <a:endParaRPr/>
          </a:p>
        </p:txBody>
      </p:sp>
      <p:sp>
        <p:nvSpPr>
          <p:cNvPr id="131" name="Line 25"/>
          <p:cNvSpPr/>
          <p:nvPr/>
        </p:nvSpPr>
        <p:spPr>
          <a:xfrm>
            <a:off x="3124080" y="3200400"/>
            <a:ext cx="2971800" cy="1440"/>
          </a:xfrm>
          <a:prstGeom prst="line">
            <a:avLst/>
          </a:prstGeom>
          <a:ln w="57240">
            <a:solidFill>
              <a:srgbClr val="00264c"/>
            </a:solidFill>
            <a:miter/>
          </a:ln>
        </p:spPr>
      </p:sp>
      <p:sp>
        <p:nvSpPr>
          <p:cNvPr id="132" name="CustomShape 26"/>
          <p:cNvSpPr/>
          <p:nvPr/>
        </p:nvSpPr>
        <p:spPr>
          <a:xfrm>
            <a:off x="3276720" y="3200400"/>
            <a:ext cx="259056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Open Mode</a:t>
            </a:r>
            <a:endParaRPr/>
          </a:p>
        </p:txBody>
      </p:sp>
      <p:sp>
        <p:nvSpPr>
          <p:cNvPr id="133" name="Line 27"/>
          <p:cNvSpPr/>
          <p:nvPr/>
        </p:nvSpPr>
        <p:spPr>
          <a:xfrm>
            <a:off x="3124080" y="3657600"/>
            <a:ext cx="2971800" cy="1440"/>
          </a:xfrm>
          <a:prstGeom prst="line">
            <a:avLst/>
          </a:prstGeom>
          <a:ln w="57240">
            <a:solidFill>
              <a:srgbClr val="00264c"/>
            </a:solidFill>
            <a:miter/>
          </a:ln>
        </p:spPr>
      </p:sp>
      <p:sp>
        <p:nvSpPr>
          <p:cNvPr id="134" name="CustomShape 28"/>
          <p:cNvSpPr/>
          <p:nvPr/>
        </p:nvSpPr>
        <p:spPr>
          <a:xfrm>
            <a:off x="3276720" y="3657600"/>
            <a:ext cx="259056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Offset</a:t>
            </a:r>
            <a:endParaRPr/>
          </a:p>
        </p:txBody>
      </p:sp>
      <p:sp>
        <p:nvSpPr>
          <p:cNvPr id="135" name="Line 29"/>
          <p:cNvSpPr/>
          <p:nvPr/>
        </p:nvSpPr>
        <p:spPr>
          <a:xfrm>
            <a:off x="3124080" y="4114800"/>
            <a:ext cx="2971800" cy="1440"/>
          </a:xfrm>
          <a:prstGeom prst="line">
            <a:avLst/>
          </a:prstGeom>
          <a:ln w="57240">
            <a:solidFill>
              <a:srgbClr val="00264c"/>
            </a:solidFill>
            <a:miter/>
          </a:ln>
        </p:spPr>
      </p:sp>
      <p:sp>
        <p:nvSpPr>
          <p:cNvPr id="136" name="CustomShape 30"/>
          <p:cNvSpPr/>
          <p:nvPr/>
        </p:nvSpPr>
        <p:spPr>
          <a:xfrm>
            <a:off x="3429000" y="4191120"/>
            <a:ext cx="2590560" cy="45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Reference Count</a:t>
            </a:r>
            <a:endParaRPr/>
          </a:p>
        </p:txBody>
      </p:sp>
      <p:sp>
        <p:nvSpPr>
          <p:cNvPr id="137" name="Line 31"/>
          <p:cNvSpPr/>
          <p:nvPr/>
        </p:nvSpPr>
        <p:spPr>
          <a:xfrm>
            <a:off x="3124080" y="4647960"/>
            <a:ext cx="2971800" cy="1800"/>
          </a:xfrm>
          <a:prstGeom prst="line">
            <a:avLst/>
          </a:prstGeom>
          <a:ln w="57240">
            <a:solidFill>
              <a:srgbClr val="00264c"/>
            </a:solidFill>
            <a:miter/>
          </a:ln>
        </p:spPr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Open File Object (or Open File Handle)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685800" y="1905120"/>
            <a:ext cx="7772040" cy="4242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An </a:t>
            </a:r>
            <a:r>
              <a:rPr b="1" i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Open File Object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contains the state of an open file.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I-Node – </a:t>
            </a:r>
            <a:endParaRPr/>
          </a:p>
          <a:p>
            <a:pPr lvl="2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It uniquely identifies a file in the computer. An I-nodes is made of two parts:</a:t>
            </a:r>
            <a:endParaRPr/>
          </a:p>
          <a:p>
            <a:pPr lvl="2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Major number – Determines the devices</a:t>
            </a:r>
            <a:endParaRPr/>
          </a:p>
          <a:p>
            <a:pPr lvl="2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Minor number –It determines what file it refers to inside the device.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Open Mode – How the file was opened:</a:t>
            </a:r>
            <a:endParaRPr/>
          </a:p>
          <a:p>
            <a:pPr lvl="2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Read Only</a:t>
            </a:r>
            <a:endParaRPr/>
          </a:p>
          <a:p>
            <a:pPr lvl="2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Read Write</a:t>
            </a:r>
            <a:endParaRPr/>
          </a:p>
          <a:p>
            <a:pPr lvl="2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Append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