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6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55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61.png" ContentType="image/png"/>
  <Override PartName="/ppt/media/image5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46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EF00D72-63B9-4061-B116-69F27501814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422768B-C2EC-42E6-AA00-56E7A5AD5E0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320A033-693B-485E-B75A-38E05B0E58A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1613BAE-9E28-4272-995F-49570932DB6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1DF16ED-988D-4298-9583-7AE45D25C32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0A4F102-716D-407E-BFDE-A3E0BF0778A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900179E5-628E-4F2F-B16D-09EA98F1C93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F99A3C3-1E7F-4FE2-8476-3A63C92EE8F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907A6CA-4329-423D-B8CD-41E6D422D54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408215D-728A-4B1F-AEFB-3365C1394AD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9E59744-C676-4C3B-BA87-AC8D534B030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FF277BE9-D83A-451C-BD24-E8F51DB6A0F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379E186-E0F0-45A4-9E1B-33190B547DF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AEF72C6-B20D-4DD3-AF3B-E4B849C9932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78EF53E-3BEE-41EB-86F4-6D8252B59F5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BBF157A-4313-4713-8B62-3D483C18CE7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BEE7DD3-529B-4DA5-8146-C793A2157FF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8319BC0-23B7-43F1-8774-93663521C40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17C1934-4423-4C32-BD10-28C6F8314A0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A16DEE3D-D318-484D-A555-3060D0A9B77C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D19CD76-EDF2-440A-8A1D-02617BA27A8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739FE27-07FA-4CB4-8400-6CFBB407FE6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1E8CF1F-CC24-472F-B005-EFC2A8B3D50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952D77B7-C20B-4CD3-9CBD-DEB7F3958A4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FB26504-8CC2-4573-9C0F-28F30AF4172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2B1F3FB-5562-4EE0-BDF4-F73F038E0A6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1DBAE84-5C9E-4F2A-A548-01B2FB83468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9D3BB7E-6D72-462E-B66D-FC484506F12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28F1528-1467-4985-B60D-49A125A6583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A1F083D-2E78-408A-9976-592131ABB68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E9DEB9B-59DF-43DA-89E7-9620973AFD2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D978CA4-14D4-48DD-B8C1-4F99064E129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20069D2-3C0A-41EF-8132-2FC1EAE3DD35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FB2B15A-0ECC-4C10-BB8E-988173EC29D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FA23E91-A3FA-4335-8196-66F7F06193D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9D13BE3-D7DF-4ED3-B341-8E2430CA818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A51A0522-4752-4B6C-8F6B-A9717AE0DA6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E423FDC-D674-4687-A97D-BACFDF6A72E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C4F577B-080B-494B-9ACD-6742F11FDFA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5E763C7-5BA2-4C47-8077-7FBCFDD780C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5B12426-6516-43D3-8E0E-6CADBE0A0C5C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13A6567-F4C5-4F50-B5AC-5FE3C26FBC85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9680B46-9E62-40B6-8F17-7EE20D56AA5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39100DE-3528-44C5-8BF0-0F0FB3D422B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AF053F9A-605F-4573-BD14-4CFE11E0E41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1C90207-D94B-47A0-9451-C515FEB69CD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3D88DD6-2528-4A37-BF41-048F582B3175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84200" y="1549440"/>
            <a:ext cx="8157960" cy="168876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228600" y="320688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28600" y="148284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623440" y="124632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434880" y="125244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2830680" y="5783400"/>
            <a:ext cx="348120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4095720" y="5734080"/>
            <a:ext cx="948960" cy="175680"/>
          </a:xfrm>
          <a:prstGeom prst="rect">
            <a:avLst/>
          </a:prstGeom>
          <a:blipFill>
            <a:blip r:embed="rId4"/>
            <a:tile/>
          </a:blip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152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D06FE3E-1D45-4121-9388-68871E1259EA}" type="slidenum">
              <a:rPr lang="en-US" sz="14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3"/>
          <p:cNvSpPr/>
          <p:nvPr/>
        </p:nvSpPr>
        <p:spPr>
          <a:xfrm>
            <a:off x="0" y="1512720"/>
            <a:ext cx="8457840" cy="8712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49" name="CustomShape 4"/>
          <p:cNvSpPr/>
          <p:nvPr/>
        </p:nvSpPr>
        <p:spPr>
          <a:xfrm>
            <a:off x="247680" y="0"/>
            <a:ext cx="793440" cy="184104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50" name="CustomShape 5"/>
          <p:cNvSpPr/>
          <p:nvPr/>
        </p:nvSpPr>
        <p:spPr>
          <a:xfrm>
            <a:off x="7067520" y="6553080"/>
            <a:ext cx="2076120" cy="7884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E73CB906-BAA4-417B-98B0-D33F411DD0A9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4400" y="1546200"/>
            <a:ext cx="7772040" cy="1248840"/>
          </a:xfrm>
          <a:prstGeom prst="rect">
            <a:avLst/>
          </a:prstGeom>
          <a:blipFill>
            <a:blip r:embed="rId2"/>
            <a:tile/>
          </a:blipFill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e9"/>
                </a:solidFill>
                <a:latin typeface="Times New Roman"/>
                <a:ea typeface="Microsoft YaHei"/>
              </a:rPr>
              <a:t>
</a:t>
            </a:r>
            <a:r>
              <a:rPr lang="en-US" sz="4400">
                <a:solidFill>
                  <a:srgbClr val="ffffe9"/>
                </a:solidFill>
                <a:latin typeface="Times New Roman"/>
                <a:ea typeface="Microsoft YaHei"/>
              </a:rPr>
              <a:t>CS252: Systems Programming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371600" y="3733920"/>
            <a:ext cx="6857640" cy="2209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Ninghui Li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Slides by Prof. Gustavo Rodriguez-Rivera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Topic 9: The Shell Project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Lexical Analyzer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Lexical analyzer separates input into tokens.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Currently shell.l supports a reduced number of tokens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Step 1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: You will need to add more tokens needed in the new grammar that are not currently in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shell.l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file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Arial Unicode MS"/>
                <a:ea typeface="Microsoft YaHei"/>
              </a:rPr>
              <a:t>"&gt;&gt;" { return GREATGREAT; } 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Arial Unicode MS"/>
                <a:ea typeface="Microsoft YaHei"/>
              </a:rPr>
              <a:t>“</a:t>
            </a:r>
            <a:r>
              <a:rPr lang="en-US" sz="2400">
                <a:solidFill>
                  <a:srgbClr val="00264c"/>
                </a:solidFill>
                <a:latin typeface="Arial Unicode MS"/>
                <a:ea typeface="Microsoft YaHei"/>
              </a:rPr>
              <a:t>|” { return PIPE;}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Arial Unicode MS"/>
                <a:ea typeface="Microsoft YaHei"/>
              </a:rPr>
              <a:t>“</a:t>
            </a:r>
            <a:r>
              <a:rPr lang="en-US" sz="2400">
                <a:solidFill>
                  <a:srgbClr val="00264c"/>
                </a:solidFill>
                <a:latin typeface="Arial Unicode MS"/>
                <a:ea typeface="Microsoft YaHei"/>
              </a:rPr>
              <a:t>&amp;” { return AMPERSAND}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Etc.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Parser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i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Step 2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. Add the token names to shell.y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Arial Unicode MS"/>
                <a:ea typeface="Microsoft YaHei"/>
              </a:rPr>
              <a:t>%token NOTOKEN, GREAT, NEWLINE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, WORD, GREATGREAT, PIPE, AMPERSAND etc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Parser Rules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Step 3. You need to add more rules to shell.y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288360" y="3276720"/>
            <a:ext cx="8858880" cy="3099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90000"/>
              </a:lnSpc>
            </a:pPr>
            <a:r>
              <a:rPr b="1" i="1" lang="en-US" sz="2000">
                <a:solidFill>
                  <a:srgbClr val="00264c"/>
                </a:solidFill>
                <a:latin typeface="Arial Unicode MS"/>
                <a:ea typeface="Microsoft YaHei"/>
              </a:rPr>
              <a:t>cmd [arg]* [ | cmd [arg]* ]*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i="1" lang="en-US" sz="2000">
                <a:solidFill>
                  <a:srgbClr val="00264c"/>
                </a:solidFill>
                <a:latin typeface="Arial Unicode MS"/>
                <a:ea typeface="Microsoft YaHei"/>
              </a:rPr>
              <a:t> </a:t>
            </a:r>
            <a:r>
              <a:rPr b="1" i="1" lang="en-US" sz="2000">
                <a:solidFill>
                  <a:srgbClr val="00264c"/>
                </a:solidFill>
                <a:latin typeface="Arial Unicode MS"/>
                <a:ea typeface="Microsoft YaHei"/>
              </a:rPr>
              <a:t>[ [&gt; filename] [&lt; filename] [ &gt;&amp; filename] [&gt;&gt; filename] [&gt;&gt;&amp; filename] ]*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i="1" lang="en-US" sz="2000">
                <a:solidFill>
                  <a:srgbClr val="00264c"/>
                </a:solidFill>
                <a:latin typeface="Arial Unicode MS"/>
                <a:ea typeface="Microsoft YaHei"/>
              </a:rPr>
              <a:t>[&amp;]</a:t>
            </a:r>
            <a:r>
              <a:rPr b="1" i="1" lang="en-US" sz="20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152" name="Line 4"/>
          <p:cNvSpPr/>
          <p:nvPr/>
        </p:nvSpPr>
        <p:spPr>
          <a:xfrm flipV="1">
            <a:off x="2590560" y="2815920"/>
            <a:ext cx="1143000" cy="311400"/>
          </a:xfrm>
          <a:prstGeom prst="line">
            <a:avLst/>
          </a:prstGeom>
          <a:ln w="7632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53" name="CustomShape 5"/>
          <p:cNvSpPr/>
          <p:nvPr/>
        </p:nvSpPr>
        <p:spPr>
          <a:xfrm>
            <a:off x="3733920" y="2590920"/>
            <a:ext cx="13712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903"/>
                </a:solidFill>
                <a:latin typeface="Times New Roman"/>
                <a:ea typeface="Microsoft YaHei"/>
              </a:rPr>
              <a:t>pipe_list</a:t>
            </a:r>
            <a:endParaRPr/>
          </a:p>
        </p:txBody>
      </p:sp>
      <p:sp>
        <p:nvSpPr>
          <p:cNvPr id="154" name="Line 6"/>
          <p:cNvSpPr/>
          <p:nvPr/>
        </p:nvSpPr>
        <p:spPr>
          <a:xfrm>
            <a:off x="2590560" y="3657600"/>
            <a:ext cx="5335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55" name="Line 7"/>
          <p:cNvSpPr/>
          <p:nvPr/>
        </p:nvSpPr>
        <p:spPr>
          <a:xfrm>
            <a:off x="380880" y="365760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56" name="CustomShape 8"/>
          <p:cNvSpPr/>
          <p:nvPr/>
        </p:nvSpPr>
        <p:spPr>
          <a:xfrm>
            <a:off x="0" y="3886200"/>
            <a:ext cx="22856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903"/>
                </a:solidFill>
                <a:latin typeface="Times New Roman"/>
                <a:ea typeface="Microsoft YaHei"/>
              </a:rPr>
              <a:t>cmd_and_args</a:t>
            </a:r>
            <a:endParaRPr/>
          </a:p>
        </p:txBody>
      </p:sp>
      <p:sp>
        <p:nvSpPr>
          <p:cNvPr id="157" name="Line 9"/>
          <p:cNvSpPr/>
          <p:nvPr/>
        </p:nvSpPr>
        <p:spPr>
          <a:xfrm>
            <a:off x="990360" y="3657600"/>
            <a:ext cx="381240" cy="380880"/>
          </a:xfrm>
          <a:prstGeom prst="line">
            <a:avLst/>
          </a:prstGeom>
          <a:ln w="7632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58" name="Line 10"/>
          <p:cNvSpPr/>
          <p:nvPr/>
        </p:nvSpPr>
        <p:spPr>
          <a:xfrm>
            <a:off x="457200" y="3200400"/>
            <a:ext cx="297180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59" name="CustomShape 11"/>
          <p:cNvSpPr/>
          <p:nvPr/>
        </p:nvSpPr>
        <p:spPr>
          <a:xfrm>
            <a:off x="3124080" y="3809880"/>
            <a:ext cx="13712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903"/>
                </a:solidFill>
                <a:latin typeface="Times New Roman"/>
                <a:ea typeface="Microsoft YaHei"/>
              </a:rPr>
              <a:t>arg_list</a:t>
            </a:r>
            <a:endParaRPr/>
          </a:p>
        </p:txBody>
      </p:sp>
      <p:sp>
        <p:nvSpPr>
          <p:cNvPr id="160" name="Line 12"/>
          <p:cNvSpPr/>
          <p:nvPr/>
        </p:nvSpPr>
        <p:spPr>
          <a:xfrm>
            <a:off x="2819160" y="3733560"/>
            <a:ext cx="381240" cy="381240"/>
          </a:xfrm>
          <a:prstGeom prst="line">
            <a:avLst/>
          </a:prstGeom>
          <a:ln w="7632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61" name="Line 13"/>
          <p:cNvSpPr/>
          <p:nvPr/>
        </p:nvSpPr>
        <p:spPr>
          <a:xfrm>
            <a:off x="761760" y="502920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62" name="CustomShape 14"/>
          <p:cNvSpPr/>
          <p:nvPr/>
        </p:nvSpPr>
        <p:spPr>
          <a:xfrm>
            <a:off x="1066680" y="5410080"/>
            <a:ext cx="18284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903"/>
                </a:solidFill>
                <a:latin typeface="Times New Roman"/>
                <a:ea typeface="Microsoft YaHei"/>
              </a:rPr>
              <a:t>io_modifier</a:t>
            </a:r>
            <a:endParaRPr/>
          </a:p>
        </p:txBody>
      </p:sp>
      <p:sp>
        <p:nvSpPr>
          <p:cNvPr id="163" name="Line 15"/>
          <p:cNvSpPr/>
          <p:nvPr/>
        </p:nvSpPr>
        <p:spPr>
          <a:xfrm>
            <a:off x="1523880" y="5105160"/>
            <a:ext cx="380880" cy="381240"/>
          </a:xfrm>
          <a:prstGeom prst="line">
            <a:avLst/>
          </a:prstGeom>
          <a:ln w="7632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64" name="Line 16"/>
          <p:cNvSpPr/>
          <p:nvPr/>
        </p:nvSpPr>
        <p:spPr>
          <a:xfrm>
            <a:off x="457200" y="4572000"/>
            <a:ext cx="845820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65" name="CustomShape 17"/>
          <p:cNvSpPr/>
          <p:nvPr/>
        </p:nvSpPr>
        <p:spPr>
          <a:xfrm>
            <a:off x="5410080" y="3962520"/>
            <a:ext cx="23619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903"/>
                </a:solidFill>
                <a:latin typeface="Times New Roman"/>
                <a:ea typeface="Microsoft YaHei"/>
              </a:rPr>
              <a:t>io_modifier_list</a:t>
            </a:r>
            <a:endParaRPr/>
          </a:p>
        </p:txBody>
      </p:sp>
      <p:sp>
        <p:nvSpPr>
          <p:cNvPr id="166" name="Line 18"/>
          <p:cNvSpPr/>
          <p:nvPr/>
        </p:nvSpPr>
        <p:spPr>
          <a:xfrm flipV="1">
            <a:off x="4800600" y="4263840"/>
            <a:ext cx="609480" cy="311040"/>
          </a:xfrm>
          <a:prstGeom prst="line">
            <a:avLst/>
          </a:prstGeom>
          <a:ln w="7632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67" name="Line 19"/>
          <p:cNvSpPr/>
          <p:nvPr/>
        </p:nvSpPr>
        <p:spPr>
          <a:xfrm>
            <a:off x="457200" y="6248160"/>
            <a:ext cx="533160" cy="18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68" name="CustomShape 20"/>
          <p:cNvSpPr/>
          <p:nvPr/>
        </p:nvSpPr>
        <p:spPr>
          <a:xfrm>
            <a:off x="1295280" y="6400800"/>
            <a:ext cx="30477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903"/>
                </a:solidFill>
                <a:latin typeface="Times New Roman"/>
                <a:ea typeface="Microsoft YaHei"/>
              </a:rPr>
              <a:t>background_optional</a:t>
            </a:r>
            <a:endParaRPr/>
          </a:p>
        </p:txBody>
      </p:sp>
      <p:sp>
        <p:nvSpPr>
          <p:cNvPr id="169" name="Line 21"/>
          <p:cNvSpPr/>
          <p:nvPr/>
        </p:nvSpPr>
        <p:spPr>
          <a:xfrm>
            <a:off x="685800" y="6324480"/>
            <a:ext cx="380880" cy="380880"/>
          </a:xfrm>
          <a:prstGeom prst="line">
            <a:avLst/>
          </a:prstGeom>
          <a:ln w="7632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70" name="CustomShape 22"/>
          <p:cNvSpPr/>
          <p:nvPr/>
        </p:nvSpPr>
        <p:spPr>
          <a:xfrm>
            <a:off x="3962520" y="5334120"/>
            <a:ext cx="533160" cy="1294920"/>
          </a:xfrm>
          <a:prstGeom prst="rightBrace">
            <a:avLst>
              <a:gd name="adj1" fmla="val 20238"/>
              <a:gd name="adj2" fmla="val 50000"/>
            </a:avLst>
          </a:prstGeom>
          <a:noFill/>
          <a:ln w="41400">
            <a:solidFill>
              <a:srgbClr val="00264c"/>
            </a:solidFill>
            <a:miter/>
          </a:ln>
        </p:spPr>
      </p:sp>
      <p:sp>
        <p:nvSpPr>
          <p:cNvPr id="171" name="CustomShape 23"/>
          <p:cNvSpPr/>
          <p:nvPr/>
        </p:nvSpPr>
        <p:spPr>
          <a:xfrm>
            <a:off x="4648320" y="5715000"/>
            <a:ext cx="23619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903"/>
                </a:solidFill>
                <a:latin typeface="Times New Roman"/>
                <a:ea typeface="Microsoft YaHei"/>
              </a:rPr>
              <a:t>command_line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Parser Rules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685800" y="1905120"/>
            <a:ext cx="7772040" cy="5154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goal: command_list;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arg_list: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arg_list WORD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| /*empty*/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cmd_and_args: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WORD arg_list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Parser Rules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pipe_list: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pipe_list PIPE cmd_and_args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| cmd_and_args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Parser Rules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685800" y="1905120"/>
            <a:ext cx="7772040" cy="4701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io_modifier: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GREATGREAT Word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| GREAT Word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| GREATGREATAMPERSAND Word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| GREATAMPERSAND Word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| LESS Word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Parser Rules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685800" y="1905120"/>
            <a:ext cx="7772040" cy="4640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io_modifier_list: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io_modifier_list io_modifier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| /*empty*/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background_optional: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AMPERSAND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| /*empty*/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Parser Rules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command_line: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pipe_list io_modifier_list 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background_opt NEWLINE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  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| NEWLINE /*accept empty cmd line*/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  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| error NEWLINE{yyerrok;}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             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/*error recovery*/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command_list :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command_list command_line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;/* command loop*/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Parser Rules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685800" y="1905120"/>
            <a:ext cx="7772040" cy="6138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This grammar implements the command loop in the grammar itself.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 error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token is a special token used for error recovery.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error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will parse all tokens until a token that is known is found like &lt;NEWLINE&gt;. Yyerrok tells parser that the error was recovered.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You need to add actions {…}in the grammar to fill up the command table. Example: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arg_list: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      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arg_list WORD{currsimpleCmd-&gt;insertArg($2);}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      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| /*empty*/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          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333333"/>
                </a:solidFill>
                <a:latin typeface="Times New Roman"/>
                <a:ea typeface="Microsoft YaHei"/>
              </a:rPr>
              <a:t>One Possible Execution Strategy for Your Shell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Parent process does all the 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S Mincho"/>
              </a:rPr>
              <a:t>piping and redirection before forking the processes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S Mincho"/>
              </a:rPr>
              <a:t>The children will inherit the redirection. 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S Mincho"/>
              </a:rPr>
              <a:t>The parent needs to save input/output and restore it at the end.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S Mincho"/>
              </a:rPr>
              <a:t>Stderr is the same for all processes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2057400" y="5638680"/>
            <a:ext cx="54860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  | b  | c  | d &gt; outfile &lt; infile</a:t>
            </a:r>
            <a:endParaRPr/>
          </a:p>
        </p:txBody>
      </p:sp>
      <p:sp>
        <p:nvSpPr>
          <p:cNvPr id="187" name="CustomShape 4"/>
          <p:cNvSpPr/>
          <p:nvPr/>
        </p:nvSpPr>
        <p:spPr>
          <a:xfrm>
            <a:off x="2286000" y="6019920"/>
            <a:ext cx="456840" cy="304560"/>
          </a:xfrm>
          <a:prstGeom prst="rect">
            <a:avLst/>
          </a:prstGeom>
          <a:noFill/>
          <a:ln w="63360">
            <a:solidFill>
              <a:srgbClr val="00264c"/>
            </a:solidFill>
            <a:round/>
            <a:tailEnd len="med" type="triangle" w="med"/>
          </a:ln>
        </p:spPr>
      </p:sp>
      <p:sp>
        <p:nvSpPr>
          <p:cNvPr id="188" name="CustomShape 5"/>
          <p:cNvSpPr/>
          <p:nvPr/>
        </p:nvSpPr>
        <p:spPr>
          <a:xfrm>
            <a:off x="2819520" y="6019920"/>
            <a:ext cx="456840" cy="334440"/>
          </a:xfrm>
          <a:prstGeom prst="rect">
            <a:avLst/>
          </a:prstGeom>
          <a:noFill/>
          <a:ln w="63360">
            <a:solidFill>
              <a:srgbClr val="00264c"/>
            </a:solidFill>
            <a:round/>
            <a:tailEnd len="med" type="triangle" w="med"/>
          </a:ln>
        </p:spPr>
      </p:sp>
      <p:sp>
        <p:nvSpPr>
          <p:cNvPr id="189" name="CustomShape 6"/>
          <p:cNvSpPr/>
          <p:nvPr/>
        </p:nvSpPr>
        <p:spPr>
          <a:xfrm>
            <a:off x="3352680" y="6019920"/>
            <a:ext cx="456840" cy="334440"/>
          </a:xfrm>
          <a:prstGeom prst="rect">
            <a:avLst/>
          </a:prstGeom>
          <a:noFill/>
          <a:ln w="63360">
            <a:solidFill>
              <a:srgbClr val="00264c"/>
            </a:solidFill>
            <a:round/>
            <a:tailEnd len="med" type="triangle" w="med"/>
          </a:ln>
        </p:spPr>
      </p:sp>
      <p:sp>
        <p:nvSpPr>
          <p:cNvPr id="190" name="CustomShape 7"/>
          <p:cNvSpPr/>
          <p:nvPr/>
        </p:nvSpPr>
        <p:spPr>
          <a:xfrm>
            <a:off x="3886200" y="6019920"/>
            <a:ext cx="456840" cy="334440"/>
          </a:xfrm>
          <a:prstGeom prst="rect">
            <a:avLst/>
          </a:prstGeom>
          <a:noFill/>
          <a:ln w="63360">
            <a:solidFill>
              <a:srgbClr val="00264c"/>
            </a:solidFill>
            <a:round/>
            <a:tailEnd len="med" type="triangle" w="med"/>
          </a:ln>
        </p:spPr>
      </p:sp>
      <p:sp>
        <p:nvSpPr>
          <p:cNvPr id="191" name="CustomShape 8"/>
          <p:cNvSpPr/>
          <p:nvPr/>
        </p:nvSpPr>
        <p:spPr>
          <a:xfrm>
            <a:off x="2362320" y="5257800"/>
            <a:ext cx="3428640" cy="533160"/>
          </a:xfrm>
          <a:prstGeom prst="rect">
            <a:avLst/>
          </a:prstGeom>
          <a:noFill/>
          <a:ln w="63360">
            <a:solidFill>
              <a:srgbClr val="00264c"/>
            </a:solidFill>
            <a:round/>
            <a:tailEnd len="med" type="triangle" w="med"/>
          </a:ln>
        </p:spPr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Interpreter: Parser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shell project is divided into several subsystems: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i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Parser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: reads a command line and creates a command table. One entry corresponds to a component in the pipeline.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Example: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Command: ls –al | grep me &gt; file1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7" name="Table 3"/>
          <p:cNvGraphicFramePr/>
          <p:nvPr/>
        </p:nvGraphicFramePr>
        <p:xfrm>
          <a:off x="2819520" y="5638680"/>
          <a:ext cx="3430080" cy="1147320"/>
        </p:xfrm>
        <a:graphic>
          <a:graphicData uri="http://schemas.openxmlformats.org/drawingml/2006/table">
            <a:tbl>
              <a:tblPr/>
              <a:tblGrid>
                <a:gridCol w="1143000"/>
                <a:gridCol w="1144440"/>
                <a:gridCol w="1143000"/>
              </a:tblGrid>
              <a:tr h="465120"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ls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-al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65120"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grep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me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81240"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In:dflt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Out:file1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Err:dflt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8" name="CustomShape 4"/>
          <p:cNvSpPr/>
          <p:nvPr/>
        </p:nvSpPr>
        <p:spPr>
          <a:xfrm>
            <a:off x="3352680" y="5257800"/>
            <a:ext cx="35809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Command Table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333333"/>
                </a:solidFill>
                <a:latin typeface="Times New Roman"/>
                <a:ea typeface="Microsoft YaHei"/>
              </a:rPr>
              <a:t>Execution Strategy for Your Shell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685800" y="1905120"/>
            <a:ext cx="3733560" cy="457164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execute(){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//save in/out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int tmpin=dup(0);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int tmpout=dup(1);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//set the initial input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int fdin;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if (infile)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fdin = open(infile,……);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else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 Use default input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fdin=dup(tmpin);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4495680" y="1905120"/>
            <a:ext cx="4419360" cy="495252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int ret;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int fdout;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for(i=0;i&lt;numsimplecommands;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i++)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//redirect input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dup2(fdin, 0);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close(fdin);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//setup output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if (i == numsimplecommands-1){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 Last simple command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	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if(outfile){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fdout=open(outfile,……);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
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else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 Use default output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fdout=dup(tmpout);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333333"/>
                </a:solidFill>
                <a:latin typeface="Times New Roman"/>
                <a:ea typeface="Microsoft YaHei"/>
              </a:rPr>
              <a:t>Execution Strategy for Your Shell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304920" y="1905120"/>
            <a:ext cx="4114440" cy="463500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else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Not last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//simple command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//create pipe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
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int fdpipe[2];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pipe(fdpipe);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fdout=fdpipe[1];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fdin=fdpipe[0];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}// if/else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Redirect output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dup2(fdout,1);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close(fdout);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4419720" y="1905120"/>
            <a:ext cx="4419360" cy="457164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 Create child process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ret=fork();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if(ret==0)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execvp(scmd[i].args[0],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scmd[i].args);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perror(“execvp”);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_exit(1);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} //  for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333333"/>
                </a:solidFill>
                <a:latin typeface="Times New Roman"/>
                <a:ea typeface="Microsoft YaHei"/>
              </a:rPr>
              <a:t>Execution Strategy for Your Shell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04920" y="1905120"/>
            <a:ext cx="4114440" cy="457164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//restore in/out defaults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dup2(tmpin,0);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dup2(tmpout,1);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close(tmpin);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close(tmpout);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if (!background) {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// Wait for last command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waitpid(ret, NULL);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} // execute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4648320" y="1905120"/>
            <a:ext cx="380952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66680" y="136440"/>
            <a:ext cx="7772040" cy="131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333333"/>
                </a:solidFill>
                <a:latin typeface="Times New Roman"/>
                <a:ea typeface="Microsoft YaHei"/>
              </a:rPr>
              <a:t>Differences between exit() and _exit()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exit(int val) 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It flushes buffers of output streams.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Then it exits the current process.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_exit()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It exits immediately without flushing any file buffers. 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It is recommended to call _exit() in the child process if there is an error after exec.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In Solaris, exit() calls lseek to the beginning of the stdin causing problems in the parent.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Notes about Shell Strategy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685800" y="1905120"/>
            <a:ext cx="7772040" cy="4817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Wingdings" charset="2"/>
              <a:buChar char="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key point is that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fdin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is set to be the input for the next command. </a:t>
            </a:r>
            <a:endParaRPr/>
          </a:p>
          <a:p>
            <a:pPr>
              <a:lnSpc>
                <a:spcPct val="90000"/>
              </a:lnSpc>
              <a:buSzPct val="85000"/>
              <a:buFont typeface="Wingdings" charset="2"/>
              <a:buChar char=""/>
            </a:pP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fdin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is a descriptor either of an input file if it is the first command or a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fdpipe[1]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if it is not the first command.</a:t>
            </a:r>
            <a:endParaRPr/>
          </a:p>
          <a:p>
            <a:pPr>
              <a:lnSpc>
                <a:spcPct val="90000"/>
              </a:lnSpc>
              <a:buSzPct val="85000"/>
              <a:buFont typeface="Wingdings" charset="2"/>
              <a:buChar char="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This example only handles pipes and in/out redirection </a:t>
            </a:r>
            <a:endParaRPr/>
          </a:p>
          <a:p>
            <a:pPr>
              <a:lnSpc>
                <a:spcPct val="90000"/>
              </a:lnSpc>
              <a:buSzPct val="85000"/>
              <a:buFont typeface="Wingdings" charset="2"/>
              <a:buChar char="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You have to redirect stderr for all processes if necessary</a:t>
            </a:r>
            <a:endParaRPr/>
          </a:p>
          <a:p>
            <a:pPr>
              <a:lnSpc>
                <a:spcPct val="90000"/>
              </a:lnSpc>
              <a:buSzPct val="85000"/>
              <a:buFont typeface="Wingdings" charset="2"/>
              <a:buChar char="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You will need to handle the “append” case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Implementing Wildcards in Shell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 suggest to implement first the simple case where you expand wildcards in the current directory.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 shell.y, where arguments are inserted in the table do the expansion.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Implementing Wildcards in Shell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Before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argument: WORD {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Command::_currentSimpleCommand-&gt;insertArgument($1);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 ;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After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argument: WORD {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expandWildcardsIfNecessary($1);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 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Implementing Wildcards in Shell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685800" y="1905120"/>
            <a:ext cx="807696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void expandWildcardsIfNecessary(char * arg)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Return if arg does not contain ‘*’ or ‘?’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if (arg has neither ‘*’ nor ‘?’ (use strchr) 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Command::_currentSimpleCommand-&gt;insertArgument(arg);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return;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Implementing Wildcards in Shell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609480" y="1600200"/>
            <a:ext cx="8000640" cy="57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1. Convert wildcard to regular expression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Convert “*” -&gt; “.*”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        “?” -&gt; “.”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        “.” -&gt; “\.”  and others you need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Also add ^ at the beginning and $ at the end to match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the beginning ant the end of the word.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Allocate enough space for regular expression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char * reg = (char*)malloc(2*strlen(arg)+10);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char * a = arg;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char * r = reg;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*r = ‘^’; r++; // match beginning of line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while (*a)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if (*a == ‘*’) { *r=‘.’; r++; *r=‘*’; r++; 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else if (*a == ‘?’) { *r=‘.’ r++;}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else if (*a == ‘.’) { *r=‘\\’; r++; *r=‘.’; r++;}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else { *r=*a; r++;}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a++;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*r=‘$’; r++; *r=0;// match end of line and add null char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Implementing Wildcards in Shell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685800" y="1905120"/>
            <a:ext cx="7772040" cy="4452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2. compile regular expression. See lab3-src/regular.cc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char * expbuf = regcomp( reg, … );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if (expbuf==NULL)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perror(“compile”);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return;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3. List directory and add as arguments the entries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that match the regular expression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DIR * dir = opendir(“.”);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if (dir == NULL)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perror(“opendir”);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return;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Interpreter: Executor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Executor: 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Creates new process for each entry in the command table. 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It also creates pipes to  communicate the output of one process to the input of the next one.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Also it redirects the stdinput, stdoutput, and stderr.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1981080" y="5486400"/>
            <a:ext cx="54860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  |  b  |  c  |  d &gt; out &lt; in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2286000" y="5753160"/>
            <a:ext cx="533160" cy="304560"/>
          </a:xfrm>
          <a:prstGeom prst="rect">
            <a:avLst/>
          </a:prstGeom>
          <a:noFill/>
          <a:ln w="38160">
            <a:solidFill>
              <a:srgbClr val="00264c"/>
            </a:solidFill>
            <a:round/>
            <a:tailEnd len="med" type="triangle" w="med"/>
          </a:ln>
        </p:spPr>
      </p:sp>
      <p:sp>
        <p:nvSpPr>
          <p:cNvPr id="103" name="CustomShape 5"/>
          <p:cNvSpPr/>
          <p:nvPr/>
        </p:nvSpPr>
        <p:spPr>
          <a:xfrm>
            <a:off x="2895480" y="5753160"/>
            <a:ext cx="456840" cy="334440"/>
          </a:xfrm>
          <a:prstGeom prst="rect">
            <a:avLst/>
          </a:prstGeom>
          <a:noFill/>
          <a:ln w="38160">
            <a:solidFill>
              <a:srgbClr val="00264c"/>
            </a:solidFill>
            <a:round/>
            <a:tailEnd len="med" type="triangle" w="med"/>
          </a:ln>
        </p:spPr>
      </p:sp>
      <p:sp>
        <p:nvSpPr>
          <p:cNvPr id="104" name="CustomShape 6"/>
          <p:cNvSpPr/>
          <p:nvPr/>
        </p:nvSpPr>
        <p:spPr>
          <a:xfrm>
            <a:off x="3429000" y="5753160"/>
            <a:ext cx="456840" cy="334440"/>
          </a:xfrm>
          <a:prstGeom prst="rect">
            <a:avLst/>
          </a:prstGeom>
          <a:noFill/>
          <a:ln w="38160">
            <a:solidFill>
              <a:srgbClr val="00264c"/>
            </a:solidFill>
            <a:round/>
            <a:tailEnd len="med" type="triangle" w="med"/>
          </a:ln>
        </p:spPr>
      </p:sp>
      <p:sp>
        <p:nvSpPr>
          <p:cNvPr id="105" name="CustomShape 7"/>
          <p:cNvSpPr/>
          <p:nvPr/>
        </p:nvSpPr>
        <p:spPr>
          <a:xfrm>
            <a:off x="4038480" y="5753160"/>
            <a:ext cx="456840" cy="334440"/>
          </a:xfrm>
          <a:prstGeom prst="rect">
            <a:avLst/>
          </a:prstGeom>
          <a:noFill/>
          <a:ln w="38160">
            <a:solidFill>
              <a:srgbClr val="00264c"/>
            </a:solidFill>
            <a:round/>
            <a:tailEnd len="med" type="triangle" w="med"/>
          </a:ln>
        </p:spPr>
      </p:sp>
      <p:sp>
        <p:nvSpPr>
          <p:cNvPr id="106" name="CustomShape 8"/>
          <p:cNvSpPr/>
          <p:nvPr/>
        </p:nvSpPr>
        <p:spPr>
          <a:xfrm>
            <a:off x="2362320" y="4800600"/>
            <a:ext cx="2819160" cy="571320"/>
          </a:xfrm>
          <a:prstGeom prst="rect">
            <a:avLst/>
          </a:prstGeom>
          <a:noFill/>
          <a:ln w="38160">
            <a:solidFill>
              <a:srgbClr val="00264c"/>
            </a:solidFill>
            <a:round/>
            <a:tailEnd len="med" type="triangle" w="med"/>
          </a:ln>
        </p:spPr>
      </p:sp>
      <p:sp>
        <p:nvSpPr>
          <p:cNvPr id="107" name="CustomShape 9"/>
          <p:cNvSpPr/>
          <p:nvPr/>
        </p:nvSpPr>
        <p:spPr>
          <a:xfrm>
            <a:off x="1219320" y="6095880"/>
            <a:ext cx="57909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8" name="CustomShape 10"/>
          <p:cNvSpPr/>
          <p:nvPr/>
        </p:nvSpPr>
        <p:spPr>
          <a:xfrm>
            <a:off x="1143000" y="6172200"/>
            <a:ext cx="63241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All pipe entries share the same stderr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Implementing Wildcards in Shell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struct dirent * ent;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while ( (ent = readdir(dir))!= NULL) {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Check if name matches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if (regexec(ent-&gt;d_name, re ) ==0 ) {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Add argument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Command::_currentSimpleCommand-&gt;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insertArgument(strdup(ent-&gt;d_name));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closedir(dir);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Note: This code is not complete and contains errors. The purpose of this code is only to guide your implementation.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Sorting Directory Entries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Shells like /bin/sh sort the entries matched by a wildcard.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For example “echo *” will list all the entries in the current directory sorted.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You will have to modify the wildcard matching as follows: 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Sorting Directory Entries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304920" y="1905120"/>
            <a:ext cx="8534160" cy="5194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struct dirent * ent;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int maxEntries = 20;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int nEntries = 0;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char ** array = (char**) malloc(maxEntries*sizeof(char*));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while ( (ent = readdir(dir))!= NULL) {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Check if name matches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if (advance(ent-&gt;d_name, expbuf) ) {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if (nEntries == maxEntries) {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maxEntries *=2;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array = realloc(array, maxEntries*sizeof(char*));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assert(array!=NULL);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array[nEntries]= strdup(ent-&gt;d_name);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nEntries++;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Sorting Directory Entries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closedir(dir);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sortArrayStrings(array, nEntries);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// Add arguments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for (int i = 0; i &lt; nEntries; i++) {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Command::_currentSimpleCommand-&gt;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insertArgument(array[i]));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Times New Roman"/>
                <a:ea typeface="Microsoft YaHei"/>
              </a:rPr>
              <a:t>     </a:t>
            </a:r>
            <a:r>
              <a:rPr b="1" lang="en-US" sz="2000">
                <a:solidFill>
                  <a:srgbClr val="00264c"/>
                </a:solidFill>
                <a:latin typeface="Times New Roman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Times New Roman"/>
                <a:ea typeface="Microsoft YaHei"/>
              </a:rPr>
              <a:t>    </a:t>
            </a:r>
            <a:r>
              <a:rPr b="1" lang="en-US" sz="2000">
                <a:solidFill>
                  <a:srgbClr val="00264c"/>
                </a:solidFill>
                <a:latin typeface="Times New Roman"/>
                <a:ea typeface="Microsoft YaHei"/>
              </a:rPr>
              <a:t>free(array);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Wildcards and Hidden Files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In UNIX invisible files start with “.” like .login, .bashrc etc.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In these files that start with “.”, the “.” should not be matched with a wildcard.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For example “echo *” will not display “.” and “..”.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To do this, you will add a filename that starts with “.” only if the wildcard has a “.” at the beginning.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 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Wildcards and Hidden Files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if (advance (…) 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if (ent-&gt;d_name[0] == ‘.’)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if (arg[0] == ‘.’)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add filename to arguments;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else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add ent-&gt;d_name to arguments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Subdirectory Wildcards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Wildcards also match directories inside a path: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Eg. echo /p*/*a/b*/aa*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To match subdirectories you need to match component by component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Subdirectory Wildcards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0" y="3505320"/>
            <a:ext cx="19807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/u*/l*/a*</a:t>
            </a: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1523880" y="2286000"/>
            <a:ext cx="17521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/usr/l*/a*</a:t>
            </a:r>
            <a:endParaRPr/>
          </a:p>
        </p:txBody>
      </p:sp>
      <p:sp>
        <p:nvSpPr>
          <p:cNvPr id="232" name="CustomShape 4"/>
          <p:cNvSpPr/>
          <p:nvPr/>
        </p:nvSpPr>
        <p:spPr>
          <a:xfrm>
            <a:off x="1600200" y="3657600"/>
            <a:ext cx="159984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/u/l*/a*</a:t>
            </a:r>
            <a:endParaRPr/>
          </a:p>
        </p:txBody>
      </p:sp>
      <p:sp>
        <p:nvSpPr>
          <p:cNvPr id="233" name="CustomShape 5"/>
          <p:cNvSpPr/>
          <p:nvPr/>
        </p:nvSpPr>
        <p:spPr>
          <a:xfrm>
            <a:off x="1523880" y="5410080"/>
            <a:ext cx="19807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/unix/l*/a*</a:t>
            </a:r>
            <a:endParaRPr/>
          </a:p>
        </p:txBody>
      </p:sp>
      <p:sp>
        <p:nvSpPr>
          <p:cNvPr id="234" name="CustomShape 6"/>
          <p:cNvSpPr/>
          <p:nvPr/>
        </p:nvSpPr>
        <p:spPr>
          <a:xfrm>
            <a:off x="3581280" y="1981080"/>
            <a:ext cx="17521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/usr/lib/a*</a:t>
            </a:r>
            <a:endParaRPr/>
          </a:p>
        </p:txBody>
      </p:sp>
      <p:sp>
        <p:nvSpPr>
          <p:cNvPr id="235" name="CustomShape 7"/>
          <p:cNvSpPr/>
          <p:nvPr/>
        </p:nvSpPr>
        <p:spPr>
          <a:xfrm>
            <a:off x="3581280" y="2590920"/>
            <a:ext cx="22093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/usr/local/a*</a:t>
            </a:r>
            <a:endParaRPr/>
          </a:p>
        </p:txBody>
      </p:sp>
      <p:sp>
        <p:nvSpPr>
          <p:cNvPr id="236" name="CustomShape 8"/>
          <p:cNvSpPr/>
          <p:nvPr/>
        </p:nvSpPr>
        <p:spPr>
          <a:xfrm>
            <a:off x="3581280" y="3429000"/>
            <a:ext cx="159984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/u/loc/a*</a:t>
            </a:r>
            <a:endParaRPr/>
          </a:p>
        </p:txBody>
      </p:sp>
      <p:sp>
        <p:nvSpPr>
          <p:cNvPr id="237" name="CustomShape 9"/>
          <p:cNvSpPr/>
          <p:nvPr/>
        </p:nvSpPr>
        <p:spPr>
          <a:xfrm>
            <a:off x="3581280" y="4114800"/>
            <a:ext cx="159984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/u/lll/a*</a:t>
            </a:r>
            <a:endParaRPr/>
          </a:p>
        </p:txBody>
      </p:sp>
      <p:sp>
        <p:nvSpPr>
          <p:cNvPr id="238" name="CustomShape 10"/>
          <p:cNvSpPr/>
          <p:nvPr/>
        </p:nvSpPr>
        <p:spPr>
          <a:xfrm>
            <a:off x="3581280" y="5867280"/>
            <a:ext cx="182844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/unix/lll/a*</a:t>
            </a:r>
            <a:endParaRPr/>
          </a:p>
        </p:txBody>
      </p:sp>
      <p:sp>
        <p:nvSpPr>
          <p:cNvPr id="239" name="CustomShape 11"/>
          <p:cNvSpPr/>
          <p:nvPr/>
        </p:nvSpPr>
        <p:spPr>
          <a:xfrm>
            <a:off x="5943600" y="1676520"/>
            <a:ext cx="17521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/usr/lib/aa</a:t>
            </a:r>
            <a:endParaRPr/>
          </a:p>
        </p:txBody>
      </p:sp>
      <p:sp>
        <p:nvSpPr>
          <p:cNvPr id="240" name="CustomShape 12"/>
          <p:cNvSpPr/>
          <p:nvPr/>
        </p:nvSpPr>
        <p:spPr>
          <a:xfrm>
            <a:off x="5943600" y="2057400"/>
            <a:ext cx="205704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/usr/lib/abb</a:t>
            </a:r>
            <a:endParaRPr/>
          </a:p>
        </p:txBody>
      </p:sp>
      <p:sp>
        <p:nvSpPr>
          <p:cNvPr id="241" name="CustomShape 13"/>
          <p:cNvSpPr/>
          <p:nvPr/>
        </p:nvSpPr>
        <p:spPr>
          <a:xfrm>
            <a:off x="5943600" y="2819520"/>
            <a:ext cx="22093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/usr/local/a12</a:t>
            </a:r>
            <a:endParaRPr/>
          </a:p>
        </p:txBody>
      </p:sp>
      <p:sp>
        <p:nvSpPr>
          <p:cNvPr id="242" name="CustomShape 14"/>
          <p:cNvSpPr/>
          <p:nvPr/>
        </p:nvSpPr>
        <p:spPr>
          <a:xfrm>
            <a:off x="6019920" y="3581280"/>
            <a:ext cx="22093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/u/loc/ar</a:t>
            </a:r>
            <a:endParaRPr/>
          </a:p>
        </p:txBody>
      </p:sp>
      <p:sp>
        <p:nvSpPr>
          <p:cNvPr id="243" name="CustomShape 15"/>
          <p:cNvSpPr/>
          <p:nvPr/>
        </p:nvSpPr>
        <p:spPr>
          <a:xfrm>
            <a:off x="6019920" y="6172200"/>
            <a:ext cx="19807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/unix/lll/ap3</a:t>
            </a:r>
            <a:endParaRPr/>
          </a:p>
        </p:txBody>
      </p:sp>
      <p:sp>
        <p:nvSpPr>
          <p:cNvPr id="244" name="CustomShape 16"/>
          <p:cNvSpPr/>
          <p:nvPr/>
        </p:nvSpPr>
        <p:spPr>
          <a:xfrm>
            <a:off x="6019920" y="4495680"/>
            <a:ext cx="159984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/u/lll/atp</a:t>
            </a:r>
            <a:endParaRPr/>
          </a:p>
        </p:txBody>
      </p:sp>
      <p:sp>
        <p:nvSpPr>
          <p:cNvPr id="245" name="CustomShape 17"/>
          <p:cNvSpPr/>
          <p:nvPr/>
        </p:nvSpPr>
        <p:spPr>
          <a:xfrm>
            <a:off x="3581280" y="5181480"/>
            <a:ext cx="182844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/unix/l34/a*</a:t>
            </a:r>
            <a:endParaRPr/>
          </a:p>
        </p:txBody>
      </p:sp>
      <p:sp>
        <p:nvSpPr>
          <p:cNvPr id="246" name="CustomShape 18"/>
          <p:cNvSpPr/>
          <p:nvPr/>
        </p:nvSpPr>
        <p:spPr>
          <a:xfrm>
            <a:off x="6019920" y="5791320"/>
            <a:ext cx="19807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/unix/lll/ab</a:t>
            </a:r>
            <a:endParaRPr/>
          </a:p>
        </p:txBody>
      </p:sp>
      <p:sp>
        <p:nvSpPr>
          <p:cNvPr id="247" name="CustomShape 19"/>
          <p:cNvSpPr/>
          <p:nvPr/>
        </p:nvSpPr>
        <p:spPr>
          <a:xfrm>
            <a:off x="6019920" y="5334120"/>
            <a:ext cx="19807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/unix/l34/a45</a:t>
            </a:r>
            <a:endParaRPr/>
          </a:p>
        </p:txBody>
      </p:sp>
      <p:sp>
        <p:nvSpPr>
          <p:cNvPr id="248" name="CustomShape 20"/>
          <p:cNvSpPr/>
          <p:nvPr/>
        </p:nvSpPr>
        <p:spPr>
          <a:xfrm>
            <a:off x="6019920" y="4952880"/>
            <a:ext cx="228564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/unix/l34/abcd</a:t>
            </a:r>
            <a:endParaRPr/>
          </a:p>
        </p:txBody>
      </p:sp>
      <p:sp>
        <p:nvSpPr>
          <p:cNvPr id="249" name="CustomShape 21"/>
          <p:cNvSpPr/>
          <p:nvPr/>
        </p:nvSpPr>
        <p:spPr>
          <a:xfrm>
            <a:off x="6019920" y="4038480"/>
            <a:ext cx="19807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/u/lll/apple</a:t>
            </a:r>
            <a:endParaRPr/>
          </a:p>
        </p:txBody>
      </p:sp>
      <p:sp>
        <p:nvSpPr>
          <p:cNvPr id="250" name="CustomShape 22"/>
          <p:cNvSpPr/>
          <p:nvPr/>
        </p:nvSpPr>
        <p:spPr>
          <a:xfrm>
            <a:off x="6019920" y="3276720"/>
            <a:ext cx="22093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/u/loc/aq</a:t>
            </a:r>
            <a:endParaRPr/>
          </a:p>
        </p:txBody>
      </p:sp>
      <p:sp>
        <p:nvSpPr>
          <p:cNvPr id="251" name="CustomShape 23"/>
          <p:cNvSpPr/>
          <p:nvPr/>
        </p:nvSpPr>
        <p:spPr>
          <a:xfrm>
            <a:off x="5943600" y="2438280"/>
            <a:ext cx="220932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/usr/local/axz</a:t>
            </a:r>
            <a:endParaRPr/>
          </a:p>
        </p:txBody>
      </p:sp>
      <p:sp>
        <p:nvSpPr>
          <p:cNvPr id="252" name="Line 24"/>
          <p:cNvSpPr/>
          <p:nvPr/>
        </p:nvSpPr>
        <p:spPr>
          <a:xfrm flipV="1">
            <a:off x="1066680" y="2587320"/>
            <a:ext cx="457200" cy="92088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53" name="Line 25"/>
          <p:cNvSpPr/>
          <p:nvPr/>
        </p:nvSpPr>
        <p:spPr>
          <a:xfrm>
            <a:off x="1295280" y="3733560"/>
            <a:ext cx="304920" cy="7632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54" name="Line 26"/>
          <p:cNvSpPr/>
          <p:nvPr/>
        </p:nvSpPr>
        <p:spPr>
          <a:xfrm>
            <a:off x="1066680" y="3886200"/>
            <a:ext cx="533520" cy="160020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55" name="Line 27"/>
          <p:cNvSpPr/>
          <p:nvPr/>
        </p:nvSpPr>
        <p:spPr>
          <a:xfrm flipV="1">
            <a:off x="3124080" y="2206440"/>
            <a:ext cx="457200" cy="31104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56" name="Line 28"/>
          <p:cNvSpPr/>
          <p:nvPr/>
        </p:nvSpPr>
        <p:spPr>
          <a:xfrm>
            <a:off x="3124080" y="2514600"/>
            <a:ext cx="457200" cy="22860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57" name="Line 29"/>
          <p:cNvSpPr/>
          <p:nvPr/>
        </p:nvSpPr>
        <p:spPr>
          <a:xfrm flipV="1">
            <a:off x="2895480" y="3578040"/>
            <a:ext cx="685800" cy="23508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58" name="Line 30"/>
          <p:cNvSpPr/>
          <p:nvPr/>
        </p:nvSpPr>
        <p:spPr>
          <a:xfrm>
            <a:off x="2895480" y="3809880"/>
            <a:ext cx="685800" cy="45720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59" name="Line 31"/>
          <p:cNvSpPr/>
          <p:nvPr/>
        </p:nvSpPr>
        <p:spPr>
          <a:xfrm flipV="1">
            <a:off x="3124080" y="5406840"/>
            <a:ext cx="533520" cy="23508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0" name="Line 32"/>
          <p:cNvSpPr/>
          <p:nvPr/>
        </p:nvSpPr>
        <p:spPr>
          <a:xfrm>
            <a:off x="3124080" y="5638680"/>
            <a:ext cx="533520" cy="38088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1" name="Line 33"/>
          <p:cNvSpPr/>
          <p:nvPr/>
        </p:nvSpPr>
        <p:spPr>
          <a:xfrm flipV="1">
            <a:off x="5257800" y="1901520"/>
            <a:ext cx="685800" cy="31140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2" name="Line 34"/>
          <p:cNvSpPr/>
          <p:nvPr/>
        </p:nvSpPr>
        <p:spPr>
          <a:xfrm>
            <a:off x="5257800" y="2209680"/>
            <a:ext cx="685800" cy="144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3" name="Line 35"/>
          <p:cNvSpPr/>
          <p:nvPr/>
        </p:nvSpPr>
        <p:spPr>
          <a:xfrm flipV="1">
            <a:off x="5486400" y="2587320"/>
            <a:ext cx="533160" cy="15876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4" name="Line 36"/>
          <p:cNvSpPr/>
          <p:nvPr/>
        </p:nvSpPr>
        <p:spPr>
          <a:xfrm>
            <a:off x="5486400" y="2743200"/>
            <a:ext cx="457200" cy="22860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5" name="Line 37"/>
          <p:cNvSpPr/>
          <p:nvPr/>
        </p:nvSpPr>
        <p:spPr>
          <a:xfrm flipV="1">
            <a:off x="4952880" y="3501720"/>
            <a:ext cx="1143000" cy="15876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6" name="Line 38"/>
          <p:cNvSpPr/>
          <p:nvPr/>
        </p:nvSpPr>
        <p:spPr>
          <a:xfrm>
            <a:off x="5029200" y="3657600"/>
            <a:ext cx="1066680" cy="7596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7" name="Line 39"/>
          <p:cNvSpPr/>
          <p:nvPr/>
        </p:nvSpPr>
        <p:spPr>
          <a:xfrm flipV="1">
            <a:off x="4952880" y="4263840"/>
            <a:ext cx="1066680" cy="8244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8" name="Line 40"/>
          <p:cNvSpPr/>
          <p:nvPr/>
        </p:nvSpPr>
        <p:spPr>
          <a:xfrm>
            <a:off x="4952880" y="4343400"/>
            <a:ext cx="1066680" cy="30456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9" name="Line 41"/>
          <p:cNvSpPr/>
          <p:nvPr/>
        </p:nvSpPr>
        <p:spPr>
          <a:xfrm flipV="1">
            <a:off x="5333760" y="5178240"/>
            <a:ext cx="762120" cy="23508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70" name="Line 42"/>
          <p:cNvSpPr/>
          <p:nvPr/>
        </p:nvSpPr>
        <p:spPr>
          <a:xfrm>
            <a:off x="5333760" y="5410080"/>
            <a:ext cx="762120" cy="15228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71" name="Line 43"/>
          <p:cNvSpPr/>
          <p:nvPr/>
        </p:nvSpPr>
        <p:spPr>
          <a:xfrm flipV="1">
            <a:off x="5333760" y="6016320"/>
            <a:ext cx="762120" cy="8280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72" name="Line 44"/>
          <p:cNvSpPr/>
          <p:nvPr/>
        </p:nvSpPr>
        <p:spPr>
          <a:xfrm>
            <a:off x="5333760" y="6095880"/>
            <a:ext cx="762120" cy="22860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Subdirectory Wildcards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Strategy: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Write a function </a:t>
            </a:r>
            <a:endParaRPr/>
          </a:p>
          <a:p>
            <a:pPr>
              <a:lnSpc>
                <a:spcPct val="90000"/>
              </a:lnSpc>
            </a:pPr>
            <a:r>
              <a:rPr i="1" lang="en-US">
                <a:solidFill>
                  <a:srgbClr val="00264c"/>
                </a:solidFill>
                <a:latin typeface="Courier New"/>
                <a:ea typeface="Microsoft YaHei"/>
              </a:rPr>
              <a:t>expandWildcard(prefix, suffix)</a:t>
            </a:r>
            <a:r>
              <a:rPr lang="en-US">
                <a:solidFill>
                  <a:srgbClr val="00264c"/>
                </a:solidFill>
                <a:latin typeface="Times New Roman"/>
                <a:ea typeface="Microsoft YaHei"/>
              </a:rPr>
              <a:t> where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prefix</a:t>
            </a:r>
            <a:r>
              <a:rPr lang="en-US">
                <a:solidFill>
                  <a:srgbClr val="00264c"/>
                </a:solidFill>
                <a:latin typeface="Times New Roman"/>
                <a:ea typeface="Microsoft YaHei"/>
              </a:rPr>
              <a:t>- The path that has been expanded already. It should not have wildcards.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suffix</a:t>
            </a:r>
            <a:r>
              <a:rPr lang="en-US">
                <a:solidFill>
                  <a:srgbClr val="00264c"/>
                </a:solidFill>
                <a:latin typeface="Times New Roman"/>
                <a:ea typeface="Microsoft YaHei"/>
              </a:rPr>
              <a:t> – The remaining part of the path that has not been expanded yet. It may have wildcards.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The prefix will be inserted as argument when the suffix is empty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i="1" lang="en-US" sz="2000">
                <a:solidFill>
                  <a:srgbClr val="00264c"/>
                </a:solidFill>
                <a:latin typeface="Courier New"/>
                <a:ea typeface="Microsoft YaHei"/>
              </a:rPr>
              <a:t>expandWildcard(prefix, suffix) 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is initially invoked with an empty prefix and the wildcard in suffix.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 rot="5400000">
            <a:off x="3508560" y="4270320"/>
            <a:ext cx="228240" cy="68544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560">
            <a:solidFill>
              <a:srgbClr val="00264c"/>
            </a:solidFill>
            <a:miter/>
          </a:ln>
        </p:spPr>
      </p:sp>
      <p:sp>
        <p:nvSpPr>
          <p:cNvPr id="276" name="CustomShape 4"/>
          <p:cNvSpPr/>
          <p:nvPr/>
        </p:nvSpPr>
        <p:spPr>
          <a:xfrm rot="5400000">
            <a:off x="4461120" y="4079880"/>
            <a:ext cx="228240" cy="1066320"/>
          </a:xfrm>
          <a:prstGeom prst="rightBrace">
            <a:avLst>
              <a:gd name="adj1" fmla="val 38889"/>
              <a:gd name="adj2" fmla="val 50000"/>
            </a:avLst>
          </a:prstGeom>
          <a:noFill/>
          <a:ln w="25560">
            <a:solidFill>
              <a:srgbClr val="00264c"/>
            </a:solidFill>
            <a:miter/>
          </a:ln>
        </p:spPr>
      </p:sp>
      <p:sp>
        <p:nvSpPr>
          <p:cNvPr id="277" name="CustomShape 5"/>
          <p:cNvSpPr/>
          <p:nvPr/>
        </p:nvSpPr>
        <p:spPr>
          <a:xfrm>
            <a:off x="3124080" y="4648320"/>
            <a:ext cx="761760" cy="336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903"/>
                </a:solidFill>
                <a:latin typeface="Times New Roman"/>
                <a:ea typeface="Microsoft YaHei"/>
              </a:rPr>
              <a:t>preffix</a:t>
            </a:r>
            <a:endParaRPr/>
          </a:p>
        </p:txBody>
      </p:sp>
      <p:sp>
        <p:nvSpPr>
          <p:cNvPr id="278" name="CustomShape 6"/>
          <p:cNvSpPr/>
          <p:nvPr/>
        </p:nvSpPr>
        <p:spPr>
          <a:xfrm>
            <a:off x="4267080" y="4648320"/>
            <a:ext cx="761760" cy="336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903"/>
                </a:solidFill>
                <a:latin typeface="Times New Roman"/>
                <a:ea typeface="Microsoft YaHei"/>
              </a:rPr>
              <a:t>suffix</a:t>
            </a:r>
            <a:endParaRPr/>
          </a:p>
        </p:txBody>
      </p:sp>
      <p:sp>
        <p:nvSpPr>
          <p:cNvPr id="279" name="CustomShape 7"/>
          <p:cNvSpPr/>
          <p:nvPr/>
        </p:nvSpPr>
        <p:spPr>
          <a:xfrm>
            <a:off x="3124080" y="4114800"/>
            <a:ext cx="22093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/usr/l*/a*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Subdirectory Wildcards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1066680" y="1600200"/>
            <a:ext cx="7848360" cy="5028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#define MAXFILENAME 1024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void expandWildcard(char * prefix, char *suffix)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if (suffix[0]== 0)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suffix is empty. Put prefix in argument.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…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-&gt;insertArgument(strdup(prefix));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return;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Obtain the next component in the suffix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Also advance suffix.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char * s = strchr(suffix, ‘/’);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char component[MAXFILENAME];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if (s!=NULL){ // Copy up to the first “/”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strncpy(component,suffix, s-suffix);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suffix = s + 1;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else { // Last part of path. Copy whole thing.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strcpy(component, suffix);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suffix = suffix + strlen(suffix);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Interpreter: Other Features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Other Subsystems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Environment Variables: Set, Print, Expand env vars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Wildcards: Arguments of the form a*a are expanded to all the files that match them.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Subshells: Arguments with ``(backticks) are executed and the output is sent as input to the shell.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Subdirectory Wildcards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1066680" y="1600200"/>
            <a:ext cx="7848360" cy="4952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Now we need to expand the component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char newPrefix[MAXFILENAME];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if ( component does not have ‘*’ or ‘?’) {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component does not have wildcards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sprintf(newPrefix,”%s/%s”, prefix, component);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expandWildcard(newPrefix, suffix);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return;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Component has wildcards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Convert component to regular expression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char * expbuf = compile(…)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char * dir;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If prefix is empty then list current directory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if (prefix is empty) dir =“.”; else dir=prefix;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DIR * d=opendir(dir);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if (d==NULL) return;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Subdirectory Wildcards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1066680" y="1600200"/>
            <a:ext cx="7848360" cy="5028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Now we need to check what entries match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while ((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ent = readdir(d))!= NULL)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// Check if name matches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if (advance(ent-&gt;d_name, expbuf) 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// Entry matches. Add name of entry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// that matches to the prefix and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// call expandWildcard(..) recursively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sprintf(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newPrefix,”%s/%s”, prefix, ent-&gt;d_name);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expandWildcard(newPrefix,suffix);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close(d);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}// expandWildcard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Executing built-in functions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All built-in functions except printenv are executed by the parent process.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Why? we want setenv, cd etc to modify the state of the parent. If they are executed by the child, the changes will go away when the child exits.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Executing printenv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685800" y="1905120"/>
            <a:ext cx="7772040" cy="474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Execute printenv in the child process and exit. In this way the output of printenv could be redirected.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ret = fork();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if (ret == 0)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if (!strcmp(argument[0],printenv))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char **p=environ;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while (*p!=NULL)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printf(“%s”,*p);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p++;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…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execvp(…);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…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Signals and the Lex Scanner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scanner implemented by lex calls getc() to get the next char for stdin.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getc() calls the system call read().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System calls that block will return if a signal is received. The errno will be EINTR.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Ctrl-c generates the SIGINT signal. A child that exits will generate SIGCHLD.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In any of these signals getc(), will return –1 (EOF) and it will exit.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Signals and the Lex Scanner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1066680" y="1676520"/>
            <a:ext cx="7772040" cy="5133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To prevent a system call to be interrupted, use sigaction when setting the signal handler and also set the flag SA_RESTART.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SA_RESTART will retry the system call if interrupted by a signal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struct sigaction signalAction;        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signalAction.sa_handler = sigIntHandler;        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sigemptyset(&amp;signalAction.sa_mask);        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signalAction.sa_flags = SA_RESTART;        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int error =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sigaction(SIGINT, &amp;signalAction, NULL );        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if ( error ) {                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perror( "sigaction" );                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exit( -1 );        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 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Review Questions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1066680" y="1676520"/>
            <a:ext cx="7772040" cy="513360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Project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Part 1: Shell Parser. 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Read Command Line and print Command Table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Part 2: Executer: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Create Processes and communicate them with pipes. Also do in/out/err redirection.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Part 3: Other Subsystems: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Wildcard, Envars, Subshells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Lex and Yacc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685800" y="1905120"/>
            <a:ext cx="7772040" cy="5140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 parser is divided into a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lexical analyzer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that separates the input into tokens and a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parser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that parses the tokens according to a grammar.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tokens are described in a file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shell.l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using regular expressions.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grammar is described in a file shell.y using syntax expressions.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Shell.l is processed with a program called lex that generates a lexical analyzer.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Shell.y is processed with a program called yacc that generates a parser program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Project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752480" y="3200400"/>
            <a:ext cx="1294920" cy="83772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117" name="Line 3"/>
          <p:cNvSpPr/>
          <p:nvPr/>
        </p:nvSpPr>
        <p:spPr>
          <a:xfrm>
            <a:off x="1066680" y="3657600"/>
            <a:ext cx="685800" cy="1440"/>
          </a:xfrm>
          <a:prstGeom prst="line">
            <a:avLst/>
          </a:prstGeom>
          <a:ln w="7632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18" name="CustomShape 4"/>
          <p:cNvSpPr/>
          <p:nvPr/>
        </p:nvSpPr>
        <p:spPr>
          <a:xfrm>
            <a:off x="1676520" y="3352680"/>
            <a:ext cx="12949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Shell.l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3276720" y="2743200"/>
            <a:ext cx="17521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Parser</a:t>
            </a:r>
            <a:endParaRPr/>
          </a:p>
        </p:txBody>
      </p:sp>
      <p:sp>
        <p:nvSpPr>
          <p:cNvPr id="120" name="CustomShape 6"/>
          <p:cNvSpPr/>
          <p:nvPr/>
        </p:nvSpPr>
        <p:spPr>
          <a:xfrm>
            <a:off x="0" y="3200400"/>
            <a:ext cx="18284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characters</a:t>
            </a:r>
            <a:endParaRPr/>
          </a:p>
        </p:txBody>
      </p:sp>
      <p:sp>
        <p:nvSpPr>
          <p:cNvPr id="121" name="Line 7"/>
          <p:cNvSpPr/>
          <p:nvPr/>
        </p:nvSpPr>
        <p:spPr>
          <a:xfrm>
            <a:off x="3047760" y="3657600"/>
            <a:ext cx="457200" cy="1440"/>
          </a:xfrm>
          <a:prstGeom prst="line">
            <a:avLst/>
          </a:prstGeom>
          <a:ln w="7632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22" name="CustomShape 8"/>
          <p:cNvSpPr/>
          <p:nvPr/>
        </p:nvSpPr>
        <p:spPr>
          <a:xfrm>
            <a:off x="7391520" y="3200400"/>
            <a:ext cx="1294920" cy="83772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123" name="CustomShape 9"/>
          <p:cNvSpPr/>
          <p:nvPr/>
        </p:nvSpPr>
        <p:spPr>
          <a:xfrm>
            <a:off x="7391520" y="3352680"/>
            <a:ext cx="12949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Executor</a:t>
            </a:r>
            <a:endParaRPr/>
          </a:p>
        </p:txBody>
      </p:sp>
      <p:sp>
        <p:nvSpPr>
          <p:cNvPr id="124" name="Line 10"/>
          <p:cNvSpPr/>
          <p:nvPr/>
        </p:nvSpPr>
        <p:spPr>
          <a:xfrm flipH="1">
            <a:off x="834840" y="3809880"/>
            <a:ext cx="387360" cy="30492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25" name="CustomShape 11"/>
          <p:cNvSpPr/>
          <p:nvPr/>
        </p:nvSpPr>
        <p:spPr>
          <a:xfrm>
            <a:off x="4876920" y="4572000"/>
            <a:ext cx="32000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Command Table</a:t>
            </a:r>
            <a:endParaRPr/>
          </a:p>
        </p:txBody>
      </p:sp>
      <p:sp>
        <p:nvSpPr>
          <p:cNvPr id="126" name="CustomShape 12"/>
          <p:cNvSpPr/>
          <p:nvPr/>
        </p:nvSpPr>
        <p:spPr>
          <a:xfrm>
            <a:off x="5257800" y="3200400"/>
            <a:ext cx="1523520" cy="83772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127" name="CustomShape 13"/>
          <p:cNvSpPr/>
          <p:nvPr/>
        </p:nvSpPr>
        <p:spPr>
          <a:xfrm>
            <a:off x="5181480" y="3200400"/>
            <a:ext cx="1676160" cy="82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Wildcard and Envars</a:t>
            </a:r>
            <a:endParaRPr/>
          </a:p>
        </p:txBody>
      </p:sp>
      <p:sp>
        <p:nvSpPr>
          <p:cNvPr id="128" name="Line 14"/>
          <p:cNvSpPr/>
          <p:nvPr/>
        </p:nvSpPr>
        <p:spPr>
          <a:xfrm>
            <a:off x="6781680" y="3657600"/>
            <a:ext cx="609480" cy="1440"/>
          </a:xfrm>
          <a:prstGeom prst="line">
            <a:avLst/>
          </a:prstGeom>
          <a:ln w="76320">
            <a:solidFill>
              <a:srgbClr val="00264c"/>
            </a:solidFill>
            <a:miter/>
            <a:tailEnd len="med" type="triangle" w="med"/>
          </a:ln>
        </p:spPr>
      </p:sp>
      <p:graphicFrame>
        <p:nvGraphicFramePr>
          <p:cNvPr id="129" name="Table 15"/>
          <p:cNvGraphicFramePr/>
          <p:nvPr/>
        </p:nvGraphicFramePr>
        <p:xfrm>
          <a:off x="4800600" y="5029200"/>
          <a:ext cx="3430080" cy="1147320"/>
        </p:xfrm>
        <a:graphic>
          <a:graphicData uri="http://schemas.openxmlformats.org/drawingml/2006/table">
            <a:tbl>
              <a:tblPr/>
              <a:tblGrid>
                <a:gridCol w="1143000"/>
                <a:gridCol w="1144440"/>
                <a:gridCol w="1143000"/>
              </a:tblGrid>
              <a:tr h="402480"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ls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-al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a*</a:t>
                      </a:r>
                      <a:endParaRPr/>
                    </a:p>
                  </a:txBody>
                  <a:tcPr/>
                </a:tc>
              </a:tr>
              <a:tr h="493920"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grep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me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02480"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In:dflt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Out:file1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Err:dflt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0" name="CustomShape 16"/>
          <p:cNvSpPr/>
          <p:nvPr/>
        </p:nvSpPr>
        <p:spPr>
          <a:xfrm>
            <a:off x="0" y="4114800"/>
            <a:ext cx="2971440" cy="36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Times New Roman"/>
                <a:ea typeface="Microsoft YaHei"/>
              </a:rPr>
              <a:t>ls –al  a* | grep me &gt; file1</a:t>
            </a:r>
            <a:endParaRPr/>
          </a:p>
        </p:txBody>
      </p:sp>
      <p:sp>
        <p:nvSpPr>
          <p:cNvPr id="131" name="CustomShape 17"/>
          <p:cNvSpPr/>
          <p:nvPr/>
        </p:nvSpPr>
        <p:spPr>
          <a:xfrm>
            <a:off x="3505320" y="3200400"/>
            <a:ext cx="1294920" cy="83772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132" name="CustomShape 18"/>
          <p:cNvSpPr/>
          <p:nvPr/>
        </p:nvSpPr>
        <p:spPr>
          <a:xfrm>
            <a:off x="3505320" y="3352680"/>
            <a:ext cx="12949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shell.y</a:t>
            </a:r>
            <a:endParaRPr/>
          </a:p>
        </p:txBody>
      </p:sp>
      <p:sp>
        <p:nvSpPr>
          <p:cNvPr id="133" name="Line 19"/>
          <p:cNvSpPr/>
          <p:nvPr/>
        </p:nvSpPr>
        <p:spPr>
          <a:xfrm>
            <a:off x="4800600" y="3657600"/>
            <a:ext cx="457200" cy="1440"/>
          </a:xfrm>
          <a:prstGeom prst="line">
            <a:avLst/>
          </a:prstGeom>
          <a:ln w="7632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34" name="CustomShape 20"/>
          <p:cNvSpPr/>
          <p:nvPr/>
        </p:nvSpPr>
        <p:spPr>
          <a:xfrm>
            <a:off x="1600200" y="2743200"/>
            <a:ext cx="17521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Lexer</a:t>
            </a:r>
            <a:endParaRPr/>
          </a:p>
        </p:txBody>
      </p:sp>
      <p:sp>
        <p:nvSpPr>
          <p:cNvPr id="135" name="Line 21"/>
          <p:cNvSpPr/>
          <p:nvPr/>
        </p:nvSpPr>
        <p:spPr>
          <a:xfrm flipH="1">
            <a:off x="2587320" y="3886200"/>
            <a:ext cx="768600" cy="9903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36" name="CustomShape 22"/>
          <p:cNvSpPr/>
          <p:nvPr/>
        </p:nvSpPr>
        <p:spPr>
          <a:xfrm>
            <a:off x="1828800" y="5105520"/>
            <a:ext cx="2133360" cy="1191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Times New Roman"/>
                <a:ea typeface="Microsoft YaHei"/>
              </a:rPr>
              <a:t>&lt;ls&gt; &lt;–al&gt;  &lt;a*&gt; &lt;PIPE&gt; &lt;grep&gt; &lt;me&gt; &lt;GREAT&gt; &lt;file1&gt;</a:t>
            </a:r>
            <a:endParaRPr/>
          </a:p>
        </p:txBody>
      </p:sp>
      <p:sp>
        <p:nvSpPr>
          <p:cNvPr id="137" name="Line 23"/>
          <p:cNvSpPr/>
          <p:nvPr/>
        </p:nvSpPr>
        <p:spPr>
          <a:xfrm>
            <a:off x="5029200" y="3886200"/>
            <a:ext cx="152280" cy="10666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38" name="CustomShape 24"/>
          <p:cNvSpPr/>
          <p:nvPr/>
        </p:nvSpPr>
        <p:spPr>
          <a:xfrm>
            <a:off x="5181480" y="1523880"/>
            <a:ext cx="32000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Final Command Table</a:t>
            </a:r>
            <a:endParaRPr/>
          </a:p>
        </p:txBody>
      </p:sp>
      <p:graphicFrame>
        <p:nvGraphicFramePr>
          <p:cNvPr id="139" name="Table 25"/>
          <p:cNvGraphicFramePr/>
          <p:nvPr/>
        </p:nvGraphicFramePr>
        <p:xfrm>
          <a:off x="4724280" y="1905120"/>
          <a:ext cx="4420800" cy="1123560"/>
        </p:xfrm>
        <a:graphic>
          <a:graphicData uri="http://schemas.openxmlformats.org/drawingml/2006/table">
            <a:tbl>
              <a:tblPr/>
              <a:tblGrid>
                <a:gridCol w="1104840"/>
                <a:gridCol w="1106280"/>
                <a:gridCol w="1104840"/>
                <a:gridCol w="1104840"/>
              </a:tblGrid>
              <a:tr h="402480"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ls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-al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aab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aaa</a:t>
                      </a:r>
                      <a:endParaRPr/>
                    </a:p>
                  </a:txBody>
                  <a:tcPr/>
                </a:tc>
              </a:tr>
              <a:tr h="493920"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grep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me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93920"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In:dflt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Out:file1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1000" bIns="468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Err:dflt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40" name="Line 26"/>
          <p:cNvSpPr/>
          <p:nvPr/>
        </p:nvSpPr>
        <p:spPr>
          <a:xfrm flipV="1">
            <a:off x="7010280" y="3044520"/>
            <a:ext cx="76320" cy="54000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Grammar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04920" y="1905120"/>
            <a:ext cx="8610120" cy="4663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Examples of commands accepted by the grammar.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ls –al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ls –al &gt; out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ls –al | sort &gt;&amp; out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awk –f x.awk | sort –u &lt; infile &gt; outfile &amp;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Shell Grammar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04920" y="1905120"/>
            <a:ext cx="8610120" cy="4663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acceptable shell grammar in a regular expression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cmd  [arg]*  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    [  ‘|’ cmd [arg]* ]*  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 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    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[‘&gt;’ filename | ‘&gt;&gt;’ filename ]   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  [‘&lt;’ filename] 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   [‘&gt;&amp;’ filename | `&gt;&gt;&amp;’  filename]  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	</a:t>
            </a:r>
            <a:r>
              <a:rPr b="1" lang="en-US" sz="2800">
                <a:solidFill>
                  <a:srgbClr val="262699"/>
                </a:solidFill>
                <a:latin typeface="Arial Unicode MS"/>
                <a:ea typeface="Microsoft YaHei"/>
              </a:rPr>
              <a:t>    </a:t>
            </a:r>
            <a:r>
              <a:rPr b="1" lang="en-US" sz="2800">
                <a:solidFill>
                  <a:srgbClr val="00264c"/>
                </a:solidFill>
                <a:latin typeface="Arial Unicode MS"/>
                <a:ea typeface="Microsoft YaHei"/>
              </a:rPr>
              <a:t>[&amp;]</a:t>
            </a: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Any order among the 3 blue lines is acceptable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