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1.xml" ContentType="application/vnd.openxmlformats-officedocument.presentationml.notesSlide+xml"/>
  <Override PartName="/ppt/tags/tag3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20" r:id="rId1"/>
  </p:sldMasterIdLst>
  <p:notesMasterIdLst>
    <p:notesMasterId r:id="rId27"/>
  </p:notesMasterIdLst>
  <p:handoutMasterIdLst>
    <p:handoutMasterId r:id="rId28"/>
  </p:handoutMasterIdLst>
  <p:sldIdLst>
    <p:sldId id="458" r:id="rId2"/>
    <p:sldId id="457" r:id="rId3"/>
    <p:sldId id="452" r:id="rId4"/>
    <p:sldId id="453" r:id="rId5"/>
    <p:sldId id="454" r:id="rId6"/>
    <p:sldId id="455" r:id="rId7"/>
    <p:sldId id="456" r:id="rId8"/>
    <p:sldId id="464" r:id="rId9"/>
    <p:sldId id="467" r:id="rId10"/>
    <p:sldId id="466" r:id="rId11"/>
    <p:sldId id="480" r:id="rId12"/>
    <p:sldId id="481" r:id="rId13"/>
    <p:sldId id="482" r:id="rId14"/>
    <p:sldId id="486" r:id="rId15"/>
    <p:sldId id="487" r:id="rId16"/>
    <p:sldId id="488" r:id="rId17"/>
    <p:sldId id="489" r:id="rId18"/>
    <p:sldId id="490" r:id="rId19"/>
    <p:sldId id="491" r:id="rId20"/>
    <p:sldId id="492" r:id="rId21"/>
    <p:sldId id="493" r:id="rId22"/>
    <p:sldId id="494" r:id="rId23"/>
    <p:sldId id="495" r:id="rId24"/>
    <p:sldId id="496" r:id="rId25"/>
    <p:sldId id="485" r:id="rId26"/>
  </p:sldIdLst>
  <p:sldSz cx="9144000" cy="6858000" type="screen4x3"/>
  <p:notesSz cx="9269413" cy="70199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itchFamily="92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itchFamily="92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itchFamily="92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itchFamily="92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itchFamily="92" charset="0"/>
        <a:ea typeface="+mn-ea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Comic Sans MS" pitchFamily="92" charset="0"/>
        <a:ea typeface="+mn-ea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Comic Sans MS" pitchFamily="92" charset="0"/>
        <a:ea typeface="+mn-ea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Comic Sans MS" pitchFamily="92" charset="0"/>
        <a:ea typeface="+mn-ea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Comic Sans MS" pitchFamily="92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10">
          <p15:clr>
            <a:srgbClr val="A4A3A4"/>
          </p15:clr>
        </p15:guide>
        <p15:guide id="2" pos="291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99"/>
    <a:srgbClr val="006600"/>
    <a:srgbClr val="990033"/>
    <a:srgbClr val="CC0000"/>
    <a:srgbClr val="336699"/>
    <a:srgbClr val="008080"/>
    <a:srgbClr val="FF33CC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466" autoAdjust="0"/>
    <p:restoredTop sz="84009" autoAdjust="0"/>
  </p:normalViewPr>
  <p:slideViewPr>
    <p:cSldViewPr>
      <p:cViewPr varScale="1">
        <p:scale>
          <a:sx n="87" d="100"/>
          <a:sy n="87" d="100"/>
        </p:scale>
        <p:origin x="480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1818" y="-90"/>
      </p:cViewPr>
      <p:guideLst>
        <p:guide orient="horz" pos="2210"/>
        <p:guide pos="291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14788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defTabSz="930275">
              <a:defRPr kumimoji="0" sz="1200"/>
            </a:lvl1pPr>
          </a:lstStyle>
          <a:p>
            <a:endParaRPr lang="en-US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54625" y="0"/>
            <a:ext cx="4014788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algn="r" defTabSz="930275">
              <a:defRPr kumimoji="0" sz="1200"/>
            </a:lvl1pPr>
          </a:lstStyle>
          <a:p>
            <a:fld id="{6A26E707-5641-4484-A0C3-B12B531784F2}" type="datetime1">
              <a:rPr lang="en-US" altLang="en-US"/>
              <a:pPr/>
              <a:t>9/11/2023</a:t>
            </a:fld>
            <a:endParaRPr lang="en-US" alt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69088"/>
            <a:ext cx="4014788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defTabSz="930275">
              <a:defRPr kumimoji="0" sz="1200"/>
            </a:lvl1pPr>
          </a:lstStyle>
          <a:p>
            <a:r>
              <a:rPr lang="en-US" altLang="en-US"/>
              <a:t>Copyright 2000, Kevin Wayne</a:t>
            </a: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54625" y="6669088"/>
            <a:ext cx="4014788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algn="r" defTabSz="930275">
              <a:defRPr kumimoji="0" sz="1200"/>
            </a:lvl1pPr>
          </a:lstStyle>
          <a:p>
            <a:fld id="{3D8D3936-C1EB-40CC-BB1D-93B9464D9A7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10121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14788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defTabSz="930275">
              <a:defRPr kumimoji="0" sz="1200"/>
            </a:lvl1pPr>
          </a:lstStyle>
          <a:p>
            <a:endParaRPr lang="en-US" altLang="en-US"/>
          </a:p>
        </p:txBody>
      </p:sp>
      <p:sp>
        <p:nvSpPr>
          <p:cNvPr id="2057" name="Rectangle 9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8" name="Rectangle 10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38250" y="3333750"/>
            <a:ext cx="6792913" cy="315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dt" idx="1"/>
          </p:nvPr>
        </p:nvSpPr>
        <p:spPr bwMode="auto">
          <a:xfrm>
            <a:off x="5254625" y="0"/>
            <a:ext cx="4014788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algn="r" defTabSz="930275">
              <a:defRPr kumimoji="0" sz="1200"/>
            </a:lvl1pPr>
          </a:lstStyle>
          <a:p>
            <a:fld id="{F50A21D2-04A6-4BBF-AE57-6BB9AAE34E4E}" type="datetime1">
              <a:rPr lang="en-US" altLang="en-US"/>
              <a:pPr/>
              <a:t>9/11/2023</a:t>
            </a:fld>
            <a:endParaRPr lang="en-US" altLang="en-US"/>
          </a:p>
        </p:txBody>
      </p:sp>
      <p:sp>
        <p:nvSpPr>
          <p:cNvPr id="2060" name="Rectangle 12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69088"/>
            <a:ext cx="4014788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defTabSz="930275">
              <a:defRPr kumimoji="0" sz="1200"/>
            </a:lvl1pPr>
          </a:lstStyle>
          <a:p>
            <a:r>
              <a:rPr lang="en-US" altLang="en-US"/>
              <a:t>Copyright 2000, Kevin Wayne</a:t>
            </a:r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54625" y="6669088"/>
            <a:ext cx="4014788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algn="r" defTabSz="930275">
              <a:defRPr kumimoji="0" sz="1200"/>
            </a:lvl1pPr>
          </a:lstStyle>
          <a:p>
            <a:fld id="{19C04E60-5161-4965-83FA-F9B9385241E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48345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itchFamily="92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itchFamily="92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itchFamily="92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itchFamily="92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itchFamily="9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0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6663" y="3335338"/>
            <a:ext cx="6796087" cy="31575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75808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234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607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1216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258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608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66924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282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91022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306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610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04133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29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8250" y="3333750"/>
            <a:ext cx="6792913" cy="3159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39910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0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601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Is</a:t>
            </a:r>
            <a:r>
              <a:rPr lang="en-US" altLang="en-US" baseline="0" dirty="0"/>
              <a:t> independent set in FPT?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596869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114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602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22973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138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603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35527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62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604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38682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29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8250" y="3333750"/>
            <a:ext cx="6792913" cy="3159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0057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10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555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24140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0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601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Is</a:t>
            </a:r>
            <a:r>
              <a:rPr lang="en-US" altLang="en-US" baseline="0" dirty="0"/>
              <a:t> independent set in FPT?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4618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6663" y="3335338"/>
            <a:ext cx="6796087" cy="3157537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45040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556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83761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557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79750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082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558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85128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6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559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05870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46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4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8250" y="3333750"/>
            <a:ext cx="6792913" cy="3159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61965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210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606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043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2" name="Line 2"/>
          <p:cNvSpPr>
            <a:spLocks noChangeShapeType="1"/>
          </p:cNvSpPr>
          <p:nvPr/>
        </p:nvSpPr>
        <p:spPr bwMode="auto">
          <a:xfrm>
            <a:off x="0" y="1708150"/>
            <a:ext cx="9147175" cy="0"/>
          </a:xfrm>
          <a:prstGeom prst="line">
            <a:avLst/>
          </a:prstGeom>
          <a:noFill/>
          <a:ln w="12700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763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0" y="0"/>
            <a:ext cx="9144000" cy="1524000"/>
          </a:xfrm>
        </p:spPr>
        <p:txBody>
          <a:bodyPr anchor="b"/>
          <a:lstStyle>
            <a:lvl1pPr>
              <a:lnSpc>
                <a:spcPct val="80000"/>
              </a:lnSpc>
              <a:defRPr sz="32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629764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220788" y="2671763"/>
            <a:ext cx="7162800" cy="3094037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/>
          <a:lstStyle>
            <a:lvl1pPr defTabSz="915988">
              <a:defRPr sz="1600"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98911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A79816E-0D07-4327-BCDC-DD7F4AB5BAD7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632194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1C9AF94-8589-4871-82C3-134546246763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575232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9144000" cy="457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7848600" cy="5410200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59C8EC9-582B-4B26-A8AC-B8EA09B2E809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956693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C16E07B-44ED-49FF-A9B9-AB9FE6256A39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4076448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38481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914400"/>
            <a:ext cx="38481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A91A6E6-9D62-46DF-B766-E940E2A6E03C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500364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179CFF1-49D5-465E-B0CC-875A89E64101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247836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BEC79C0-B03D-4B27-A29B-FEC27517ACC6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629177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6739905-5CE7-4F58-89EA-D8AE0A006C82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948984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C2388D7-323A-42E5-A261-2B87DCDBAADF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719549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4B9D3B4-4E77-4FAA-832F-95BE56C6740D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556249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304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6287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8486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62874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fld id="{BBB52904-D2BE-4C92-B023-E91E0B0EAD21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77936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+mj-lt"/>
          <a:ea typeface="+mj-ea"/>
          <a:cs typeface="+mj-cs"/>
        </a:defRPr>
      </a:lvl1pPr>
      <a:lvl2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2pPr>
      <a:lvl3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3pPr>
      <a:lvl4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4pPr>
      <a:lvl5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5pPr>
      <a:lvl6pPr marL="4572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6pPr>
      <a:lvl7pPr marL="9144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7pPr>
      <a:lvl8pPr marL="13716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8pPr>
      <a:lvl9pPr marL="18288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9pPr>
    </p:titleStyle>
    <p:bodyStyle>
      <a:lvl1pPr algn="l" rtl="0" eaLnBrk="1" fontAlgn="base" hangingPunct="1">
        <a:lnSpc>
          <a:spcPts val="2600"/>
        </a:lnSpc>
        <a:spcBef>
          <a:spcPct val="0"/>
        </a:spcBef>
        <a:spcAft>
          <a:spcPts val="1200"/>
        </a:spcAft>
        <a:buClr>
          <a:srgbClr val="003399"/>
        </a:buClr>
        <a:buSzPct val="50000"/>
        <a:buFont typeface="Monotype Sorts" pitchFamily="92" charset="2"/>
        <a:defRPr kumimoji="1">
          <a:solidFill>
            <a:srgbClr val="003399"/>
          </a:solidFill>
          <a:latin typeface="+mn-lt"/>
          <a:ea typeface="+mn-ea"/>
          <a:cs typeface="+mn-cs"/>
        </a:defRPr>
      </a:lvl1pPr>
      <a:lvl2pPr marL="346075" indent="-231775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35000"/>
        <a:buFont typeface="Monotype Sorts" pitchFamily="92" charset="2"/>
        <a:buChar char="n"/>
        <a:defRPr kumimoji="1">
          <a:solidFill>
            <a:schemeClr val="tx1"/>
          </a:solidFill>
          <a:latin typeface="+mn-lt"/>
        </a:defRPr>
      </a:lvl2pPr>
      <a:lvl3pPr marL="627063" indent="-166688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80000"/>
        <a:buChar char="–"/>
        <a:defRPr kumimoji="1">
          <a:solidFill>
            <a:schemeClr val="tx1"/>
          </a:solidFill>
          <a:latin typeface="+mn-lt"/>
        </a:defRPr>
      </a:lvl3pPr>
      <a:lvl4pPr marL="1147763" indent="-40481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Font typeface="Wingdings" pitchFamily="92" charset="2"/>
        <a:buChar char="!"/>
        <a:defRPr kumimoji="1">
          <a:solidFill>
            <a:schemeClr val="tx1"/>
          </a:solidFill>
          <a:latin typeface="+mn-lt"/>
        </a:defRPr>
      </a:lvl4pPr>
      <a:lvl5pPr marL="15398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5pPr>
      <a:lvl6pPr marL="19970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6pPr>
      <a:lvl7pPr marL="24542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7pPr>
      <a:lvl8pPr marL="29114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8pPr>
      <a:lvl9pPr marL="33686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Coping With NP-Completeness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2179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09600" y="914400"/>
                <a:ext cx="8153400" cy="5410200"/>
              </a:xfrm>
            </p:spPr>
            <p:txBody>
              <a:bodyPr/>
              <a:lstStyle/>
              <a:p>
                <a:r>
                  <a:rPr lang="en-US" altLang="en-US" dirty="0"/>
                  <a:t>Q. 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Suppose I need to solve an NP-complete problem. What should I do?</a:t>
                </a:r>
              </a:p>
              <a:p>
                <a:r>
                  <a:rPr lang="en-US" altLang="en-US" dirty="0"/>
                  <a:t>A. 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Theory says you're unlikely to find poly-time algorithm.</a:t>
                </a:r>
              </a:p>
              <a:p>
                <a:pPr lvl="1"/>
                <a:endParaRPr lang="en-US" altLang="en-US" dirty="0"/>
              </a:p>
              <a:p>
                <a:r>
                  <a:rPr lang="en-US" altLang="en-US" dirty="0"/>
                  <a:t>Must sacrifice at least one of three desired features.</a:t>
                </a:r>
              </a:p>
              <a:p>
                <a:pPr lvl="1"/>
                <a:r>
                  <a:rPr lang="en-US" altLang="en-US" dirty="0"/>
                  <a:t>Solve problem in polynomial time (in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en-US" dirty="0"/>
                  <a:t>, the input size).</a:t>
                </a:r>
              </a:p>
              <a:p>
                <a:pPr lvl="1"/>
                <a:r>
                  <a:rPr lang="en-US" altLang="en-US" dirty="0"/>
                  <a:t>Solve problem to optimality.</a:t>
                </a:r>
              </a:p>
              <a:p>
                <a:pPr lvl="1"/>
                <a:r>
                  <a:rPr lang="en-US" altLang="en-US" dirty="0"/>
                  <a:t>Solve</a:t>
                </a:r>
                <a:r>
                  <a:rPr lang="en-US" altLang="en-US" dirty="0">
                    <a:solidFill>
                      <a:schemeClr val="accent1"/>
                    </a:solidFill>
                  </a:rPr>
                  <a:t> arbitrary instances </a:t>
                </a:r>
                <a:r>
                  <a:rPr lang="en-US" altLang="en-US" dirty="0"/>
                  <a:t>of the problem.</a:t>
                </a:r>
              </a:p>
              <a:p>
                <a:pPr lvl="1"/>
                <a:endParaRPr lang="en-US" altLang="en-US" dirty="0"/>
              </a:p>
              <a:p>
                <a:r>
                  <a:rPr lang="en-US" altLang="en-US" dirty="0"/>
                  <a:t>FPT algorithms. 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Solve NP-complete problems on inputs for which the “hardness parameter” is small.</a:t>
                </a:r>
              </a:p>
              <a:p>
                <a:r>
                  <a:rPr lang="en-US" altLang="en-US" dirty="0"/>
                  <a:t>Parameterized algorithms in general.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Running time depends on the hardness parameter. The problem is not necessarily NP-hard.</a:t>
                </a:r>
              </a:p>
              <a:p>
                <a:endParaRPr lang="en-US" altLang="en-US" dirty="0">
                  <a:solidFill>
                    <a:schemeClr val="tx1"/>
                  </a:solidFill>
                </a:endParaRPr>
              </a:p>
              <a:p>
                <a:endParaRPr lang="en-US" altLang="en-US" dirty="0">
                  <a:solidFill>
                    <a:schemeClr val="tx1"/>
                  </a:solidFill>
                </a:endParaRPr>
              </a:p>
              <a:p>
                <a:endParaRPr lang="en-US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217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914400"/>
                <a:ext cx="8153400" cy="5410200"/>
              </a:xfrm>
              <a:blipFill>
                <a:blip r:embed="rId3"/>
                <a:stretch>
                  <a:fillRect l="-598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778ED-1A62-4A8C-AF19-D82C54279550}" type="slidenum">
              <a:rPr lang="en-US" altLang="en-US"/>
              <a:pPr/>
              <a:t>1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2179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Review:  Interval Coloring</a:t>
            </a:r>
          </a:p>
        </p:txBody>
      </p:sp>
      <p:sp>
        <p:nvSpPr>
          <p:cNvPr id="576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Interval coloring.  </a:t>
            </a:r>
            <a:r>
              <a:rPr lang="en-US" altLang="en-US" dirty="0">
                <a:solidFill>
                  <a:schemeClr val="tx1"/>
                </a:solidFill>
              </a:rPr>
              <a:t>Greedy algorithm finds coloring such that number of colors equals depth of schedule.</a:t>
            </a:r>
          </a:p>
          <a:p>
            <a:endParaRPr lang="en-US" altLang="en-US" dirty="0">
              <a:solidFill>
                <a:schemeClr val="tx1"/>
              </a:solidFill>
            </a:endParaRPr>
          </a:p>
          <a:p>
            <a:endParaRPr lang="en-US" altLang="en-US" dirty="0">
              <a:solidFill>
                <a:schemeClr val="tx1"/>
              </a:solidFill>
            </a:endParaRPr>
          </a:p>
          <a:p>
            <a:endParaRPr lang="en-US" altLang="en-US" dirty="0">
              <a:solidFill>
                <a:schemeClr val="tx1"/>
              </a:solidFill>
            </a:endParaRPr>
          </a:p>
          <a:p>
            <a:endParaRPr lang="en-US" altLang="en-US" dirty="0">
              <a:solidFill>
                <a:schemeClr val="tx1"/>
              </a:solidFill>
            </a:endParaRPr>
          </a:p>
          <a:p>
            <a:r>
              <a:rPr lang="en-US" altLang="en-US" dirty="0"/>
              <a:t>Circular arc coloring.</a:t>
            </a:r>
          </a:p>
          <a:p>
            <a:pPr lvl="1"/>
            <a:r>
              <a:rPr lang="en-US" altLang="en-US" dirty="0"/>
              <a:t>Number of colors </a:t>
            </a:r>
            <a:r>
              <a:rPr lang="en-US" altLang="en-US" dirty="0">
                <a:sym typeface="Symbol" pitchFamily="92" charset="2"/>
              </a:rPr>
              <a:t> depth.</a:t>
            </a:r>
            <a:r>
              <a:rPr lang="en-US" altLang="en-US" dirty="0"/>
              <a:t>  </a:t>
            </a:r>
          </a:p>
          <a:p>
            <a:pPr lvl="1"/>
            <a:r>
              <a:rPr lang="en-US" altLang="en-US" dirty="0"/>
              <a:t>But the two may not be equal.</a:t>
            </a:r>
          </a:p>
        </p:txBody>
      </p:sp>
      <p:sp>
        <p:nvSpPr>
          <p:cNvPr id="5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A66EC6-F915-4AC7-8067-3857D2F38D4A}" type="slidenum">
              <a:rPr lang="en-US" altLang="en-US"/>
              <a:pPr/>
              <a:t>10</a:t>
            </a:fld>
            <a:endParaRPr lang="en-US" altLang="en-US" sz="1400"/>
          </a:p>
        </p:txBody>
      </p:sp>
      <p:grpSp>
        <p:nvGrpSpPr>
          <p:cNvPr id="576621" name="Group 109"/>
          <p:cNvGrpSpPr>
            <a:grpSpLocks/>
          </p:cNvGrpSpPr>
          <p:nvPr/>
        </p:nvGrpSpPr>
        <p:grpSpPr bwMode="auto">
          <a:xfrm>
            <a:off x="1905000" y="2163763"/>
            <a:ext cx="5538788" cy="1341437"/>
            <a:chOff x="1152" y="1344"/>
            <a:chExt cx="3585" cy="868"/>
          </a:xfrm>
        </p:grpSpPr>
        <p:grpSp>
          <p:nvGrpSpPr>
            <p:cNvPr id="576536" name="Group 24"/>
            <p:cNvGrpSpPr>
              <a:grpSpLocks/>
            </p:cNvGrpSpPr>
            <p:nvPr/>
          </p:nvGrpSpPr>
          <p:grpSpPr bwMode="auto">
            <a:xfrm>
              <a:off x="1152" y="1344"/>
              <a:ext cx="3435" cy="868"/>
              <a:chOff x="814" y="2434"/>
              <a:chExt cx="4204" cy="1430"/>
            </a:xfrm>
          </p:grpSpPr>
          <p:sp>
            <p:nvSpPr>
              <p:cNvPr id="576537" name="Line 25"/>
              <p:cNvSpPr>
                <a:spLocks noChangeShapeType="1"/>
              </p:cNvSpPr>
              <p:nvPr/>
            </p:nvSpPr>
            <p:spPr bwMode="auto">
              <a:xfrm rot="-5400000">
                <a:off x="364" y="3153"/>
                <a:ext cx="142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/>
              <a:lstStyle/>
              <a:p>
                <a:endParaRPr lang="en-US"/>
              </a:p>
            </p:txBody>
          </p:sp>
          <p:sp>
            <p:nvSpPr>
              <p:cNvPr id="576538" name="Line 26"/>
              <p:cNvSpPr>
                <a:spLocks noChangeShapeType="1"/>
              </p:cNvSpPr>
              <p:nvPr/>
            </p:nvSpPr>
            <p:spPr bwMode="auto">
              <a:xfrm rot="-5400000">
                <a:off x="102" y="3153"/>
                <a:ext cx="142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/>
              <a:lstStyle/>
              <a:p>
                <a:endParaRPr lang="en-US"/>
              </a:p>
            </p:txBody>
          </p:sp>
          <p:sp>
            <p:nvSpPr>
              <p:cNvPr id="576539" name="Line 27"/>
              <p:cNvSpPr>
                <a:spLocks noChangeShapeType="1"/>
              </p:cNvSpPr>
              <p:nvPr/>
            </p:nvSpPr>
            <p:spPr bwMode="auto">
              <a:xfrm rot="-5400000">
                <a:off x="890" y="3153"/>
                <a:ext cx="142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/>
              <a:lstStyle/>
              <a:p>
                <a:endParaRPr lang="en-US"/>
              </a:p>
            </p:txBody>
          </p:sp>
          <p:sp>
            <p:nvSpPr>
              <p:cNvPr id="576540" name="Line 28"/>
              <p:cNvSpPr>
                <a:spLocks noChangeShapeType="1"/>
              </p:cNvSpPr>
              <p:nvPr/>
            </p:nvSpPr>
            <p:spPr bwMode="auto">
              <a:xfrm rot="-5400000">
                <a:off x="627" y="3153"/>
                <a:ext cx="142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/>
              <a:lstStyle/>
              <a:p>
                <a:endParaRPr lang="en-US"/>
              </a:p>
            </p:txBody>
          </p:sp>
          <p:sp>
            <p:nvSpPr>
              <p:cNvPr id="576541" name="Line 29"/>
              <p:cNvSpPr>
                <a:spLocks noChangeShapeType="1"/>
              </p:cNvSpPr>
              <p:nvPr/>
            </p:nvSpPr>
            <p:spPr bwMode="auto">
              <a:xfrm rot="-5400000">
                <a:off x="1152" y="3153"/>
                <a:ext cx="142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/>
              <a:lstStyle/>
              <a:p>
                <a:endParaRPr lang="en-US"/>
              </a:p>
            </p:txBody>
          </p:sp>
          <p:sp>
            <p:nvSpPr>
              <p:cNvPr id="576542" name="Line 30"/>
              <p:cNvSpPr>
                <a:spLocks noChangeShapeType="1"/>
              </p:cNvSpPr>
              <p:nvPr/>
            </p:nvSpPr>
            <p:spPr bwMode="auto">
              <a:xfrm rot="-5400000">
                <a:off x="1939" y="3153"/>
                <a:ext cx="142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/>
              <a:lstStyle/>
              <a:p>
                <a:endParaRPr lang="en-US"/>
              </a:p>
            </p:txBody>
          </p:sp>
          <p:sp>
            <p:nvSpPr>
              <p:cNvPr id="576543" name="Line 31"/>
              <p:cNvSpPr>
                <a:spLocks noChangeShapeType="1"/>
              </p:cNvSpPr>
              <p:nvPr/>
            </p:nvSpPr>
            <p:spPr bwMode="auto">
              <a:xfrm rot="-5400000">
                <a:off x="1677" y="3153"/>
                <a:ext cx="142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/>
              <a:lstStyle/>
              <a:p>
                <a:endParaRPr lang="en-US"/>
              </a:p>
            </p:txBody>
          </p:sp>
          <p:sp>
            <p:nvSpPr>
              <p:cNvPr id="576544" name="Line 32"/>
              <p:cNvSpPr>
                <a:spLocks noChangeShapeType="1"/>
              </p:cNvSpPr>
              <p:nvPr/>
            </p:nvSpPr>
            <p:spPr bwMode="auto">
              <a:xfrm rot="-5400000">
                <a:off x="2464" y="3153"/>
                <a:ext cx="142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/>
              <a:lstStyle/>
              <a:p>
                <a:endParaRPr lang="en-US"/>
              </a:p>
            </p:txBody>
          </p:sp>
          <p:sp>
            <p:nvSpPr>
              <p:cNvPr id="576545" name="Line 33"/>
              <p:cNvSpPr>
                <a:spLocks noChangeShapeType="1"/>
              </p:cNvSpPr>
              <p:nvPr/>
            </p:nvSpPr>
            <p:spPr bwMode="auto">
              <a:xfrm rot="-5400000">
                <a:off x="2202" y="3153"/>
                <a:ext cx="142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/>
              <a:lstStyle/>
              <a:p>
                <a:endParaRPr lang="en-US"/>
              </a:p>
            </p:txBody>
          </p:sp>
          <p:sp>
            <p:nvSpPr>
              <p:cNvPr id="576546" name="Line 34"/>
              <p:cNvSpPr>
                <a:spLocks noChangeShapeType="1"/>
              </p:cNvSpPr>
              <p:nvPr/>
            </p:nvSpPr>
            <p:spPr bwMode="auto">
              <a:xfrm rot="-5400000">
                <a:off x="2990" y="3153"/>
                <a:ext cx="142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/>
              <a:lstStyle/>
              <a:p>
                <a:endParaRPr lang="en-US"/>
              </a:p>
            </p:txBody>
          </p:sp>
          <p:sp>
            <p:nvSpPr>
              <p:cNvPr id="576547" name="Line 35"/>
              <p:cNvSpPr>
                <a:spLocks noChangeShapeType="1"/>
              </p:cNvSpPr>
              <p:nvPr/>
            </p:nvSpPr>
            <p:spPr bwMode="auto">
              <a:xfrm rot="-5400000">
                <a:off x="2727" y="3153"/>
                <a:ext cx="142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/>
              <a:lstStyle/>
              <a:p>
                <a:endParaRPr lang="en-US"/>
              </a:p>
            </p:txBody>
          </p:sp>
          <p:sp>
            <p:nvSpPr>
              <p:cNvPr id="576548" name="Line 36"/>
              <p:cNvSpPr>
                <a:spLocks noChangeShapeType="1"/>
              </p:cNvSpPr>
              <p:nvPr/>
            </p:nvSpPr>
            <p:spPr bwMode="auto">
              <a:xfrm rot="-5400000">
                <a:off x="1415" y="3153"/>
                <a:ext cx="142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/>
              <a:lstStyle/>
              <a:p>
                <a:endParaRPr lang="en-US"/>
              </a:p>
            </p:txBody>
          </p:sp>
          <p:sp>
            <p:nvSpPr>
              <p:cNvPr id="576549" name="Line 37"/>
              <p:cNvSpPr>
                <a:spLocks noChangeShapeType="1"/>
              </p:cNvSpPr>
              <p:nvPr/>
            </p:nvSpPr>
            <p:spPr bwMode="auto">
              <a:xfrm rot="-5400000">
                <a:off x="3255" y="3146"/>
                <a:ext cx="142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/>
              <a:lstStyle/>
              <a:p>
                <a:endParaRPr lang="en-US"/>
              </a:p>
            </p:txBody>
          </p:sp>
          <p:sp>
            <p:nvSpPr>
              <p:cNvPr id="576550" name="Line 38"/>
              <p:cNvSpPr>
                <a:spLocks noChangeShapeType="1"/>
              </p:cNvSpPr>
              <p:nvPr/>
            </p:nvSpPr>
            <p:spPr bwMode="auto">
              <a:xfrm rot="-5400000">
                <a:off x="3781" y="3146"/>
                <a:ext cx="142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/>
              <a:lstStyle/>
              <a:p>
                <a:endParaRPr lang="en-US"/>
              </a:p>
            </p:txBody>
          </p:sp>
          <p:sp>
            <p:nvSpPr>
              <p:cNvPr id="576551" name="Line 39"/>
              <p:cNvSpPr>
                <a:spLocks noChangeShapeType="1"/>
              </p:cNvSpPr>
              <p:nvPr/>
            </p:nvSpPr>
            <p:spPr bwMode="auto">
              <a:xfrm rot="-5400000">
                <a:off x="3518" y="3146"/>
                <a:ext cx="142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/>
              <a:lstStyle/>
              <a:p>
                <a:endParaRPr lang="en-US"/>
              </a:p>
            </p:txBody>
          </p:sp>
          <p:sp>
            <p:nvSpPr>
              <p:cNvPr id="576552" name="Line 40"/>
              <p:cNvSpPr>
                <a:spLocks noChangeShapeType="1"/>
              </p:cNvSpPr>
              <p:nvPr/>
            </p:nvSpPr>
            <p:spPr bwMode="auto">
              <a:xfrm rot="-5400000">
                <a:off x="4043" y="3146"/>
                <a:ext cx="142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/>
              <a:lstStyle/>
              <a:p>
                <a:endParaRPr lang="en-US"/>
              </a:p>
            </p:txBody>
          </p:sp>
          <p:sp>
            <p:nvSpPr>
              <p:cNvPr id="576553" name="Line 41"/>
              <p:cNvSpPr>
                <a:spLocks noChangeShapeType="1"/>
              </p:cNvSpPr>
              <p:nvPr/>
            </p:nvSpPr>
            <p:spPr bwMode="auto">
              <a:xfrm rot="-5400000">
                <a:off x="4306" y="3146"/>
                <a:ext cx="142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/>
              <a:lstStyle/>
              <a:p>
                <a:endParaRPr lang="en-US"/>
              </a:p>
            </p:txBody>
          </p:sp>
        </p:grpSp>
        <p:sp>
          <p:nvSpPr>
            <p:cNvPr id="576554" name="Line 42"/>
            <p:cNvSpPr>
              <a:spLocks noChangeShapeType="1"/>
            </p:cNvSpPr>
            <p:nvPr/>
          </p:nvSpPr>
          <p:spPr bwMode="auto">
            <a:xfrm>
              <a:off x="1152" y="2212"/>
              <a:ext cx="358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576570" name="Rectangle 58"/>
            <p:cNvSpPr>
              <a:spLocks noChangeArrowheads="1"/>
            </p:cNvSpPr>
            <p:nvPr/>
          </p:nvSpPr>
          <p:spPr bwMode="auto">
            <a:xfrm>
              <a:off x="3299" y="1920"/>
              <a:ext cx="1074" cy="138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200"/>
                <a:t>h</a:t>
              </a:r>
            </a:p>
          </p:txBody>
        </p:sp>
        <p:sp>
          <p:nvSpPr>
            <p:cNvPr id="576571" name="Rectangle 59"/>
            <p:cNvSpPr>
              <a:spLocks noChangeArrowheads="1"/>
            </p:cNvSpPr>
            <p:nvPr/>
          </p:nvSpPr>
          <p:spPr bwMode="auto">
            <a:xfrm>
              <a:off x="1153" y="1476"/>
              <a:ext cx="648" cy="13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200"/>
                <a:t>c</a:t>
              </a:r>
            </a:p>
          </p:txBody>
        </p:sp>
        <p:sp>
          <p:nvSpPr>
            <p:cNvPr id="576572" name="Rectangle 60"/>
            <p:cNvSpPr>
              <a:spLocks noChangeArrowheads="1"/>
            </p:cNvSpPr>
            <p:nvPr/>
          </p:nvSpPr>
          <p:spPr bwMode="auto">
            <a:xfrm>
              <a:off x="1157" y="1914"/>
              <a:ext cx="640" cy="13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200"/>
                <a:t>a</a:t>
              </a:r>
            </a:p>
          </p:txBody>
        </p:sp>
        <p:sp>
          <p:nvSpPr>
            <p:cNvPr id="576573" name="Rectangle 61"/>
            <p:cNvSpPr>
              <a:spLocks noChangeArrowheads="1"/>
            </p:cNvSpPr>
            <p:nvPr/>
          </p:nvSpPr>
          <p:spPr bwMode="auto">
            <a:xfrm>
              <a:off x="2010" y="1921"/>
              <a:ext cx="1289" cy="13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200"/>
                <a:t>e</a:t>
              </a:r>
            </a:p>
          </p:txBody>
        </p:sp>
        <p:sp>
          <p:nvSpPr>
            <p:cNvPr id="576574" name="Rectangle 62"/>
            <p:cNvSpPr>
              <a:spLocks noChangeArrowheads="1"/>
            </p:cNvSpPr>
            <p:nvPr/>
          </p:nvSpPr>
          <p:spPr bwMode="auto">
            <a:xfrm>
              <a:off x="2871" y="1473"/>
              <a:ext cx="641" cy="13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200"/>
                <a:t>f</a:t>
              </a:r>
            </a:p>
          </p:txBody>
        </p:sp>
        <p:sp>
          <p:nvSpPr>
            <p:cNvPr id="576575" name="Rectangle 63"/>
            <p:cNvSpPr>
              <a:spLocks noChangeArrowheads="1"/>
            </p:cNvSpPr>
            <p:nvPr/>
          </p:nvSpPr>
          <p:spPr bwMode="auto">
            <a:xfrm>
              <a:off x="2870" y="1684"/>
              <a:ext cx="646" cy="13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200"/>
                <a:t>g</a:t>
              </a:r>
            </a:p>
          </p:txBody>
        </p:sp>
        <p:sp>
          <p:nvSpPr>
            <p:cNvPr id="576576" name="Rectangle 64"/>
            <p:cNvSpPr>
              <a:spLocks noChangeArrowheads="1"/>
            </p:cNvSpPr>
            <p:nvPr/>
          </p:nvSpPr>
          <p:spPr bwMode="auto">
            <a:xfrm>
              <a:off x="3729" y="1686"/>
              <a:ext cx="646" cy="13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200"/>
                <a:t>i</a:t>
              </a:r>
            </a:p>
          </p:txBody>
        </p:sp>
        <p:sp>
          <p:nvSpPr>
            <p:cNvPr id="576577" name="Rectangle 65"/>
            <p:cNvSpPr>
              <a:spLocks noChangeArrowheads="1"/>
            </p:cNvSpPr>
            <p:nvPr/>
          </p:nvSpPr>
          <p:spPr bwMode="auto">
            <a:xfrm>
              <a:off x="3734" y="1480"/>
              <a:ext cx="641" cy="13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200"/>
                <a:t>j</a:t>
              </a:r>
            </a:p>
          </p:txBody>
        </p:sp>
        <p:sp>
          <p:nvSpPr>
            <p:cNvPr id="576583" name="Rectangle 71"/>
            <p:cNvSpPr>
              <a:spLocks noChangeArrowheads="1"/>
            </p:cNvSpPr>
            <p:nvPr/>
          </p:nvSpPr>
          <p:spPr bwMode="auto">
            <a:xfrm>
              <a:off x="2014" y="1476"/>
              <a:ext cx="641" cy="13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200"/>
                <a:t>d</a:t>
              </a:r>
            </a:p>
          </p:txBody>
        </p:sp>
        <p:sp>
          <p:nvSpPr>
            <p:cNvPr id="576584" name="Rectangle 72"/>
            <p:cNvSpPr>
              <a:spLocks noChangeArrowheads="1"/>
            </p:cNvSpPr>
            <p:nvPr/>
          </p:nvSpPr>
          <p:spPr bwMode="auto">
            <a:xfrm>
              <a:off x="1158" y="1683"/>
              <a:ext cx="1497" cy="13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200"/>
                <a:t>b</a:t>
              </a:r>
            </a:p>
          </p:txBody>
        </p:sp>
      </p:grpSp>
      <p:sp>
        <p:nvSpPr>
          <p:cNvPr id="576585" name="Line 73"/>
          <p:cNvSpPr>
            <a:spLocks noChangeShapeType="1"/>
          </p:cNvSpPr>
          <p:nvPr/>
        </p:nvSpPr>
        <p:spPr bwMode="auto">
          <a:xfrm flipH="1" flipV="1">
            <a:off x="2819400" y="16764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576586" name="Rectangle 74"/>
          <p:cNvSpPr>
            <a:spLocks noChangeArrowheads="1"/>
          </p:cNvSpPr>
          <p:nvPr/>
        </p:nvSpPr>
        <p:spPr bwMode="auto">
          <a:xfrm>
            <a:off x="3040063" y="1684338"/>
            <a:ext cx="4445128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dirty="0"/>
              <a:t>maximum number of intervals at one location</a:t>
            </a:r>
          </a:p>
        </p:txBody>
      </p:sp>
      <p:grpSp>
        <p:nvGrpSpPr>
          <p:cNvPr id="576620" name="Group 108"/>
          <p:cNvGrpSpPr>
            <a:grpSpLocks/>
          </p:cNvGrpSpPr>
          <p:nvPr/>
        </p:nvGrpSpPr>
        <p:grpSpPr bwMode="auto">
          <a:xfrm>
            <a:off x="5475287" y="3833813"/>
            <a:ext cx="2743200" cy="2643187"/>
            <a:chOff x="3648" y="2458"/>
            <a:chExt cx="1824" cy="1758"/>
          </a:xfrm>
        </p:grpSpPr>
        <p:sp>
          <p:nvSpPr>
            <p:cNvPr id="576589" name="Rectangle 77"/>
            <p:cNvSpPr>
              <a:spLocks noChangeArrowheads="1"/>
            </p:cNvSpPr>
            <p:nvPr/>
          </p:nvSpPr>
          <p:spPr bwMode="auto">
            <a:xfrm>
              <a:off x="3648" y="2458"/>
              <a:ext cx="1824" cy="171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576590" name="Oval 78"/>
            <p:cNvSpPr>
              <a:spLocks noChangeArrowheads="1"/>
            </p:cNvSpPr>
            <p:nvPr/>
          </p:nvSpPr>
          <p:spPr bwMode="auto">
            <a:xfrm>
              <a:off x="4111" y="2879"/>
              <a:ext cx="947" cy="946"/>
            </a:xfrm>
            <a:prstGeom prst="ellipse">
              <a:avLst/>
            </a:prstGeom>
            <a:solidFill>
              <a:schemeClr val="tx2"/>
            </a:solidFill>
            <a:ln w="50800">
              <a:solidFill>
                <a:schemeClr val="accent2"/>
              </a:solidFill>
              <a:round/>
              <a:headE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576591" name="Oval 79"/>
            <p:cNvSpPr>
              <a:spLocks noChangeArrowheads="1"/>
            </p:cNvSpPr>
            <p:nvPr/>
          </p:nvSpPr>
          <p:spPr bwMode="auto">
            <a:xfrm>
              <a:off x="4556" y="2844"/>
              <a:ext cx="71" cy="7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576592" name="Oval 80"/>
            <p:cNvSpPr>
              <a:spLocks noChangeArrowheads="1"/>
            </p:cNvSpPr>
            <p:nvPr/>
          </p:nvSpPr>
          <p:spPr bwMode="auto">
            <a:xfrm>
              <a:off x="4556" y="3790"/>
              <a:ext cx="71" cy="7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576593" name="Oval 81"/>
            <p:cNvSpPr>
              <a:spLocks noChangeArrowheads="1"/>
            </p:cNvSpPr>
            <p:nvPr/>
          </p:nvSpPr>
          <p:spPr bwMode="auto">
            <a:xfrm>
              <a:off x="5023" y="3314"/>
              <a:ext cx="70" cy="7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576594" name="Oval 82"/>
            <p:cNvSpPr>
              <a:spLocks noChangeArrowheads="1"/>
            </p:cNvSpPr>
            <p:nvPr/>
          </p:nvSpPr>
          <p:spPr bwMode="auto">
            <a:xfrm>
              <a:off x="4078" y="3314"/>
              <a:ext cx="71" cy="7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576596" name="Rectangle 84"/>
            <p:cNvSpPr>
              <a:spLocks noChangeArrowheads="1"/>
            </p:cNvSpPr>
            <p:nvPr/>
          </p:nvSpPr>
          <p:spPr bwMode="auto">
            <a:xfrm>
              <a:off x="3855" y="3299"/>
              <a:ext cx="105" cy="7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576597" name="Rectangle 85"/>
            <p:cNvSpPr>
              <a:spLocks noChangeArrowheads="1"/>
            </p:cNvSpPr>
            <p:nvPr/>
          </p:nvSpPr>
          <p:spPr bwMode="auto">
            <a:xfrm>
              <a:off x="5210" y="3299"/>
              <a:ext cx="105" cy="7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576600" name="Oval 88"/>
            <p:cNvSpPr>
              <a:spLocks noChangeArrowheads="1"/>
            </p:cNvSpPr>
            <p:nvPr/>
          </p:nvSpPr>
          <p:spPr bwMode="auto">
            <a:xfrm>
              <a:off x="3799" y="2567"/>
              <a:ext cx="1564" cy="156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576601" name="Rectangle 89"/>
            <p:cNvSpPr>
              <a:spLocks noChangeArrowheads="1"/>
            </p:cNvSpPr>
            <p:nvPr/>
          </p:nvSpPr>
          <p:spPr bwMode="auto">
            <a:xfrm>
              <a:off x="5314" y="3322"/>
              <a:ext cx="105" cy="7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576602" name="Rectangle 90"/>
            <p:cNvSpPr>
              <a:spLocks noChangeArrowheads="1"/>
            </p:cNvSpPr>
            <p:nvPr/>
          </p:nvSpPr>
          <p:spPr bwMode="auto">
            <a:xfrm>
              <a:off x="3744" y="3264"/>
              <a:ext cx="105" cy="7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576605" name="Oval 93"/>
            <p:cNvSpPr>
              <a:spLocks noChangeArrowheads="1"/>
            </p:cNvSpPr>
            <p:nvPr/>
          </p:nvSpPr>
          <p:spPr bwMode="auto">
            <a:xfrm>
              <a:off x="4006" y="2766"/>
              <a:ext cx="1169" cy="116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576606" name="Rectangle 94"/>
            <p:cNvSpPr>
              <a:spLocks noChangeArrowheads="1"/>
            </p:cNvSpPr>
            <p:nvPr/>
          </p:nvSpPr>
          <p:spPr bwMode="auto">
            <a:xfrm>
              <a:off x="3960" y="3303"/>
              <a:ext cx="105" cy="7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576607" name="Rectangle 95"/>
            <p:cNvSpPr>
              <a:spLocks noChangeArrowheads="1"/>
            </p:cNvSpPr>
            <p:nvPr/>
          </p:nvSpPr>
          <p:spPr bwMode="auto">
            <a:xfrm>
              <a:off x="4538" y="2738"/>
              <a:ext cx="105" cy="7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576612" name="Freeform 100"/>
            <p:cNvSpPr>
              <a:spLocks/>
            </p:cNvSpPr>
            <p:nvPr/>
          </p:nvSpPr>
          <p:spPr bwMode="auto">
            <a:xfrm>
              <a:off x="3968" y="2729"/>
              <a:ext cx="609" cy="602"/>
            </a:xfrm>
            <a:custGeom>
              <a:avLst/>
              <a:gdLst>
                <a:gd name="T0" fmla="*/ 594 w 609"/>
                <a:gd name="T1" fmla="*/ 44 h 602"/>
                <a:gd name="T2" fmla="*/ 493 w 609"/>
                <a:gd name="T3" fmla="*/ 112 h 602"/>
                <a:gd name="T4" fmla="*/ 459 w 609"/>
                <a:gd name="T5" fmla="*/ 122 h 602"/>
                <a:gd name="T6" fmla="*/ 420 w 609"/>
                <a:gd name="T7" fmla="*/ 132 h 602"/>
                <a:gd name="T8" fmla="*/ 405 w 609"/>
                <a:gd name="T9" fmla="*/ 141 h 602"/>
                <a:gd name="T10" fmla="*/ 367 w 609"/>
                <a:gd name="T11" fmla="*/ 151 h 602"/>
                <a:gd name="T12" fmla="*/ 299 w 609"/>
                <a:gd name="T13" fmla="*/ 199 h 602"/>
                <a:gd name="T14" fmla="*/ 240 w 609"/>
                <a:gd name="T15" fmla="*/ 258 h 602"/>
                <a:gd name="T16" fmla="*/ 211 w 609"/>
                <a:gd name="T17" fmla="*/ 306 h 602"/>
                <a:gd name="T18" fmla="*/ 148 w 609"/>
                <a:gd name="T19" fmla="*/ 374 h 602"/>
                <a:gd name="T20" fmla="*/ 85 w 609"/>
                <a:gd name="T21" fmla="*/ 500 h 602"/>
                <a:gd name="T22" fmla="*/ 51 w 609"/>
                <a:gd name="T23" fmla="*/ 573 h 602"/>
                <a:gd name="T24" fmla="*/ 32 w 609"/>
                <a:gd name="T25" fmla="*/ 602 h 602"/>
                <a:gd name="T26" fmla="*/ 3 w 609"/>
                <a:gd name="T27" fmla="*/ 573 h 602"/>
                <a:gd name="T28" fmla="*/ 56 w 609"/>
                <a:gd name="T29" fmla="*/ 427 h 602"/>
                <a:gd name="T30" fmla="*/ 71 w 609"/>
                <a:gd name="T31" fmla="*/ 340 h 602"/>
                <a:gd name="T32" fmla="*/ 129 w 609"/>
                <a:gd name="T33" fmla="*/ 243 h 602"/>
                <a:gd name="T34" fmla="*/ 173 w 609"/>
                <a:gd name="T35" fmla="*/ 166 h 602"/>
                <a:gd name="T36" fmla="*/ 207 w 609"/>
                <a:gd name="T37" fmla="*/ 146 h 602"/>
                <a:gd name="T38" fmla="*/ 304 w 609"/>
                <a:gd name="T39" fmla="*/ 88 h 602"/>
                <a:gd name="T40" fmla="*/ 357 w 609"/>
                <a:gd name="T41" fmla="*/ 59 h 602"/>
                <a:gd name="T42" fmla="*/ 454 w 609"/>
                <a:gd name="T43" fmla="*/ 6 h 602"/>
                <a:gd name="T44" fmla="*/ 594 w 609"/>
                <a:gd name="T45" fmla="*/ 15 h 602"/>
                <a:gd name="T46" fmla="*/ 594 w 609"/>
                <a:gd name="T47" fmla="*/ 44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09" h="602">
                  <a:moveTo>
                    <a:pt x="594" y="44"/>
                  </a:moveTo>
                  <a:cubicBezTo>
                    <a:pt x="570" y="77"/>
                    <a:pt x="532" y="102"/>
                    <a:pt x="493" y="112"/>
                  </a:cubicBezTo>
                  <a:cubicBezTo>
                    <a:pt x="440" y="123"/>
                    <a:pt x="499" y="110"/>
                    <a:pt x="459" y="122"/>
                  </a:cubicBezTo>
                  <a:cubicBezTo>
                    <a:pt x="446" y="125"/>
                    <a:pt x="420" y="132"/>
                    <a:pt x="420" y="132"/>
                  </a:cubicBezTo>
                  <a:cubicBezTo>
                    <a:pt x="415" y="135"/>
                    <a:pt x="410" y="139"/>
                    <a:pt x="405" y="141"/>
                  </a:cubicBezTo>
                  <a:cubicBezTo>
                    <a:pt x="392" y="145"/>
                    <a:pt x="378" y="145"/>
                    <a:pt x="367" y="151"/>
                  </a:cubicBezTo>
                  <a:cubicBezTo>
                    <a:pt x="346" y="161"/>
                    <a:pt x="325" y="186"/>
                    <a:pt x="299" y="199"/>
                  </a:cubicBezTo>
                  <a:cubicBezTo>
                    <a:pt x="283" y="222"/>
                    <a:pt x="263" y="242"/>
                    <a:pt x="240" y="258"/>
                  </a:cubicBezTo>
                  <a:cubicBezTo>
                    <a:pt x="229" y="273"/>
                    <a:pt x="222" y="291"/>
                    <a:pt x="211" y="306"/>
                  </a:cubicBezTo>
                  <a:cubicBezTo>
                    <a:pt x="190" y="330"/>
                    <a:pt x="164" y="347"/>
                    <a:pt x="148" y="374"/>
                  </a:cubicBezTo>
                  <a:cubicBezTo>
                    <a:pt x="123" y="413"/>
                    <a:pt x="112" y="462"/>
                    <a:pt x="85" y="500"/>
                  </a:cubicBezTo>
                  <a:cubicBezTo>
                    <a:pt x="79" y="527"/>
                    <a:pt x="65" y="548"/>
                    <a:pt x="51" y="573"/>
                  </a:cubicBezTo>
                  <a:cubicBezTo>
                    <a:pt x="45" y="582"/>
                    <a:pt x="32" y="602"/>
                    <a:pt x="32" y="602"/>
                  </a:cubicBezTo>
                  <a:cubicBezTo>
                    <a:pt x="18" y="594"/>
                    <a:pt x="4" y="592"/>
                    <a:pt x="3" y="573"/>
                  </a:cubicBezTo>
                  <a:cubicBezTo>
                    <a:pt x="0" y="542"/>
                    <a:pt x="42" y="457"/>
                    <a:pt x="56" y="427"/>
                  </a:cubicBezTo>
                  <a:cubicBezTo>
                    <a:pt x="61" y="400"/>
                    <a:pt x="63" y="364"/>
                    <a:pt x="71" y="340"/>
                  </a:cubicBezTo>
                  <a:cubicBezTo>
                    <a:pt x="81" y="304"/>
                    <a:pt x="109" y="273"/>
                    <a:pt x="129" y="243"/>
                  </a:cubicBezTo>
                  <a:cubicBezTo>
                    <a:pt x="144" y="218"/>
                    <a:pt x="154" y="188"/>
                    <a:pt x="173" y="166"/>
                  </a:cubicBezTo>
                  <a:cubicBezTo>
                    <a:pt x="180" y="156"/>
                    <a:pt x="197" y="152"/>
                    <a:pt x="207" y="146"/>
                  </a:cubicBezTo>
                  <a:cubicBezTo>
                    <a:pt x="238" y="124"/>
                    <a:pt x="266" y="97"/>
                    <a:pt x="304" y="88"/>
                  </a:cubicBezTo>
                  <a:cubicBezTo>
                    <a:pt x="321" y="74"/>
                    <a:pt x="335" y="66"/>
                    <a:pt x="357" y="59"/>
                  </a:cubicBezTo>
                  <a:cubicBezTo>
                    <a:pt x="387" y="37"/>
                    <a:pt x="418" y="19"/>
                    <a:pt x="454" y="6"/>
                  </a:cubicBezTo>
                  <a:cubicBezTo>
                    <a:pt x="500" y="10"/>
                    <a:pt x="549" y="0"/>
                    <a:pt x="594" y="15"/>
                  </a:cubicBezTo>
                  <a:cubicBezTo>
                    <a:pt x="609" y="19"/>
                    <a:pt x="550" y="74"/>
                    <a:pt x="594" y="4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576613" name="Freeform 101"/>
            <p:cNvSpPr>
              <a:spLocks/>
            </p:cNvSpPr>
            <p:nvPr/>
          </p:nvSpPr>
          <p:spPr bwMode="auto">
            <a:xfrm>
              <a:off x="3714" y="3307"/>
              <a:ext cx="1687" cy="909"/>
            </a:xfrm>
            <a:custGeom>
              <a:avLst/>
              <a:gdLst>
                <a:gd name="T0" fmla="*/ 0 w 1687"/>
                <a:gd name="T1" fmla="*/ 29 h 909"/>
                <a:gd name="T2" fmla="*/ 58 w 1687"/>
                <a:gd name="T3" fmla="*/ 0 h 909"/>
                <a:gd name="T4" fmla="*/ 82 w 1687"/>
                <a:gd name="T5" fmla="*/ 9 h 909"/>
                <a:gd name="T6" fmla="*/ 92 w 1687"/>
                <a:gd name="T7" fmla="*/ 29 h 909"/>
                <a:gd name="T8" fmla="*/ 131 w 1687"/>
                <a:gd name="T9" fmla="*/ 58 h 909"/>
                <a:gd name="T10" fmla="*/ 155 w 1687"/>
                <a:gd name="T11" fmla="*/ 92 h 909"/>
                <a:gd name="T12" fmla="*/ 204 w 1687"/>
                <a:gd name="T13" fmla="*/ 189 h 909"/>
                <a:gd name="T14" fmla="*/ 247 w 1687"/>
                <a:gd name="T15" fmla="*/ 261 h 909"/>
                <a:gd name="T16" fmla="*/ 291 w 1687"/>
                <a:gd name="T17" fmla="*/ 339 h 909"/>
                <a:gd name="T18" fmla="*/ 339 w 1687"/>
                <a:gd name="T19" fmla="*/ 441 h 909"/>
                <a:gd name="T20" fmla="*/ 359 w 1687"/>
                <a:gd name="T21" fmla="*/ 480 h 909"/>
                <a:gd name="T22" fmla="*/ 383 w 1687"/>
                <a:gd name="T23" fmla="*/ 509 h 909"/>
                <a:gd name="T24" fmla="*/ 461 w 1687"/>
                <a:gd name="T25" fmla="*/ 611 h 909"/>
                <a:gd name="T26" fmla="*/ 538 w 1687"/>
                <a:gd name="T27" fmla="*/ 678 h 909"/>
                <a:gd name="T28" fmla="*/ 582 w 1687"/>
                <a:gd name="T29" fmla="*/ 698 h 909"/>
                <a:gd name="T30" fmla="*/ 601 w 1687"/>
                <a:gd name="T31" fmla="*/ 712 h 909"/>
                <a:gd name="T32" fmla="*/ 771 w 1687"/>
                <a:gd name="T33" fmla="*/ 756 h 909"/>
                <a:gd name="T34" fmla="*/ 1008 w 1687"/>
                <a:gd name="T35" fmla="*/ 771 h 909"/>
                <a:gd name="T36" fmla="*/ 1130 w 1687"/>
                <a:gd name="T37" fmla="*/ 698 h 909"/>
                <a:gd name="T38" fmla="*/ 1193 w 1687"/>
                <a:gd name="T39" fmla="*/ 649 h 909"/>
                <a:gd name="T40" fmla="*/ 1319 w 1687"/>
                <a:gd name="T41" fmla="*/ 572 h 909"/>
                <a:gd name="T42" fmla="*/ 1416 w 1687"/>
                <a:gd name="T43" fmla="*/ 465 h 909"/>
                <a:gd name="T44" fmla="*/ 1425 w 1687"/>
                <a:gd name="T45" fmla="*/ 451 h 909"/>
                <a:gd name="T46" fmla="*/ 1440 w 1687"/>
                <a:gd name="T47" fmla="*/ 436 h 909"/>
                <a:gd name="T48" fmla="*/ 1469 w 1687"/>
                <a:gd name="T49" fmla="*/ 378 h 909"/>
                <a:gd name="T50" fmla="*/ 1503 w 1687"/>
                <a:gd name="T51" fmla="*/ 334 h 909"/>
                <a:gd name="T52" fmla="*/ 1551 w 1687"/>
                <a:gd name="T53" fmla="*/ 252 h 909"/>
                <a:gd name="T54" fmla="*/ 1595 w 1687"/>
                <a:gd name="T55" fmla="*/ 155 h 909"/>
                <a:gd name="T56" fmla="*/ 1648 w 1687"/>
                <a:gd name="T57" fmla="*/ 68 h 909"/>
                <a:gd name="T58" fmla="*/ 1687 w 1687"/>
                <a:gd name="T59" fmla="*/ 121 h 909"/>
                <a:gd name="T60" fmla="*/ 1634 w 1687"/>
                <a:gd name="T61" fmla="*/ 276 h 909"/>
                <a:gd name="T62" fmla="*/ 1600 w 1687"/>
                <a:gd name="T63" fmla="*/ 426 h 909"/>
                <a:gd name="T64" fmla="*/ 1440 w 1687"/>
                <a:gd name="T65" fmla="*/ 664 h 909"/>
                <a:gd name="T66" fmla="*/ 1372 w 1687"/>
                <a:gd name="T67" fmla="*/ 746 h 909"/>
                <a:gd name="T68" fmla="*/ 1270 w 1687"/>
                <a:gd name="T69" fmla="*/ 819 h 909"/>
                <a:gd name="T70" fmla="*/ 1207 w 1687"/>
                <a:gd name="T71" fmla="*/ 834 h 909"/>
                <a:gd name="T72" fmla="*/ 795 w 1687"/>
                <a:gd name="T73" fmla="*/ 863 h 909"/>
                <a:gd name="T74" fmla="*/ 577 w 1687"/>
                <a:gd name="T75" fmla="*/ 843 h 909"/>
                <a:gd name="T76" fmla="*/ 485 w 1687"/>
                <a:gd name="T77" fmla="*/ 809 h 909"/>
                <a:gd name="T78" fmla="*/ 339 w 1687"/>
                <a:gd name="T79" fmla="*/ 712 h 909"/>
                <a:gd name="T80" fmla="*/ 257 w 1687"/>
                <a:gd name="T81" fmla="*/ 625 h 909"/>
                <a:gd name="T82" fmla="*/ 179 w 1687"/>
                <a:gd name="T83" fmla="*/ 523 h 909"/>
                <a:gd name="T84" fmla="*/ 136 w 1687"/>
                <a:gd name="T85" fmla="*/ 451 h 909"/>
                <a:gd name="T86" fmla="*/ 102 w 1687"/>
                <a:gd name="T87" fmla="*/ 392 h 909"/>
                <a:gd name="T88" fmla="*/ 68 w 1687"/>
                <a:gd name="T89" fmla="*/ 281 h 909"/>
                <a:gd name="T90" fmla="*/ 44 w 1687"/>
                <a:gd name="T91" fmla="*/ 189 h 909"/>
                <a:gd name="T92" fmla="*/ 29 w 1687"/>
                <a:gd name="T93" fmla="*/ 72 h 909"/>
                <a:gd name="T94" fmla="*/ 0 w 1687"/>
                <a:gd name="T95" fmla="*/ 29 h 9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687" h="909">
                  <a:moveTo>
                    <a:pt x="0" y="29"/>
                  </a:moveTo>
                  <a:cubicBezTo>
                    <a:pt x="25" y="2"/>
                    <a:pt x="26" y="11"/>
                    <a:pt x="58" y="0"/>
                  </a:cubicBezTo>
                  <a:cubicBezTo>
                    <a:pt x="66" y="3"/>
                    <a:pt x="75" y="3"/>
                    <a:pt x="82" y="9"/>
                  </a:cubicBezTo>
                  <a:cubicBezTo>
                    <a:pt x="87" y="13"/>
                    <a:pt x="87" y="23"/>
                    <a:pt x="92" y="29"/>
                  </a:cubicBezTo>
                  <a:cubicBezTo>
                    <a:pt x="102" y="41"/>
                    <a:pt x="120" y="45"/>
                    <a:pt x="131" y="58"/>
                  </a:cubicBezTo>
                  <a:cubicBezTo>
                    <a:pt x="140" y="68"/>
                    <a:pt x="155" y="92"/>
                    <a:pt x="155" y="92"/>
                  </a:cubicBezTo>
                  <a:cubicBezTo>
                    <a:pt x="171" y="139"/>
                    <a:pt x="165" y="157"/>
                    <a:pt x="204" y="189"/>
                  </a:cubicBezTo>
                  <a:cubicBezTo>
                    <a:pt x="211" y="215"/>
                    <a:pt x="232" y="237"/>
                    <a:pt x="247" y="261"/>
                  </a:cubicBezTo>
                  <a:cubicBezTo>
                    <a:pt x="261" y="286"/>
                    <a:pt x="277" y="313"/>
                    <a:pt x="291" y="339"/>
                  </a:cubicBezTo>
                  <a:cubicBezTo>
                    <a:pt x="298" y="377"/>
                    <a:pt x="319" y="407"/>
                    <a:pt x="339" y="441"/>
                  </a:cubicBezTo>
                  <a:cubicBezTo>
                    <a:pt x="346" y="453"/>
                    <a:pt x="348" y="469"/>
                    <a:pt x="359" y="480"/>
                  </a:cubicBezTo>
                  <a:cubicBezTo>
                    <a:pt x="372" y="493"/>
                    <a:pt x="373" y="492"/>
                    <a:pt x="383" y="509"/>
                  </a:cubicBezTo>
                  <a:cubicBezTo>
                    <a:pt x="404" y="545"/>
                    <a:pt x="425" y="587"/>
                    <a:pt x="461" y="611"/>
                  </a:cubicBezTo>
                  <a:cubicBezTo>
                    <a:pt x="479" y="636"/>
                    <a:pt x="507" y="669"/>
                    <a:pt x="538" y="678"/>
                  </a:cubicBezTo>
                  <a:cubicBezTo>
                    <a:pt x="589" y="716"/>
                    <a:pt x="525" y="673"/>
                    <a:pt x="582" y="698"/>
                  </a:cubicBezTo>
                  <a:cubicBezTo>
                    <a:pt x="589" y="701"/>
                    <a:pt x="593" y="708"/>
                    <a:pt x="601" y="712"/>
                  </a:cubicBezTo>
                  <a:cubicBezTo>
                    <a:pt x="651" y="736"/>
                    <a:pt x="717" y="748"/>
                    <a:pt x="771" y="756"/>
                  </a:cubicBezTo>
                  <a:cubicBezTo>
                    <a:pt x="835" y="789"/>
                    <a:pt x="943" y="772"/>
                    <a:pt x="1008" y="771"/>
                  </a:cubicBezTo>
                  <a:cubicBezTo>
                    <a:pt x="1039" y="739"/>
                    <a:pt x="1087" y="712"/>
                    <a:pt x="1130" y="698"/>
                  </a:cubicBezTo>
                  <a:cubicBezTo>
                    <a:pt x="1149" y="677"/>
                    <a:pt x="1165" y="658"/>
                    <a:pt x="1193" y="649"/>
                  </a:cubicBezTo>
                  <a:cubicBezTo>
                    <a:pt x="1233" y="620"/>
                    <a:pt x="1276" y="597"/>
                    <a:pt x="1319" y="572"/>
                  </a:cubicBezTo>
                  <a:cubicBezTo>
                    <a:pt x="1351" y="552"/>
                    <a:pt x="1394" y="496"/>
                    <a:pt x="1416" y="465"/>
                  </a:cubicBezTo>
                  <a:cubicBezTo>
                    <a:pt x="1419" y="460"/>
                    <a:pt x="1421" y="454"/>
                    <a:pt x="1425" y="451"/>
                  </a:cubicBezTo>
                  <a:cubicBezTo>
                    <a:pt x="1430" y="446"/>
                    <a:pt x="1435" y="441"/>
                    <a:pt x="1440" y="436"/>
                  </a:cubicBezTo>
                  <a:cubicBezTo>
                    <a:pt x="1452" y="418"/>
                    <a:pt x="1456" y="395"/>
                    <a:pt x="1469" y="378"/>
                  </a:cubicBezTo>
                  <a:cubicBezTo>
                    <a:pt x="1479" y="362"/>
                    <a:pt x="1503" y="334"/>
                    <a:pt x="1503" y="334"/>
                  </a:cubicBezTo>
                  <a:cubicBezTo>
                    <a:pt x="1512" y="306"/>
                    <a:pt x="1533" y="275"/>
                    <a:pt x="1551" y="252"/>
                  </a:cubicBezTo>
                  <a:cubicBezTo>
                    <a:pt x="1559" y="217"/>
                    <a:pt x="1580" y="187"/>
                    <a:pt x="1595" y="155"/>
                  </a:cubicBezTo>
                  <a:cubicBezTo>
                    <a:pt x="1609" y="122"/>
                    <a:pt x="1618" y="89"/>
                    <a:pt x="1648" y="68"/>
                  </a:cubicBezTo>
                  <a:cubicBezTo>
                    <a:pt x="1684" y="75"/>
                    <a:pt x="1676" y="90"/>
                    <a:pt x="1687" y="121"/>
                  </a:cubicBezTo>
                  <a:cubicBezTo>
                    <a:pt x="1681" y="182"/>
                    <a:pt x="1667" y="225"/>
                    <a:pt x="1634" y="276"/>
                  </a:cubicBezTo>
                  <a:cubicBezTo>
                    <a:pt x="1623" y="327"/>
                    <a:pt x="1627" y="379"/>
                    <a:pt x="1600" y="426"/>
                  </a:cubicBezTo>
                  <a:cubicBezTo>
                    <a:pt x="1574" y="527"/>
                    <a:pt x="1501" y="585"/>
                    <a:pt x="1440" y="664"/>
                  </a:cubicBezTo>
                  <a:cubicBezTo>
                    <a:pt x="1421" y="687"/>
                    <a:pt x="1399" y="736"/>
                    <a:pt x="1372" y="746"/>
                  </a:cubicBezTo>
                  <a:cubicBezTo>
                    <a:pt x="1345" y="773"/>
                    <a:pt x="1305" y="803"/>
                    <a:pt x="1270" y="819"/>
                  </a:cubicBezTo>
                  <a:cubicBezTo>
                    <a:pt x="1250" y="827"/>
                    <a:pt x="1207" y="834"/>
                    <a:pt x="1207" y="834"/>
                  </a:cubicBezTo>
                  <a:cubicBezTo>
                    <a:pt x="1089" y="909"/>
                    <a:pt x="925" y="808"/>
                    <a:pt x="795" y="863"/>
                  </a:cubicBezTo>
                  <a:cubicBezTo>
                    <a:pt x="678" y="855"/>
                    <a:pt x="663" y="852"/>
                    <a:pt x="577" y="843"/>
                  </a:cubicBezTo>
                  <a:cubicBezTo>
                    <a:pt x="544" y="823"/>
                    <a:pt x="523" y="813"/>
                    <a:pt x="485" y="809"/>
                  </a:cubicBezTo>
                  <a:cubicBezTo>
                    <a:pt x="434" y="778"/>
                    <a:pt x="391" y="738"/>
                    <a:pt x="339" y="712"/>
                  </a:cubicBezTo>
                  <a:cubicBezTo>
                    <a:pt x="316" y="677"/>
                    <a:pt x="285" y="653"/>
                    <a:pt x="257" y="625"/>
                  </a:cubicBezTo>
                  <a:cubicBezTo>
                    <a:pt x="227" y="595"/>
                    <a:pt x="209" y="553"/>
                    <a:pt x="179" y="523"/>
                  </a:cubicBezTo>
                  <a:cubicBezTo>
                    <a:pt x="169" y="496"/>
                    <a:pt x="150" y="475"/>
                    <a:pt x="136" y="451"/>
                  </a:cubicBezTo>
                  <a:cubicBezTo>
                    <a:pt x="91" y="374"/>
                    <a:pt x="136" y="440"/>
                    <a:pt x="102" y="392"/>
                  </a:cubicBezTo>
                  <a:cubicBezTo>
                    <a:pt x="94" y="357"/>
                    <a:pt x="88" y="309"/>
                    <a:pt x="68" y="281"/>
                  </a:cubicBezTo>
                  <a:cubicBezTo>
                    <a:pt x="64" y="239"/>
                    <a:pt x="67" y="220"/>
                    <a:pt x="44" y="189"/>
                  </a:cubicBezTo>
                  <a:cubicBezTo>
                    <a:pt x="35" y="147"/>
                    <a:pt x="34" y="117"/>
                    <a:pt x="29" y="72"/>
                  </a:cubicBezTo>
                  <a:cubicBezTo>
                    <a:pt x="27" y="61"/>
                    <a:pt x="0" y="5"/>
                    <a:pt x="0" y="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576614" name="Oval 102"/>
            <p:cNvSpPr>
              <a:spLocks noChangeArrowheads="1"/>
            </p:cNvSpPr>
            <p:nvPr/>
          </p:nvSpPr>
          <p:spPr bwMode="auto">
            <a:xfrm>
              <a:off x="3908" y="2660"/>
              <a:ext cx="1372" cy="137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576615" name="Rectangle 103"/>
            <p:cNvSpPr>
              <a:spLocks noChangeArrowheads="1"/>
            </p:cNvSpPr>
            <p:nvPr/>
          </p:nvSpPr>
          <p:spPr bwMode="auto">
            <a:xfrm>
              <a:off x="5232" y="3312"/>
              <a:ext cx="105" cy="7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576616" name="Rectangle 104"/>
            <p:cNvSpPr>
              <a:spLocks noChangeArrowheads="1"/>
            </p:cNvSpPr>
            <p:nvPr/>
          </p:nvSpPr>
          <p:spPr bwMode="auto">
            <a:xfrm>
              <a:off x="4551" y="2640"/>
              <a:ext cx="105" cy="7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576618" name="Freeform 106"/>
            <p:cNvSpPr>
              <a:spLocks/>
            </p:cNvSpPr>
            <p:nvPr/>
          </p:nvSpPr>
          <p:spPr bwMode="auto">
            <a:xfrm>
              <a:off x="4619" y="2623"/>
              <a:ext cx="711" cy="732"/>
            </a:xfrm>
            <a:custGeom>
              <a:avLst/>
              <a:gdLst>
                <a:gd name="T0" fmla="*/ 6 w 711"/>
                <a:gd name="T1" fmla="*/ 0 h 732"/>
                <a:gd name="T2" fmla="*/ 128 w 711"/>
                <a:gd name="T3" fmla="*/ 15 h 732"/>
                <a:gd name="T4" fmla="*/ 166 w 711"/>
                <a:gd name="T5" fmla="*/ 29 h 732"/>
                <a:gd name="T6" fmla="*/ 181 w 711"/>
                <a:gd name="T7" fmla="*/ 39 h 732"/>
                <a:gd name="T8" fmla="*/ 220 w 711"/>
                <a:gd name="T9" fmla="*/ 49 h 732"/>
                <a:gd name="T10" fmla="*/ 317 w 711"/>
                <a:gd name="T11" fmla="*/ 82 h 732"/>
                <a:gd name="T12" fmla="*/ 385 w 711"/>
                <a:gd name="T13" fmla="*/ 116 h 732"/>
                <a:gd name="T14" fmla="*/ 404 w 711"/>
                <a:gd name="T15" fmla="*/ 131 h 732"/>
                <a:gd name="T16" fmla="*/ 453 w 711"/>
                <a:gd name="T17" fmla="*/ 179 h 732"/>
                <a:gd name="T18" fmla="*/ 516 w 711"/>
                <a:gd name="T19" fmla="*/ 233 h 732"/>
                <a:gd name="T20" fmla="*/ 574 w 711"/>
                <a:gd name="T21" fmla="*/ 315 h 732"/>
                <a:gd name="T22" fmla="*/ 637 w 711"/>
                <a:gd name="T23" fmla="*/ 407 h 732"/>
                <a:gd name="T24" fmla="*/ 661 w 711"/>
                <a:gd name="T25" fmla="*/ 456 h 732"/>
                <a:gd name="T26" fmla="*/ 685 w 711"/>
                <a:gd name="T27" fmla="*/ 548 h 732"/>
                <a:gd name="T28" fmla="*/ 705 w 711"/>
                <a:gd name="T29" fmla="*/ 587 h 732"/>
                <a:gd name="T30" fmla="*/ 685 w 711"/>
                <a:gd name="T31" fmla="*/ 708 h 732"/>
                <a:gd name="T32" fmla="*/ 642 w 711"/>
                <a:gd name="T33" fmla="*/ 732 h 732"/>
                <a:gd name="T34" fmla="*/ 593 w 711"/>
                <a:gd name="T35" fmla="*/ 674 h 732"/>
                <a:gd name="T36" fmla="*/ 574 w 711"/>
                <a:gd name="T37" fmla="*/ 611 h 732"/>
                <a:gd name="T38" fmla="*/ 564 w 711"/>
                <a:gd name="T39" fmla="*/ 495 h 732"/>
                <a:gd name="T40" fmla="*/ 506 w 711"/>
                <a:gd name="T41" fmla="*/ 422 h 732"/>
                <a:gd name="T42" fmla="*/ 467 w 711"/>
                <a:gd name="T43" fmla="*/ 335 h 732"/>
                <a:gd name="T44" fmla="*/ 380 w 711"/>
                <a:gd name="T45" fmla="*/ 242 h 732"/>
                <a:gd name="T46" fmla="*/ 341 w 711"/>
                <a:gd name="T47" fmla="*/ 223 h 732"/>
                <a:gd name="T48" fmla="*/ 263 w 711"/>
                <a:gd name="T49" fmla="*/ 175 h 732"/>
                <a:gd name="T50" fmla="*/ 181 w 711"/>
                <a:gd name="T51" fmla="*/ 141 h 732"/>
                <a:gd name="T52" fmla="*/ 45 w 711"/>
                <a:gd name="T53" fmla="*/ 87 h 732"/>
                <a:gd name="T54" fmla="*/ 6 w 711"/>
                <a:gd name="T55" fmla="*/ 0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11" h="732">
                  <a:moveTo>
                    <a:pt x="6" y="0"/>
                  </a:moveTo>
                  <a:cubicBezTo>
                    <a:pt x="46" y="10"/>
                    <a:pt x="88" y="0"/>
                    <a:pt x="128" y="15"/>
                  </a:cubicBezTo>
                  <a:cubicBezTo>
                    <a:pt x="140" y="19"/>
                    <a:pt x="154" y="21"/>
                    <a:pt x="166" y="29"/>
                  </a:cubicBezTo>
                  <a:cubicBezTo>
                    <a:pt x="171" y="32"/>
                    <a:pt x="175" y="36"/>
                    <a:pt x="181" y="39"/>
                  </a:cubicBezTo>
                  <a:cubicBezTo>
                    <a:pt x="193" y="43"/>
                    <a:pt x="220" y="49"/>
                    <a:pt x="220" y="49"/>
                  </a:cubicBezTo>
                  <a:cubicBezTo>
                    <a:pt x="246" y="66"/>
                    <a:pt x="285" y="76"/>
                    <a:pt x="317" y="82"/>
                  </a:cubicBezTo>
                  <a:cubicBezTo>
                    <a:pt x="338" y="97"/>
                    <a:pt x="363" y="101"/>
                    <a:pt x="385" y="116"/>
                  </a:cubicBezTo>
                  <a:cubicBezTo>
                    <a:pt x="391" y="120"/>
                    <a:pt x="398" y="125"/>
                    <a:pt x="404" y="131"/>
                  </a:cubicBezTo>
                  <a:cubicBezTo>
                    <a:pt x="420" y="146"/>
                    <a:pt x="434" y="165"/>
                    <a:pt x="453" y="179"/>
                  </a:cubicBezTo>
                  <a:cubicBezTo>
                    <a:pt x="473" y="193"/>
                    <a:pt x="502" y="211"/>
                    <a:pt x="516" y="233"/>
                  </a:cubicBezTo>
                  <a:cubicBezTo>
                    <a:pt x="533" y="259"/>
                    <a:pt x="548" y="297"/>
                    <a:pt x="574" y="315"/>
                  </a:cubicBezTo>
                  <a:cubicBezTo>
                    <a:pt x="585" y="350"/>
                    <a:pt x="615" y="377"/>
                    <a:pt x="637" y="407"/>
                  </a:cubicBezTo>
                  <a:cubicBezTo>
                    <a:pt x="642" y="424"/>
                    <a:pt x="652" y="439"/>
                    <a:pt x="661" y="456"/>
                  </a:cubicBezTo>
                  <a:cubicBezTo>
                    <a:pt x="667" y="494"/>
                    <a:pt x="668" y="515"/>
                    <a:pt x="685" y="548"/>
                  </a:cubicBezTo>
                  <a:cubicBezTo>
                    <a:pt x="691" y="561"/>
                    <a:pt x="705" y="587"/>
                    <a:pt x="705" y="587"/>
                  </a:cubicBezTo>
                  <a:cubicBezTo>
                    <a:pt x="701" y="620"/>
                    <a:pt x="711" y="685"/>
                    <a:pt x="685" y="708"/>
                  </a:cubicBezTo>
                  <a:cubicBezTo>
                    <a:pt x="672" y="718"/>
                    <a:pt x="656" y="723"/>
                    <a:pt x="642" y="732"/>
                  </a:cubicBezTo>
                  <a:cubicBezTo>
                    <a:pt x="619" y="717"/>
                    <a:pt x="609" y="694"/>
                    <a:pt x="593" y="674"/>
                  </a:cubicBezTo>
                  <a:cubicBezTo>
                    <a:pt x="585" y="652"/>
                    <a:pt x="586" y="630"/>
                    <a:pt x="574" y="611"/>
                  </a:cubicBezTo>
                  <a:cubicBezTo>
                    <a:pt x="570" y="572"/>
                    <a:pt x="573" y="532"/>
                    <a:pt x="564" y="495"/>
                  </a:cubicBezTo>
                  <a:cubicBezTo>
                    <a:pt x="557" y="467"/>
                    <a:pt x="519" y="445"/>
                    <a:pt x="506" y="422"/>
                  </a:cubicBezTo>
                  <a:cubicBezTo>
                    <a:pt x="490" y="394"/>
                    <a:pt x="484" y="361"/>
                    <a:pt x="467" y="335"/>
                  </a:cubicBezTo>
                  <a:cubicBezTo>
                    <a:pt x="447" y="304"/>
                    <a:pt x="411" y="259"/>
                    <a:pt x="380" y="242"/>
                  </a:cubicBezTo>
                  <a:cubicBezTo>
                    <a:pt x="365" y="233"/>
                    <a:pt x="354" y="232"/>
                    <a:pt x="341" y="223"/>
                  </a:cubicBezTo>
                  <a:cubicBezTo>
                    <a:pt x="315" y="204"/>
                    <a:pt x="294" y="183"/>
                    <a:pt x="263" y="175"/>
                  </a:cubicBezTo>
                  <a:cubicBezTo>
                    <a:pt x="238" y="155"/>
                    <a:pt x="211" y="147"/>
                    <a:pt x="181" y="141"/>
                  </a:cubicBezTo>
                  <a:cubicBezTo>
                    <a:pt x="145" y="113"/>
                    <a:pt x="88" y="96"/>
                    <a:pt x="45" y="87"/>
                  </a:cubicBezTo>
                  <a:cubicBezTo>
                    <a:pt x="0" y="57"/>
                    <a:pt x="0" y="60"/>
                    <a:pt x="6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</p:grpSp>
      <p:sp>
        <p:nvSpPr>
          <p:cNvPr id="576619" name="Rectangle 107"/>
          <p:cNvSpPr>
            <a:spLocks noChangeArrowheads="1"/>
          </p:cNvSpPr>
          <p:nvPr/>
        </p:nvSpPr>
        <p:spPr bwMode="auto">
          <a:xfrm>
            <a:off x="3939230" y="5649038"/>
            <a:ext cx="1540486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dirty="0"/>
              <a:t>max depth = 2</a:t>
            </a:r>
            <a:br>
              <a:rPr lang="en-US" altLang="en-US" dirty="0"/>
            </a:br>
            <a:r>
              <a:rPr lang="en-US" altLang="en-US" dirty="0"/>
              <a:t>min colors = 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6515" grpId="0" uiExpand="1" build="p"/>
      <p:bldP spid="5766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(Almost) Transforming Circular Arc Coloring to Interval Coloring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8019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dirty="0"/>
                  <a:t>Circular arc coloring. 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Given a set of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 arcs with depth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92" charset="2"/>
                      </a:rPr>
                      <m:t>𝑘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  <a:sym typeface="Symbol" pitchFamily="92" charset="2"/>
                  </a:rPr>
                  <a:t>,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can the arcs be colored with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 colors?</a:t>
                </a:r>
              </a:p>
              <a:p>
                <a:r>
                  <a:rPr lang="en-US" altLang="en-US" dirty="0"/>
                  <a:t>Equivalent problem. 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Cut the ring between nodes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.  The arcs can be colored with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 colors </a:t>
                </a:r>
                <a:r>
                  <a:rPr lang="en-US" altLang="en-US" dirty="0" err="1">
                    <a:solidFill>
                      <a:schemeClr val="tx1"/>
                    </a:solidFill>
                  </a:rPr>
                  <a:t>iff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 the intervals can be colored with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 colors in such a way that those “sliced” arcs have the same color.</a:t>
                </a:r>
              </a:p>
            </p:txBody>
          </p:sp>
        </mc:Choice>
        <mc:Fallback xmlns="">
          <p:sp>
            <p:nvSpPr>
              <p:cNvPr id="59801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5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3EFBE-3963-48BD-B86D-E2C591FEEFFD}" type="slidenum">
              <a:rPr lang="en-US" altLang="en-US"/>
              <a:pPr/>
              <a:t>11</a:t>
            </a:fld>
            <a:endParaRPr lang="en-US" altLang="en-US" sz="1400"/>
          </a:p>
        </p:txBody>
      </p:sp>
      <p:pic>
        <p:nvPicPr>
          <p:cNvPr id="598020" name="Picture 4" descr="kleinberg_10F03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580" b="34807"/>
          <a:stretch>
            <a:fillRect/>
          </a:stretch>
        </p:blipFill>
        <p:spPr bwMode="auto">
          <a:xfrm>
            <a:off x="547356" y="2949575"/>
            <a:ext cx="3505200" cy="337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8021" name="Picture 5" descr="kleinberg_10F03"/>
          <p:cNvPicPr preferRelativeResize="0"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881" r="25305" b="11798"/>
          <a:stretch>
            <a:fillRect/>
          </a:stretch>
        </p:blipFill>
        <p:spPr bwMode="auto">
          <a:xfrm>
            <a:off x="4127415" y="4529747"/>
            <a:ext cx="434340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8022" name="Rectangle 6"/>
          <p:cNvSpPr>
            <a:spLocks noChangeArrowheads="1"/>
          </p:cNvSpPr>
          <p:nvPr/>
        </p:nvSpPr>
        <p:spPr bwMode="auto">
          <a:xfrm>
            <a:off x="4280986" y="3499220"/>
            <a:ext cx="3948197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dirty="0"/>
              <a:t>colors of a', b', and c' must correspond</a:t>
            </a:r>
            <a:br>
              <a:rPr lang="en-US" altLang="en-US" dirty="0"/>
            </a:br>
            <a:r>
              <a:rPr lang="en-US" altLang="en-US" dirty="0"/>
              <a:t>to colors of a", b", and c"</a:t>
            </a:r>
          </a:p>
        </p:txBody>
      </p:sp>
      <p:sp>
        <p:nvSpPr>
          <p:cNvPr id="598023" name="Rectangle 7"/>
          <p:cNvSpPr>
            <a:spLocks noChangeArrowheads="1"/>
          </p:cNvSpPr>
          <p:nvPr/>
        </p:nvSpPr>
        <p:spPr bwMode="auto">
          <a:xfrm>
            <a:off x="2209800" y="3814763"/>
            <a:ext cx="2857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000"/>
              <a:t>v</a:t>
            </a:r>
            <a:r>
              <a:rPr lang="en-US" altLang="en-US" sz="1000" baseline="-25000"/>
              <a:t>1</a:t>
            </a:r>
            <a:endParaRPr lang="en-US" altLang="en-US" sz="1000"/>
          </a:p>
        </p:txBody>
      </p:sp>
      <p:sp>
        <p:nvSpPr>
          <p:cNvPr id="598024" name="Rectangle 8"/>
          <p:cNvSpPr>
            <a:spLocks noChangeArrowheads="1"/>
          </p:cNvSpPr>
          <p:nvPr/>
        </p:nvSpPr>
        <p:spPr bwMode="auto">
          <a:xfrm>
            <a:off x="3043238" y="4643438"/>
            <a:ext cx="2984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000"/>
              <a:t>v</a:t>
            </a:r>
            <a:r>
              <a:rPr lang="en-US" altLang="en-US" sz="1000" baseline="-25000"/>
              <a:t>2</a:t>
            </a:r>
            <a:endParaRPr lang="en-US" altLang="en-US" sz="1000"/>
          </a:p>
        </p:txBody>
      </p:sp>
      <p:sp>
        <p:nvSpPr>
          <p:cNvPr id="598025" name="Rectangle 9"/>
          <p:cNvSpPr>
            <a:spLocks noChangeArrowheads="1"/>
          </p:cNvSpPr>
          <p:nvPr/>
        </p:nvSpPr>
        <p:spPr bwMode="auto">
          <a:xfrm>
            <a:off x="1371600" y="4643438"/>
            <a:ext cx="2984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000"/>
              <a:t>v</a:t>
            </a:r>
            <a:r>
              <a:rPr lang="en-US" altLang="en-US" sz="1000" baseline="-25000"/>
              <a:t>4</a:t>
            </a:r>
            <a:endParaRPr lang="en-US" altLang="en-US" sz="1000"/>
          </a:p>
        </p:txBody>
      </p:sp>
      <p:sp>
        <p:nvSpPr>
          <p:cNvPr id="598026" name="Rectangle 10"/>
          <p:cNvSpPr>
            <a:spLocks noChangeArrowheads="1"/>
          </p:cNvSpPr>
          <p:nvPr/>
        </p:nvSpPr>
        <p:spPr bwMode="auto">
          <a:xfrm>
            <a:off x="2217738" y="5475288"/>
            <a:ext cx="2984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000"/>
              <a:t>v</a:t>
            </a:r>
            <a:r>
              <a:rPr lang="en-US" altLang="en-US" sz="1000" baseline="-25000"/>
              <a:t>3</a:t>
            </a:r>
            <a:endParaRPr lang="en-US" altLang="en-US" sz="1000"/>
          </a:p>
        </p:txBody>
      </p:sp>
      <p:sp>
        <p:nvSpPr>
          <p:cNvPr id="598027" name="Rectangle 11"/>
          <p:cNvSpPr>
            <a:spLocks noChangeArrowheads="1"/>
          </p:cNvSpPr>
          <p:nvPr/>
        </p:nvSpPr>
        <p:spPr bwMode="auto">
          <a:xfrm>
            <a:off x="5205328" y="5286985"/>
            <a:ext cx="2857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000"/>
              <a:t>v</a:t>
            </a:r>
            <a:r>
              <a:rPr lang="en-US" altLang="en-US" sz="1000" baseline="-25000"/>
              <a:t>1</a:t>
            </a:r>
            <a:endParaRPr lang="en-US" altLang="en-US" sz="1000"/>
          </a:p>
        </p:txBody>
      </p:sp>
      <p:sp>
        <p:nvSpPr>
          <p:cNvPr id="598028" name="Rectangle 12"/>
          <p:cNvSpPr>
            <a:spLocks noChangeArrowheads="1"/>
          </p:cNvSpPr>
          <p:nvPr/>
        </p:nvSpPr>
        <p:spPr bwMode="auto">
          <a:xfrm>
            <a:off x="5867315" y="5291747"/>
            <a:ext cx="2984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000"/>
              <a:t>v</a:t>
            </a:r>
            <a:r>
              <a:rPr lang="en-US" altLang="en-US" sz="1000" baseline="-25000"/>
              <a:t>2</a:t>
            </a:r>
            <a:endParaRPr lang="en-US" altLang="en-US" sz="1000"/>
          </a:p>
        </p:txBody>
      </p:sp>
      <p:sp>
        <p:nvSpPr>
          <p:cNvPr id="598029" name="Rectangle 13"/>
          <p:cNvSpPr>
            <a:spLocks noChangeArrowheads="1"/>
          </p:cNvSpPr>
          <p:nvPr/>
        </p:nvSpPr>
        <p:spPr bwMode="auto">
          <a:xfrm>
            <a:off x="6642015" y="5291747"/>
            <a:ext cx="2984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000"/>
              <a:t>v</a:t>
            </a:r>
            <a:r>
              <a:rPr lang="en-US" altLang="en-US" sz="1000" baseline="-25000"/>
              <a:t>3</a:t>
            </a:r>
            <a:endParaRPr lang="en-US" altLang="en-US" sz="1000"/>
          </a:p>
        </p:txBody>
      </p:sp>
      <p:sp>
        <p:nvSpPr>
          <p:cNvPr id="598030" name="Rectangle 14"/>
          <p:cNvSpPr>
            <a:spLocks noChangeArrowheads="1"/>
          </p:cNvSpPr>
          <p:nvPr/>
        </p:nvSpPr>
        <p:spPr bwMode="auto">
          <a:xfrm>
            <a:off x="7189703" y="5286985"/>
            <a:ext cx="2984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000"/>
              <a:t>v</a:t>
            </a:r>
            <a:r>
              <a:rPr lang="en-US" altLang="en-US" sz="1000" baseline="-25000"/>
              <a:t>4</a:t>
            </a:r>
            <a:endParaRPr lang="en-US" altLang="en-US" sz="1000"/>
          </a:p>
        </p:txBody>
      </p:sp>
      <p:sp>
        <p:nvSpPr>
          <p:cNvPr id="598031" name="Rectangle 15"/>
          <p:cNvSpPr>
            <a:spLocks noChangeArrowheads="1"/>
          </p:cNvSpPr>
          <p:nvPr/>
        </p:nvSpPr>
        <p:spPr bwMode="auto">
          <a:xfrm>
            <a:off x="1744663" y="4127500"/>
            <a:ext cx="2984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000"/>
              <a:t>v</a:t>
            </a:r>
            <a:r>
              <a:rPr lang="en-US" altLang="en-US" sz="1000" baseline="-25000"/>
              <a:t>0</a:t>
            </a:r>
            <a:endParaRPr lang="en-US" altLang="en-US" sz="1000"/>
          </a:p>
        </p:txBody>
      </p:sp>
      <p:sp>
        <p:nvSpPr>
          <p:cNvPr id="598032" name="Rectangle 16"/>
          <p:cNvSpPr>
            <a:spLocks noChangeArrowheads="1"/>
          </p:cNvSpPr>
          <p:nvPr/>
        </p:nvSpPr>
        <p:spPr bwMode="auto">
          <a:xfrm>
            <a:off x="4329028" y="5291747"/>
            <a:ext cx="2984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000"/>
              <a:t>v</a:t>
            </a:r>
            <a:r>
              <a:rPr lang="en-US" altLang="en-US" sz="1000" baseline="-25000"/>
              <a:t>0</a:t>
            </a:r>
            <a:endParaRPr lang="en-US" altLang="en-US" sz="1000"/>
          </a:p>
        </p:txBody>
      </p:sp>
      <p:sp>
        <p:nvSpPr>
          <p:cNvPr id="598033" name="Rectangle 17"/>
          <p:cNvSpPr>
            <a:spLocks noChangeArrowheads="1"/>
          </p:cNvSpPr>
          <p:nvPr/>
        </p:nvSpPr>
        <p:spPr bwMode="auto">
          <a:xfrm>
            <a:off x="7969165" y="5275872"/>
            <a:ext cx="2984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000"/>
              <a:t>v</a:t>
            </a:r>
            <a:r>
              <a:rPr lang="en-US" altLang="en-US" sz="1000" baseline="-25000"/>
              <a:t>0</a:t>
            </a:r>
            <a:endParaRPr lang="en-US" altLang="en-US" sz="1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Circular Arc Coloring:  Dynamic Programming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9043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dirty="0"/>
                  <a:t>Dynamic programming algorithm.</a:t>
                </a:r>
              </a:p>
              <a:p>
                <a:pPr lvl="1"/>
                <a:r>
                  <a:rPr lang="en-US" altLang="en-US" dirty="0"/>
                  <a:t>Assign distinct color to each interval which begins at cut node v</a:t>
                </a:r>
                <a:r>
                  <a:rPr lang="en-US" altLang="en-US" baseline="-25000" dirty="0"/>
                  <a:t>0</a:t>
                </a:r>
                <a:r>
                  <a:rPr lang="en-US" altLang="en-US" dirty="0"/>
                  <a:t>.</a:t>
                </a:r>
              </a:p>
              <a:p>
                <a:pPr lvl="1"/>
                <a:r>
                  <a:rPr lang="en-US" altLang="en-US" dirty="0"/>
                  <a:t>At each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dirty="0"/>
                  <a:t>, some intervals may finish, and others may begin.</a:t>
                </a:r>
              </a:p>
              <a:p>
                <a:pPr lvl="1"/>
                <a:r>
                  <a:rPr lang="en-US" altLang="en-US" dirty="0"/>
                  <a:t>Enumerate all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en-US" dirty="0"/>
                  <a:t>-colorings of the intervals through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dirty="0"/>
                  <a:t> that are consistent with the colorings of the intervals through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en-US" dirty="0"/>
                  <a:t>.</a:t>
                </a:r>
              </a:p>
              <a:p>
                <a:pPr lvl="1"/>
                <a:r>
                  <a:rPr lang="en-US" altLang="en-US" dirty="0"/>
                  <a:t>The arcs are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en-US" dirty="0"/>
                  <a:t>-colorable </a:t>
                </a:r>
                <a:r>
                  <a:rPr lang="en-US" altLang="en-US" dirty="0" err="1"/>
                  <a:t>iff</a:t>
                </a:r>
                <a:r>
                  <a:rPr lang="en-US" altLang="en-US" dirty="0"/>
                  <a:t> some coloring of intervals ending at cut node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en-US" i="1" baseline="-25000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en-US" baseline="-25000" dirty="0"/>
                  <a:t>  </a:t>
                </a:r>
                <a:r>
                  <a:rPr lang="en-US" altLang="en-US" dirty="0"/>
                  <a:t>is consistent with original coloring of the same intervals.</a:t>
                </a:r>
              </a:p>
            </p:txBody>
          </p:sp>
        </mc:Choice>
        <mc:Fallback xmlns="">
          <p:sp>
            <p:nvSpPr>
              <p:cNvPr id="59904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4"/>
                <a:stretch>
                  <a:fillRect l="-621" r="-6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D2FB1-097C-4B04-AC1B-B6ED0A9EB5DA}" type="slidenum">
              <a:rPr lang="en-US" altLang="en-US"/>
              <a:pPr/>
              <a:t>12</a:t>
            </a:fld>
            <a:endParaRPr lang="en-US" altLang="en-US" sz="1400"/>
          </a:p>
        </p:txBody>
      </p:sp>
      <p:pic>
        <p:nvPicPr>
          <p:cNvPr id="599044" name="Picture 4" descr="kleinberg_10F04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80" t="28012" r="11403" b="33972"/>
          <a:stretch>
            <a:fillRect/>
          </a:stretch>
        </p:blipFill>
        <p:spPr bwMode="auto">
          <a:xfrm>
            <a:off x="1066800" y="4937125"/>
            <a:ext cx="7239000" cy="149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99115" name="Group 75"/>
          <p:cNvGrpSpPr>
            <a:grpSpLocks/>
          </p:cNvGrpSpPr>
          <p:nvPr/>
        </p:nvGrpSpPr>
        <p:grpSpPr bwMode="auto">
          <a:xfrm>
            <a:off x="1458913" y="4040188"/>
            <a:ext cx="522287" cy="842962"/>
            <a:chOff x="919" y="2545"/>
            <a:chExt cx="329" cy="531"/>
          </a:xfrm>
        </p:grpSpPr>
        <p:sp>
          <p:nvSpPr>
            <p:cNvPr id="599045" name="Rectangle 5"/>
            <p:cNvSpPr>
              <a:spLocks noChangeArrowheads="1"/>
            </p:cNvSpPr>
            <p:nvPr/>
          </p:nvSpPr>
          <p:spPr bwMode="auto">
            <a:xfrm>
              <a:off x="1070" y="2545"/>
              <a:ext cx="178" cy="177"/>
            </a:xfrm>
            <a:prstGeom prst="rect">
              <a:avLst/>
            </a:prstGeom>
            <a:solidFill>
              <a:srgbClr val="003399"/>
            </a:solidFill>
            <a:ln w="9525">
              <a:solidFill>
                <a:schemeClr val="bg1"/>
              </a:solidFill>
              <a:miter lim="800000"/>
              <a:headE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40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599046" name="Rectangle 6"/>
            <p:cNvSpPr>
              <a:spLocks noChangeArrowheads="1"/>
            </p:cNvSpPr>
            <p:nvPr/>
          </p:nvSpPr>
          <p:spPr bwMode="auto">
            <a:xfrm>
              <a:off x="1070" y="2722"/>
              <a:ext cx="178" cy="177"/>
            </a:xfrm>
            <a:prstGeom prst="rect">
              <a:avLst/>
            </a:prstGeom>
            <a:solidFill>
              <a:srgbClr val="006600"/>
            </a:solidFill>
            <a:ln w="9525">
              <a:solidFill>
                <a:schemeClr val="bg1"/>
              </a:solidFill>
              <a:miter lim="800000"/>
              <a:headE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40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599047" name="Rectangle 7"/>
            <p:cNvSpPr>
              <a:spLocks noChangeArrowheads="1"/>
            </p:cNvSpPr>
            <p:nvPr/>
          </p:nvSpPr>
          <p:spPr bwMode="auto">
            <a:xfrm>
              <a:off x="1070" y="2899"/>
              <a:ext cx="178" cy="17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40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599082" name="Rectangle 42"/>
            <p:cNvSpPr>
              <a:spLocks noChangeArrowheads="1"/>
            </p:cNvSpPr>
            <p:nvPr/>
          </p:nvSpPr>
          <p:spPr bwMode="auto">
            <a:xfrm>
              <a:off x="919" y="2545"/>
              <a:ext cx="177" cy="1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r>
                <a:rPr lang="en-US" altLang="en-US" sz="1400"/>
                <a:t>c'</a:t>
              </a:r>
            </a:p>
          </p:txBody>
        </p:sp>
        <p:sp>
          <p:nvSpPr>
            <p:cNvPr id="599083" name="Rectangle 43"/>
            <p:cNvSpPr>
              <a:spLocks noChangeArrowheads="1"/>
            </p:cNvSpPr>
            <p:nvPr/>
          </p:nvSpPr>
          <p:spPr bwMode="auto">
            <a:xfrm>
              <a:off x="919" y="2722"/>
              <a:ext cx="177" cy="1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r>
                <a:rPr lang="en-US" altLang="en-US" sz="1400"/>
                <a:t>b'</a:t>
              </a:r>
            </a:p>
          </p:txBody>
        </p:sp>
        <p:sp>
          <p:nvSpPr>
            <p:cNvPr id="599084" name="Rectangle 44"/>
            <p:cNvSpPr>
              <a:spLocks noChangeArrowheads="1"/>
            </p:cNvSpPr>
            <p:nvPr/>
          </p:nvSpPr>
          <p:spPr bwMode="auto">
            <a:xfrm>
              <a:off x="919" y="2899"/>
              <a:ext cx="177" cy="1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r>
                <a:rPr lang="en-US" altLang="en-US" sz="1400"/>
                <a:t>a'</a:t>
              </a:r>
            </a:p>
          </p:txBody>
        </p:sp>
      </p:grpSp>
      <p:grpSp>
        <p:nvGrpSpPr>
          <p:cNvPr id="599108" name="Group 68"/>
          <p:cNvGrpSpPr>
            <a:grpSpLocks/>
          </p:cNvGrpSpPr>
          <p:nvPr/>
        </p:nvGrpSpPr>
        <p:grpSpPr bwMode="auto">
          <a:xfrm>
            <a:off x="2865438" y="4040188"/>
            <a:ext cx="835025" cy="842962"/>
            <a:chOff x="1805" y="2448"/>
            <a:chExt cx="526" cy="531"/>
          </a:xfrm>
        </p:grpSpPr>
        <p:sp>
          <p:nvSpPr>
            <p:cNvPr id="599048" name="Rectangle 8"/>
            <p:cNvSpPr>
              <a:spLocks noChangeArrowheads="1"/>
            </p:cNvSpPr>
            <p:nvPr/>
          </p:nvSpPr>
          <p:spPr bwMode="auto">
            <a:xfrm>
              <a:off x="1977" y="2448"/>
              <a:ext cx="177" cy="177"/>
            </a:xfrm>
            <a:prstGeom prst="rect">
              <a:avLst/>
            </a:prstGeom>
            <a:solidFill>
              <a:srgbClr val="003399"/>
            </a:solidFill>
            <a:ln w="9525">
              <a:solidFill>
                <a:schemeClr val="bg1"/>
              </a:solidFill>
              <a:miter lim="800000"/>
              <a:headE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40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599049" name="Rectangle 9"/>
            <p:cNvSpPr>
              <a:spLocks noChangeArrowheads="1"/>
            </p:cNvSpPr>
            <p:nvPr/>
          </p:nvSpPr>
          <p:spPr bwMode="auto">
            <a:xfrm>
              <a:off x="1977" y="2625"/>
              <a:ext cx="177" cy="177"/>
            </a:xfrm>
            <a:prstGeom prst="rect">
              <a:avLst/>
            </a:prstGeom>
            <a:solidFill>
              <a:srgbClr val="006600"/>
            </a:solidFill>
            <a:ln w="9525">
              <a:solidFill>
                <a:schemeClr val="bg1"/>
              </a:solidFill>
              <a:miter lim="800000"/>
              <a:headE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40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599050" name="Rectangle 10"/>
            <p:cNvSpPr>
              <a:spLocks noChangeArrowheads="1"/>
            </p:cNvSpPr>
            <p:nvPr/>
          </p:nvSpPr>
          <p:spPr bwMode="auto">
            <a:xfrm>
              <a:off x="1977" y="2802"/>
              <a:ext cx="177" cy="17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40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599051" name="Rectangle 11"/>
            <p:cNvSpPr>
              <a:spLocks noChangeArrowheads="1"/>
            </p:cNvSpPr>
            <p:nvPr/>
          </p:nvSpPr>
          <p:spPr bwMode="auto">
            <a:xfrm>
              <a:off x="2154" y="2448"/>
              <a:ext cx="177" cy="17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40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599052" name="Rectangle 12"/>
            <p:cNvSpPr>
              <a:spLocks noChangeArrowheads="1"/>
            </p:cNvSpPr>
            <p:nvPr/>
          </p:nvSpPr>
          <p:spPr bwMode="auto">
            <a:xfrm>
              <a:off x="2154" y="2625"/>
              <a:ext cx="177" cy="177"/>
            </a:xfrm>
            <a:prstGeom prst="rect">
              <a:avLst/>
            </a:prstGeom>
            <a:solidFill>
              <a:srgbClr val="006600"/>
            </a:solidFill>
            <a:ln w="9525">
              <a:solidFill>
                <a:schemeClr val="bg1"/>
              </a:solidFill>
              <a:miter lim="800000"/>
              <a:headE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40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599053" name="Rectangle 13"/>
            <p:cNvSpPr>
              <a:spLocks noChangeArrowheads="1"/>
            </p:cNvSpPr>
            <p:nvPr/>
          </p:nvSpPr>
          <p:spPr bwMode="auto">
            <a:xfrm>
              <a:off x="2154" y="2802"/>
              <a:ext cx="177" cy="177"/>
            </a:xfrm>
            <a:prstGeom prst="rect">
              <a:avLst/>
            </a:prstGeom>
            <a:solidFill>
              <a:srgbClr val="003399"/>
            </a:solidFill>
            <a:ln w="9525">
              <a:solidFill>
                <a:schemeClr val="bg1"/>
              </a:solidFill>
              <a:miter lim="800000"/>
              <a:headE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40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599085" name="Rectangle 45"/>
            <p:cNvSpPr>
              <a:spLocks noChangeArrowheads="1"/>
            </p:cNvSpPr>
            <p:nvPr/>
          </p:nvSpPr>
          <p:spPr bwMode="auto">
            <a:xfrm>
              <a:off x="1805" y="2448"/>
              <a:ext cx="177" cy="1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r>
                <a:rPr lang="en-US" altLang="en-US" sz="1400"/>
                <a:t>e</a:t>
              </a:r>
            </a:p>
          </p:txBody>
        </p:sp>
        <p:sp>
          <p:nvSpPr>
            <p:cNvPr id="599086" name="Rectangle 46"/>
            <p:cNvSpPr>
              <a:spLocks noChangeArrowheads="1"/>
            </p:cNvSpPr>
            <p:nvPr/>
          </p:nvSpPr>
          <p:spPr bwMode="auto">
            <a:xfrm>
              <a:off x="1805" y="2625"/>
              <a:ext cx="177" cy="1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r>
                <a:rPr lang="en-US" altLang="en-US" sz="1400"/>
                <a:t>b'</a:t>
              </a:r>
            </a:p>
          </p:txBody>
        </p:sp>
        <p:sp>
          <p:nvSpPr>
            <p:cNvPr id="599087" name="Rectangle 47"/>
            <p:cNvSpPr>
              <a:spLocks noChangeArrowheads="1"/>
            </p:cNvSpPr>
            <p:nvPr/>
          </p:nvSpPr>
          <p:spPr bwMode="auto">
            <a:xfrm>
              <a:off x="1805" y="2802"/>
              <a:ext cx="177" cy="1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r>
                <a:rPr lang="en-US" altLang="en-US" sz="1400"/>
                <a:t>d</a:t>
              </a:r>
            </a:p>
          </p:txBody>
        </p:sp>
      </p:grpSp>
      <p:grpSp>
        <p:nvGrpSpPr>
          <p:cNvPr id="599109" name="Group 69"/>
          <p:cNvGrpSpPr>
            <a:grpSpLocks/>
          </p:cNvGrpSpPr>
          <p:nvPr/>
        </p:nvGrpSpPr>
        <p:grpSpPr bwMode="auto">
          <a:xfrm>
            <a:off x="3892550" y="4040188"/>
            <a:ext cx="803275" cy="842962"/>
            <a:chOff x="2452" y="2448"/>
            <a:chExt cx="506" cy="531"/>
          </a:xfrm>
        </p:grpSpPr>
        <p:sp>
          <p:nvSpPr>
            <p:cNvPr id="599076" name="Rectangle 36"/>
            <p:cNvSpPr>
              <a:spLocks noChangeArrowheads="1"/>
            </p:cNvSpPr>
            <p:nvPr/>
          </p:nvSpPr>
          <p:spPr bwMode="auto">
            <a:xfrm>
              <a:off x="2603" y="2448"/>
              <a:ext cx="177" cy="177"/>
            </a:xfrm>
            <a:prstGeom prst="rect">
              <a:avLst/>
            </a:prstGeom>
            <a:solidFill>
              <a:srgbClr val="003399"/>
            </a:solidFill>
            <a:ln w="9525">
              <a:solidFill>
                <a:schemeClr val="bg1"/>
              </a:solidFill>
              <a:miter lim="800000"/>
              <a:headE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40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599077" name="Rectangle 37"/>
            <p:cNvSpPr>
              <a:spLocks noChangeArrowheads="1"/>
            </p:cNvSpPr>
            <p:nvPr/>
          </p:nvSpPr>
          <p:spPr bwMode="auto">
            <a:xfrm>
              <a:off x="2603" y="2625"/>
              <a:ext cx="177" cy="177"/>
            </a:xfrm>
            <a:prstGeom prst="rect">
              <a:avLst/>
            </a:prstGeom>
            <a:solidFill>
              <a:srgbClr val="006600"/>
            </a:solidFill>
            <a:ln w="9525">
              <a:solidFill>
                <a:schemeClr val="bg1"/>
              </a:solidFill>
              <a:miter lim="800000"/>
              <a:headE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40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599078" name="Rectangle 38"/>
            <p:cNvSpPr>
              <a:spLocks noChangeArrowheads="1"/>
            </p:cNvSpPr>
            <p:nvPr/>
          </p:nvSpPr>
          <p:spPr bwMode="auto">
            <a:xfrm>
              <a:off x="2603" y="2802"/>
              <a:ext cx="177" cy="17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40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599079" name="Rectangle 39"/>
            <p:cNvSpPr>
              <a:spLocks noChangeArrowheads="1"/>
            </p:cNvSpPr>
            <p:nvPr/>
          </p:nvSpPr>
          <p:spPr bwMode="auto">
            <a:xfrm>
              <a:off x="2780" y="2448"/>
              <a:ext cx="178" cy="17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40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599080" name="Rectangle 40"/>
            <p:cNvSpPr>
              <a:spLocks noChangeArrowheads="1"/>
            </p:cNvSpPr>
            <p:nvPr/>
          </p:nvSpPr>
          <p:spPr bwMode="auto">
            <a:xfrm>
              <a:off x="2780" y="2625"/>
              <a:ext cx="178" cy="177"/>
            </a:xfrm>
            <a:prstGeom prst="rect">
              <a:avLst/>
            </a:prstGeom>
            <a:solidFill>
              <a:srgbClr val="006600"/>
            </a:solidFill>
            <a:ln w="9525">
              <a:solidFill>
                <a:schemeClr val="bg1"/>
              </a:solidFill>
              <a:miter lim="800000"/>
              <a:headE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40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599081" name="Rectangle 41"/>
            <p:cNvSpPr>
              <a:spLocks noChangeArrowheads="1"/>
            </p:cNvSpPr>
            <p:nvPr/>
          </p:nvSpPr>
          <p:spPr bwMode="auto">
            <a:xfrm>
              <a:off x="2780" y="2802"/>
              <a:ext cx="178" cy="177"/>
            </a:xfrm>
            <a:prstGeom prst="rect">
              <a:avLst/>
            </a:prstGeom>
            <a:solidFill>
              <a:srgbClr val="003399"/>
            </a:solidFill>
            <a:ln w="9525">
              <a:solidFill>
                <a:schemeClr val="bg1"/>
              </a:solidFill>
              <a:miter lim="800000"/>
              <a:headE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40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599088" name="Rectangle 48"/>
            <p:cNvSpPr>
              <a:spLocks noChangeArrowheads="1"/>
            </p:cNvSpPr>
            <p:nvPr/>
          </p:nvSpPr>
          <p:spPr bwMode="auto">
            <a:xfrm>
              <a:off x="2452" y="2448"/>
              <a:ext cx="177" cy="1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400"/>
                <a:t>e</a:t>
              </a:r>
            </a:p>
          </p:txBody>
        </p:sp>
        <p:sp>
          <p:nvSpPr>
            <p:cNvPr id="599089" name="Rectangle 49"/>
            <p:cNvSpPr>
              <a:spLocks noChangeArrowheads="1"/>
            </p:cNvSpPr>
            <p:nvPr/>
          </p:nvSpPr>
          <p:spPr bwMode="auto">
            <a:xfrm>
              <a:off x="2452" y="2625"/>
              <a:ext cx="177" cy="1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400"/>
                <a:t>f</a:t>
              </a:r>
            </a:p>
          </p:txBody>
        </p:sp>
        <p:sp>
          <p:nvSpPr>
            <p:cNvPr id="599090" name="Rectangle 50"/>
            <p:cNvSpPr>
              <a:spLocks noChangeArrowheads="1"/>
            </p:cNvSpPr>
            <p:nvPr/>
          </p:nvSpPr>
          <p:spPr bwMode="auto">
            <a:xfrm>
              <a:off x="2452" y="2802"/>
              <a:ext cx="177" cy="1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400"/>
                <a:t>d</a:t>
              </a:r>
            </a:p>
          </p:txBody>
        </p:sp>
      </p:grpSp>
      <p:grpSp>
        <p:nvGrpSpPr>
          <p:cNvPr id="599110" name="Group 70"/>
          <p:cNvGrpSpPr>
            <a:grpSpLocks/>
          </p:cNvGrpSpPr>
          <p:nvPr/>
        </p:nvGrpSpPr>
        <p:grpSpPr bwMode="auto">
          <a:xfrm>
            <a:off x="5165725" y="4040188"/>
            <a:ext cx="801688" cy="842962"/>
            <a:chOff x="3254" y="2448"/>
            <a:chExt cx="505" cy="531"/>
          </a:xfrm>
        </p:grpSpPr>
        <p:sp>
          <p:nvSpPr>
            <p:cNvPr id="599054" name="Rectangle 14"/>
            <p:cNvSpPr>
              <a:spLocks noChangeArrowheads="1"/>
            </p:cNvSpPr>
            <p:nvPr/>
          </p:nvSpPr>
          <p:spPr bwMode="auto">
            <a:xfrm>
              <a:off x="3405" y="2448"/>
              <a:ext cx="177" cy="177"/>
            </a:xfrm>
            <a:prstGeom prst="rect">
              <a:avLst/>
            </a:prstGeom>
            <a:solidFill>
              <a:srgbClr val="003399"/>
            </a:solidFill>
            <a:ln w="9525">
              <a:solidFill>
                <a:schemeClr val="bg1"/>
              </a:solidFill>
              <a:miter lim="800000"/>
              <a:headE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40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599055" name="Rectangle 15"/>
            <p:cNvSpPr>
              <a:spLocks noChangeArrowheads="1"/>
            </p:cNvSpPr>
            <p:nvPr/>
          </p:nvSpPr>
          <p:spPr bwMode="auto">
            <a:xfrm>
              <a:off x="3405" y="2625"/>
              <a:ext cx="177" cy="177"/>
            </a:xfrm>
            <a:prstGeom prst="rect">
              <a:avLst/>
            </a:prstGeom>
            <a:solidFill>
              <a:srgbClr val="006600"/>
            </a:solidFill>
            <a:ln w="9525">
              <a:solidFill>
                <a:schemeClr val="bg1"/>
              </a:solidFill>
              <a:miter lim="800000"/>
              <a:headE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40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599056" name="Rectangle 16"/>
            <p:cNvSpPr>
              <a:spLocks noChangeArrowheads="1"/>
            </p:cNvSpPr>
            <p:nvPr/>
          </p:nvSpPr>
          <p:spPr bwMode="auto">
            <a:xfrm>
              <a:off x="3405" y="2802"/>
              <a:ext cx="177" cy="17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40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599057" name="Rectangle 17"/>
            <p:cNvSpPr>
              <a:spLocks noChangeArrowheads="1"/>
            </p:cNvSpPr>
            <p:nvPr/>
          </p:nvSpPr>
          <p:spPr bwMode="auto">
            <a:xfrm>
              <a:off x="3582" y="2448"/>
              <a:ext cx="177" cy="17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40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599058" name="Rectangle 18"/>
            <p:cNvSpPr>
              <a:spLocks noChangeArrowheads="1"/>
            </p:cNvSpPr>
            <p:nvPr/>
          </p:nvSpPr>
          <p:spPr bwMode="auto">
            <a:xfrm>
              <a:off x="3582" y="2625"/>
              <a:ext cx="177" cy="177"/>
            </a:xfrm>
            <a:prstGeom prst="rect">
              <a:avLst/>
            </a:prstGeom>
            <a:solidFill>
              <a:srgbClr val="006600"/>
            </a:solidFill>
            <a:ln w="9525">
              <a:solidFill>
                <a:schemeClr val="bg1"/>
              </a:solidFill>
              <a:miter lim="800000"/>
              <a:headE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40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599059" name="Rectangle 19"/>
            <p:cNvSpPr>
              <a:spLocks noChangeArrowheads="1"/>
            </p:cNvSpPr>
            <p:nvPr/>
          </p:nvSpPr>
          <p:spPr bwMode="auto">
            <a:xfrm>
              <a:off x="3582" y="2802"/>
              <a:ext cx="177" cy="177"/>
            </a:xfrm>
            <a:prstGeom prst="rect">
              <a:avLst/>
            </a:prstGeom>
            <a:solidFill>
              <a:srgbClr val="003399"/>
            </a:solidFill>
            <a:ln w="9525">
              <a:solidFill>
                <a:schemeClr val="bg1"/>
              </a:solidFill>
              <a:miter lim="800000"/>
              <a:headE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40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599091" name="Rectangle 51"/>
            <p:cNvSpPr>
              <a:spLocks noChangeArrowheads="1"/>
            </p:cNvSpPr>
            <p:nvPr/>
          </p:nvSpPr>
          <p:spPr bwMode="auto">
            <a:xfrm>
              <a:off x="3254" y="2448"/>
              <a:ext cx="177" cy="1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r>
                <a:rPr lang="en-US" altLang="en-US" sz="1400"/>
                <a:t>e</a:t>
              </a:r>
            </a:p>
          </p:txBody>
        </p:sp>
        <p:sp>
          <p:nvSpPr>
            <p:cNvPr id="599092" name="Rectangle 52"/>
            <p:cNvSpPr>
              <a:spLocks noChangeArrowheads="1"/>
            </p:cNvSpPr>
            <p:nvPr/>
          </p:nvSpPr>
          <p:spPr bwMode="auto">
            <a:xfrm>
              <a:off x="3254" y="2625"/>
              <a:ext cx="177" cy="1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r>
                <a:rPr lang="en-US" altLang="en-US" sz="1400"/>
                <a:t>f</a:t>
              </a:r>
            </a:p>
          </p:txBody>
        </p:sp>
        <p:sp>
          <p:nvSpPr>
            <p:cNvPr id="599093" name="Rectangle 53"/>
            <p:cNvSpPr>
              <a:spLocks noChangeArrowheads="1"/>
            </p:cNvSpPr>
            <p:nvPr/>
          </p:nvSpPr>
          <p:spPr bwMode="auto">
            <a:xfrm>
              <a:off x="3254" y="2802"/>
              <a:ext cx="177" cy="1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r>
                <a:rPr lang="en-US" altLang="en-US" sz="1400"/>
                <a:t>c"</a:t>
              </a:r>
            </a:p>
          </p:txBody>
        </p:sp>
      </p:grpSp>
      <p:grpSp>
        <p:nvGrpSpPr>
          <p:cNvPr id="599111" name="Group 71"/>
          <p:cNvGrpSpPr>
            <a:grpSpLocks/>
          </p:cNvGrpSpPr>
          <p:nvPr/>
        </p:nvGrpSpPr>
        <p:grpSpPr bwMode="auto">
          <a:xfrm>
            <a:off x="6134100" y="4040188"/>
            <a:ext cx="1398588" cy="842962"/>
            <a:chOff x="3864" y="2448"/>
            <a:chExt cx="881" cy="531"/>
          </a:xfrm>
        </p:grpSpPr>
        <p:sp>
          <p:nvSpPr>
            <p:cNvPr id="599060" name="Rectangle 20"/>
            <p:cNvSpPr>
              <a:spLocks noChangeArrowheads="1"/>
            </p:cNvSpPr>
            <p:nvPr/>
          </p:nvSpPr>
          <p:spPr bwMode="auto">
            <a:xfrm>
              <a:off x="4041" y="2448"/>
              <a:ext cx="177" cy="177"/>
            </a:xfrm>
            <a:prstGeom prst="rect">
              <a:avLst/>
            </a:prstGeom>
            <a:solidFill>
              <a:srgbClr val="003399"/>
            </a:solidFill>
            <a:ln w="9525">
              <a:solidFill>
                <a:schemeClr val="bg1"/>
              </a:solidFill>
              <a:miter lim="800000"/>
              <a:headE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40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599061" name="Rectangle 21"/>
            <p:cNvSpPr>
              <a:spLocks noChangeArrowheads="1"/>
            </p:cNvSpPr>
            <p:nvPr/>
          </p:nvSpPr>
          <p:spPr bwMode="auto">
            <a:xfrm>
              <a:off x="4041" y="2625"/>
              <a:ext cx="177" cy="177"/>
            </a:xfrm>
            <a:prstGeom prst="rect">
              <a:avLst/>
            </a:prstGeom>
            <a:solidFill>
              <a:srgbClr val="006600"/>
            </a:solidFill>
            <a:ln w="9525">
              <a:solidFill>
                <a:schemeClr val="bg1"/>
              </a:solidFill>
              <a:miter lim="800000"/>
              <a:headE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40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599062" name="Rectangle 22"/>
            <p:cNvSpPr>
              <a:spLocks noChangeArrowheads="1"/>
            </p:cNvSpPr>
            <p:nvPr/>
          </p:nvSpPr>
          <p:spPr bwMode="auto">
            <a:xfrm>
              <a:off x="4041" y="2802"/>
              <a:ext cx="177" cy="17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40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599063" name="Rectangle 23"/>
            <p:cNvSpPr>
              <a:spLocks noChangeArrowheads="1"/>
            </p:cNvSpPr>
            <p:nvPr/>
          </p:nvSpPr>
          <p:spPr bwMode="auto">
            <a:xfrm>
              <a:off x="4391" y="2448"/>
              <a:ext cx="177" cy="17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40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599064" name="Rectangle 24"/>
            <p:cNvSpPr>
              <a:spLocks noChangeArrowheads="1"/>
            </p:cNvSpPr>
            <p:nvPr/>
          </p:nvSpPr>
          <p:spPr bwMode="auto">
            <a:xfrm>
              <a:off x="4391" y="2625"/>
              <a:ext cx="177" cy="177"/>
            </a:xfrm>
            <a:prstGeom prst="rect">
              <a:avLst/>
            </a:prstGeom>
            <a:solidFill>
              <a:srgbClr val="006600"/>
            </a:solidFill>
            <a:ln w="9525">
              <a:solidFill>
                <a:schemeClr val="bg1"/>
              </a:solidFill>
              <a:miter lim="800000"/>
              <a:headE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40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599065" name="Rectangle 25"/>
            <p:cNvSpPr>
              <a:spLocks noChangeArrowheads="1"/>
            </p:cNvSpPr>
            <p:nvPr/>
          </p:nvSpPr>
          <p:spPr bwMode="auto">
            <a:xfrm>
              <a:off x="4391" y="2802"/>
              <a:ext cx="177" cy="177"/>
            </a:xfrm>
            <a:prstGeom prst="rect">
              <a:avLst/>
            </a:prstGeom>
            <a:solidFill>
              <a:srgbClr val="003399"/>
            </a:solidFill>
            <a:ln w="9525">
              <a:solidFill>
                <a:schemeClr val="bg1"/>
              </a:solidFill>
              <a:miter lim="800000"/>
              <a:headE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40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599066" name="Rectangle 26"/>
            <p:cNvSpPr>
              <a:spLocks noChangeArrowheads="1"/>
            </p:cNvSpPr>
            <p:nvPr/>
          </p:nvSpPr>
          <p:spPr bwMode="auto">
            <a:xfrm>
              <a:off x="4214" y="2448"/>
              <a:ext cx="177" cy="177"/>
            </a:xfrm>
            <a:prstGeom prst="rect">
              <a:avLst/>
            </a:prstGeom>
            <a:solidFill>
              <a:srgbClr val="006600"/>
            </a:solidFill>
            <a:ln w="9525">
              <a:solidFill>
                <a:schemeClr val="bg1"/>
              </a:solidFill>
              <a:miter lim="800000"/>
              <a:headE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40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599067" name="Rectangle 27"/>
            <p:cNvSpPr>
              <a:spLocks noChangeArrowheads="1"/>
            </p:cNvSpPr>
            <p:nvPr/>
          </p:nvSpPr>
          <p:spPr bwMode="auto">
            <a:xfrm>
              <a:off x="4214" y="2625"/>
              <a:ext cx="177" cy="177"/>
            </a:xfrm>
            <a:prstGeom prst="rect">
              <a:avLst/>
            </a:prstGeom>
            <a:solidFill>
              <a:srgbClr val="003399"/>
            </a:solidFill>
            <a:ln w="9525">
              <a:solidFill>
                <a:schemeClr val="bg1"/>
              </a:solidFill>
              <a:miter lim="800000"/>
              <a:headE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40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599068" name="Rectangle 28"/>
            <p:cNvSpPr>
              <a:spLocks noChangeArrowheads="1"/>
            </p:cNvSpPr>
            <p:nvPr/>
          </p:nvSpPr>
          <p:spPr bwMode="auto">
            <a:xfrm>
              <a:off x="4214" y="2802"/>
              <a:ext cx="177" cy="17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40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599069" name="Rectangle 29"/>
            <p:cNvSpPr>
              <a:spLocks noChangeArrowheads="1"/>
            </p:cNvSpPr>
            <p:nvPr/>
          </p:nvSpPr>
          <p:spPr bwMode="auto">
            <a:xfrm>
              <a:off x="4568" y="2448"/>
              <a:ext cx="177" cy="177"/>
            </a:xfrm>
            <a:prstGeom prst="rect">
              <a:avLst/>
            </a:prstGeom>
            <a:solidFill>
              <a:srgbClr val="006600"/>
            </a:solidFill>
            <a:ln w="9525">
              <a:solidFill>
                <a:schemeClr val="bg1"/>
              </a:solidFill>
              <a:miter lim="800000"/>
              <a:headE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40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599070" name="Rectangle 30"/>
            <p:cNvSpPr>
              <a:spLocks noChangeArrowheads="1"/>
            </p:cNvSpPr>
            <p:nvPr/>
          </p:nvSpPr>
          <p:spPr bwMode="auto">
            <a:xfrm>
              <a:off x="4568" y="2625"/>
              <a:ext cx="177" cy="17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40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599071" name="Rectangle 31"/>
            <p:cNvSpPr>
              <a:spLocks noChangeArrowheads="1"/>
            </p:cNvSpPr>
            <p:nvPr/>
          </p:nvSpPr>
          <p:spPr bwMode="auto">
            <a:xfrm>
              <a:off x="4568" y="2802"/>
              <a:ext cx="177" cy="177"/>
            </a:xfrm>
            <a:prstGeom prst="rect">
              <a:avLst/>
            </a:prstGeom>
            <a:solidFill>
              <a:srgbClr val="003399"/>
            </a:solidFill>
            <a:ln w="9525">
              <a:solidFill>
                <a:schemeClr val="bg1"/>
              </a:solidFill>
              <a:miter lim="800000"/>
              <a:headE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40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599094" name="Rectangle 54"/>
            <p:cNvSpPr>
              <a:spLocks noChangeArrowheads="1"/>
            </p:cNvSpPr>
            <p:nvPr/>
          </p:nvSpPr>
          <p:spPr bwMode="auto">
            <a:xfrm>
              <a:off x="3864" y="2448"/>
              <a:ext cx="177" cy="1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r>
                <a:rPr lang="en-US" altLang="en-US" sz="1400"/>
                <a:t>a"</a:t>
              </a:r>
            </a:p>
          </p:txBody>
        </p:sp>
        <p:sp>
          <p:nvSpPr>
            <p:cNvPr id="599095" name="Rectangle 55"/>
            <p:cNvSpPr>
              <a:spLocks noChangeArrowheads="1"/>
            </p:cNvSpPr>
            <p:nvPr/>
          </p:nvSpPr>
          <p:spPr bwMode="auto">
            <a:xfrm>
              <a:off x="3864" y="2625"/>
              <a:ext cx="177" cy="1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r>
                <a:rPr lang="en-US" altLang="en-US" sz="1400"/>
                <a:t>b"</a:t>
              </a:r>
            </a:p>
          </p:txBody>
        </p:sp>
        <p:sp>
          <p:nvSpPr>
            <p:cNvPr id="599096" name="Rectangle 56"/>
            <p:cNvSpPr>
              <a:spLocks noChangeArrowheads="1"/>
            </p:cNvSpPr>
            <p:nvPr/>
          </p:nvSpPr>
          <p:spPr bwMode="auto">
            <a:xfrm>
              <a:off x="3864" y="2802"/>
              <a:ext cx="177" cy="1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r>
                <a:rPr lang="en-US" altLang="en-US" sz="1400"/>
                <a:t>c"</a:t>
              </a:r>
            </a:p>
          </p:txBody>
        </p:sp>
      </p:grpSp>
      <p:sp>
        <p:nvSpPr>
          <p:cNvPr id="599098" name="Rectangle 58"/>
          <p:cNvSpPr>
            <a:spLocks noChangeArrowheads="1"/>
          </p:cNvSpPr>
          <p:nvPr/>
        </p:nvSpPr>
        <p:spPr bwMode="auto">
          <a:xfrm>
            <a:off x="1347788" y="6137275"/>
            <a:ext cx="33972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/>
              <a:t>v</a:t>
            </a:r>
            <a:r>
              <a:rPr lang="en-US" altLang="en-US" sz="1400" baseline="-25000"/>
              <a:t>0</a:t>
            </a:r>
            <a:endParaRPr lang="en-US" altLang="en-US" sz="1400"/>
          </a:p>
        </p:txBody>
      </p:sp>
      <p:sp>
        <p:nvSpPr>
          <p:cNvPr id="599099" name="Rectangle 59"/>
          <p:cNvSpPr>
            <a:spLocks noChangeArrowheads="1"/>
          </p:cNvSpPr>
          <p:nvPr/>
        </p:nvSpPr>
        <p:spPr bwMode="auto">
          <a:xfrm>
            <a:off x="2792413" y="6134100"/>
            <a:ext cx="322262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/>
              <a:t>v</a:t>
            </a:r>
            <a:r>
              <a:rPr lang="en-US" altLang="en-US" sz="1400" baseline="-25000"/>
              <a:t>1</a:t>
            </a:r>
            <a:endParaRPr lang="en-US" altLang="en-US" sz="1400"/>
          </a:p>
        </p:txBody>
      </p:sp>
      <p:sp>
        <p:nvSpPr>
          <p:cNvPr id="599100" name="Rectangle 60"/>
          <p:cNvSpPr>
            <a:spLocks noChangeArrowheads="1"/>
          </p:cNvSpPr>
          <p:nvPr/>
        </p:nvSpPr>
        <p:spPr bwMode="auto">
          <a:xfrm>
            <a:off x="3932238" y="6134100"/>
            <a:ext cx="33972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/>
              <a:t>v</a:t>
            </a:r>
            <a:r>
              <a:rPr lang="en-US" altLang="en-US" sz="1400" baseline="-25000"/>
              <a:t>2</a:t>
            </a:r>
            <a:endParaRPr lang="en-US" altLang="en-US" sz="1400"/>
          </a:p>
        </p:txBody>
      </p:sp>
      <p:sp>
        <p:nvSpPr>
          <p:cNvPr id="599101" name="Rectangle 61"/>
          <p:cNvSpPr>
            <a:spLocks noChangeArrowheads="1"/>
          </p:cNvSpPr>
          <p:nvPr/>
        </p:nvSpPr>
        <p:spPr bwMode="auto">
          <a:xfrm>
            <a:off x="5241925" y="6134100"/>
            <a:ext cx="33972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/>
              <a:t>v</a:t>
            </a:r>
            <a:r>
              <a:rPr lang="en-US" altLang="en-US" sz="1400" baseline="-25000"/>
              <a:t>3</a:t>
            </a:r>
            <a:endParaRPr lang="en-US" altLang="en-US" sz="1400"/>
          </a:p>
        </p:txBody>
      </p:sp>
      <p:sp>
        <p:nvSpPr>
          <p:cNvPr id="599102" name="Rectangle 62"/>
          <p:cNvSpPr>
            <a:spLocks noChangeArrowheads="1"/>
          </p:cNvSpPr>
          <p:nvPr/>
        </p:nvSpPr>
        <p:spPr bwMode="auto">
          <a:xfrm>
            <a:off x="6132513" y="6127750"/>
            <a:ext cx="33972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/>
              <a:t>v</a:t>
            </a:r>
            <a:r>
              <a:rPr lang="en-US" altLang="en-US" sz="1400" baseline="-25000"/>
              <a:t>4</a:t>
            </a:r>
            <a:endParaRPr lang="en-US" altLang="en-US" sz="1400"/>
          </a:p>
        </p:txBody>
      </p:sp>
      <p:sp>
        <p:nvSpPr>
          <p:cNvPr id="599105" name="Rectangle 65"/>
          <p:cNvSpPr>
            <a:spLocks noChangeArrowheads="1"/>
          </p:cNvSpPr>
          <p:nvPr/>
        </p:nvSpPr>
        <p:spPr bwMode="auto">
          <a:xfrm>
            <a:off x="7493000" y="6134100"/>
            <a:ext cx="33972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/>
              <a:t>v</a:t>
            </a:r>
            <a:r>
              <a:rPr lang="en-US" altLang="en-US" sz="1400" baseline="-25000"/>
              <a:t>0</a:t>
            </a:r>
            <a:endParaRPr lang="en-US" altLang="en-US" sz="1400"/>
          </a:p>
        </p:txBody>
      </p:sp>
      <p:grpSp>
        <p:nvGrpSpPr>
          <p:cNvPr id="599114" name="Group 74"/>
          <p:cNvGrpSpPr>
            <a:grpSpLocks/>
          </p:cNvGrpSpPr>
          <p:nvPr/>
        </p:nvGrpSpPr>
        <p:grpSpPr bwMode="auto">
          <a:xfrm>
            <a:off x="1839914" y="3516313"/>
            <a:ext cx="5246686" cy="525462"/>
            <a:chOff x="1159" y="2215"/>
            <a:chExt cx="3321" cy="331"/>
          </a:xfrm>
        </p:grpSpPr>
        <p:cxnSp>
          <p:nvCxnSpPr>
            <p:cNvPr id="599112" name="AutoShape 72"/>
            <p:cNvCxnSpPr>
              <a:cxnSpLocks noChangeShapeType="1"/>
              <a:stCxn id="599045" idx="0"/>
              <a:endCxn id="599063" idx="0"/>
            </p:cNvCxnSpPr>
            <p:nvPr/>
          </p:nvCxnSpPr>
          <p:spPr bwMode="auto">
            <a:xfrm rot="5400000" flipV="1">
              <a:off x="2819" y="885"/>
              <a:ext cx="1" cy="3321"/>
            </a:xfrm>
            <a:prstGeom prst="bentConnector3">
              <a:avLst>
                <a:gd name="adj1" fmla="val -19400005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99113" name="Rectangle 73"/>
            <p:cNvSpPr>
              <a:spLocks noChangeArrowheads="1"/>
            </p:cNvSpPr>
            <p:nvPr/>
          </p:nvSpPr>
          <p:spPr bwMode="auto">
            <a:xfrm>
              <a:off x="2688" y="2215"/>
              <a:ext cx="315" cy="2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dirty="0"/>
                <a:t>yes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Circular Arc Coloring:  Running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0067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dirty="0"/>
                  <a:t>Running time. 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𝑚𝑛</m:t>
                    </m:r>
                    <m:r>
                      <a:rPr lang="en-US" alt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en-US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poly</m:t>
                    </m:r>
                    <m:d>
                      <m:dPr>
                        <m:ctrlP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!</m:t>
                            </m:r>
                          </m:e>
                        </m:d>
                      </m:e>
                      <m:sup>
                        <m: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altLang="en-US" dirty="0"/>
                  <a:t>Find the set of intervals covering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dirty="0">
                    <a:latin typeface="Cambria Math" panose="020405030504060302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𝑚𝑛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>
                    <a:latin typeface="Cambria Math" panose="02040503050406030204" pitchFamily="18" charset="0"/>
                  </a:rPr>
                  <a:t> </a:t>
                </a:r>
                <a:r>
                  <a:rPr lang="en-US" altLang="en-US" dirty="0"/>
                  <a:t>time</a:t>
                </a:r>
              </a:p>
              <a:p>
                <a:pPr lvl="2"/>
                <a:r>
                  <a:rPr lang="en-US" altLang="en-US" dirty="0"/>
                  <a:t>Denoted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dirty="0"/>
                  <a:t> the set of intervals covering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en-US" dirty="0"/>
              </a:p>
              <a:p>
                <a:pPr lvl="2"/>
                <a:r>
                  <a:rPr lang="en-US" altLang="en-US" dirty="0"/>
                  <a:t>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en-US" b="0" i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en-US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en-US" dirty="0"/>
                  <a:t>for any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en-US" dirty="0">
                    <a:latin typeface="Cambria Math" panose="02040503050406030204" pitchFamily="18" charset="0"/>
                  </a:rPr>
                  <a:t>, </a:t>
                </a:r>
                <a:r>
                  <a:rPr lang="en-US" altLang="en-US" dirty="0"/>
                  <a:t>return “no answer”.</a:t>
                </a:r>
                <a:endParaRPr lang="en-US" altLang="en-US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altLang="en-US" dirty="0"/>
                  <a:t>Assign colors 1, 2, …,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en-US" dirty="0"/>
              </a:p>
              <a:p>
                <a:pPr lvl="1"/>
                <a:r>
                  <a:rPr lang="en-US" altLang="en-US" dirty="0"/>
                  <a:t>For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=1,..,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en-US" dirty="0"/>
                  <a:t>, do the following</a:t>
                </a:r>
              </a:p>
              <a:p>
                <a:pPr lvl="2"/>
                <a:r>
                  <a:rPr lang="en-US" altLang="en-US" dirty="0"/>
                  <a:t>Enumerate all possible colorings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dirty="0"/>
                  <a:t>: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en-US" altLang="en-US" dirty="0"/>
                  <a:t> possible colorings</a:t>
                </a:r>
              </a:p>
              <a:p>
                <a:pPr lvl="2"/>
                <a:r>
                  <a:rPr lang="en-US" altLang="en-US" dirty="0"/>
                  <a:t>Keep those consistent with any coloring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en-US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b="0" i="0" smtClean="0">
                        <a:latin typeface="Cambria Math" panose="02040503050406030204" pitchFamily="18" charset="0"/>
                      </a:rPr>
                      <m:t>poly</m:t>
                    </m:r>
                    <m:d>
                      <m:d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en-US" altLang="en-US" dirty="0"/>
                  <a:t> time</a:t>
                </a:r>
              </a:p>
              <a:p>
                <a:pPr lvl="1"/>
                <a:r>
                  <a:rPr lang="en-US" altLang="en-US" dirty="0"/>
                  <a:t>Check if any coloring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en-US" dirty="0"/>
                  <a:t> is consistent with the coloring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en-US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>
                        <a:latin typeface="Cambria Math" panose="02040503050406030204" pitchFamily="18" charset="0"/>
                      </a:rPr>
                      <m:t>poly</m:t>
                    </m:r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en-US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en-US" altLang="en-US" dirty="0"/>
                  <a:t> time</a:t>
                </a:r>
              </a:p>
              <a:p>
                <a:pPr lvl="1"/>
                <a:endParaRPr lang="en-US" altLang="en-US" dirty="0"/>
              </a:p>
              <a:p>
                <a:r>
                  <a:rPr lang="en-US" altLang="en-US" dirty="0"/>
                  <a:t>Remark. 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This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poly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 time if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HK" alt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HK" alt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HK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HK" alt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altLang="en-US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en-US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altLang="en-US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en-US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loglog</m:t>
                            </m:r>
                            <m:r>
                              <a:rPr lang="en-US" alt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60006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D3696-6AAF-45FD-B158-C8EA1C5B128E}" type="slidenum">
              <a:rPr lang="en-US" altLang="en-US"/>
              <a:pPr/>
              <a:t>13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0067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Rectangle 2"/>
          <p:cNvSpPr>
            <a:spLocks noGrp="1" noChangeArrowheads="1"/>
          </p:cNvSpPr>
          <p:nvPr>
            <p:ph type="ctrTitle" sz="quarter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10.2  Solving NP-Hard Problems on Trees</a:t>
            </a:r>
          </a:p>
        </p:txBody>
      </p:sp>
    </p:spTree>
    <p:extLst>
      <p:ext uri="{BB962C8B-B14F-4D97-AF65-F5344CB8AC3E}">
        <p14:creationId xmlns:p14="http://schemas.microsoft.com/office/powerpoint/2010/main" val="712234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Independent Set on Trees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8323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dirty="0"/>
                  <a:t>Problem definition. 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Given a </a:t>
                </a:r>
                <a:r>
                  <a:rPr lang="en-US" altLang="en-US" dirty="0">
                    <a:solidFill>
                      <a:schemeClr val="accent1"/>
                    </a:solidFill>
                  </a:rPr>
                  <a:t>tree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, find a maximum cardinality subset of nodes such that no two share an edge.</a:t>
                </a:r>
              </a:p>
              <a:p>
                <a:r>
                  <a:rPr lang="en-US" altLang="en-US" dirty="0"/>
                  <a:t>Def.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 A leaf is a node with degree 1.</a:t>
                </a:r>
              </a:p>
              <a:p>
                <a:r>
                  <a:rPr lang="en-US" altLang="en-US" dirty="0"/>
                  <a:t>Key observation. 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 is a leaf, there exists</a:t>
                </a:r>
                <a:br>
                  <a:rPr lang="en-US" altLang="en-US" dirty="0">
                    <a:solidFill>
                      <a:schemeClr val="tx1"/>
                    </a:solidFill>
                  </a:rPr>
                </a:br>
                <a:r>
                  <a:rPr lang="en-US" altLang="en-US" dirty="0">
                    <a:solidFill>
                      <a:schemeClr val="tx1"/>
                    </a:solidFill>
                  </a:rPr>
                  <a:t>a maximum size independent set containing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endParaRPr lang="en-US" altLang="en-US" dirty="0"/>
              </a:p>
              <a:p>
                <a:r>
                  <a:rPr lang="en-US" altLang="en-US" dirty="0"/>
                  <a:t>Pf.  </a:t>
                </a:r>
                <a:r>
                  <a:rPr lang="en-US" altLang="en-US" dirty="0">
                    <a:solidFill>
                      <a:schemeClr val="hlink"/>
                    </a:solidFill>
                  </a:rPr>
                  <a:t>(exchange argument)</a:t>
                </a:r>
              </a:p>
              <a:p>
                <a:pPr lvl="1"/>
                <a:r>
                  <a:rPr lang="en-US" altLang="en-US" dirty="0"/>
                  <a:t>Consider a max size independent set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en-US" dirty="0"/>
                  <a:t>.</a:t>
                </a:r>
              </a:p>
              <a:p>
                <a:pPr lvl="1"/>
                <a:r>
                  <a:rPr lang="en-US" altLang="en-US" dirty="0"/>
                  <a:t>If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sym typeface="Symbol" pitchFamily="92" charset="2"/>
                      </a:rPr>
                      <m:t>𝑆</m:t>
                    </m:r>
                  </m:oMath>
                </a14:m>
                <a:r>
                  <a:rPr lang="en-US" altLang="en-US" dirty="0"/>
                  <a:t>, we're done.</a:t>
                </a:r>
                <a:endParaRPr lang="en-US" altLang="en-US" dirty="0">
                  <a:sym typeface="Symbol" pitchFamily="92" charset="2"/>
                </a:endParaRPr>
              </a:p>
              <a:p>
                <a:pPr lvl="1"/>
                <a:r>
                  <a:rPr lang="en-US" altLang="en-US" dirty="0"/>
                  <a:t>If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sym typeface="Symbol" pitchFamily="92" charset="2"/>
                      </a:rPr>
                      <m:t>𝑆</m:t>
                    </m:r>
                  </m:oMath>
                </a14:m>
                <a:r>
                  <a:rPr lang="en-US" altLang="en-US" dirty="0"/>
                  <a:t> and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sym typeface="Symbol" pitchFamily="92" charset="2"/>
                      </a:rPr>
                      <m:t>𝑆</m:t>
                    </m:r>
                  </m:oMath>
                </a14:m>
                <a:r>
                  <a:rPr lang="en-US" altLang="en-US" dirty="0">
                    <a:sym typeface="Symbol" pitchFamily="92" charset="2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  <a:sym typeface="Symbol" pitchFamily="92" charset="2"/>
                      </a:rPr>
                      <m:t>𝑆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sym typeface="Symbol" pitchFamily="92" charset="2"/>
                      </a:rPr>
                      <m:t>∪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  <a:sym typeface="Symbol" pitchFamily="92" charset="2"/>
                      </a:rPr>
                      <m:t>{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sym typeface="Symbol" pitchFamily="92" charset="2"/>
                      </a:rPr>
                      <m:t>𝑣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sym typeface="Symbol" pitchFamily="92" charset="2"/>
                      </a:rPr>
                      <m:t>}</m:t>
                    </m:r>
                  </m:oMath>
                </a14:m>
                <a:r>
                  <a:rPr lang="en-US" altLang="en-US" dirty="0">
                    <a:sym typeface="Symbol" pitchFamily="92" charset="2"/>
                  </a:rPr>
                  <a:t> is independent 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  <a:sym typeface="Symbol" pitchFamily="92" charset="2"/>
                      </a:rPr>
                      <m:t>𝑆</m:t>
                    </m:r>
                  </m:oMath>
                </a14:m>
                <a:r>
                  <a:rPr lang="en-US" altLang="en-US" dirty="0">
                    <a:sym typeface="Symbol" pitchFamily="92" charset="2"/>
                  </a:rPr>
                  <a:t> not maximum.</a:t>
                </a:r>
              </a:p>
              <a:p>
                <a:pPr lvl="1"/>
                <a:r>
                  <a:rPr lang="en-US" altLang="en-US" dirty="0">
                    <a:sym typeface="Symbol" pitchFamily="92" charset="2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sym typeface="Symbol" pitchFamily="92" charset="2"/>
                      </a:rPr>
                      <m:t>𝑆</m:t>
                    </m:r>
                  </m:oMath>
                </a14:m>
                <a:r>
                  <a:rPr lang="en-US" altLang="en-US" dirty="0">
                    <a:sym typeface="Symbol" pitchFamily="92" charset="2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  <a:sym typeface="Symbol" pitchFamily="92" charset="2"/>
                      </a:rPr>
                      <m:t>𝑆</m:t>
                    </m:r>
                  </m:oMath>
                </a14:m>
                <a:r>
                  <a:rPr lang="en-US" altLang="en-US" dirty="0">
                    <a:sym typeface="Symbol" pitchFamily="92" charset="2"/>
                  </a:rPr>
                  <a:t>, </a:t>
                </a:r>
                <a:r>
                  <a:rPr lang="en-US" altLang="en-US" dirty="0"/>
                  <a:t>then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  <a:sym typeface="Symbol" pitchFamily="92" charset="2"/>
                      </a:rPr>
                      <m:t>𝑆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sym typeface="Symbol" pitchFamily="92" charset="2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  <a:sym typeface="Symbol" pitchFamily="92" charset="2"/>
                          </a:rPr>
                        </m:ctrlPr>
                      </m:dPr>
                      <m:e>
                        <m:r>
                          <a:rPr lang="en-US" altLang="en-US" b="0" i="1" dirty="0" smtClean="0">
                            <a:latin typeface="Cambria Math" panose="02040503050406030204" pitchFamily="18" charset="0"/>
                            <a:sym typeface="Symbol" pitchFamily="92" charset="2"/>
                          </a:rPr>
                          <m:t>𝑣</m:t>
                        </m:r>
                      </m:e>
                    </m:d>
                    <m:r>
                      <a:rPr lang="en-US" altLang="en-US" b="0" i="1" dirty="0" smtClean="0">
                        <a:latin typeface="Cambria Math" panose="02040503050406030204" pitchFamily="18" charset="0"/>
                        <a:sym typeface="Symbol" pitchFamily="92" charset="2"/>
                      </a:rPr>
                      <m:t>−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en-US" dirty="0"/>
                  <a:t> is independent.  </a:t>
                </a:r>
                <a:r>
                  <a:rPr lang="en-US" altLang="en-US" dirty="0">
                    <a:ea typeface="Lucida Grande" pitchFamily="92" charset="0"/>
                    <a:cs typeface="Lucida Grande" pitchFamily="92" charset="0"/>
                  </a:rPr>
                  <a:t>▪</a:t>
                </a:r>
                <a:endParaRPr lang="en-US" altLang="en-US" dirty="0"/>
              </a:p>
            </p:txBody>
          </p:sp>
        </mc:Choice>
        <mc:Fallback xmlns="">
          <p:sp>
            <p:nvSpPr>
              <p:cNvPr id="56832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35ED6E-5225-4092-8451-EF196FF69384}" type="slidenum">
              <a:rPr lang="en-US" altLang="en-US"/>
              <a:pPr/>
              <a:t>15</a:t>
            </a:fld>
            <a:endParaRPr lang="en-US" altLang="en-US" sz="1400"/>
          </a:p>
        </p:txBody>
      </p:sp>
      <p:sp>
        <p:nvSpPr>
          <p:cNvPr id="568359" name="Rectangle 39"/>
          <p:cNvSpPr>
            <a:spLocks noChangeArrowheads="1"/>
          </p:cNvSpPr>
          <p:nvPr/>
        </p:nvSpPr>
        <p:spPr bwMode="auto">
          <a:xfrm>
            <a:off x="5867400" y="1600200"/>
            <a:ext cx="2971800" cy="27432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568326" name="Oval 6"/>
          <p:cNvSpPr>
            <a:spLocks noChangeArrowheads="1"/>
          </p:cNvSpPr>
          <p:nvPr/>
        </p:nvSpPr>
        <p:spPr bwMode="auto">
          <a:xfrm>
            <a:off x="6805612" y="1789113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8327" name="Oval 7"/>
              <p:cNvSpPr>
                <a:spLocks noChangeArrowheads="1"/>
              </p:cNvSpPr>
              <p:nvPr/>
            </p:nvSpPr>
            <p:spPr bwMode="auto">
              <a:xfrm>
                <a:off x="6805988" y="3922713"/>
                <a:ext cx="228600" cy="228600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 type="none" w="sm" len="sm"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4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altLang="en-US" sz="1400" dirty="0"/>
              </a:p>
            </p:txBody>
          </p:sp>
        </mc:Choice>
        <mc:Fallback xmlns="">
          <p:sp>
            <p:nvSpPr>
              <p:cNvPr id="568327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05988" y="3922713"/>
                <a:ext cx="228600" cy="228600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9525">
                <a:solidFill>
                  <a:schemeClr val="tx1"/>
                </a:solidFill>
                <a:round/>
                <a:headEnd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8330" name="Oval 10"/>
          <p:cNvSpPr>
            <a:spLocks noChangeArrowheads="1"/>
          </p:cNvSpPr>
          <p:nvPr/>
        </p:nvSpPr>
        <p:spPr bwMode="auto">
          <a:xfrm>
            <a:off x="7948612" y="2322513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 sz="1400"/>
          </a:p>
        </p:txBody>
      </p:sp>
      <p:sp>
        <p:nvSpPr>
          <p:cNvPr id="568331" name="Oval 11"/>
          <p:cNvSpPr>
            <a:spLocks noChangeArrowheads="1"/>
          </p:cNvSpPr>
          <p:nvPr/>
        </p:nvSpPr>
        <p:spPr bwMode="auto">
          <a:xfrm>
            <a:off x="6043612" y="2322513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 sz="1400"/>
          </a:p>
        </p:txBody>
      </p:sp>
      <p:cxnSp>
        <p:nvCxnSpPr>
          <p:cNvPr id="568332" name="AutoShape 12"/>
          <p:cNvCxnSpPr>
            <a:cxnSpLocks noChangeShapeType="1"/>
            <a:stCxn id="568326" idx="4"/>
            <a:endCxn id="568335" idx="0"/>
          </p:cNvCxnSpPr>
          <p:nvPr/>
        </p:nvCxnSpPr>
        <p:spPr bwMode="auto">
          <a:xfrm>
            <a:off x="6919912" y="2017713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68333" name="AutoShape 13"/>
          <p:cNvCxnSpPr>
            <a:cxnSpLocks noChangeShapeType="1"/>
            <a:stCxn id="568326" idx="5"/>
            <a:endCxn id="568330" idx="1"/>
          </p:cNvCxnSpPr>
          <p:nvPr/>
        </p:nvCxnSpPr>
        <p:spPr bwMode="auto">
          <a:xfrm>
            <a:off x="7000875" y="1984375"/>
            <a:ext cx="981075" cy="371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68334" name="AutoShape 14"/>
          <p:cNvCxnSpPr>
            <a:cxnSpLocks noChangeShapeType="1"/>
            <a:stCxn id="568326" idx="3"/>
            <a:endCxn id="568331" idx="7"/>
          </p:cNvCxnSpPr>
          <p:nvPr/>
        </p:nvCxnSpPr>
        <p:spPr bwMode="auto">
          <a:xfrm flipH="1">
            <a:off x="6238875" y="1984375"/>
            <a:ext cx="600075" cy="371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68335" name="Oval 15"/>
          <p:cNvSpPr>
            <a:spLocks noChangeArrowheads="1"/>
          </p:cNvSpPr>
          <p:nvPr/>
        </p:nvSpPr>
        <p:spPr bwMode="auto">
          <a:xfrm>
            <a:off x="6805612" y="2322513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 sz="1400"/>
          </a:p>
        </p:txBody>
      </p:sp>
      <p:cxnSp>
        <p:nvCxnSpPr>
          <p:cNvPr id="568340" name="AutoShape 20"/>
          <p:cNvCxnSpPr>
            <a:cxnSpLocks noChangeShapeType="1"/>
            <a:stCxn id="568335" idx="5"/>
          </p:cNvCxnSpPr>
          <p:nvPr/>
        </p:nvCxnSpPr>
        <p:spPr bwMode="auto">
          <a:xfrm>
            <a:off x="7000875" y="2517775"/>
            <a:ext cx="523875" cy="371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68343" name="Oval 23"/>
          <p:cNvSpPr>
            <a:spLocks noChangeArrowheads="1"/>
          </p:cNvSpPr>
          <p:nvPr/>
        </p:nvSpPr>
        <p:spPr bwMode="auto">
          <a:xfrm>
            <a:off x="7415212" y="2855913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 sz="1400"/>
          </a:p>
        </p:txBody>
      </p:sp>
      <p:sp>
        <p:nvSpPr>
          <p:cNvPr id="568344" name="Oval 24"/>
          <p:cNvSpPr>
            <a:spLocks noChangeArrowheads="1"/>
          </p:cNvSpPr>
          <p:nvPr/>
        </p:nvSpPr>
        <p:spPr bwMode="auto">
          <a:xfrm>
            <a:off x="7948612" y="2855913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 sz="1400"/>
          </a:p>
        </p:txBody>
      </p:sp>
      <p:sp>
        <p:nvSpPr>
          <p:cNvPr id="568345" name="Oval 25"/>
          <p:cNvSpPr>
            <a:spLocks noChangeArrowheads="1"/>
          </p:cNvSpPr>
          <p:nvPr/>
        </p:nvSpPr>
        <p:spPr bwMode="auto">
          <a:xfrm>
            <a:off x="8482012" y="2855913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 sz="1400"/>
          </a:p>
        </p:txBody>
      </p:sp>
      <p:cxnSp>
        <p:nvCxnSpPr>
          <p:cNvPr id="568346" name="AutoShape 26"/>
          <p:cNvCxnSpPr>
            <a:cxnSpLocks noChangeShapeType="1"/>
            <a:stCxn id="568344" idx="0"/>
            <a:endCxn id="568330" idx="4"/>
          </p:cNvCxnSpPr>
          <p:nvPr/>
        </p:nvCxnSpPr>
        <p:spPr bwMode="auto">
          <a:xfrm flipV="1">
            <a:off x="8062912" y="2551113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68347" name="AutoShape 27"/>
          <p:cNvCxnSpPr>
            <a:cxnSpLocks noChangeShapeType="1"/>
            <a:stCxn id="568345" idx="1"/>
            <a:endCxn id="568330" idx="5"/>
          </p:cNvCxnSpPr>
          <p:nvPr/>
        </p:nvCxnSpPr>
        <p:spPr bwMode="auto">
          <a:xfrm flipH="1" flipV="1">
            <a:off x="8143875" y="2517775"/>
            <a:ext cx="371475" cy="371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68349" name="AutoShape 29"/>
          <p:cNvCxnSpPr>
            <a:cxnSpLocks noChangeShapeType="1"/>
          </p:cNvCxnSpPr>
          <p:nvPr/>
        </p:nvCxnSpPr>
        <p:spPr bwMode="auto">
          <a:xfrm>
            <a:off x="6919912" y="2551113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68351" name="Oval 31"/>
          <p:cNvSpPr>
            <a:spLocks noChangeArrowheads="1"/>
          </p:cNvSpPr>
          <p:nvPr/>
        </p:nvSpPr>
        <p:spPr bwMode="auto">
          <a:xfrm>
            <a:off x="6805612" y="2855913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 sz="1400"/>
          </a:p>
        </p:txBody>
      </p:sp>
      <p:sp>
        <p:nvSpPr>
          <p:cNvPr id="568352" name="Oval 32"/>
          <p:cNvSpPr>
            <a:spLocks noChangeArrowheads="1"/>
          </p:cNvSpPr>
          <p:nvPr/>
        </p:nvSpPr>
        <p:spPr bwMode="auto">
          <a:xfrm>
            <a:off x="6272212" y="3389313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 sz="1400"/>
          </a:p>
        </p:txBody>
      </p:sp>
      <p:cxnSp>
        <p:nvCxnSpPr>
          <p:cNvPr id="568353" name="AutoShape 33"/>
          <p:cNvCxnSpPr>
            <a:cxnSpLocks noChangeShapeType="1"/>
            <a:stCxn id="568351" idx="4"/>
            <a:endCxn id="568355" idx="0"/>
          </p:cNvCxnSpPr>
          <p:nvPr/>
        </p:nvCxnSpPr>
        <p:spPr bwMode="auto">
          <a:xfrm>
            <a:off x="6919912" y="3084513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68354" name="AutoShape 34"/>
          <p:cNvCxnSpPr>
            <a:cxnSpLocks noChangeShapeType="1"/>
            <a:stCxn id="568351" idx="3"/>
            <a:endCxn id="568352" idx="7"/>
          </p:cNvCxnSpPr>
          <p:nvPr/>
        </p:nvCxnSpPr>
        <p:spPr bwMode="auto">
          <a:xfrm flipH="1">
            <a:off x="6467475" y="3051175"/>
            <a:ext cx="371475" cy="371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8355" name="Oval 35"/>
              <p:cNvSpPr>
                <a:spLocks noChangeArrowheads="1"/>
              </p:cNvSpPr>
              <p:nvPr/>
            </p:nvSpPr>
            <p:spPr bwMode="auto">
              <a:xfrm>
                <a:off x="6805612" y="3389313"/>
                <a:ext cx="228600" cy="228600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 type="none" w="sm" len="sm"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400" i="1" dirty="0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altLang="en-US" sz="1400" dirty="0"/>
              </a:p>
            </p:txBody>
          </p:sp>
        </mc:Choice>
        <mc:Fallback xmlns="">
          <p:sp>
            <p:nvSpPr>
              <p:cNvPr id="568355" name="Oval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05612" y="3389313"/>
                <a:ext cx="228600" cy="228600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9525">
                <a:solidFill>
                  <a:schemeClr val="tx1"/>
                </a:solidFill>
                <a:round/>
                <a:headEnd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8356" name="AutoShape 36"/>
          <p:cNvCxnSpPr>
            <a:cxnSpLocks noChangeShapeType="1"/>
            <a:stCxn id="568355" idx="4"/>
            <a:endCxn id="568327" idx="0"/>
          </p:cNvCxnSpPr>
          <p:nvPr/>
        </p:nvCxnSpPr>
        <p:spPr bwMode="auto">
          <a:xfrm>
            <a:off x="6919912" y="3617913"/>
            <a:ext cx="376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68357" name="Oval 37"/>
          <p:cNvSpPr>
            <a:spLocks noChangeArrowheads="1"/>
          </p:cNvSpPr>
          <p:nvPr/>
        </p:nvSpPr>
        <p:spPr bwMode="auto">
          <a:xfrm>
            <a:off x="7262812" y="3922713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 sz="1400"/>
          </a:p>
        </p:txBody>
      </p:sp>
      <p:cxnSp>
        <p:nvCxnSpPr>
          <p:cNvPr id="568358" name="AutoShape 38"/>
          <p:cNvCxnSpPr>
            <a:cxnSpLocks noChangeShapeType="1"/>
            <a:stCxn id="568355" idx="5"/>
            <a:endCxn id="568357" idx="0"/>
          </p:cNvCxnSpPr>
          <p:nvPr/>
        </p:nvCxnSpPr>
        <p:spPr bwMode="auto">
          <a:xfrm>
            <a:off x="7000875" y="3584575"/>
            <a:ext cx="376237" cy="338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146187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Independent Set on Trees:  Greedy Algorithm</a:t>
            </a:r>
          </a:p>
        </p:txBody>
      </p:sp>
      <p:sp>
        <p:nvSpPr>
          <p:cNvPr id="569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Theorem.  </a:t>
            </a:r>
            <a:r>
              <a:rPr lang="en-US" altLang="en-US" dirty="0">
                <a:solidFill>
                  <a:schemeClr val="tx1"/>
                </a:solidFill>
              </a:rPr>
              <a:t>The following greedy algorithm finds a maximum cardinality independent set in forests (and hence trees).</a:t>
            </a:r>
          </a:p>
          <a:p>
            <a:endParaRPr lang="en-US" altLang="en-US" dirty="0">
              <a:solidFill>
                <a:schemeClr val="tx1"/>
              </a:solidFill>
            </a:endParaRPr>
          </a:p>
          <a:p>
            <a:endParaRPr lang="en-US" altLang="en-US" dirty="0">
              <a:solidFill>
                <a:schemeClr val="tx1"/>
              </a:solidFill>
            </a:endParaRPr>
          </a:p>
          <a:p>
            <a:endParaRPr lang="en-US" altLang="en-US" dirty="0">
              <a:solidFill>
                <a:schemeClr val="tx1"/>
              </a:solidFill>
            </a:endParaRPr>
          </a:p>
          <a:p>
            <a:endParaRPr lang="en-US" altLang="en-US" dirty="0">
              <a:solidFill>
                <a:schemeClr val="tx1"/>
              </a:solidFill>
            </a:endParaRPr>
          </a:p>
          <a:p>
            <a:endParaRPr lang="en-US" altLang="en-US" dirty="0">
              <a:solidFill>
                <a:schemeClr val="tx1"/>
              </a:solidFill>
            </a:endParaRPr>
          </a:p>
          <a:p>
            <a:endParaRPr lang="en-US" altLang="en-US" dirty="0">
              <a:solidFill>
                <a:schemeClr val="tx1"/>
              </a:solidFill>
            </a:endParaRPr>
          </a:p>
          <a:p>
            <a:r>
              <a:rPr lang="en-US" altLang="en-US" dirty="0"/>
              <a:t>Pf.  </a:t>
            </a:r>
            <a:r>
              <a:rPr lang="en-US" altLang="en-US" dirty="0">
                <a:solidFill>
                  <a:schemeClr val="tx1"/>
                </a:solidFill>
              </a:rPr>
              <a:t>Correctness follows from the previous key observation.  </a:t>
            </a:r>
            <a:r>
              <a:rPr lang="en-US" altLang="en-US" dirty="0">
                <a:solidFill>
                  <a:schemeClr val="tx1"/>
                </a:solidFill>
                <a:ea typeface="Lucida Grande" pitchFamily="92" charset="0"/>
                <a:cs typeface="Lucida Grande" pitchFamily="92" charset="0"/>
              </a:rPr>
              <a:t>▪</a:t>
            </a:r>
            <a:endParaRPr lang="en-US" altLang="en-US" dirty="0">
              <a:solidFill>
                <a:schemeClr val="tx1"/>
              </a:solidFill>
            </a:endParaRPr>
          </a:p>
          <a:p>
            <a:r>
              <a:rPr lang="en-US" altLang="en-US" dirty="0"/>
              <a:t>Remark.  </a:t>
            </a:r>
            <a:r>
              <a:rPr lang="en-US" altLang="en-US" dirty="0">
                <a:solidFill>
                  <a:schemeClr val="tx1"/>
                </a:solidFill>
              </a:rPr>
              <a:t>Can implement in O(n) time by considering nodes in </a:t>
            </a:r>
            <a:r>
              <a:rPr lang="en-US" altLang="en-US" dirty="0" err="1">
                <a:solidFill>
                  <a:schemeClr val="tx1"/>
                </a:solidFill>
              </a:rPr>
              <a:t>postorder</a:t>
            </a:r>
            <a:r>
              <a:rPr lang="en-US" alt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8F0F5A-6C5B-4B0A-BEDE-47B8B48493F6}" type="slidenum">
              <a:rPr lang="en-US" altLang="en-US"/>
              <a:pPr/>
              <a:t>16</a:t>
            </a:fld>
            <a:endParaRPr lang="en-US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9348" name="Text Box 4"/>
              <p:cNvSpPr txBox="1">
                <a:spLocks noChangeArrowheads="1"/>
              </p:cNvSpPr>
              <p:nvPr/>
            </p:nvSpPr>
            <p:spPr bwMode="auto">
              <a:xfrm>
                <a:off x="1295400" y="2133600"/>
                <a:ext cx="7094538" cy="2400657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bg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82880" tIns="91440" rIns="137160" bIns="91440">
                <a:spAutoFit/>
              </a:bodyPr>
              <a:lstStyle/>
              <a:p>
                <a:r>
                  <a:rPr lang="en-US" altLang="en-US" b="1" u="sng" dirty="0">
                    <a:latin typeface="Courier New" pitchFamily="92" charset="0"/>
                  </a:rPr>
                  <a:t>Independent-Set-In-A-Forest(</a:t>
                </a:r>
                <a14:m>
                  <m:oMath xmlns:m="http://schemas.openxmlformats.org/officeDocument/2006/math">
                    <m:r>
                      <a:rPr lang="en-US" altLang="en-US" b="0" i="1" u="sng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altLang="en-US" b="1" u="sng" dirty="0">
                    <a:latin typeface="Courier New" pitchFamily="92" charset="0"/>
                  </a:rPr>
                  <a:t>):</a:t>
                </a:r>
                <a:endParaRPr lang="en-US" altLang="en-US" b="1" dirty="0">
                  <a:latin typeface="Courier New" pitchFamily="92" charset="0"/>
                </a:endParaRPr>
              </a:p>
              <a:p>
                <a:r>
                  <a:rPr lang="en-US" altLang="en-US" dirty="0">
                    <a:latin typeface="Courier New" pitchFamily="92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←∅</m:t>
                    </m:r>
                  </m:oMath>
                </a14:m>
                <a:endParaRPr lang="en-US" altLang="en-US" dirty="0">
                  <a:latin typeface="Courier New" pitchFamily="92" charset="0"/>
                  <a:sym typeface="Symbol" pitchFamily="92" charset="2"/>
                </a:endParaRPr>
              </a:p>
              <a:p>
                <a:r>
                  <a:rPr lang="en-US" altLang="en-US" b="1" dirty="0">
                    <a:latin typeface="Courier New" pitchFamily="92" charset="0"/>
                    <a:sym typeface="Symbol" pitchFamily="92" charset="2"/>
                  </a:rPr>
                  <a:t>   </a:t>
                </a:r>
                <a:r>
                  <a:rPr lang="en-US" altLang="en-US" b="1" dirty="0">
                    <a:solidFill>
                      <a:srgbClr val="003399"/>
                    </a:solidFill>
                    <a:latin typeface="Courier New" pitchFamily="92" charset="0"/>
                    <a:sym typeface="Symbol" pitchFamily="92" charset="2"/>
                  </a:rPr>
                  <a:t>while</a:t>
                </a:r>
                <a:r>
                  <a:rPr lang="en-US" altLang="en-US" b="1" dirty="0">
                    <a:latin typeface="Courier New" pitchFamily="92" charset="0"/>
                    <a:sym typeface="Symbol" pitchFamily="9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sym typeface="Symbol" pitchFamily="92" charset="2"/>
                      </a:rPr>
                      <m:t>𝐹</m:t>
                    </m:r>
                  </m:oMath>
                </a14:m>
                <a:r>
                  <a:rPr lang="en-US" altLang="en-US" b="1" dirty="0">
                    <a:latin typeface="Courier New" pitchFamily="92" charset="0"/>
                    <a:sym typeface="Symbol" pitchFamily="92" charset="2"/>
                  </a:rPr>
                  <a:t> has at least one edge </a:t>
                </a:r>
                <a:r>
                  <a:rPr lang="en-US" altLang="en-US" b="1" dirty="0">
                    <a:solidFill>
                      <a:srgbClr val="003399"/>
                    </a:solidFill>
                    <a:latin typeface="Courier New" pitchFamily="92" charset="0"/>
                    <a:sym typeface="Symbol" pitchFamily="92" charset="2"/>
                  </a:rPr>
                  <a:t>do</a:t>
                </a:r>
              </a:p>
              <a:p>
                <a:r>
                  <a:rPr lang="en-US" altLang="en-US" b="1" dirty="0">
                    <a:latin typeface="Courier New" pitchFamily="92" charset="0"/>
                    <a:sym typeface="Symbol" pitchFamily="92" charset="2"/>
                  </a:rPr>
                  <a:t>      Let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sym typeface="Symbol" pitchFamily="92" charset="2"/>
                      </a:rPr>
                      <m:t>𝑒</m:t>
                    </m:r>
                    <m:r>
                      <a:rPr lang="en-US" altLang="en-US" b="0" i="1" dirty="0">
                        <a:latin typeface="Cambria Math" panose="02040503050406030204" pitchFamily="18" charset="0"/>
                        <a:sym typeface="Symbol" pitchFamily="92" charset="2"/>
                      </a:rPr>
                      <m:t>=(</m:t>
                    </m:r>
                    <m:r>
                      <a:rPr lang="en-US" altLang="en-US" b="0" i="1" dirty="0">
                        <a:latin typeface="Cambria Math" panose="02040503050406030204" pitchFamily="18" charset="0"/>
                        <a:sym typeface="Symbol" pitchFamily="92" charset="2"/>
                      </a:rPr>
                      <m:t>𝑢</m:t>
                    </m:r>
                    <m:r>
                      <a:rPr lang="en-US" altLang="en-US" b="0" i="1" dirty="0">
                        <a:latin typeface="Cambria Math" panose="02040503050406030204" pitchFamily="18" charset="0"/>
                        <a:sym typeface="Symbol" pitchFamily="92" charset="2"/>
                      </a:rPr>
                      <m:t>, </m:t>
                    </m:r>
                    <m:r>
                      <a:rPr lang="en-US" altLang="en-US" b="0" i="1" dirty="0">
                        <a:latin typeface="Cambria Math" panose="02040503050406030204" pitchFamily="18" charset="0"/>
                        <a:sym typeface="Symbol" pitchFamily="92" charset="2"/>
                      </a:rPr>
                      <m:t>𝑣</m:t>
                    </m:r>
                    <m:r>
                      <a:rPr lang="en-US" altLang="en-US" b="0" i="1" dirty="0">
                        <a:latin typeface="Cambria Math" panose="02040503050406030204" pitchFamily="18" charset="0"/>
                        <a:sym typeface="Symbol" pitchFamily="92" charset="2"/>
                      </a:rPr>
                      <m:t>)</m:t>
                    </m:r>
                  </m:oMath>
                </a14:m>
                <a:r>
                  <a:rPr lang="en-US" altLang="en-US" b="1" dirty="0">
                    <a:latin typeface="Courier New" pitchFamily="92" charset="0"/>
                    <a:sym typeface="Symbol" pitchFamily="92" charset="2"/>
                  </a:rPr>
                  <a:t> be an edge such that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sym typeface="Symbol" pitchFamily="92" charset="2"/>
                      </a:rPr>
                      <m:t>𝑣</m:t>
                    </m:r>
                  </m:oMath>
                </a14:m>
                <a:r>
                  <a:rPr lang="en-US" altLang="en-US" b="1" dirty="0">
                    <a:latin typeface="Courier New" pitchFamily="92" charset="0"/>
                    <a:sym typeface="Symbol" pitchFamily="92" charset="2"/>
                  </a:rPr>
                  <a:t> is a leaf</a:t>
                </a:r>
              </a:p>
              <a:p>
                <a:r>
                  <a:rPr lang="en-US" altLang="en-US" b="1" dirty="0">
                    <a:latin typeface="Courier New" pitchFamily="92" charset="0"/>
                    <a:sym typeface="Symbol" pitchFamily="92" charset="2"/>
                  </a:rPr>
                  <a:t>      Add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  <a:sym typeface="Symbol" pitchFamily="92" charset="2"/>
                      </a:rPr>
                      <m:t>𝑣</m:t>
                    </m:r>
                  </m:oMath>
                </a14:m>
                <a:r>
                  <a:rPr lang="en-US" altLang="en-US" b="1" dirty="0">
                    <a:latin typeface="Courier New" pitchFamily="92" charset="0"/>
                    <a:sym typeface="Symbol" pitchFamily="92" charset="2"/>
                  </a:rPr>
                  <a:t> to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sym typeface="Symbol" pitchFamily="92" charset="2"/>
                      </a:rPr>
                      <m:t>𝑆</m:t>
                    </m:r>
                  </m:oMath>
                </a14:m>
                <a:endParaRPr lang="en-US" altLang="en-US" dirty="0">
                  <a:latin typeface="Courier New" pitchFamily="92" charset="0"/>
                  <a:sym typeface="Symbol" pitchFamily="92" charset="2"/>
                </a:endParaRPr>
              </a:p>
              <a:p>
                <a:r>
                  <a:rPr lang="en-US" altLang="en-US" b="1" dirty="0">
                    <a:latin typeface="Courier New" pitchFamily="92" charset="0"/>
                    <a:sym typeface="Symbol" pitchFamily="92" charset="2"/>
                  </a:rPr>
                  <a:t>      Delete nodes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sym typeface="Symbol" pitchFamily="92" charset="2"/>
                      </a:rPr>
                      <m:t>𝑢</m:t>
                    </m:r>
                  </m:oMath>
                </a14:m>
                <a:r>
                  <a:rPr lang="en-US" altLang="en-US" b="1" dirty="0">
                    <a:latin typeface="Courier New" pitchFamily="92" charset="0"/>
                    <a:sym typeface="Symbol" pitchFamily="92" charset="2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sym typeface="Symbol" pitchFamily="92" charset="2"/>
                      </a:rPr>
                      <m:t>𝑣</m:t>
                    </m:r>
                  </m:oMath>
                </a14:m>
                <a:r>
                  <a:rPr lang="en-US" altLang="en-US" b="1" dirty="0">
                    <a:latin typeface="Courier New" pitchFamily="92" charset="0"/>
                    <a:sym typeface="Symbol" pitchFamily="92" charset="2"/>
                  </a:rPr>
                  <a:t> from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sym typeface="Symbol" pitchFamily="92" charset="2"/>
                      </a:rPr>
                      <m:t>𝐹</m:t>
                    </m:r>
                  </m:oMath>
                </a14:m>
                <a:r>
                  <a:rPr lang="en-US" altLang="en-US" b="1" dirty="0">
                    <a:latin typeface="Courier New" pitchFamily="92" charset="0"/>
                    <a:sym typeface="Symbol" pitchFamily="92" charset="2"/>
                  </a:rPr>
                  <a:t>, and all edges</a:t>
                </a:r>
              </a:p>
              <a:p>
                <a:r>
                  <a:rPr lang="en-US" altLang="en-US" b="1" dirty="0">
                    <a:latin typeface="Courier New" pitchFamily="92" charset="0"/>
                    <a:sym typeface="Symbol" pitchFamily="92" charset="2"/>
                  </a:rPr>
                  <a:t>         incident to them.</a:t>
                </a:r>
              </a:p>
              <a:p>
                <a:r>
                  <a:rPr lang="en-US" altLang="en-US" b="1" dirty="0">
                    <a:latin typeface="Courier New" pitchFamily="92" charset="0"/>
                    <a:sym typeface="Symbol" pitchFamily="92" charset="2"/>
                  </a:rPr>
                  <a:t>   Add all remaining vertices to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sym typeface="Symbol" pitchFamily="92" charset="2"/>
                      </a:rPr>
                      <m:t>𝑆</m:t>
                    </m:r>
                  </m:oMath>
                </a14:m>
                <a:r>
                  <a:rPr lang="en-US" altLang="en-US" b="1" dirty="0">
                    <a:latin typeface="Courier New" pitchFamily="92" charset="0"/>
                    <a:sym typeface="Symbol" pitchFamily="92" charset="2"/>
                  </a:rPr>
                  <a:t> </a:t>
                </a:r>
              </a:p>
              <a:p>
                <a:r>
                  <a:rPr lang="en-US" altLang="en-US" b="1" dirty="0">
                    <a:latin typeface="Courier New" pitchFamily="92" charset="0"/>
                    <a:sym typeface="Symbol" pitchFamily="92" charset="2"/>
                  </a:rPr>
                  <a:t>   </a:t>
                </a:r>
                <a:r>
                  <a:rPr lang="en-US" altLang="en-US" b="1" dirty="0" err="1">
                    <a:solidFill>
                      <a:srgbClr val="003399"/>
                    </a:solidFill>
                    <a:latin typeface="Courier New" pitchFamily="92" charset="0"/>
                    <a:sym typeface="Symbol" pitchFamily="92" charset="2"/>
                  </a:rPr>
                  <a:t>return</a:t>
                </a:r>
                <a:r>
                  <a:rPr lang="en-US" altLang="en-US" b="1" dirty="0">
                    <a:latin typeface="Courier New" pitchFamily="92" charset="0"/>
                    <a:sym typeface="Symbol" pitchFamily="9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sym typeface="Symbol" pitchFamily="92" charset="2"/>
                      </a:rPr>
                      <m:t>𝑆</m:t>
                    </m:r>
                  </m:oMath>
                </a14:m>
                <a:endParaRPr lang="en-US" altLang="en-US" dirty="0">
                  <a:latin typeface="Courier New" pitchFamily="92" charset="0"/>
                  <a:sym typeface="Symbol" pitchFamily="92" charset="2"/>
                </a:endParaRPr>
              </a:p>
            </p:txBody>
          </p:sp>
        </mc:Choice>
        <mc:Fallback xmlns="">
          <p:sp>
            <p:nvSpPr>
              <p:cNvPr id="569348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95400" y="2133600"/>
                <a:ext cx="7094538" cy="2400657"/>
              </a:xfrm>
              <a:prstGeom prst="rect">
                <a:avLst/>
              </a:prstGeom>
              <a:blipFill rotWithShape="0">
                <a:blip r:embed="rId3"/>
                <a:stretch>
                  <a:fillRect b="-508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65689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Weighted Independent Set on Trees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0371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09600" y="914400"/>
                <a:ext cx="8229600" cy="5410200"/>
              </a:xfrm>
            </p:spPr>
            <p:txBody>
              <a:bodyPr/>
              <a:lstStyle/>
              <a:p>
                <a:r>
                  <a:rPr lang="en-US" altLang="en-US" dirty="0"/>
                  <a:t>Problem definition. 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Given a tree and node weights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, find an independent set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 that maximizes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itchFamily="92" charset="2"/>
                          </a:rPr>
                        </m:ctrlPr>
                      </m:naryPr>
                      <m:sub>
                        <m: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itchFamily="92" charset="2"/>
                          </a:rPr>
                          <m:t>𝑣</m:t>
                        </m:r>
                        <m: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itchFamily="92" charset="2"/>
                          </a:rPr>
                          <m:t>∈</m:t>
                        </m:r>
                        <m: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itchFamily="92" charset="2"/>
                          </a:rPr>
                          <m:t>𝑆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Symbol" pitchFamily="92" charset="2"/>
                              </a:rPr>
                            </m:ctrlPr>
                          </m:sSubPr>
                          <m:e>
                            <m:r>
                              <a:rPr lang="en-US" alt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Symbol" pitchFamily="92" charset="2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Symbol" pitchFamily="92" charset="2"/>
                              </a:rPr>
                              <m:t>𝑣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. </a:t>
                </a:r>
              </a:p>
              <a:p>
                <a:r>
                  <a:rPr lang="en-US" altLang="en-US" dirty="0"/>
                  <a:t>Note: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Greedy doesn’t work anymore.</a:t>
                </a:r>
              </a:p>
              <a:p>
                <a:r>
                  <a:rPr lang="en-US" altLang="en-US" dirty="0"/>
                  <a:t>Observation. 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 is an edge such that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 is a leaf node, then either OPT includes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, or it includes all leaf nodes incident to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en-US" altLang="en-US" dirty="0"/>
                  <a:t>Dynamic programming solution. 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Root tree at some node, say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𝑂𝑃</m:t>
                    </m:r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d>
                      <m:dPr>
                        <m:ctrlPr>
                          <a:rPr lang="en-US" altLang="en-US" b="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en-US" dirty="0"/>
                  <a:t> max weight independent set</a:t>
                </a:r>
                <a:br>
                  <a:rPr lang="en-US" altLang="en-US" dirty="0"/>
                </a:br>
                <a:r>
                  <a:rPr lang="en-US" altLang="en-US" dirty="0"/>
                  <a:t>rooted at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en-US" dirty="0"/>
                  <a:t>, containing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en-US" dirty="0"/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𝑂𝑃</m:t>
                    </m:r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d>
                      <m:dPr>
                        <m:ctrlPr>
                          <a:rPr lang="en-US" altLang="en-US" b="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en-US" dirty="0"/>
                  <a:t> max weight independent set</a:t>
                </a:r>
                <a:br>
                  <a:rPr lang="en-US" altLang="en-US" dirty="0"/>
                </a:br>
                <a:r>
                  <a:rPr lang="en-US" altLang="en-US" dirty="0"/>
                  <a:t>rooted at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en-US" dirty="0"/>
                  <a:t>, not containing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en-US" dirty="0"/>
                  <a:t>.</a:t>
                </a:r>
              </a:p>
              <a:p>
                <a:endParaRPr lang="en-US" alt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𝑂𝑃</m:t>
                      </m:r>
                      <m:sSub>
                        <m:sSubPr>
                          <m:ctrlP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d>
                        <m:dPr>
                          <m:ctrlP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US" alt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children</m:t>
                          </m:r>
                          <m:d>
                            <m:dPr>
                              <m:ctrlPr>
                                <a:rPr lang="en-US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sub>
                        <m:sup/>
                        <m:e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𝑂𝑃</m:t>
                          </m:r>
                          <m:sSub>
                            <m:sSubPr>
                              <m:ctrlPr>
                                <a:rPr lang="en-US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lang="en-US" alt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𝑂𝑃</m:t>
                      </m:r>
                      <m:sSub>
                        <m:sSubPr>
                          <m:ctrlP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d>
                        <m:dPr>
                          <m:ctrlP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US" alt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children</m:t>
                          </m:r>
                          <m:d>
                            <m:dPr>
                              <m:ctrlPr>
                                <a:rPr lang="en-US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n-US" alt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⁡{</m:t>
                          </m:r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𝑂𝑃</m:t>
                          </m:r>
                          <m:sSub>
                            <m:sSubPr>
                              <m:ctrlPr>
                                <a:rPr lang="en-US" alt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𝑂𝑃</m:t>
                          </m:r>
                          <m:sSub>
                            <m:sSubPr>
                              <m:ctrlPr>
                                <a:rPr lang="en-US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</m:nary>
                    </m:oMath>
                  </m:oMathPara>
                </a14:m>
                <a:endParaRPr lang="en-US" alt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7037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914400"/>
                <a:ext cx="8229600" cy="5410200"/>
              </a:xfrm>
              <a:blipFill>
                <a:blip r:embed="rId3"/>
                <a:stretch>
                  <a:fillRect l="-593" t="-1464" b="-27252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E79D38-6E02-4885-931D-87CCE1B247F4}" type="slidenum">
              <a:rPr lang="en-US" altLang="en-US"/>
              <a:pPr/>
              <a:t>17</a:t>
            </a:fld>
            <a:endParaRPr lang="en-US" altLang="en-US" sz="1400"/>
          </a:p>
        </p:txBody>
      </p:sp>
      <p:sp>
        <p:nvSpPr>
          <p:cNvPr id="570397" name="Rectangle 29"/>
          <p:cNvSpPr>
            <a:spLocks noChangeArrowheads="1"/>
          </p:cNvSpPr>
          <p:nvPr/>
        </p:nvSpPr>
        <p:spPr bwMode="auto">
          <a:xfrm>
            <a:off x="6713538" y="3505200"/>
            <a:ext cx="2057400" cy="27432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570398" name="Oval 30"/>
          <p:cNvSpPr>
            <a:spLocks noChangeArrowheads="1"/>
          </p:cNvSpPr>
          <p:nvPr/>
        </p:nvSpPr>
        <p:spPr bwMode="auto">
          <a:xfrm>
            <a:off x="7575550" y="3694113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r</a:t>
            </a:r>
          </a:p>
        </p:txBody>
      </p:sp>
      <p:sp>
        <p:nvSpPr>
          <p:cNvPr id="570399" name="Oval 31"/>
          <p:cNvSpPr>
            <a:spLocks noChangeArrowheads="1"/>
          </p:cNvSpPr>
          <p:nvPr/>
        </p:nvSpPr>
        <p:spPr bwMode="auto">
          <a:xfrm>
            <a:off x="7575550" y="5827713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 sz="1400"/>
          </a:p>
        </p:txBody>
      </p:sp>
      <p:sp>
        <p:nvSpPr>
          <p:cNvPr id="570401" name="Oval 33"/>
          <p:cNvSpPr>
            <a:spLocks noChangeArrowheads="1"/>
          </p:cNvSpPr>
          <p:nvPr/>
        </p:nvSpPr>
        <p:spPr bwMode="auto">
          <a:xfrm>
            <a:off x="7018338" y="4230688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 sz="1400"/>
          </a:p>
        </p:txBody>
      </p:sp>
      <p:cxnSp>
        <p:nvCxnSpPr>
          <p:cNvPr id="570402" name="AutoShape 34"/>
          <p:cNvCxnSpPr>
            <a:cxnSpLocks noChangeShapeType="1"/>
            <a:stCxn id="570398" idx="4"/>
            <a:endCxn id="570405" idx="0"/>
          </p:cNvCxnSpPr>
          <p:nvPr/>
        </p:nvCxnSpPr>
        <p:spPr bwMode="auto">
          <a:xfrm>
            <a:off x="7689850" y="3922713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70404" name="AutoShape 36"/>
          <p:cNvCxnSpPr>
            <a:cxnSpLocks noChangeShapeType="1"/>
            <a:stCxn id="570398" idx="3"/>
            <a:endCxn id="570401" idx="7"/>
          </p:cNvCxnSpPr>
          <p:nvPr/>
        </p:nvCxnSpPr>
        <p:spPr bwMode="auto">
          <a:xfrm flipH="1">
            <a:off x="7213600" y="3889375"/>
            <a:ext cx="395288" cy="3746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70405" name="Oval 37"/>
          <p:cNvSpPr>
            <a:spLocks noChangeArrowheads="1"/>
          </p:cNvSpPr>
          <p:nvPr/>
        </p:nvSpPr>
        <p:spPr bwMode="auto">
          <a:xfrm>
            <a:off x="7575550" y="4227513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 sz="1400"/>
          </a:p>
        </p:txBody>
      </p:sp>
      <p:cxnSp>
        <p:nvCxnSpPr>
          <p:cNvPr id="570406" name="AutoShape 38"/>
          <p:cNvCxnSpPr>
            <a:cxnSpLocks noChangeShapeType="1"/>
            <a:stCxn id="570405" idx="5"/>
            <a:endCxn id="570407" idx="1"/>
          </p:cNvCxnSpPr>
          <p:nvPr/>
        </p:nvCxnSpPr>
        <p:spPr bwMode="auto">
          <a:xfrm>
            <a:off x="7770813" y="4422775"/>
            <a:ext cx="447675" cy="371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70407" name="Oval 39"/>
          <p:cNvSpPr>
            <a:spLocks noChangeArrowheads="1"/>
          </p:cNvSpPr>
          <p:nvPr/>
        </p:nvSpPr>
        <p:spPr bwMode="auto">
          <a:xfrm>
            <a:off x="8185150" y="4760913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 sz="1400"/>
          </a:p>
        </p:txBody>
      </p:sp>
      <p:cxnSp>
        <p:nvCxnSpPr>
          <p:cNvPr id="570412" name="AutoShape 44"/>
          <p:cNvCxnSpPr>
            <a:cxnSpLocks noChangeShapeType="1"/>
            <a:stCxn id="570405" idx="4"/>
            <a:endCxn id="570413" idx="0"/>
          </p:cNvCxnSpPr>
          <p:nvPr/>
        </p:nvCxnSpPr>
        <p:spPr bwMode="auto">
          <a:xfrm>
            <a:off x="7689850" y="4456113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70413" name="Oval 45"/>
          <p:cNvSpPr>
            <a:spLocks noChangeArrowheads="1"/>
          </p:cNvSpPr>
          <p:nvPr/>
        </p:nvSpPr>
        <p:spPr bwMode="auto">
          <a:xfrm>
            <a:off x="7575550" y="4760913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u</a:t>
            </a:r>
          </a:p>
        </p:txBody>
      </p:sp>
      <p:sp>
        <p:nvSpPr>
          <p:cNvPr id="570414" name="Oval 46"/>
          <p:cNvSpPr>
            <a:spLocks noChangeArrowheads="1"/>
          </p:cNvSpPr>
          <p:nvPr/>
        </p:nvSpPr>
        <p:spPr bwMode="auto">
          <a:xfrm>
            <a:off x="7042150" y="5294313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v</a:t>
            </a:r>
          </a:p>
        </p:txBody>
      </p:sp>
      <p:cxnSp>
        <p:nvCxnSpPr>
          <p:cNvPr id="570415" name="AutoShape 47"/>
          <p:cNvCxnSpPr>
            <a:cxnSpLocks noChangeShapeType="1"/>
            <a:stCxn id="570413" idx="4"/>
            <a:endCxn id="570417" idx="0"/>
          </p:cNvCxnSpPr>
          <p:nvPr/>
        </p:nvCxnSpPr>
        <p:spPr bwMode="auto">
          <a:xfrm>
            <a:off x="7689850" y="4989513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70416" name="AutoShape 48"/>
          <p:cNvCxnSpPr>
            <a:cxnSpLocks noChangeShapeType="1"/>
            <a:stCxn id="570413" idx="3"/>
            <a:endCxn id="570414" idx="7"/>
          </p:cNvCxnSpPr>
          <p:nvPr/>
        </p:nvCxnSpPr>
        <p:spPr bwMode="auto">
          <a:xfrm flipH="1">
            <a:off x="7237413" y="4956175"/>
            <a:ext cx="371475" cy="371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70417" name="Oval 49"/>
          <p:cNvSpPr>
            <a:spLocks noChangeArrowheads="1"/>
          </p:cNvSpPr>
          <p:nvPr/>
        </p:nvSpPr>
        <p:spPr bwMode="auto">
          <a:xfrm>
            <a:off x="7575550" y="5294313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w</a:t>
            </a:r>
          </a:p>
        </p:txBody>
      </p:sp>
      <p:cxnSp>
        <p:nvCxnSpPr>
          <p:cNvPr id="570418" name="AutoShape 50"/>
          <p:cNvCxnSpPr>
            <a:cxnSpLocks noChangeShapeType="1"/>
            <a:stCxn id="570417" idx="4"/>
            <a:endCxn id="570399" idx="0"/>
          </p:cNvCxnSpPr>
          <p:nvPr/>
        </p:nvCxnSpPr>
        <p:spPr bwMode="auto">
          <a:xfrm>
            <a:off x="7689850" y="5522913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70423" name="Oval 55"/>
          <p:cNvSpPr>
            <a:spLocks noChangeArrowheads="1"/>
          </p:cNvSpPr>
          <p:nvPr/>
        </p:nvSpPr>
        <p:spPr bwMode="auto">
          <a:xfrm>
            <a:off x="8077200" y="5299075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x</a:t>
            </a:r>
          </a:p>
        </p:txBody>
      </p:sp>
      <p:cxnSp>
        <p:nvCxnSpPr>
          <p:cNvPr id="570424" name="AutoShape 56"/>
          <p:cNvCxnSpPr>
            <a:cxnSpLocks noChangeShapeType="1"/>
            <a:stCxn id="570413" idx="5"/>
            <a:endCxn id="570423" idx="1"/>
          </p:cNvCxnSpPr>
          <p:nvPr/>
        </p:nvCxnSpPr>
        <p:spPr bwMode="auto">
          <a:xfrm>
            <a:off x="7770813" y="4956175"/>
            <a:ext cx="339725" cy="3762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70425" name="Rectangle 57"/>
          <p:cNvSpPr>
            <a:spLocks noChangeArrowheads="1"/>
          </p:cNvSpPr>
          <p:nvPr/>
        </p:nvSpPr>
        <p:spPr bwMode="auto">
          <a:xfrm>
            <a:off x="6705600" y="6289675"/>
            <a:ext cx="2030413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 dirty="0"/>
              <a:t>children(u) = { v, w, x }</a:t>
            </a:r>
          </a:p>
        </p:txBody>
      </p:sp>
    </p:spTree>
    <p:extLst>
      <p:ext uri="{BB962C8B-B14F-4D97-AF65-F5344CB8AC3E}">
        <p14:creationId xmlns:p14="http://schemas.microsoft.com/office/powerpoint/2010/main" val="4166040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0371" grpId="0" build="p"/>
      <p:bldP spid="570397" grpId="0" animBg="1"/>
      <p:bldP spid="570398" grpId="0" animBg="1"/>
      <p:bldP spid="570399" grpId="0" animBg="1"/>
      <p:bldP spid="570401" grpId="0" animBg="1"/>
      <p:bldP spid="570405" grpId="0" animBg="1"/>
      <p:bldP spid="570407" grpId="0" animBg="1"/>
      <p:bldP spid="570413" grpId="0" animBg="1"/>
      <p:bldP spid="570414" grpId="0" animBg="1"/>
      <p:bldP spid="570417" grpId="0" animBg="1"/>
      <p:bldP spid="570423" grpId="0" animBg="1"/>
      <p:bldP spid="57042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Independent Set on Trees:  Dynamic Programming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1395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dirty="0"/>
                  <a:t>Theorem. 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The dynamic programming algorithm find a maximum weighted independent set in trees in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 time.</a:t>
                </a:r>
              </a:p>
              <a:p>
                <a:endParaRPr lang="en-US" altLang="en-US" dirty="0">
                  <a:solidFill>
                    <a:schemeClr val="tx1"/>
                  </a:solidFill>
                </a:endParaRPr>
              </a:p>
              <a:p>
                <a:endParaRPr lang="en-US" altLang="en-US" dirty="0">
                  <a:solidFill>
                    <a:schemeClr val="tx1"/>
                  </a:solidFill>
                </a:endParaRPr>
              </a:p>
              <a:p>
                <a:endParaRPr lang="en-US" altLang="en-US" dirty="0">
                  <a:solidFill>
                    <a:schemeClr val="tx1"/>
                  </a:solidFill>
                </a:endParaRPr>
              </a:p>
              <a:p>
                <a:endParaRPr lang="en-US" altLang="en-US" dirty="0">
                  <a:solidFill>
                    <a:schemeClr val="tx1"/>
                  </a:solidFill>
                </a:endParaRPr>
              </a:p>
              <a:p>
                <a:endParaRPr lang="en-US" altLang="en-US" dirty="0">
                  <a:solidFill>
                    <a:schemeClr val="tx1"/>
                  </a:solidFill>
                </a:endParaRPr>
              </a:p>
              <a:p>
                <a:endParaRPr lang="en-US" altLang="en-US" dirty="0">
                  <a:solidFill>
                    <a:schemeClr val="tx1"/>
                  </a:solidFill>
                </a:endParaRPr>
              </a:p>
              <a:p>
                <a:endParaRPr lang="en-US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13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35CAB-EE58-4121-8EDD-776CA216CC73}" type="slidenum">
              <a:rPr lang="en-US" altLang="en-US"/>
              <a:pPr/>
              <a:t>18</a:t>
            </a:fld>
            <a:endParaRPr lang="en-US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1396" name="Text Box 4"/>
              <p:cNvSpPr txBox="1">
                <a:spLocks noChangeArrowheads="1"/>
              </p:cNvSpPr>
              <p:nvPr/>
            </p:nvSpPr>
            <p:spPr bwMode="auto">
              <a:xfrm>
                <a:off x="1287463" y="1828800"/>
                <a:ext cx="6332537" cy="2713948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bg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82880" tIns="91440" rIns="137160" bIns="91440">
                <a:spAutoFit/>
              </a:bodyPr>
              <a:lstStyle/>
              <a:p>
                <a:r>
                  <a:rPr lang="en-US" altLang="en-US" b="1" u="sng" dirty="0">
                    <a:latin typeface="Courier New" pitchFamily="92" charset="0"/>
                  </a:rPr>
                  <a:t>Weighted-Independent-Set-In-A-Tree(</a:t>
                </a:r>
                <a14:m>
                  <m:oMath xmlns:m="http://schemas.openxmlformats.org/officeDocument/2006/math">
                    <m:r>
                      <a:rPr lang="en-US" altLang="en-US" b="0" i="1" u="sng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en-US" b="1" u="sng" dirty="0">
                    <a:latin typeface="Courier New" pitchFamily="92" charset="0"/>
                  </a:rPr>
                  <a:t>):</a:t>
                </a:r>
                <a:endParaRPr lang="en-US" altLang="en-US" b="1" dirty="0">
                  <a:latin typeface="Courier New" pitchFamily="92" charset="0"/>
                </a:endParaRPr>
              </a:p>
              <a:p>
                <a:r>
                  <a:rPr lang="en-US" altLang="en-US" b="1" dirty="0">
                    <a:latin typeface="Courier New" pitchFamily="92" charset="0"/>
                  </a:rPr>
                  <a:t>   Root the tree at a node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altLang="en-US" dirty="0">
                  <a:latin typeface="Courier New" pitchFamily="92" charset="0"/>
                </a:endParaRPr>
              </a:p>
              <a:p>
                <a:r>
                  <a:rPr lang="en-US" altLang="en-US" b="1" dirty="0">
                    <a:latin typeface="Courier New" pitchFamily="92" charset="0"/>
                  </a:rPr>
                  <a:t>   </a:t>
                </a:r>
                <a:r>
                  <a:rPr lang="en-US" altLang="en-US" b="1" dirty="0">
                    <a:solidFill>
                      <a:srgbClr val="003399"/>
                    </a:solidFill>
                    <a:latin typeface="Courier New" pitchFamily="92" charset="0"/>
                  </a:rPr>
                  <a:t>for each</a:t>
                </a:r>
                <a:r>
                  <a:rPr lang="en-US" altLang="en-US" b="1" dirty="0">
                    <a:latin typeface="Courier New" pitchFamily="92" charset="0"/>
                  </a:rPr>
                  <a:t> node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en-US" b="1" dirty="0">
                    <a:latin typeface="Courier New" pitchFamily="92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en-US" b="1" dirty="0">
                    <a:latin typeface="Courier New" pitchFamily="92" charset="0"/>
                  </a:rPr>
                  <a:t> in </a:t>
                </a:r>
                <a:r>
                  <a:rPr lang="en-US" altLang="en-US" b="1" dirty="0" err="1">
                    <a:latin typeface="Courier New" pitchFamily="92" charset="0"/>
                  </a:rPr>
                  <a:t>postorder</a:t>
                </a:r>
                <a:r>
                  <a:rPr lang="en-US" altLang="en-US" b="1" dirty="0">
                    <a:latin typeface="Courier New" pitchFamily="92" charset="0"/>
                  </a:rPr>
                  <a:t> </a:t>
                </a:r>
              </a:p>
              <a:p>
                <a:r>
                  <a:rPr lang="en-US" altLang="en-US" b="1" dirty="0">
                    <a:latin typeface="Courier New" pitchFamily="92" charset="0"/>
                    <a:sym typeface="Symbol" pitchFamily="92" charset="2"/>
                  </a:rPr>
                  <a:t>      </a:t>
                </a:r>
                <a:r>
                  <a:rPr lang="en-US" altLang="en-US" b="1" dirty="0">
                    <a:solidFill>
                      <a:srgbClr val="003399"/>
                    </a:solidFill>
                    <a:latin typeface="Courier New" pitchFamily="92" charset="0"/>
                    <a:sym typeface="Symbol" pitchFamily="92" charset="2"/>
                  </a:rPr>
                  <a:t>if</a:t>
                </a:r>
                <a:r>
                  <a:rPr lang="en-US" altLang="en-US" b="1" dirty="0">
                    <a:latin typeface="Courier New" pitchFamily="92" charset="0"/>
                    <a:sym typeface="Symbol" pitchFamily="9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sym typeface="Symbol" pitchFamily="92" charset="2"/>
                      </a:rPr>
                      <m:t>𝑢</m:t>
                    </m:r>
                  </m:oMath>
                </a14:m>
                <a:r>
                  <a:rPr lang="en-US" altLang="en-US" b="1" dirty="0">
                    <a:latin typeface="Courier New" pitchFamily="92" charset="0"/>
                    <a:sym typeface="Symbol" pitchFamily="92" charset="2"/>
                  </a:rPr>
                  <a:t> is a leaf</a:t>
                </a:r>
              </a:p>
              <a:p>
                <a:r>
                  <a:rPr lang="en-US" altLang="en-US" b="1" dirty="0">
                    <a:latin typeface="Courier New" pitchFamily="92" charset="0"/>
                    <a:sym typeface="Symbol" pitchFamily="92" charset="2"/>
                  </a:rPr>
                  <a:t>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  <a:sym typeface="Symbol" pitchFamily="92" charset="2"/>
                          </a:rPr>
                        </m:ctrlPr>
                      </m:sSubPr>
                      <m:e>
                        <m:r>
                          <a:rPr lang="en-US" altLang="en-US" b="0" i="1" dirty="0" smtClean="0">
                            <a:latin typeface="Cambria Math" panose="02040503050406030204" pitchFamily="18" charset="0"/>
                            <a:sym typeface="Symbol" pitchFamily="92" charset="2"/>
                          </a:rPr>
                          <m:t>𝑀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  <a:sym typeface="Symbol" pitchFamily="92" charset="2"/>
                          </a:rPr>
                          <m:t>𝑖𝑛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  <a:sym typeface="Symbol" pitchFamily="92" charset="2"/>
                          </a:rPr>
                        </m:ctrlPr>
                      </m:dPr>
                      <m:e>
                        <m:r>
                          <a:rPr lang="en-US" altLang="en-US" b="0" i="1" dirty="0" smtClean="0">
                            <a:latin typeface="Cambria Math" panose="02040503050406030204" pitchFamily="18" charset="0"/>
                            <a:sym typeface="Symbol" pitchFamily="92" charset="2"/>
                          </a:rPr>
                          <m:t>𝑢</m:t>
                        </m:r>
                      </m:e>
                    </m:d>
                    <m:r>
                      <a:rPr lang="en-US" altLang="en-US" b="0" i="1" dirty="0" smtClean="0">
                        <a:latin typeface="Cambria Math" panose="02040503050406030204" pitchFamily="18" charset="0"/>
                        <a:sym typeface="Symbol" pitchFamily="92" charset="2"/>
                      </a:rPr>
                      <m:t>←</m:t>
                    </m:r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  <a:sym typeface="Symbol" pitchFamily="92" charset="2"/>
                          </a:rPr>
                        </m:ctrlPr>
                      </m:sSubPr>
                      <m:e>
                        <m:r>
                          <a:rPr lang="en-US" altLang="en-US" b="0" i="1" dirty="0" smtClean="0">
                            <a:latin typeface="Cambria Math" panose="02040503050406030204" pitchFamily="18" charset="0"/>
                            <a:sym typeface="Symbol" pitchFamily="92" charset="2"/>
                          </a:rPr>
                          <m:t>𝑤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  <a:sym typeface="Symbol" pitchFamily="92" charset="2"/>
                          </a:rPr>
                          <m:t>𝑢</m:t>
                        </m:r>
                      </m:sub>
                    </m:sSub>
                  </m:oMath>
                </a14:m>
                <a:endParaRPr lang="en-US" altLang="en-US" dirty="0">
                  <a:latin typeface="Courier New" pitchFamily="92" charset="0"/>
                  <a:sym typeface="Symbol" pitchFamily="92" charset="2"/>
                </a:endParaRPr>
              </a:p>
              <a:p>
                <a:r>
                  <a:rPr lang="en-US" altLang="en-US" b="1" dirty="0">
                    <a:latin typeface="Courier New" pitchFamily="92" charset="0"/>
                    <a:sym typeface="Symbol" pitchFamily="92" charset="2"/>
                  </a:rPr>
                  <a:t>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  <a:sym typeface="Symbol" pitchFamily="92" charset="2"/>
                          </a:rPr>
                        </m:ctrlPr>
                      </m:sSubPr>
                      <m:e>
                        <m:r>
                          <a:rPr lang="en-US" altLang="en-US" b="0" i="1" dirty="0" smtClean="0">
                            <a:latin typeface="Cambria Math" panose="02040503050406030204" pitchFamily="18" charset="0"/>
                            <a:sym typeface="Symbol" pitchFamily="92" charset="2"/>
                          </a:rPr>
                          <m:t>𝑀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  <a:sym typeface="Symbol" pitchFamily="92" charset="2"/>
                          </a:rPr>
                          <m:t>𝑜𝑢𝑡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en-US" b="0" i="1" dirty="0">
                            <a:latin typeface="Cambria Math" panose="02040503050406030204" pitchFamily="18" charset="0"/>
                            <a:sym typeface="Symbol" pitchFamily="92" charset="2"/>
                          </a:rPr>
                        </m:ctrlPr>
                      </m:dPr>
                      <m:e>
                        <m:r>
                          <a:rPr lang="en-US" altLang="en-US" b="0" i="1" dirty="0">
                            <a:latin typeface="Cambria Math" panose="02040503050406030204" pitchFamily="18" charset="0"/>
                            <a:sym typeface="Symbol" pitchFamily="92" charset="2"/>
                          </a:rPr>
                          <m:t>𝑢</m:t>
                        </m:r>
                      </m:e>
                    </m:d>
                    <m:r>
                      <a:rPr lang="en-US" altLang="en-US" b="0" i="1" dirty="0" smtClean="0">
                        <a:latin typeface="Cambria Math" panose="02040503050406030204" pitchFamily="18" charset="0"/>
                        <a:sym typeface="Symbol" pitchFamily="92" charset="2"/>
                      </a:rPr>
                      <m:t>←</m:t>
                    </m:r>
                    <m:r>
                      <a:rPr lang="en-US" altLang="en-US" b="0" i="1" dirty="0">
                        <a:latin typeface="Cambria Math" panose="02040503050406030204" pitchFamily="18" charset="0"/>
                        <a:sym typeface="Symbol" pitchFamily="92" charset="2"/>
                      </a:rPr>
                      <m:t>0</m:t>
                    </m:r>
                  </m:oMath>
                </a14:m>
                <a:endParaRPr lang="en-US" altLang="en-US" dirty="0">
                  <a:latin typeface="Courier New" pitchFamily="92" charset="0"/>
                  <a:sym typeface="Symbol" pitchFamily="92" charset="2"/>
                </a:endParaRPr>
              </a:p>
              <a:p>
                <a:r>
                  <a:rPr lang="en-US" altLang="en-US" b="1" dirty="0">
                    <a:solidFill>
                      <a:srgbClr val="003399"/>
                    </a:solidFill>
                    <a:latin typeface="Courier New" pitchFamily="92" charset="0"/>
                    <a:sym typeface="Symbol" pitchFamily="92" charset="2"/>
                  </a:rPr>
                  <a:t>      else</a:t>
                </a:r>
                <a:endParaRPr lang="en-US" altLang="en-US" b="1" dirty="0">
                  <a:latin typeface="Courier New" pitchFamily="92" charset="0"/>
                  <a:sym typeface="Symbol" pitchFamily="92" charset="2"/>
                </a:endParaRPr>
              </a:p>
              <a:p>
                <a:r>
                  <a:rPr lang="en-US" altLang="en-US" b="1" dirty="0">
                    <a:latin typeface="Courier New" pitchFamily="92" charset="0"/>
                    <a:sym typeface="Symbol" pitchFamily="92" charset="2"/>
                  </a:rPr>
                  <a:t>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  <a:sym typeface="Symbol" pitchFamily="92" charset="2"/>
                          </a:rPr>
                        </m:ctrlPr>
                      </m:sSubPr>
                      <m:e>
                        <m:r>
                          <a:rPr lang="en-US" altLang="en-US" b="0" i="1" dirty="0" smtClean="0">
                            <a:latin typeface="Cambria Math" panose="02040503050406030204" pitchFamily="18" charset="0"/>
                            <a:sym typeface="Symbol" pitchFamily="92" charset="2"/>
                          </a:rPr>
                          <m:t>𝑀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  <a:sym typeface="Symbol" pitchFamily="92" charset="2"/>
                          </a:rPr>
                          <m:t>𝑖𝑛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en-US" b="0" i="1" dirty="0">
                            <a:latin typeface="Cambria Math" panose="02040503050406030204" pitchFamily="18" charset="0"/>
                            <a:sym typeface="Symbol" pitchFamily="92" charset="2"/>
                          </a:rPr>
                        </m:ctrlPr>
                      </m:dPr>
                      <m:e>
                        <m:r>
                          <a:rPr lang="en-US" altLang="en-US" b="0" i="1" dirty="0">
                            <a:latin typeface="Cambria Math" panose="02040503050406030204" pitchFamily="18" charset="0"/>
                            <a:sym typeface="Symbol" pitchFamily="92" charset="2"/>
                          </a:rPr>
                          <m:t>𝑢</m:t>
                        </m:r>
                      </m:e>
                    </m:d>
                    <m:r>
                      <a:rPr lang="en-US" altLang="en-US" b="0" i="1" dirty="0" smtClean="0">
                        <a:latin typeface="Cambria Math" panose="02040503050406030204" pitchFamily="18" charset="0"/>
                        <a:sym typeface="Symbol" pitchFamily="92" charset="2"/>
                      </a:rPr>
                      <m:t>←</m:t>
                    </m:r>
                    <m:nary>
                      <m:naryPr>
                        <m:chr m:val="∑"/>
                        <m:supHide m:val="on"/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  <a:sym typeface="Symbol" pitchFamily="92" charset="2"/>
                          </a:rPr>
                        </m:ctrlPr>
                      </m:naryPr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  <a:sym typeface="Symbol" pitchFamily="92" charset="2"/>
                          </a:rPr>
                          <m:t>𝑣</m:t>
                        </m:r>
                        <m:r>
                          <a:rPr lang="en-US" altLang="en-US" b="0" i="1" dirty="0" smtClean="0">
                            <a:latin typeface="Cambria Math" panose="02040503050406030204" pitchFamily="18" charset="0"/>
                            <a:sym typeface="Symbol" pitchFamily="92" charset="2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altLang="en-US" b="0" i="0" dirty="0" smtClean="0">
                            <a:latin typeface="Cambria Math" panose="02040503050406030204" pitchFamily="18" charset="0"/>
                            <a:sym typeface="Symbol" pitchFamily="92" charset="2"/>
                          </a:rPr>
                          <m:t>children</m:t>
                        </m:r>
                        <m:r>
                          <a:rPr lang="en-US" altLang="en-US" b="0" i="1" dirty="0" smtClean="0">
                            <a:latin typeface="Cambria Math" panose="02040503050406030204" pitchFamily="18" charset="0"/>
                            <a:sym typeface="Symbol" pitchFamily="92" charset="2"/>
                          </a:rPr>
                          <m:t>(</m:t>
                        </m:r>
                        <m:r>
                          <a:rPr lang="en-US" altLang="en-US" b="0" i="1" dirty="0" smtClean="0">
                            <a:latin typeface="Cambria Math" panose="02040503050406030204" pitchFamily="18" charset="0"/>
                            <a:sym typeface="Symbol" pitchFamily="92" charset="2"/>
                          </a:rPr>
                          <m:t>𝑢</m:t>
                        </m:r>
                        <m:r>
                          <a:rPr lang="en-US" altLang="en-US" b="0" i="1" dirty="0" smtClean="0">
                            <a:latin typeface="Cambria Math" panose="02040503050406030204" pitchFamily="18" charset="0"/>
                            <a:sym typeface="Symbol" pitchFamily="92" charset="2"/>
                          </a:rPr>
                          <m:t>)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en-US" b="0" i="1" dirty="0" smtClean="0">
                                <a:latin typeface="Cambria Math" panose="02040503050406030204" pitchFamily="18" charset="0"/>
                                <a:sym typeface="Symbol" pitchFamily="92" charset="2"/>
                              </a:rPr>
                            </m:ctrlPr>
                          </m:sSubPr>
                          <m:e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sym typeface="Symbol" pitchFamily="92" charset="2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sym typeface="Symbol" pitchFamily="92" charset="2"/>
                              </a:rPr>
                              <m:t>𝑜𝑢𝑡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altLang="en-US" b="0" i="1" dirty="0" smtClean="0">
                                <a:latin typeface="Cambria Math" panose="02040503050406030204" pitchFamily="18" charset="0"/>
                                <a:sym typeface="Symbol" pitchFamily="92" charset="2"/>
                              </a:rPr>
                            </m:ctrlPr>
                          </m:dPr>
                          <m:e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sym typeface="Symbol" pitchFamily="92" charset="2"/>
                              </a:rPr>
                              <m:t>𝑣</m:t>
                            </m:r>
                          </m:e>
                        </m:d>
                        <m:r>
                          <a:rPr lang="en-US" altLang="en-US" b="0" i="1" dirty="0" smtClean="0">
                            <a:latin typeface="Cambria Math" panose="02040503050406030204" pitchFamily="18" charset="0"/>
                            <a:sym typeface="Symbol" pitchFamily="92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altLang="en-US" b="0" i="1" dirty="0" smtClean="0">
                                <a:latin typeface="Cambria Math" panose="02040503050406030204" pitchFamily="18" charset="0"/>
                                <a:sym typeface="Symbol" pitchFamily="92" charset="2"/>
                              </a:rPr>
                            </m:ctrlPr>
                          </m:sSubPr>
                          <m:e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sym typeface="Symbol" pitchFamily="92" charset="2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sym typeface="Symbol" pitchFamily="92" charset="2"/>
                              </a:rPr>
                              <m:t>𝑢</m:t>
                            </m:r>
                          </m:sub>
                        </m:sSub>
                      </m:e>
                    </m:nary>
                  </m:oMath>
                </a14:m>
                <a:endParaRPr lang="en-US" altLang="en-US" dirty="0">
                  <a:latin typeface="Courier New" pitchFamily="92" charset="0"/>
                  <a:sym typeface="Symbol" pitchFamily="92" charset="2"/>
                </a:endParaRPr>
              </a:p>
              <a:p>
                <a:r>
                  <a:rPr lang="en-US" altLang="en-US" b="1" dirty="0">
                    <a:latin typeface="Courier New" pitchFamily="92" charset="0"/>
                    <a:sym typeface="Symbol" pitchFamily="92" charset="2"/>
                  </a:rPr>
                  <a:t>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  <a:sym typeface="Symbol" pitchFamily="92" charset="2"/>
                          </a:rPr>
                        </m:ctrlPr>
                      </m:sSubPr>
                      <m:e>
                        <m:r>
                          <a:rPr lang="en-US" altLang="en-US" b="0" i="1" dirty="0" smtClean="0">
                            <a:latin typeface="Cambria Math" panose="02040503050406030204" pitchFamily="18" charset="0"/>
                            <a:sym typeface="Symbol" pitchFamily="92" charset="2"/>
                          </a:rPr>
                          <m:t>𝑀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  <a:sym typeface="Symbol" pitchFamily="92" charset="2"/>
                          </a:rPr>
                          <m:t>𝑜𝑢𝑡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en-US" b="0" i="1" dirty="0">
                            <a:latin typeface="Cambria Math" panose="02040503050406030204" pitchFamily="18" charset="0"/>
                            <a:sym typeface="Symbol" pitchFamily="92" charset="2"/>
                          </a:rPr>
                        </m:ctrlPr>
                      </m:dPr>
                      <m:e>
                        <m:r>
                          <a:rPr lang="en-US" altLang="en-US" b="0" i="1" dirty="0">
                            <a:latin typeface="Cambria Math" panose="02040503050406030204" pitchFamily="18" charset="0"/>
                            <a:sym typeface="Symbol" pitchFamily="92" charset="2"/>
                          </a:rPr>
                          <m:t>𝑢</m:t>
                        </m:r>
                      </m:e>
                    </m:d>
                    <m:r>
                      <a:rPr lang="en-US" altLang="en-US" b="0" i="1" dirty="0" smtClean="0">
                        <a:latin typeface="Cambria Math" panose="02040503050406030204" pitchFamily="18" charset="0"/>
                        <a:sym typeface="Symbol" pitchFamily="92" charset="2"/>
                      </a:rPr>
                      <m:t>←</m:t>
                    </m:r>
                    <m:nary>
                      <m:naryPr>
                        <m:chr m:val="∑"/>
                        <m:supHide m:val="on"/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  <a:sym typeface="Symbol" pitchFamily="92" charset="2"/>
                          </a:rPr>
                        </m:ctrlPr>
                      </m:naryPr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  <a:sym typeface="Symbol" pitchFamily="92" charset="2"/>
                          </a:rPr>
                          <m:t>𝑣</m:t>
                        </m:r>
                        <m:r>
                          <a:rPr lang="en-US" altLang="en-US" b="0" i="1" dirty="0" smtClean="0">
                            <a:latin typeface="Cambria Math" panose="02040503050406030204" pitchFamily="18" charset="0"/>
                            <a:sym typeface="Symbol" pitchFamily="92" charset="2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altLang="en-US" b="0" i="0" dirty="0" smtClean="0">
                            <a:latin typeface="Cambria Math" panose="02040503050406030204" pitchFamily="18" charset="0"/>
                            <a:sym typeface="Symbol" pitchFamily="92" charset="2"/>
                          </a:rPr>
                          <m:t>chilren</m:t>
                        </m:r>
                        <m:r>
                          <a:rPr lang="en-US" altLang="en-US" b="0" i="1" dirty="0" smtClean="0">
                            <a:latin typeface="Cambria Math" panose="02040503050406030204" pitchFamily="18" charset="0"/>
                            <a:sym typeface="Symbol" pitchFamily="92" charset="2"/>
                          </a:rPr>
                          <m:t>(</m:t>
                        </m:r>
                        <m:r>
                          <a:rPr lang="en-US" altLang="en-US" b="0" i="1" dirty="0" smtClean="0">
                            <a:latin typeface="Cambria Math" panose="02040503050406030204" pitchFamily="18" charset="0"/>
                            <a:sym typeface="Symbol" pitchFamily="92" charset="2"/>
                          </a:rPr>
                          <m:t>𝑢</m:t>
                        </m:r>
                        <m:r>
                          <a:rPr lang="en-US" altLang="en-US" b="0" i="1" dirty="0" smtClean="0">
                            <a:latin typeface="Cambria Math" panose="02040503050406030204" pitchFamily="18" charset="0"/>
                            <a:sym typeface="Symbol" pitchFamily="92" charset="2"/>
                          </a:rPr>
                          <m:t>)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altLang="en-US" b="0" i="0" dirty="0" smtClean="0">
                            <a:latin typeface="Cambria Math" panose="02040503050406030204" pitchFamily="18" charset="0"/>
                            <a:sym typeface="Symbol" pitchFamily="92" charset="2"/>
                          </a:rPr>
                          <m:t>max</m:t>
                        </m:r>
                        <m:r>
                          <a:rPr lang="en-US" altLang="en-US" b="0" i="1" dirty="0" smtClean="0">
                            <a:latin typeface="Cambria Math" panose="02040503050406030204" pitchFamily="18" charset="0"/>
                            <a:sym typeface="Symbol" pitchFamily="92" charset="2"/>
                          </a:rPr>
                          <m:t>⁡(</m:t>
                        </m:r>
                        <m:sSub>
                          <m:sSubPr>
                            <m:ctrlPr>
                              <a:rPr lang="en-US" altLang="en-US" b="0" i="1" dirty="0" smtClean="0">
                                <a:latin typeface="Cambria Math" panose="02040503050406030204" pitchFamily="18" charset="0"/>
                                <a:sym typeface="Symbol" pitchFamily="92" charset="2"/>
                              </a:rPr>
                            </m:ctrlPr>
                          </m:sSubPr>
                          <m:e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sym typeface="Symbol" pitchFamily="92" charset="2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sym typeface="Symbol" pitchFamily="92" charset="2"/>
                              </a:rPr>
                              <m:t>𝑜𝑢𝑡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altLang="en-US" b="0" i="1" dirty="0" smtClean="0">
                                <a:latin typeface="Cambria Math" panose="02040503050406030204" pitchFamily="18" charset="0"/>
                                <a:sym typeface="Symbol" pitchFamily="92" charset="2"/>
                              </a:rPr>
                            </m:ctrlPr>
                          </m:dPr>
                          <m:e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sym typeface="Symbol" pitchFamily="92" charset="2"/>
                              </a:rPr>
                              <m:t>𝑣</m:t>
                            </m:r>
                          </m:e>
                        </m:d>
                        <m:r>
                          <a:rPr lang="en-US" altLang="en-US" b="0" i="1" dirty="0" smtClean="0">
                            <a:latin typeface="Cambria Math" panose="02040503050406030204" pitchFamily="18" charset="0"/>
                            <a:sym typeface="Symbol" pitchFamily="92" charset="2"/>
                          </a:rPr>
                          <m:t>,</m:t>
                        </m:r>
                        <m:sSub>
                          <m:sSubPr>
                            <m:ctrlPr>
                              <a:rPr lang="en-US" altLang="en-US" b="0" i="1" dirty="0" smtClean="0">
                                <a:latin typeface="Cambria Math" panose="02040503050406030204" pitchFamily="18" charset="0"/>
                                <a:sym typeface="Symbol" pitchFamily="92" charset="2"/>
                              </a:rPr>
                            </m:ctrlPr>
                          </m:sSubPr>
                          <m:e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sym typeface="Symbol" pitchFamily="92" charset="2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sym typeface="Symbol" pitchFamily="92" charset="2"/>
                              </a:rPr>
                              <m:t>𝑖𝑛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altLang="en-US" b="0" i="1" dirty="0" smtClean="0">
                                <a:latin typeface="Cambria Math" panose="02040503050406030204" pitchFamily="18" charset="0"/>
                                <a:sym typeface="Symbol" pitchFamily="92" charset="2"/>
                              </a:rPr>
                            </m:ctrlPr>
                          </m:dPr>
                          <m:e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sym typeface="Symbol" pitchFamily="92" charset="2"/>
                              </a:rPr>
                              <m:t>𝑣</m:t>
                            </m:r>
                          </m:e>
                        </m:d>
                        <m:r>
                          <a:rPr lang="en-US" altLang="en-US" b="0" i="1" dirty="0" smtClean="0">
                            <a:latin typeface="Cambria Math" panose="02040503050406030204" pitchFamily="18" charset="0"/>
                            <a:sym typeface="Symbol" pitchFamily="92" charset="2"/>
                          </a:rPr>
                          <m:t>)</m:t>
                        </m:r>
                      </m:e>
                    </m:nary>
                  </m:oMath>
                </a14:m>
                <a:endParaRPr lang="en-US" altLang="en-US" dirty="0">
                  <a:latin typeface="Courier New" pitchFamily="92" charset="0"/>
                  <a:sym typeface="Symbol" pitchFamily="92" charset="2"/>
                </a:endParaRPr>
              </a:p>
              <a:p>
                <a:r>
                  <a:rPr lang="en-US" altLang="en-US" b="1" dirty="0">
                    <a:solidFill>
                      <a:srgbClr val="003399"/>
                    </a:solidFill>
                    <a:latin typeface="Courier New" pitchFamily="92" charset="0"/>
                    <a:sym typeface="Symbol" pitchFamily="92" charset="2"/>
                  </a:rPr>
                  <a:t>   return</a:t>
                </a:r>
                <a:r>
                  <a:rPr lang="en-US" altLang="en-US" b="1" dirty="0">
                    <a:latin typeface="Courier New" pitchFamily="92" charset="0"/>
                    <a:sym typeface="Symbol" pitchFamily="92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b="1" i="1" dirty="0" smtClean="0">
                        <a:latin typeface="Cambria Math" panose="02040503050406030204" pitchFamily="18" charset="0"/>
                        <a:sym typeface="Symbol" pitchFamily="92" charset="2"/>
                      </a:rPr>
                      <m:t>max</m:t>
                    </m:r>
                    <m:r>
                      <a:rPr lang="en-US" altLang="en-US" b="1" i="1" dirty="0" smtClean="0">
                        <a:latin typeface="Cambria Math" panose="02040503050406030204" pitchFamily="18" charset="0"/>
                        <a:sym typeface="Symbol" pitchFamily="92" charset="2"/>
                      </a:rPr>
                      <m:t>⁡(</m:t>
                    </m:r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  <a:sym typeface="Symbol" pitchFamily="92" charset="2"/>
                          </a:rPr>
                        </m:ctrlPr>
                      </m:sSubPr>
                      <m:e>
                        <m:r>
                          <a:rPr lang="en-US" altLang="en-US" b="0" i="1" dirty="0" smtClean="0">
                            <a:latin typeface="Cambria Math" panose="02040503050406030204" pitchFamily="18" charset="0"/>
                            <a:sym typeface="Symbol" pitchFamily="92" charset="2"/>
                          </a:rPr>
                          <m:t>𝑀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  <a:sym typeface="Symbol" pitchFamily="92" charset="2"/>
                          </a:rPr>
                          <m:t>𝑖𝑛</m:t>
                        </m:r>
                      </m:sub>
                    </m:sSub>
                    <m:r>
                      <a:rPr lang="en-US" altLang="en-US" b="0" i="1" dirty="0">
                        <a:latin typeface="Cambria Math" panose="02040503050406030204" pitchFamily="18" charset="0"/>
                        <a:sym typeface="Symbol" pitchFamily="92" charset="2"/>
                      </a:rPr>
                      <m:t>[</m:t>
                    </m:r>
                    <m:r>
                      <a:rPr lang="en-US" altLang="en-US" b="0" i="1" dirty="0">
                        <a:latin typeface="Cambria Math" panose="02040503050406030204" pitchFamily="18" charset="0"/>
                        <a:sym typeface="Symbol" pitchFamily="92" charset="2"/>
                      </a:rPr>
                      <m:t>𝑟</m:t>
                    </m:r>
                    <m:r>
                      <a:rPr lang="en-US" altLang="en-US" b="0" i="1" dirty="0">
                        <a:latin typeface="Cambria Math" panose="02040503050406030204" pitchFamily="18" charset="0"/>
                        <a:sym typeface="Symbol" pitchFamily="92" charset="2"/>
                      </a:rPr>
                      <m:t>], </m:t>
                    </m:r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  <a:sym typeface="Symbol" pitchFamily="92" charset="2"/>
                          </a:rPr>
                        </m:ctrlPr>
                      </m:sSubPr>
                      <m:e>
                        <m:r>
                          <a:rPr lang="en-US" altLang="en-US" b="0" i="1" dirty="0" err="1">
                            <a:latin typeface="Cambria Math" panose="02040503050406030204" pitchFamily="18" charset="0"/>
                            <a:sym typeface="Symbol" pitchFamily="92" charset="2"/>
                          </a:rPr>
                          <m:t>𝑀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  <a:sym typeface="Symbol" pitchFamily="92" charset="2"/>
                          </a:rPr>
                          <m:t>𝑜𝑢𝑡</m:t>
                        </m:r>
                      </m:sub>
                    </m:sSub>
                    <m:r>
                      <a:rPr lang="en-US" altLang="en-US" b="0" i="1" dirty="0">
                        <a:latin typeface="Cambria Math" panose="02040503050406030204" pitchFamily="18" charset="0"/>
                        <a:sym typeface="Symbol" pitchFamily="92" charset="2"/>
                      </a:rPr>
                      <m:t>[</m:t>
                    </m:r>
                    <m:r>
                      <a:rPr lang="en-US" altLang="en-US" b="0" i="1" dirty="0">
                        <a:latin typeface="Cambria Math" panose="02040503050406030204" pitchFamily="18" charset="0"/>
                        <a:sym typeface="Symbol" pitchFamily="92" charset="2"/>
                      </a:rPr>
                      <m:t>𝑟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sym typeface="Symbol" pitchFamily="92" charset="2"/>
                      </a:rPr>
                      <m:t>]</m:t>
                    </m:r>
                    <m:r>
                      <a:rPr lang="en-US" altLang="en-US" b="1" i="1" dirty="0" smtClean="0">
                        <a:latin typeface="Cambria Math" panose="02040503050406030204" pitchFamily="18" charset="0"/>
                        <a:sym typeface="Symbol" pitchFamily="92" charset="2"/>
                      </a:rPr>
                      <m:t>)</m:t>
                    </m:r>
                  </m:oMath>
                </a14:m>
                <a:endParaRPr lang="en-US" altLang="en-US" b="1" dirty="0">
                  <a:latin typeface="Courier New" pitchFamily="92" charset="0"/>
                  <a:sym typeface="Symbol" pitchFamily="92" charset="2"/>
                </a:endParaRPr>
              </a:p>
            </p:txBody>
          </p:sp>
        </mc:Choice>
        <mc:Fallback xmlns="">
          <p:sp>
            <p:nvSpPr>
              <p:cNvPr id="571396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87463" y="1828800"/>
                <a:ext cx="6332537" cy="2713948"/>
              </a:xfrm>
              <a:prstGeom prst="rect">
                <a:avLst/>
              </a:prstGeom>
              <a:blipFill>
                <a:blip r:embed="rId4"/>
                <a:stretch>
                  <a:fillRect b="-8539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1397" name="Line 5"/>
          <p:cNvSpPr>
            <a:spLocks noChangeShapeType="1"/>
          </p:cNvSpPr>
          <p:nvPr/>
        </p:nvSpPr>
        <p:spPr bwMode="auto">
          <a:xfrm flipV="1">
            <a:off x="5249863" y="2667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571398" name="Rectangle 6"/>
          <p:cNvSpPr>
            <a:spLocks noChangeArrowheads="1"/>
          </p:cNvSpPr>
          <p:nvPr/>
        </p:nvSpPr>
        <p:spPr bwMode="auto">
          <a:xfrm>
            <a:off x="4757566" y="2895600"/>
            <a:ext cx="2733121" cy="52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 dirty="0"/>
              <a:t>ensures a node is visited after</a:t>
            </a:r>
            <a:br>
              <a:rPr lang="en-US" altLang="en-US" sz="1400" dirty="0"/>
            </a:br>
            <a:r>
              <a:rPr lang="en-US" altLang="en-US" sz="1400" dirty="0"/>
              <a:t>all its children</a:t>
            </a:r>
          </a:p>
        </p:txBody>
      </p:sp>
    </p:spTree>
    <p:extLst>
      <p:ext uri="{BB962C8B-B14F-4D97-AF65-F5344CB8AC3E}">
        <p14:creationId xmlns:p14="http://schemas.microsoft.com/office/powerpoint/2010/main" val="11094863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Rectangle 2"/>
          <p:cNvSpPr>
            <a:spLocks noGrp="1" noChangeArrowheads="1"/>
          </p:cNvSpPr>
          <p:nvPr>
            <p:ph type="ctrTitle" sz="quarter"/>
          </p:nvPr>
        </p:nvSpPr>
        <p:spPr>
          <a:noFill/>
          <a:ln/>
        </p:spPr>
        <p:txBody>
          <a:bodyPr/>
          <a:lstStyle/>
          <a:p>
            <a:r>
              <a:rPr lang="en-US" altLang="en-US" dirty="0"/>
              <a:t>10.4 Tree Decompositions and Treewidth</a:t>
            </a:r>
          </a:p>
        </p:txBody>
      </p:sp>
      <p:pic>
        <p:nvPicPr>
          <p:cNvPr id="3" name="Picture 2" descr="https://upload.wikimedia.org/wikipedia/commons/thumb/2/2f/Cactus_graph.svg/225px-Cactus_graph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905000"/>
            <a:ext cx="3124200" cy="469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7279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986" name="Rectangle 2"/>
          <p:cNvSpPr>
            <a:spLocks noGrp="1" noChangeArrowheads="1"/>
          </p:cNvSpPr>
          <p:nvPr>
            <p:ph type="ctrTitle" sz="quarter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10.1  Finding Small Vertex Covers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1447800"/>
            <a:ext cx="2968875" cy="4792934"/>
          </a:xfrm>
          <a:prstGeom prst="rect">
            <a:avLst/>
          </a:prstGeom>
        </p:spPr>
      </p:pic>
      <p:sp>
        <p:nvSpPr>
          <p:cNvPr id="568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Tree Decompositions and Treewidth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8323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533400" y="762000"/>
                <a:ext cx="7848600" cy="5410200"/>
              </a:xfrm>
            </p:spPr>
            <p:txBody>
              <a:bodyPr/>
              <a:lstStyle/>
              <a:p>
                <a:r>
                  <a:rPr lang="en-US" altLang="en-US" dirty="0"/>
                  <a:t>Observation.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 Many real-world graphs are like trees but not exact trees.</a:t>
                </a:r>
                <a:endParaRPr lang="en-US" altLang="en-US" dirty="0"/>
              </a:p>
              <a:p>
                <a:r>
                  <a:rPr lang="en-US" altLang="en-US" dirty="0"/>
                  <a:t>Treewidth.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 measure of how “tree-like” the graph is.</a:t>
                </a:r>
              </a:p>
              <a:p>
                <a:r>
                  <a:rPr lang="en-US" altLang="en-US" dirty="0"/>
                  <a:t>Tree Decomposition for a graph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/>
                  <a:t>.</a:t>
                </a:r>
                <a:r>
                  <a:rPr lang="en-US" dirty="0"/>
                  <a:t> 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A tree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bags / nodes / pieces</a:t>
                </a:r>
              </a:p>
              <a:p>
                <a:pPr lvl="1"/>
                <a:r>
                  <a:rPr lang="en-US" dirty="0"/>
                  <a:t>Each bag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/>
                  <a:t>stores a subset of vertices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(Vertex coverage) Every vertex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belongs</a:t>
                </a:r>
                <a:br>
                  <a:rPr lang="en-US" dirty="0">
                    <a:solidFill>
                      <a:schemeClr val="tx1"/>
                    </a:solidFill>
                  </a:rPr>
                </a:br>
                <a:r>
                  <a:rPr lang="en-US" dirty="0">
                    <a:solidFill>
                      <a:schemeClr val="tx1"/>
                    </a:solidFill>
                  </a:rPr>
                  <a:t>to at least one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/>
                  <a:t>(Edge coverage) For every edge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, there is</a:t>
                </a:r>
                <a:br>
                  <a:rPr lang="en-US" dirty="0"/>
                </a:br>
                <a:r>
                  <a:rPr lang="en-US" dirty="0"/>
                  <a:t>at least one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(Coherence) 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, the bags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containing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are connected</a:t>
                </a:r>
              </a:p>
              <a:p>
                <a:pPr lvl="1"/>
                <a:r>
                  <a:rPr lang="en-US" dirty="0"/>
                  <a:t>The width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/>
              </a:p>
              <a:p>
                <a:r>
                  <a:rPr lang="en-US" altLang="en-US" dirty="0"/>
                  <a:t>Treewidth.</a:t>
                </a:r>
                <a:r>
                  <a:rPr lang="en-US" dirty="0"/>
                  <a:t> 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The </a:t>
                </a:r>
                <a:r>
                  <a:rPr lang="en-US" dirty="0" err="1">
                    <a:solidFill>
                      <a:schemeClr val="tx1"/>
                    </a:solidFill>
                  </a:rPr>
                  <a:t>treewidth</a:t>
                </a:r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is the minimum width</a:t>
                </a:r>
                <a:br>
                  <a:rPr lang="en-US" dirty="0">
                    <a:solidFill>
                      <a:schemeClr val="tx1"/>
                    </a:solidFill>
                  </a:rPr>
                </a:br>
                <a:r>
                  <a:rPr lang="en-US" dirty="0">
                    <a:solidFill>
                      <a:schemeClr val="tx1"/>
                    </a:solidFill>
                  </a:rPr>
                  <a:t>of any tree decomposition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pPr lvl="1"/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6832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762000"/>
                <a:ext cx="7848600" cy="5410200"/>
              </a:xfrm>
              <a:blipFill>
                <a:blip r:embed="rId4"/>
                <a:stretch>
                  <a:fillRect l="-699" r="-622" b="-9122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35ED6E-5225-4092-8451-EF196FF69384}" type="slidenum">
              <a:rPr lang="en-US" altLang="en-US"/>
              <a:pPr/>
              <a:t>20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685015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832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Tree Decompositions and Treewidth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914400"/>
                <a:ext cx="5029200" cy="5410200"/>
              </a:xfrm>
            </p:spPr>
            <p:txBody>
              <a:bodyPr/>
              <a:lstStyle/>
              <a:p>
                <a:r>
                  <a:rPr lang="en-US" dirty="0"/>
                  <a:t>Fact: </a:t>
                </a:r>
                <a:r>
                  <a:rPr lang="en-US" dirty="0">
                    <a:solidFill>
                      <a:schemeClr val="tx1"/>
                    </a:solidFill>
                  </a:rPr>
                  <a:t>The </a:t>
                </a:r>
                <a:r>
                  <a:rPr lang="en-US" dirty="0" err="1">
                    <a:solidFill>
                      <a:schemeClr val="tx1"/>
                    </a:solidFill>
                  </a:rPr>
                  <a:t>treewidth</a:t>
                </a:r>
                <a:r>
                  <a:rPr lang="en-US" dirty="0">
                    <a:solidFill>
                      <a:schemeClr val="tx1"/>
                    </a:solidFill>
                  </a:rPr>
                  <a:t> of a forest is 1</a:t>
                </a:r>
                <a:r>
                  <a:rPr lang="en-US" dirty="0"/>
                  <a:t>.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/>
                  <a:t>See proof in textbook</a:t>
                </a:r>
              </a:p>
              <a:p>
                <a:r>
                  <a:rPr lang="en-US" dirty="0"/>
                  <a:t>Fact: </a:t>
                </a:r>
                <a:r>
                  <a:rPr lang="en-US" dirty="0">
                    <a:solidFill>
                      <a:schemeClr val="tx1"/>
                    </a:solidFill>
                  </a:rPr>
                  <a:t>Any tree decomposition can be contracted to one with at most </a:t>
                </a:r>
                <a14:m>
                  <m:oMath xmlns:m="http://schemas.openxmlformats.org/officeDocument/2006/math">
                    <m:r>
                      <a:rPr lang="en-HK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bags</a:t>
                </a:r>
                <a:r>
                  <a:rPr lang="en-US" dirty="0"/>
                  <a:t>.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/>
                  <a:t>See proof in textbook</a:t>
                </a:r>
              </a:p>
              <a:p>
                <a:r>
                  <a:rPr lang="en-US" dirty="0"/>
                  <a:t>Fact: </a:t>
                </a:r>
                <a:r>
                  <a:rPr lang="en-US" dirty="0">
                    <a:solidFill>
                      <a:schemeClr val="tx1"/>
                    </a:solidFill>
                  </a:rPr>
                  <a:t>It is NP-hard to compute the </a:t>
                </a:r>
                <a:r>
                  <a:rPr lang="en-US" dirty="0" err="1">
                    <a:solidFill>
                      <a:schemeClr val="tx1"/>
                    </a:solidFill>
                  </a:rPr>
                  <a:t>treewidth</a:t>
                </a:r>
                <a:r>
                  <a:rPr lang="en-US" dirty="0">
                    <a:solidFill>
                      <a:schemeClr val="tx1"/>
                    </a:solidFill>
                  </a:rPr>
                  <a:t> of a given graph.</a:t>
                </a:r>
                <a:endParaRPr lang="en-US" dirty="0"/>
              </a:p>
              <a:p>
                <a:r>
                  <a:rPr lang="en-US" dirty="0"/>
                  <a:t>Fact: </a:t>
                </a:r>
                <a:r>
                  <a:rPr lang="en-US" dirty="0">
                    <a:solidFill>
                      <a:schemeClr val="tx1"/>
                    </a:solidFill>
                  </a:rPr>
                  <a:t>Given a graph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integer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there is </a:t>
                </a:r>
                <a:br>
                  <a:rPr lang="en-US" dirty="0">
                    <a:solidFill>
                      <a:schemeClr val="tx1"/>
                    </a:solidFill>
                  </a:rPr>
                </a:br>
                <a:r>
                  <a:rPr lang="en-US" dirty="0">
                    <a:solidFill>
                      <a:schemeClr val="tx1"/>
                    </a:solidFill>
                  </a:rPr>
                  <a:t>an algorithm that runs in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time and finds a tree decomposition of width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if there exists one.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is exponential in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but doesn’t depend 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914400"/>
                <a:ext cx="5029200" cy="5410200"/>
              </a:xfrm>
              <a:blipFill>
                <a:blip r:embed="rId2"/>
                <a:stretch>
                  <a:fillRect l="-970" r="-1333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C8EC9-582B-4B26-A8AC-B8EA09B2E809}" type="slidenum">
              <a:rPr lang="en-US" altLang="en-US" smtClean="0"/>
              <a:pPr/>
              <a:t>21</a:t>
            </a:fld>
            <a:endParaRPr lang="en-US" altLang="en-US" sz="1400"/>
          </a:p>
        </p:txBody>
      </p:sp>
      <p:pic>
        <p:nvPicPr>
          <p:cNvPr id="1028" name="Picture 4" descr="https://upload.wikimedia.org/wikipedia/commons/thumb/a/a7/Tree_decomposition.svg/240px-Tree_decomposition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062318"/>
            <a:ext cx="3513107" cy="4669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6929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 with bounded </a:t>
            </a:r>
            <a:r>
              <a:rPr lang="en-US" dirty="0" err="1"/>
              <a:t>treewidth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044" y="5410200"/>
            <a:ext cx="1819835" cy="514349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Cactus graph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C8EC9-582B-4B26-A8AC-B8EA09B2E809}" type="slidenum">
              <a:rPr lang="en-US" altLang="en-US" smtClean="0"/>
              <a:pPr/>
              <a:t>22</a:t>
            </a:fld>
            <a:endParaRPr lang="en-US" altLang="en-US" sz="1400"/>
          </a:p>
        </p:txBody>
      </p:sp>
      <p:pic>
        <p:nvPicPr>
          <p:cNvPr id="2050" name="Picture 2" descr="https://upload.wikimedia.org/wikipedia/commons/thumb/2/2f/Cactus_graph.svg/225px-Cactus_graph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752600"/>
            <a:ext cx="2143125" cy="3219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upload.wikimedia.org/wikipedia/commons/thumb/d/da/Series_parallel_composition.svg/280px-Series_parallel_composition.svg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680" r="48571"/>
          <a:stretch/>
        </p:blipFill>
        <p:spPr bwMode="auto">
          <a:xfrm>
            <a:off x="3352800" y="1952624"/>
            <a:ext cx="2402329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327987" y="5410200"/>
            <a:ext cx="2451954" cy="514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ts val="2600"/>
              </a:lnSpc>
              <a:spcBef>
                <a:spcPts val="1200"/>
              </a:spcBef>
              <a:spcAft>
                <a:spcPts val="0"/>
              </a:spcAft>
              <a:buClr>
                <a:srgbClr val="003399"/>
              </a:buClr>
              <a:buSzPct val="50000"/>
              <a:buFont typeface="Monotype Sorts" pitchFamily="92" charset="2"/>
              <a:defRPr kumimoji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346075" indent="-231775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35000"/>
              <a:buFont typeface="Monotype Sorts" pitchFamily="92" charset="2"/>
              <a:buChar char="n"/>
              <a:defRPr kumimoji="1">
                <a:solidFill>
                  <a:schemeClr val="tx1"/>
                </a:solidFill>
                <a:latin typeface="+mn-lt"/>
              </a:defRPr>
            </a:lvl2pPr>
            <a:lvl3pPr marL="627063" indent="-166688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+mn-lt"/>
              </a:defRPr>
            </a:lvl3pPr>
            <a:lvl4pPr marL="1147763" indent="-404813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92" charset="2"/>
              <a:buChar char="!"/>
              <a:defRPr kumimoji="1">
                <a:solidFill>
                  <a:schemeClr val="tx1"/>
                </a:solidFill>
                <a:latin typeface="+mn-lt"/>
              </a:defRPr>
            </a:lvl4pPr>
            <a:lvl5pPr marL="1539875" indent="-169863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</a:defRPr>
            </a:lvl5pPr>
            <a:lvl6pPr marL="1997075" indent="-169863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</a:defRPr>
            </a:lvl6pPr>
            <a:lvl7pPr marL="2454275" indent="-169863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</a:defRPr>
            </a:lvl7pPr>
            <a:lvl8pPr marL="2911475" indent="-169863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</a:defRPr>
            </a:lvl8pPr>
            <a:lvl9pPr marL="3368675" indent="-169863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800" kern="0" dirty="0">
                <a:solidFill>
                  <a:schemeClr val="tx1"/>
                </a:solidFill>
              </a:rPr>
              <a:t>Series-parallel graph</a:t>
            </a:r>
          </a:p>
        </p:txBody>
      </p:sp>
      <p:pic>
        <p:nvPicPr>
          <p:cNvPr id="2054" name="Picture 6" descr="https://upload.wikimedia.org/wikipedia/commons/thumb/c/c2/Triangulation_3-coloring.svg/220px-Triangulation_3-coloring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2362200"/>
            <a:ext cx="2095500" cy="2209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6222573" y="5410199"/>
            <a:ext cx="2451954" cy="514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ts val="2600"/>
              </a:lnSpc>
              <a:spcBef>
                <a:spcPts val="1200"/>
              </a:spcBef>
              <a:spcAft>
                <a:spcPts val="0"/>
              </a:spcAft>
              <a:buClr>
                <a:srgbClr val="003399"/>
              </a:buClr>
              <a:buSzPct val="50000"/>
              <a:buFont typeface="Monotype Sorts" pitchFamily="92" charset="2"/>
              <a:defRPr kumimoji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346075" indent="-231775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35000"/>
              <a:buFont typeface="Monotype Sorts" pitchFamily="92" charset="2"/>
              <a:buChar char="n"/>
              <a:defRPr kumimoji="1">
                <a:solidFill>
                  <a:schemeClr val="tx1"/>
                </a:solidFill>
                <a:latin typeface="+mn-lt"/>
              </a:defRPr>
            </a:lvl2pPr>
            <a:lvl3pPr marL="627063" indent="-166688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+mn-lt"/>
              </a:defRPr>
            </a:lvl3pPr>
            <a:lvl4pPr marL="1147763" indent="-404813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92" charset="2"/>
              <a:buChar char="!"/>
              <a:defRPr kumimoji="1">
                <a:solidFill>
                  <a:schemeClr val="tx1"/>
                </a:solidFill>
                <a:latin typeface="+mn-lt"/>
              </a:defRPr>
            </a:lvl4pPr>
            <a:lvl5pPr marL="1539875" indent="-169863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</a:defRPr>
            </a:lvl5pPr>
            <a:lvl6pPr marL="1997075" indent="-169863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</a:defRPr>
            </a:lvl6pPr>
            <a:lvl7pPr marL="2454275" indent="-169863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</a:defRPr>
            </a:lvl7pPr>
            <a:lvl8pPr marL="2911475" indent="-169863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</a:defRPr>
            </a:lvl8pPr>
            <a:lvl9pPr marL="3368675" indent="-169863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800" kern="0" dirty="0" err="1">
                <a:solidFill>
                  <a:schemeClr val="tx1"/>
                </a:solidFill>
              </a:rPr>
              <a:t>Outerplanar</a:t>
            </a:r>
            <a:r>
              <a:rPr lang="en-US" sz="1800" kern="0" dirty="0">
                <a:solidFill>
                  <a:schemeClr val="tx1"/>
                </a:solidFill>
              </a:rPr>
              <a:t> graph</a:t>
            </a:r>
          </a:p>
        </p:txBody>
      </p:sp>
    </p:spTree>
    <p:extLst>
      <p:ext uri="{BB962C8B-B14F-4D97-AF65-F5344CB8AC3E}">
        <p14:creationId xmlns:p14="http://schemas.microsoft.com/office/powerpoint/2010/main" val="27138558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1447800"/>
            <a:ext cx="2968875" cy="47929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Weighted Independent Set on Tree Decompositions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914400"/>
                <a:ext cx="5562600" cy="5410200"/>
              </a:xfrm>
            </p:spPr>
            <p:txBody>
              <a:bodyPr/>
              <a:lstStyle/>
              <a:p>
                <a:r>
                  <a:rPr lang="en-US" dirty="0"/>
                  <a:t>Idea: </a:t>
                </a:r>
                <a:r>
                  <a:rPr lang="en-US" dirty="0">
                    <a:solidFill>
                      <a:schemeClr val="tx1"/>
                    </a:solidFill>
                  </a:rPr>
                  <a:t>Generalize the “in” and “out” in DP on a tree</a:t>
                </a:r>
              </a:p>
              <a:p>
                <a:r>
                  <a:rPr lang="en-US" dirty="0" err="1"/>
                  <a:t>Subproblem</a:t>
                </a:r>
                <a:r>
                  <a:rPr lang="en-US" dirty="0"/>
                  <a:t> definition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Consider a bag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For every subset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, define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𝑂𝑃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d>
                  </m:oMath>
                </a14:m>
                <a:r>
                  <a:rPr lang="en-US" dirty="0"/>
                  <a:t> as the optimal solution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for the subgraph induced by the bags in the subtree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, subject to the condition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endParaRPr lang="en-US" dirty="0"/>
              </a:p>
              <a:p>
                <a:r>
                  <a:rPr lang="en-US" dirty="0"/>
                  <a:t>Note:</a:t>
                </a:r>
              </a:p>
              <a:p>
                <a:pPr lvl="1"/>
                <a:r>
                  <a:rPr lang="en-US" dirty="0"/>
                  <a:t>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, there 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dirty="0"/>
                  <a:t> subproblems</a:t>
                </a:r>
              </a:p>
              <a:p>
                <a:pPr lvl="1"/>
                <a:r>
                  <a:rPr lang="en-US" dirty="0"/>
                  <a:t>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/>
                  <a:t> contains adjacent vertices, set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𝑂𝑃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is a leaf,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𝑂𝑃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/>
                  <a:t> is an independent set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, otherwise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−∞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Final solution is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𝑂𝑃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is the root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914400"/>
                <a:ext cx="5562600" cy="5410200"/>
              </a:xfrm>
              <a:blipFill>
                <a:blip r:embed="rId3"/>
                <a:stretch>
                  <a:fillRect l="-876" r="-1205" b="-6306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C8EC9-582B-4B26-A8AC-B8EA09B2E809}" type="slidenum">
              <a:rPr lang="en-US" altLang="en-US" smtClean="0"/>
              <a:pPr/>
              <a:t>23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731804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1447800"/>
            <a:ext cx="2968875" cy="47929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Dynamic Programming Algorithm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914400"/>
                <a:ext cx="5867400" cy="5410200"/>
              </a:xfrm>
            </p:spPr>
            <p:txBody>
              <a:bodyPr/>
              <a:lstStyle/>
              <a:p>
                <a:r>
                  <a:rPr lang="en-US" dirty="0"/>
                  <a:t>Subproblem definition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Consider a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For every subset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, define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𝑂𝑃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d>
                  </m:oMath>
                </a14:m>
                <a:r>
                  <a:rPr lang="en-US" dirty="0"/>
                  <a:t> as the optimal solution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for the subgraph induced by the bags in the subtree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, subject to the condition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Recurrence</a:t>
                </a:r>
              </a:p>
              <a:p>
                <a:pPr lvl="1"/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dirty="0"/>
                  <a:t>be the children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𝑂𝑃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func>
                          <m:func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𝑂𝑃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∩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</m:d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</m:e>
                        </m:func>
                      </m:e>
                    </m:nary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en-US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Running time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𝑤𝑑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dirty="0"/>
                  <a:t>for each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𝑂𝑃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d>
                  </m:oMath>
                </a14:m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:r>
                  <a:rPr lang="en-US" dirty="0"/>
                  <a:t>subproblems</a:t>
                </a:r>
              </a:p>
              <a:p>
                <a:pPr lvl="1"/>
                <a:r>
                  <a:rPr lang="en-US" dirty="0"/>
                  <a:t>Total running time: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𝑤𝑛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914400"/>
                <a:ext cx="5867400" cy="5410200"/>
              </a:xfrm>
              <a:blipFill>
                <a:blip r:embed="rId3"/>
                <a:stretch>
                  <a:fillRect l="-831" t="-1464" b="-225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C8EC9-582B-4B26-A8AC-B8EA09B2E809}" type="slidenum">
              <a:rPr lang="en-US" altLang="en-US" smtClean="0"/>
              <a:pPr/>
              <a:t>24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375576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Issues about FPT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Definition.</a:t>
                </a:r>
              </a:p>
              <a:p>
                <a:pPr lvl="1"/>
                <a:r>
                  <a:rPr lang="en-US" altLang="en-US" dirty="0">
                    <a:solidFill>
                      <a:schemeClr val="tx1"/>
                    </a:solidFill>
                  </a:rPr>
                  <a:t>A problem can be solved in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 altLang="en-US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poly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 time </a:t>
                </a:r>
                <a:r>
                  <a:rPr lang="en-US" altLang="en-US" dirty="0" err="1">
                    <a:solidFill>
                      <a:schemeClr val="tx1"/>
                    </a:solidFill>
                  </a:rPr>
                  <a:t>iff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 it can be solved in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’(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)+</m:t>
                    </m:r>
                    <m:r>
                      <m:rPr>
                        <m:sty m:val="p"/>
                      </m:rPr>
                      <a:rPr lang="en-US" altLang="en-US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poly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 time. </a:t>
                </a:r>
              </a:p>
              <a:p>
                <a:pPr lvl="1"/>
                <a:r>
                  <a:rPr lang="en-US" altLang="en-US" dirty="0">
                    <a:solidFill>
                      <a:schemeClr val="tx1"/>
                    </a:solidFill>
                  </a:rPr>
                  <a:t>So the definition is equivalent using either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poly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 or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)+</m:t>
                    </m:r>
                    <m:r>
                      <m:rPr>
                        <m:sty m:val="p"/>
                      </m:rPr>
                      <a:rPr lang="en-US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poly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dirty="0">
                  <a:solidFill>
                    <a:schemeClr val="tx1"/>
                  </a:solidFill>
                </a:endParaRPr>
              </a:p>
              <a:p>
                <a:r>
                  <a:rPr lang="en-US" dirty="0"/>
                  <a:t>Complexity</a:t>
                </a:r>
              </a:p>
              <a:p>
                <a:pPr lvl="1"/>
                <a:r>
                  <a:rPr lang="en-US" altLang="en-US" dirty="0">
                    <a:solidFill>
                      <a:schemeClr val="tx1"/>
                    </a:solidFill>
                  </a:rPr>
                  <a:t>FPT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  <a:sym typeface="Symbol"/>
                  </a:rPr>
                  <a:t> NP ?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NP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  <a:sym typeface="Symbol"/>
                  </a:rPr>
                  <a:t> FPT ?</a:t>
                </a:r>
                <a:endParaRPr lang="en-US" altLang="en-US" dirty="0">
                  <a:solidFill>
                    <a:schemeClr val="tx1"/>
                  </a:solidFill>
                </a:endParaRPr>
              </a:p>
              <a:p>
                <a:r>
                  <a:rPr lang="en-US" dirty="0"/>
                  <a:t>Choice of parameters</a:t>
                </a:r>
              </a:p>
              <a:p>
                <a:pPr lvl="1"/>
                <a:r>
                  <a:rPr lang="en-US" altLang="en-US" dirty="0">
                    <a:solidFill>
                      <a:schemeClr val="tx1"/>
                    </a:solidFill>
                  </a:rPr>
                  <a:t>We know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-vertex cover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  <a:sym typeface="Symbol"/>
                  </a:rPr>
                  <a:t> FPT</a:t>
                </a:r>
              </a:p>
              <a:p>
                <a:pPr lvl="1"/>
                <a:r>
                  <a:rPr lang="en-US" altLang="en-US" dirty="0">
                    <a:sym typeface="Symbol"/>
                  </a:rPr>
                  <a:t>Vertex cover and independent set are equivalent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/>
                      </a:rPr>
                      <m:t>𝑘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  <a:sym typeface="Symbol"/>
                  </a:rPr>
                  <a:t>-independent set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/>
                      </a:rPr>
                      <m:t>∈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  <a:sym typeface="Symbol"/>
                  </a:rPr>
                  <a:t> FPT?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C8EC9-582B-4B26-A8AC-B8EA09B2E809}" type="slidenum">
              <a:rPr lang="en-US" altLang="en-US" smtClean="0"/>
              <a:pPr/>
              <a:t>25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893450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Vertex Cover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4531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10000"/>
                  </a:lnSpc>
                </a:pPr>
                <a:r>
                  <a:rPr lang="en-US" altLang="en-US" sz="1600" dirty="0"/>
                  <a:t>Problem definition</a:t>
                </a:r>
                <a:r>
                  <a:rPr lang="en-US" altLang="en-US" dirty="0"/>
                  <a:t>: 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Given a graph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 and an integer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, is there a subset of vertices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92" charset="2"/>
                      </a:rPr>
                      <m:t>𝑉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  <a:sym typeface="Symbol" pitchFamily="92" charset="2"/>
                  </a:rPr>
                  <a:t> such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itchFamily="92" charset="2"/>
                          </a:rPr>
                        </m:ctrlPr>
                      </m:dPr>
                      <m:e>
                        <m:r>
                          <a:rPr lang="en-US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itchFamily="92" charset="2"/>
                          </a:rPr>
                          <m:t>𝑆</m:t>
                        </m:r>
                      </m:e>
                    </m:d>
                    <m:r>
                      <a:rPr lang="en-US" alt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92" charset="2"/>
                      </a:rPr>
                      <m:t>≤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92" charset="2"/>
                      </a:rPr>
                      <m:t>𝑘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  <a:sym typeface="Symbol" pitchFamily="92" charset="2"/>
                  </a:rPr>
                  <a:t>, and for each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itchFamily="92" charset="2"/>
                          </a:rPr>
                        </m:ctrlPr>
                      </m:dPr>
                      <m:e>
                        <m:r>
                          <a:rPr lang="en-US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itchFamily="92" charset="2"/>
                          </a:rPr>
                          <m:t>𝑢</m:t>
                        </m:r>
                        <m:r>
                          <a:rPr lang="en-US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itchFamily="92" charset="2"/>
                          </a:rPr>
                          <m:t>, </m:t>
                        </m:r>
                        <m:r>
                          <a:rPr lang="en-US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itchFamily="92" charset="2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altLang="en-US" dirty="0">
                    <a:solidFill>
                      <a:schemeClr val="tx1"/>
                    </a:solidFill>
                    <a:sym typeface="Symbol" pitchFamily="92" charset="2"/>
                  </a:rPr>
                  <a:t>, either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92" charset="2"/>
                      </a:rPr>
                      <m:t>𝑢</m:t>
                    </m:r>
                    <m:r>
                      <a:rPr lang="en-US" alt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92" charset="2"/>
                      </a:rPr>
                      <m:t>∈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92" charset="2"/>
                      </a:rPr>
                      <m:t>𝑆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  <a:sym typeface="Symbol" pitchFamily="92" charset="2"/>
                  </a:rPr>
                  <a:t>, or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92" charset="2"/>
                      </a:rPr>
                      <m:t>𝑣</m:t>
                    </m:r>
                    <m:r>
                      <a:rPr lang="en-US" alt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92" charset="2"/>
                      </a:rPr>
                      <m:t>∈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92" charset="2"/>
                      </a:rPr>
                      <m:t>𝑆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  <a:sym typeface="Symbol" pitchFamily="92" charset="2"/>
                  </a:rPr>
                  <a:t>, or both.</a:t>
                </a:r>
                <a:endParaRPr lang="en-US" altLang="en-US" dirty="0"/>
              </a:p>
            </p:txBody>
          </p:sp>
        </mc:Choice>
        <mc:Fallback xmlns="">
          <p:sp>
            <p:nvSpPr>
              <p:cNvPr id="53453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621" t="-3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41CB2-7187-4117-987B-64E36EF15D5D}" type="slidenum">
              <a:rPr lang="en-US" altLang="en-US"/>
              <a:pPr/>
              <a:t>3</a:t>
            </a:fld>
            <a:endParaRPr lang="en-US" altLang="en-US" sz="1400"/>
          </a:p>
        </p:txBody>
      </p:sp>
      <p:sp>
        <p:nvSpPr>
          <p:cNvPr id="534533" name="Oval 5"/>
          <p:cNvSpPr>
            <a:spLocks noChangeAspect="1" noChangeArrowheads="1"/>
          </p:cNvSpPr>
          <p:nvPr/>
        </p:nvSpPr>
        <p:spPr bwMode="auto">
          <a:xfrm>
            <a:off x="2971800" y="4297363"/>
            <a:ext cx="249238" cy="24765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2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34534" name="Oval 6"/>
          <p:cNvSpPr>
            <a:spLocks noChangeAspect="1" noChangeArrowheads="1"/>
          </p:cNvSpPr>
          <p:nvPr/>
        </p:nvSpPr>
        <p:spPr bwMode="auto">
          <a:xfrm>
            <a:off x="5605463" y="2819400"/>
            <a:ext cx="249237" cy="249238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20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534535" name="Oval 7"/>
          <p:cNvSpPr>
            <a:spLocks noChangeAspect="1" noChangeArrowheads="1"/>
          </p:cNvSpPr>
          <p:nvPr/>
        </p:nvSpPr>
        <p:spPr bwMode="auto">
          <a:xfrm>
            <a:off x="5605463" y="5735638"/>
            <a:ext cx="249237" cy="249237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20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534536" name="Oval 8"/>
          <p:cNvSpPr>
            <a:spLocks noChangeAspect="1" noChangeArrowheads="1"/>
          </p:cNvSpPr>
          <p:nvPr/>
        </p:nvSpPr>
        <p:spPr bwMode="auto">
          <a:xfrm>
            <a:off x="5605463" y="3522663"/>
            <a:ext cx="249237" cy="249237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20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534537" name="Oval 9"/>
          <p:cNvSpPr>
            <a:spLocks noChangeAspect="1" noChangeArrowheads="1"/>
          </p:cNvSpPr>
          <p:nvPr/>
        </p:nvSpPr>
        <p:spPr bwMode="auto">
          <a:xfrm>
            <a:off x="2971800" y="2819400"/>
            <a:ext cx="249238" cy="2492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200"/>
              <a:t>1</a:t>
            </a:r>
          </a:p>
        </p:txBody>
      </p:sp>
      <p:sp>
        <p:nvSpPr>
          <p:cNvPr id="534538" name="Oval 10"/>
          <p:cNvSpPr>
            <a:spLocks noChangeAspect="1" noChangeArrowheads="1"/>
          </p:cNvSpPr>
          <p:nvPr/>
        </p:nvSpPr>
        <p:spPr bwMode="auto">
          <a:xfrm>
            <a:off x="2971800" y="5735638"/>
            <a:ext cx="249238" cy="249237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200"/>
              <a:t>5</a:t>
            </a:r>
          </a:p>
        </p:txBody>
      </p:sp>
      <p:cxnSp>
        <p:nvCxnSpPr>
          <p:cNvPr id="534539" name="AutoShape 11"/>
          <p:cNvCxnSpPr>
            <a:cxnSpLocks noChangeShapeType="1"/>
            <a:endCxn id="534542" idx="2"/>
          </p:cNvCxnSpPr>
          <p:nvPr/>
        </p:nvCxnSpPr>
        <p:spPr bwMode="auto">
          <a:xfrm>
            <a:off x="3227388" y="4421188"/>
            <a:ext cx="23780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4540" name="AutoShape 12"/>
          <p:cNvCxnSpPr>
            <a:cxnSpLocks noChangeShapeType="1"/>
            <a:stCxn id="534537" idx="6"/>
          </p:cNvCxnSpPr>
          <p:nvPr/>
        </p:nvCxnSpPr>
        <p:spPr bwMode="auto">
          <a:xfrm>
            <a:off x="3221038" y="2944813"/>
            <a:ext cx="23780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4541" name="AutoShape 13"/>
          <p:cNvCxnSpPr>
            <a:cxnSpLocks noChangeShapeType="1"/>
            <a:stCxn id="534538" idx="6"/>
          </p:cNvCxnSpPr>
          <p:nvPr/>
        </p:nvCxnSpPr>
        <p:spPr bwMode="auto">
          <a:xfrm>
            <a:off x="3221038" y="5861050"/>
            <a:ext cx="23780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34542" name="Oval 14"/>
          <p:cNvSpPr>
            <a:spLocks noChangeAspect="1" noChangeArrowheads="1"/>
          </p:cNvSpPr>
          <p:nvPr/>
        </p:nvSpPr>
        <p:spPr bwMode="auto">
          <a:xfrm>
            <a:off x="5605463" y="4297363"/>
            <a:ext cx="249237" cy="24765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200"/>
              <a:t>8</a:t>
            </a:r>
          </a:p>
        </p:txBody>
      </p:sp>
      <p:cxnSp>
        <p:nvCxnSpPr>
          <p:cNvPr id="534543" name="AutoShape 15"/>
          <p:cNvCxnSpPr>
            <a:cxnSpLocks noChangeShapeType="1"/>
            <a:stCxn id="534537" idx="6"/>
          </p:cNvCxnSpPr>
          <p:nvPr/>
        </p:nvCxnSpPr>
        <p:spPr bwMode="auto">
          <a:xfrm>
            <a:off x="3221038" y="2944813"/>
            <a:ext cx="2378075" cy="704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34544" name="Oval 16"/>
          <p:cNvSpPr>
            <a:spLocks noChangeAspect="1" noChangeArrowheads="1"/>
          </p:cNvSpPr>
          <p:nvPr/>
        </p:nvSpPr>
        <p:spPr bwMode="auto">
          <a:xfrm>
            <a:off x="2971800" y="3522663"/>
            <a:ext cx="249238" cy="249237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200"/>
              <a:t>2</a:t>
            </a:r>
          </a:p>
        </p:txBody>
      </p:sp>
      <p:sp>
        <p:nvSpPr>
          <p:cNvPr id="534545" name="Oval 17"/>
          <p:cNvSpPr>
            <a:spLocks noChangeAspect="1" noChangeArrowheads="1"/>
          </p:cNvSpPr>
          <p:nvPr/>
        </p:nvSpPr>
        <p:spPr bwMode="auto">
          <a:xfrm>
            <a:off x="2971800" y="5000625"/>
            <a:ext cx="249238" cy="2492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200"/>
              <a:t>4</a:t>
            </a:r>
          </a:p>
        </p:txBody>
      </p:sp>
      <p:sp>
        <p:nvSpPr>
          <p:cNvPr id="534546" name="Oval 18"/>
          <p:cNvSpPr>
            <a:spLocks noChangeAspect="1" noChangeArrowheads="1"/>
          </p:cNvSpPr>
          <p:nvPr/>
        </p:nvSpPr>
        <p:spPr bwMode="auto">
          <a:xfrm>
            <a:off x="5605463" y="5000625"/>
            <a:ext cx="249237" cy="2492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200"/>
              <a:t>9</a:t>
            </a:r>
          </a:p>
        </p:txBody>
      </p:sp>
      <p:cxnSp>
        <p:nvCxnSpPr>
          <p:cNvPr id="534547" name="AutoShape 19"/>
          <p:cNvCxnSpPr>
            <a:cxnSpLocks noChangeShapeType="1"/>
            <a:stCxn id="534544" idx="6"/>
          </p:cNvCxnSpPr>
          <p:nvPr/>
        </p:nvCxnSpPr>
        <p:spPr bwMode="auto">
          <a:xfrm>
            <a:off x="3221038" y="3648075"/>
            <a:ext cx="23780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4548" name="AutoShape 20"/>
          <p:cNvCxnSpPr>
            <a:cxnSpLocks noChangeShapeType="1"/>
            <a:stCxn id="534545" idx="6"/>
          </p:cNvCxnSpPr>
          <p:nvPr/>
        </p:nvCxnSpPr>
        <p:spPr bwMode="auto">
          <a:xfrm flipV="1">
            <a:off x="3221038" y="3649663"/>
            <a:ext cx="2378075" cy="1476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4549" name="AutoShape 21"/>
          <p:cNvCxnSpPr>
            <a:cxnSpLocks noChangeShapeType="1"/>
            <a:endCxn id="534546" idx="1"/>
          </p:cNvCxnSpPr>
          <p:nvPr/>
        </p:nvCxnSpPr>
        <p:spPr bwMode="auto">
          <a:xfrm>
            <a:off x="3227388" y="4421188"/>
            <a:ext cx="2414587" cy="615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4550" name="AutoShape 22"/>
          <p:cNvCxnSpPr>
            <a:cxnSpLocks noChangeShapeType="1"/>
            <a:stCxn id="534545" idx="6"/>
          </p:cNvCxnSpPr>
          <p:nvPr/>
        </p:nvCxnSpPr>
        <p:spPr bwMode="auto">
          <a:xfrm>
            <a:off x="3221038" y="5126038"/>
            <a:ext cx="2378075" cy="736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4551" name="AutoShape 23"/>
          <p:cNvCxnSpPr>
            <a:cxnSpLocks noChangeShapeType="1"/>
            <a:stCxn id="534538" idx="6"/>
          </p:cNvCxnSpPr>
          <p:nvPr/>
        </p:nvCxnSpPr>
        <p:spPr bwMode="auto">
          <a:xfrm flipV="1">
            <a:off x="3221038" y="3648075"/>
            <a:ext cx="2378075" cy="2212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4552" name="AutoShape 24"/>
          <p:cNvCxnSpPr>
            <a:cxnSpLocks noChangeShapeType="1"/>
          </p:cNvCxnSpPr>
          <p:nvPr/>
        </p:nvCxnSpPr>
        <p:spPr bwMode="auto">
          <a:xfrm flipV="1">
            <a:off x="3227388" y="2943225"/>
            <a:ext cx="2371725" cy="14779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4553" name="AutoShape 25"/>
          <p:cNvCxnSpPr>
            <a:cxnSpLocks noChangeShapeType="1"/>
            <a:stCxn id="534546" idx="4"/>
          </p:cNvCxnSpPr>
          <p:nvPr/>
        </p:nvCxnSpPr>
        <p:spPr bwMode="auto">
          <a:xfrm>
            <a:off x="5730875" y="5249863"/>
            <a:ext cx="0" cy="4778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4554" name="AutoShape 26"/>
          <p:cNvCxnSpPr>
            <a:cxnSpLocks noChangeShapeType="1"/>
            <a:endCxn id="534542" idx="0"/>
          </p:cNvCxnSpPr>
          <p:nvPr/>
        </p:nvCxnSpPr>
        <p:spPr bwMode="auto">
          <a:xfrm>
            <a:off x="5730875" y="3779838"/>
            <a:ext cx="0" cy="517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4555" name="AutoShape 27"/>
          <p:cNvCxnSpPr>
            <a:cxnSpLocks noChangeShapeType="1"/>
          </p:cNvCxnSpPr>
          <p:nvPr/>
        </p:nvCxnSpPr>
        <p:spPr bwMode="auto">
          <a:xfrm>
            <a:off x="5730875" y="3076575"/>
            <a:ext cx="0" cy="438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4556" name="AutoShape 28"/>
          <p:cNvCxnSpPr>
            <a:cxnSpLocks noChangeShapeType="1"/>
            <a:endCxn id="534544" idx="4"/>
          </p:cNvCxnSpPr>
          <p:nvPr/>
        </p:nvCxnSpPr>
        <p:spPr bwMode="auto">
          <a:xfrm flipV="1">
            <a:off x="3097213" y="3771900"/>
            <a:ext cx="0" cy="517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4557" name="Rectangle 29"/>
              <p:cNvSpPr>
                <a:spLocks noChangeArrowheads="1"/>
              </p:cNvSpPr>
              <p:nvPr/>
            </p:nvSpPr>
            <p:spPr bwMode="auto">
              <a:xfrm>
                <a:off x="6210269" y="3835770"/>
                <a:ext cx="1800621" cy="5854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 type="none" w="sm" len="sm"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 = 4</m:t>
                      </m:r>
                    </m:oMath>
                    <m:oMath xmlns:m="http://schemas.openxmlformats.org/officeDocument/2006/math"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 = { 3, 6, 7, 10 }</m:t>
                      </m:r>
                    </m:oMath>
                  </m:oMathPara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534557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10269" y="3835770"/>
                <a:ext cx="1800621" cy="585418"/>
              </a:xfrm>
              <a:prstGeom prst="rect">
                <a:avLst/>
              </a:prstGeom>
              <a:blipFill rotWithShape="0">
                <a:blip r:embed="rId4"/>
                <a:stretch>
                  <a:fillRect b="-625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Finding Small Vertex Covers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6579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dirty="0"/>
                  <a:t>Q. 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What if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 is small?</a:t>
                </a:r>
              </a:p>
              <a:p>
                <a:r>
                  <a:rPr lang="en-US" altLang="en-US" dirty="0"/>
                  <a:t>Brute force. 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sSup>
                      <m:sSupPr>
                        <m:ctrlP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pPr lvl="1"/>
                <a:r>
                  <a:rPr lang="en-US" altLang="en-US" dirty="0"/>
                  <a:t>Try all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HK" alt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HK" alt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HK" altLang="en-US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HK" altLang="en-US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mr>
                        </m:m>
                      </m:e>
                    </m:d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 err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i="1" baseline="30000" dirty="0" err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/>
                  <a:t> subsets of size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en-US" dirty="0"/>
                  <a:t>.</a:t>
                </a:r>
              </a:p>
              <a:p>
                <a:pPr lvl="1"/>
                <a:r>
                  <a:rPr lang="en-US" altLang="en-US" dirty="0"/>
                  <a:t>Takes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𝑘𝑛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/>
                  <a:t> time to check whether a subset is a vertex cover.</a:t>
                </a:r>
              </a:p>
              <a:p>
                <a:r>
                  <a:rPr lang="en-US" altLang="en-US" dirty="0"/>
                  <a:t>Goal. 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Limit exponential dependency on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, e.g., to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.</a:t>
                </a:r>
                <a:r>
                  <a:rPr lang="en-US" altLang="en-US" dirty="0"/>
                  <a:t> </a:t>
                </a:r>
              </a:p>
              <a:p>
                <a:r>
                  <a:rPr lang="en-US" altLang="en-US" dirty="0"/>
                  <a:t>In practice. 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=1,000, 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pPr lvl="1"/>
                <a:r>
                  <a:rPr lang="en-US" altLang="en-US" dirty="0"/>
                  <a:t>Brute force: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sSup>
                      <m:sSupPr>
                        <m:ctrlP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alt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34</m:t>
                        </m:r>
                      </m:sup>
                    </m:sSup>
                    <m:r>
                      <a:rPr lang="en-US" alt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⇒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  <a:sym typeface="Symbol" pitchFamily="92" charset="2"/>
                  </a:rPr>
                  <a:t>  infeasible.</a:t>
                </a:r>
              </a:p>
              <a:p>
                <a:pPr lvl="1"/>
                <a:r>
                  <a:rPr lang="en-US" altLang="en-US" dirty="0"/>
                  <a:t>Better: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alt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en-US" baseline="30000" dirty="0">
                    <a:solidFill>
                      <a:schemeClr val="tx1"/>
                    </a:solidFill>
                  </a:rPr>
                  <a:t>  </a:t>
                </a:r>
                <a:r>
                  <a:rPr lang="en-US" altLang="en-US" dirty="0">
                    <a:solidFill>
                      <a:schemeClr val="tx1"/>
                    </a:solidFill>
                    <a:sym typeface="Symbol" pitchFamily="92" charset="2"/>
                  </a:rPr>
                  <a:t> 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feasible.</a:t>
                </a:r>
              </a:p>
              <a:p>
                <a:r>
                  <a:rPr lang="en-US" altLang="en-US" dirty="0"/>
                  <a:t>In theory.  </a:t>
                </a:r>
                <a:endParaRPr lang="en-US" altLang="en-US" dirty="0">
                  <a:solidFill>
                    <a:schemeClr val="tx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HK" altLang="en-US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HK" alt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HK" altLang="en-US" b="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HK" alt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HK" alt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HK" altLang="en-US" b="0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HK" alt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HK" altLang="en-US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 ⇒</m:t>
                    </m:r>
                  </m:oMath>
                </a14:m>
                <a:r>
                  <a:rPr lang="en-US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en-US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HK" alt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HK" altLang="en-US" b="0" i="0" dirty="0" smtClean="0">
                        <a:latin typeface="Cambria Math" panose="02040503050406030204" pitchFamily="18" charset="0"/>
                      </a:rPr>
                      <m:t>poly</m:t>
                    </m:r>
                    <m:r>
                      <a:rPr lang="en-HK" alt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HK" alt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HK" alt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>
                    <a:sym typeface="Symbol" pitchFamily="92" charset="2"/>
                  </a:rPr>
                  <a:t>.</a:t>
                </a:r>
              </a:p>
              <a:p>
                <a:r>
                  <a:rPr lang="en-US" dirty="0"/>
                  <a:t>Parameterized complexity</a:t>
                </a:r>
                <a:r>
                  <a:rPr lang="en-US" altLang="en-US" dirty="0"/>
                  <a:t>.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FPT (fixed parameter tractable) with respect to some parameter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 is the class of problems solvable in time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 altLang="en-US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poly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53657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8F2DE7-6C67-4ADB-BB61-1E3520DABD81}" type="slidenum">
              <a:rPr lang="en-US" altLang="en-US"/>
              <a:pPr/>
              <a:t>4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657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Finding Small Vertex Covers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7603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dirty="0"/>
                  <a:t>Claim. 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 be an edge of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. 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 has a vertex cover of size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  <a:sym typeface="Symbol" pitchFamily="92" charset="2"/>
                  </a:rPr>
                  <a:t> iff</a:t>
                </a:r>
                <a:br>
                  <a:rPr lang="en-US" altLang="en-US" dirty="0">
                    <a:solidFill>
                      <a:schemeClr val="tx1"/>
                    </a:solidFill>
                    <a:sym typeface="Symbol" pitchFamily="92" charset="2"/>
                  </a:rPr>
                </a:br>
                <a:r>
                  <a:rPr lang="en-US" altLang="en-US" dirty="0">
                    <a:solidFill>
                      <a:schemeClr val="tx1"/>
                    </a:solidFill>
                    <a:sym typeface="Symbol" pitchFamily="92" charset="2"/>
                  </a:rPr>
                  <a:t>at least one of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92" charset="2"/>
                      </a:rPr>
                      <m:t>𝐺</m:t>
                    </m:r>
                    <m:r>
                      <a:rPr lang="en-US" alt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92" charset="2"/>
                      </a:rPr>
                      <m:t>−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92" charset="2"/>
                      </a:rPr>
                      <m:t>{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92" charset="2"/>
                      </a:rPr>
                      <m:t>𝑢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92" charset="2"/>
                      </a:rPr>
                      <m:t>}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  <a:sym typeface="Symbol" pitchFamily="92" charset="2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92" charset="2"/>
                      </a:rPr>
                      <m:t>𝐺</m:t>
                    </m:r>
                    <m:r>
                      <a:rPr lang="en-US" alt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92" charset="2"/>
                      </a:rPr>
                      <m:t>−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92" charset="2"/>
                      </a:rPr>
                      <m:t>{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92" charset="2"/>
                      </a:rPr>
                      <m:t>𝑣</m:t>
                    </m:r>
                    <m:r>
                      <a:rPr lang="en-US" alt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92" charset="2"/>
                      </a:rPr>
                      <m:t>}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 has a vertex cover of size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  <a:sym typeface="Symbol" pitchFamily="92" charset="2"/>
                  </a:rPr>
                  <a:t>.</a:t>
                </a:r>
                <a:endParaRPr lang="en-US" altLang="en-US" dirty="0">
                  <a:solidFill>
                    <a:schemeClr val="tx1"/>
                  </a:solidFill>
                </a:endParaRPr>
              </a:p>
              <a:p>
                <a:endParaRPr lang="en-US" altLang="en-US" dirty="0"/>
              </a:p>
              <a:p>
                <a:r>
                  <a:rPr lang="en-US" altLang="en-US" dirty="0"/>
                  <a:t>Pf.  </a:t>
                </a:r>
                <a:r>
                  <a:rPr lang="en-US" altLang="en-US" dirty="0">
                    <a:sym typeface="Symbol" pitchFamily="92" charset="2"/>
                  </a:rPr>
                  <a:t></a:t>
                </a:r>
              </a:p>
              <a:p>
                <a:pPr lvl="1"/>
                <a:r>
                  <a:rPr lang="en-US" altLang="en-US" dirty="0"/>
                  <a:t>Suppose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en-US" dirty="0"/>
                  <a:t> has a vertex cover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en-US" dirty="0"/>
                  <a:t> of size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sym typeface="Symbol" pitchFamily="92" charset="2"/>
                      </a:rPr>
                      <m:t>≤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sym typeface="Symbol" pitchFamily="92" charset="2"/>
                      </a:rPr>
                      <m:t>𝑘</m:t>
                    </m:r>
                  </m:oMath>
                </a14:m>
                <a:r>
                  <a:rPr lang="en-US" altLang="en-US" dirty="0">
                    <a:sym typeface="Symbol" pitchFamily="92" charset="2"/>
                  </a:rPr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  <a:sym typeface="Symbol" pitchFamily="92" charset="2"/>
                      </a:rPr>
                      <m:t>𝑆</m:t>
                    </m:r>
                  </m:oMath>
                </a14:m>
                <a:r>
                  <a:rPr lang="en-US" altLang="en-US" dirty="0">
                    <a:sym typeface="Symbol" pitchFamily="92" charset="2"/>
                  </a:rPr>
                  <a:t> contains either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  <a:sym typeface="Symbol" pitchFamily="92" charset="2"/>
                      </a:rPr>
                      <m:t>𝑢</m:t>
                    </m:r>
                  </m:oMath>
                </a14:m>
                <a:r>
                  <a:rPr lang="en-US" altLang="en-US" dirty="0">
                    <a:sym typeface="Symbol" pitchFamily="92" charset="2"/>
                  </a:rPr>
                  <a:t> or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  <a:sym typeface="Symbol" pitchFamily="92" charset="2"/>
                      </a:rPr>
                      <m:t>𝑣</m:t>
                    </m:r>
                  </m:oMath>
                </a14:m>
                <a:r>
                  <a:rPr lang="en-US" altLang="en-US" dirty="0">
                    <a:sym typeface="Symbol" pitchFamily="92" charset="2"/>
                  </a:rPr>
                  <a:t> (or both).  Assume it contains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  <a:sym typeface="Symbol" pitchFamily="92" charset="2"/>
                      </a:rPr>
                      <m:t>𝑢</m:t>
                    </m:r>
                  </m:oMath>
                </a14:m>
                <a:r>
                  <a:rPr lang="en-US" altLang="en-US" dirty="0">
                    <a:sym typeface="Symbol" pitchFamily="92" charset="2"/>
                  </a:rPr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sym typeface="Symbol" pitchFamily="92" charset="2"/>
                      </a:rPr>
                      <m:t>{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sym typeface="Symbol" pitchFamily="92" charset="2"/>
                      </a:rPr>
                      <m:t>𝑢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sym typeface="Symbol" pitchFamily="92" charset="2"/>
                      </a:rPr>
                      <m:t>}</m:t>
                    </m:r>
                  </m:oMath>
                </a14:m>
                <a:r>
                  <a:rPr lang="en-US" altLang="en-US" dirty="0">
                    <a:sym typeface="Symbol" pitchFamily="92" charset="2"/>
                  </a:rPr>
                  <a:t> </a:t>
                </a:r>
                <a:r>
                  <a:rPr lang="en-US" altLang="en-US" dirty="0"/>
                  <a:t>is a vertex cover of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  <a:sym typeface="Symbol" pitchFamily="92" charset="2"/>
                      </a:rPr>
                      <m:t>𝐺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sym typeface="Symbol" pitchFamily="92" charset="2"/>
                      </a:rPr>
                      <m:t>−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  <a:sym typeface="Symbol" pitchFamily="92" charset="2"/>
                      </a:rPr>
                      <m:t>{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sym typeface="Symbol" pitchFamily="92" charset="2"/>
                      </a:rPr>
                      <m:t>𝑢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sym typeface="Symbol" pitchFamily="92" charset="2"/>
                      </a:rPr>
                      <m:t>}</m:t>
                    </m:r>
                  </m:oMath>
                </a14:m>
                <a:r>
                  <a:rPr lang="en-US" altLang="en-US" dirty="0">
                    <a:sym typeface="Symbol" pitchFamily="92" charset="2"/>
                  </a:rPr>
                  <a:t>.</a:t>
                </a:r>
                <a:endParaRPr lang="en-US" altLang="en-US" dirty="0"/>
              </a:p>
              <a:p>
                <a:pPr lvl="1"/>
                <a:endParaRPr lang="en-US" altLang="en-US" dirty="0"/>
              </a:p>
              <a:p>
                <a:r>
                  <a:rPr lang="en-US" altLang="en-US" dirty="0"/>
                  <a:t>Pf.  </a:t>
                </a:r>
                <a:r>
                  <a:rPr lang="en-US" altLang="en-US" dirty="0">
                    <a:sym typeface="Symbol" pitchFamily="92" charset="2"/>
                  </a:rPr>
                  <a:t></a:t>
                </a:r>
              </a:p>
              <a:p>
                <a:pPr lvl="1"/>
                <a:r>
                  <a:rPr lang="en-US" altLang="en-US" dirty="0"/>
                  <a:t>Suppose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en-US" dirty="0"/>
                  <a:t> is a vertex cover of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sym typeface="Symbol" pitchFamily="92" charset="2"/>
                      </a:rPr>
                      <m:t>{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sym typeface="Symbol" pitchFamily="92" charset="2"/>
                      </a:rPr>
                      <m:t>𝑢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sym typeface="Symbol" pitchFamily="92" charset="2"/>
                      </a:rPr>
                      <m:t>}</m:t>
                    </m:r>
                  </m:oMath>
                </a14:m>
                <a:r>
                  <a:rPr lang="en-US" altLang="en-US" dirty="0">
                    <a:sym typeface="Symbol" pitchFamily="92" charset="2"/>
                  </a:rPr>
                  <a:t> </a:t>
                </a:r>
                <a:r>
                  <a:rPr lang="en-US" altLang="en-US" dirty="0"/>
                  <a:t>of size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sym typeface="Symbol" pitchFamily="92" charset="2"/>
                      </a:rPr>
                      <m:t>≤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  <a:sym typeface="Symbol" pitchFamily="92" charset="2"/>
                      </a:rPr>
                      <m:t>𝑘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sym typeface="Symbol" pitchFamily="92" charset="2"/>
                      </a:rPr>
                      <m:t>−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en-US" dirty="0"/>
                  <a:t>.</a:t>
                </a:r>
              </a:p>
              <a:p>
                <a:pPr lvl="1"/>
                <a:r>
                  <a:rPr lang="en-US" altLang="en-US" dirty="0"/>
                  <a:t>Then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sym typeface="Symbol" pitchFamily="92" charset="2"/>
                      </a:rPr>
                      <m:t>{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sym typeface="Symbol" pitchFamily="92" charset="2"/>
                      </a:rPr>
                      <m:t>𝑢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sym typeface="Symbol" pitchFamily="92" charset="2"/>
                      </a:rPr>
                      <m:t>}</m:t>
                    </m:r>
                  </m:oMath>
                </a14:m>
                <a:r>
                  <a:rPr lang="en-US" altLang="en-US" dirty="0">
                    <a:sym typeface="Symbol" pitchFamily="92" charset="2"/>
                  </a:rPr>
                  <a:t> </a:t>
                </a:r>
                <a:r>
                  <a:rPr lang="en-US" altLang="en-US" dirty="0"/>
                  <a:t>is a vertex cover of G.  </a:t>
                </a:r>
                <a:r>
                  <a:rPr lang="en-US" altLang="en-US" dirty="0">
                    <a:ea typeface="Lucida Grande" pitchFamily="92" charset="0"/>
                    <a:cs typeface="Lucida Grande" pitchFamily="92" charset="0"/>
                  </a:rPr>
                  <a:t>▪</a:t>
                </a:r>
                <a:endParaRPr lang="en-US" altLang="en-US" dirty="0"/>
              </a:p>
              <a:p>
                <a:endParaRPr lang="en-US" altLang="en-US" dirty="0"/>
              </a:p>
            </p:txBody>
          </p:sp>
        </mc:Choice>
        <mc:Fallback xmlns="">
          <p:sp>
            <p:nvSpPr>
              <p:cNvPr id="53760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3549B-D961-4EC6-B3BE-BA7D6CE3E18A}" type="slidenum">
              <a:rPr lang="en-US" altLang="en-US"/>
              <a:pPr/>
              <a:t>5</a:t>
            </a:fld>
            <a:endParaRPr lang="en-US" altLang="en-US" sz="1400"/>
          </a:p>
        </p:txBody>
      </p:sp>
      <p:sp>
        <p:nvSpPr>
          <p:cNvPr id="537604" name="Rectangle 4"/>
          <p:cNvSpPr>
            <a:spLocks noChangeArrowheads="1"/>
          </p:cNvSpPr>
          <p:nvPr/>
        </p:nvSpPr>
        <p:spPr bwMode="auto">
          <a:xfrm>
            <a:off x="4184650" y="1720850"/>
            <a:ext cx="229235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200" dirty="0"/>
              <a:t>delete v and all incident edges</a:t>
            </a:r>
          </a:p>
        </p:txBody>
      </p:sp>
      <p:sp>
        <p:nvSpPr>
          <p:cNvPr id="537605" name="Line 5"/>
          <p:cNvSpPr>
            <a:spLocks noChangeShapeType="1"/>
          </p:cNvSpPr>
          <p:nvPr/>
        </p:nvSpPr>
        <p:spPr bwMode="auto">
          <a:xfrm flipH="1" flipV="1">
            <a:off x="4002088" y="1624013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760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Finding Small Vertex Covers: 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8627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09600" y="685800"/>
                <a:ext cx="7848600" cy="5410200"/>
              </a:xfrm>
            </p:spPr>
            <p:txBody>
              <a:bodyPr/>
              <a:lstStyle/>
              <a:p>
                <a:r>
                  <a:rPr lang="en-US" altLang="en-US" dirty="0"/>
                  <a:t>Claim.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  The following algorithm determines if G has a vertex cover of size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92" charset="2"/>
                      </a:rPr>
                      <m:t>≤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92" charset="2"/>
                      </a:rPr>
                      <m:t>𝑘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  <a:sym typeface="Symbol" pitchFamily="92" charset="2"/>
                  </a:rPr>
                  <a:t> in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 time.</a:t>
                </a:r>
              </a:p>
              <a:p>
                <a:endParaRPr lang="en-US" altLang="en-US" dirty="0">
                  <a:solidFill>
                    <a:schemeClr val="tx1"/>
                  </a:solidFill>
                </a:endParaRPr>
              </a:p>
              <a:p>
                <a:endParaRPr lang="en-US" altLang="en-US" dirty="0">
                  <a:solidFill>
                    <a:schemeClr val="tx1"/>
                  </a:solidFill>
                </a:endParaRPr>
              </a:p>
              <a:p>
                <a:endParaRPr lang="en-US" altLang="en-US" dirty="0">
                  <a:solidFill>
                    <a:schemeClr val="tx1"/>
                  </a:solidFill>
                </a:endParaRPr>
              </a:p>
              <a:p>
                <a:endParaRPr lang="en-US" altLang="en-US" dirty="0">
                  <a:solidFill>
                    <a:schemeClr val="tx1"/>
                  </a:solidFill>
                </a:endParaRPr>
              </a:p>
              <a:p>
                <a:endParaRPr lang="en-US" altLang="en-US" dirty="0"/>
              </a:p>
              <a:p>
                <a:r>
                  <a:rPr lang="en-US" altLang="en-US" dirty="0"/>
                  <a:t>Pf.</a:t>
                </a:r>
              </a:p>
              <a:p>
                <a:pPr lvl="1"/>
                <a:r>
                  <a:rPr lang="en-US" altLang="en-US" dirty="0"/>
                  <a:t>Correctness follows previous two claims.</a:t>
                </a:r>
              </a:p>
              <a:p>
                <a:pPr lvl="1"/>
                <a:r>
                  <a:rPr lang="en-US" altLang="en-US" dirty="0"/>
                  <a:t>There are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sym typeface="Symbol" pitchFamily="92" charset="2"/>
                      </a:rPr>
                      <m:t>≤</m:t>
                    </m:r>
                    <m:sSup>
                      <m:sSup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altLang="en-US" dirty="0"/>
                  <a:t> nodes in the recursion tree; each invocation takes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/>
                  <a:t> time.  </a:t>
                </a:r>
                <a:r>
                  <a:rPr lang="en-US" altLang="en-US" dirty="0">
                    <a:ea typeface="Lucida Grande" pitchFamily="92" charset="0"/>
                    <a:cs typeface="Lucida Grande" pitchFamily="92" charset="0"/>
                  </a:rPr>
                  <a:t>▪</a:t>
                </a:r>
              </a:p>
              <a:p>
                <a:r>
                  <a:rPr lang="en-US" altLang="en-US" dirty="0"/>
                  <a:t>Q.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How to modify the algorithm to find the actual vertex cover?</a:t>
                </a:r>
                <a:r>
                  <a:rPr lang="en-US" altLang="en-US" dirty="0"/>
                  <a:t> </a:t>
                </a:r>
                <a:endParaRPr lang="en-US" altLang="en-US" dirty="0">
                  <a:ea typeface="Lucida Grande" pitchFamily="92" charset="0"/>
                  <a:cs typeface="Lucida Grande" pitchFamily="92" charset="0"/>
                </a:endParaRPr>
              </a:p>
            </p:txBody>
          </p:sp>
        </mc:Choice>
        <mc:Fallback xmlns="">
          <p:sp>
            <p:nvSpPr>
              <p:cNvPr id="53862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685800"/>
                <a:ext cx="7848600" cy="5410200"/>
              </a:xfrm>
              <a:blipFill rotWithShape="0">
                <a:blip r:embed="rId3"/>
                <a:stretch>
                  <a:fillRect l="-621" r="-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9630AD-CA38-4F7F-A1C2-AECA9EACD490}" type="slidenum">
              <a:rPr lang="en-US" altLang="en-US"/>
              <a:pPr/>
              <a:t>6</a:t>
            </a:fld>
            <a:endParaRPr lang="en-US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8629" name="Text Box 5"/>
              <p:cNvSpPr txBox="1">
                <a:spLocks noChangeArrowheads="1"/>
              </p:cNvSpPr>
              <p:nvPr/>
            </p:nvSpPr>
            <p:spPr bwMode="auto">
              <a:xfrm>
                <a:off x="1770856" y="1600200"/>
                <a:ext cx="5602287" cy="19082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bg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82880" tIns="91440" rIns="137160" bIns="91440">
                <a:spAutoFit/>
              </a:bodyPr>
              <a:lstStyle/>
              <a:p>
                <a:r>
                  <a:rPr lang="en-US" altLang="en-US" b="1" u="sng" dirty="0">
                    <a:latin typeface="Courier New" pitchFamily="92" charset="0"/>
                  </a:rPr>
                  <a:t>Vertex-Cover(</a:t>
                </a:r>
                <a14:m>
                  <m:oMath xmlns:m="http://schemas.openxmlformats.org/officeDocument/2006/math">
                    <m:r>
                      <a:rPr lang="en-US" altLang="en-US" b="0" i="1" u="sng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en-US" b="0" i="1" u="sng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en-US" b="0" i="1" u="sng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en-US" b="1" u="sng" dirty="0">
                    <a:latin typeface="Courier New" pitchFamily="92" charset="0"/>
                  </a:rPr>
                  <a:t>):</a:t>
                </a:r>
                <a:r>
                  <a:rPr lang="en-US" altLang="en-US" b="1" dirty="0">
                    <a:latin typeface="Courier New" pitchFamily="92" charset="0"/>
                  </a:rPr>
                  <a:t> </a:t>
                </a:r>
              </a:p>
              <a:p>
                <a:r>
                  <a:rPr lang="en-US" altLang="en-US" b="1" dirty="0">
                    <a:solidFill>
                      <a:srgbClr val="003399"/>
                    </a:solidFill>
                    <a:latin typeface="Courier New" pitchFamily="92" charset="0"/>
                  </a:rPr>
                  <a:t>   if</a:t>
                </a:r>
                <a:r>
                  <a:rPr lang="en-US" altLang="en-US" b="1" dirty="0">
                    <a:latin typeface="Courier New" pitchFamily="9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en-US" b="1" dirty="0">
                    <a:latin typeface="Courier New" pitchFamily="92" charset="0"/>
                  </a:rPr>
                  <a:t> contains no edges </a:t>
                </a:r>
                <a:r>
                  <a:rPr lang="en-US" altLang="en-US" b="1" dirty="0">
                    <a:solidFill>
                      <a:srgbClr val="003399"/>
                    </a:solidFill>
                    <a:latin typeface="Courier New" pitchFamily="92" charset="0"/>
                  </a:rPr>
                  <a:t>return</a:t>
                </a:r>
                <a:r>
                  <a:rPr lang="en-US" altLang="en-US" b="1" dirty="0">
                    <a:latin typeface="Courier New" pitchFamily="92" charset="0"/>
                  </a:rPr>
                  <a:t> </a:t>
                </a:r>
                <a:r>
                  <a:rPr lang="en-US" altLang="en-US" b="1" dirty="0">
                    <a:latin typeface="Courier New" pitchFamily="92" charset="0"/>
                    <a:sym typeface="Symbol" pitchFamily="92" charset="2"/>
                  </a:rPr>
                  <a:t>true</a:t>
                </a:r>
              </a:p>
              <a:p>
                <a:r>
                  <a:rPr lang="en-US" altLang="en-US" b="1" dirty="0">
                    <a:latin typeface="Courier New" pitchFamily="92" charset="0"/>
                    <a:sym typeface="Symbol" pitchFamily="92" charset="2"/>
                  </a:rPr>
                  <a:t>   </a:t>
                </a:r>
                <a:r>
                  <a:rPr lang="en-US" altLang="en-US" b="1" dirty="0">
                    <a:solidFill>
                      <a:srgbClr val="003399"/>
                    </a:solidFill>
                    <a:latin typeface="Courier New" pitchFamily="92" charset="0"/>
                    <a:sym typeface="Symbol" pitchFamily="92" charset="2"/>
                  </a:rPr>
                  <a:t>if</a:t>
                </a:r>
                <a:r>
                  <a:rPr lang="en-US" altLang="en-US" b="1" dirty="0">
                    <a:latin typeface="Courier New" pitchFamily="92" charset="0"/>
                    <a:sym typeface="Symbol" pitchFamily="9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sym typeface="Symbol" pitchFamily="92" charset="2"/>
                      </a:rPr>
                      <m:t>𝑘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sym typeface="Symbol" pitchFamily="92" charset="2"/>
                      </a:rPr>
                      <m:t>=0</m:t>
                    </m:r>
                  </m:oMath>
                </a14:m>
                <a:r>
                  <a:rPr lang="en-US" altLang="en-US" b="1" dirty="0">
                    <a:latin typeface="Courier New" pitchFamily="92" charset="0"/>
                    <a:sym typeface="Symbol" pitchFamily="92" charset="2"/>
                  </a:rPr>
                  <a:t> </a:t>
                </a:r>
                <a:r>
                  <a:rPr lang="en-US" altLang="en-US" b="1" dirty="0">
                    <a:solidFill>
                      <a:srgbClr val="003399"/>
                    </a:solidFill>
                    <a:latin typeface="Courier New" pitchFamily="92" charset="0"/>
                    <a:sym typeface="Symbol" pitchFamily="92" charset="2"/>
                  </a:rPr>
                  <a:t>return</a:t>
                </a:r>
                <a:r>
                  <a:rPr lang="en-US" altLang="en-US" b="1" dirty="0">
                    <a:latin typeface="Courier New" pitchFamily="92" charset="0"/>
                    <a:sym typeface="Symbol" pitchFamily="92" charset="2"/>
                  </a:rPr>
                  <a:t> false</a:t>
                </a:r>
              </a:p>
              <a:p>
                <a:r>
                  <a:rPr lang="en-US" altLang="en-US" b="1" dirty="0">
                    <a:latin typeface="Courier New" pitchFamily="92" charset="0"/>
                  </a:rPr>
                  <a:t>   let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b="1" dirty="0">
                    <a:latin typeface="Courier New" pitchFamily="92" charset="0"/>
                  </a:rPr>
                  <a:t> be any edge of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altLang="en-US" dirty="0">
                  <a:latin typeface="Courier New" pitchFamily="92" charset="0"/>
                </a:endParaRPr>
              </a:p>
              <a:p>
                <a:r>
                  <a:rPr lang="en-US" altLang="en-US" b="1" dirty="0">
                    <a:latin typeface="Courier New" pitchFamily="92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← </m:t>
                    </m:r>
                  </m:oMath>
                </a14:m>
                <a:r>
                  <a:rPr lang="en-US" altLang="en-US" b="1" dirty="0">
                    <a:latin typeface="Courier New" pitchFamily="92" charset="0"/>
                  </a:rPr>
                  <a:t>Vertex-Cover(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−{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}, 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en-US" b="1" dirty="0">
                    <a:latin typeface="Courier New" pitchFamily="92" charset="0"/>
                  </a:rPr>
                  <a:t>)</a:t>
                </a:r>
              </a:p>
              <a:p>
                <a:r>
                  <a:rPr lang="en-US" altLang="en-US" b="1" dirty="0">
                    <a:latin typeface="Courier New" pitchFamily="92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en-US" b="1" i="1" smtClean="0">
                        <a:latin typeface="Cambria Math" panose="02040503050406030204" pitchFamily="18" charset="0"/>
                      </a:rPr>
                      <m:t>← </m:t>
                    </m:r>
                  </m:oMath>
                </a14:m>
                <a:r>
                  <a:rPr lang="en-US" altLang="en-US" b="1" dirty="0">
                    <a:latin typeface="Courier New" pitchFamily="92" charset="0"/>
                  </a:rPr>
                  <a:t>Vertex-Cover(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en-US" b="0" i="1" dirty="0">
                        <a:latin typeface="Cambria Math" panose="02040503050406030204" pitchFamily="18" charset="0"/>
                      </a:rPr>
                      <m:t>−{</m:t>
                    </m:r>
                    <m:r>
                      <a:rPr lang="en-US" altLang="en-US" b="0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en-US" b="0" i="1" dirty="0">
                        <a:latin typeface="Cambria Math" panose="02040503050406030204" pitchFamily="18" charset="0"/>
                      </a:rPr>
                      <m:t>}, </m:t>
                    </m:r>
                    <m:r>
                      <a:rPr lang="en-US" altLang="en-US" b="0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en-US" b="0" i="1" dirty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en-US" b="1" dirty="0">
                    <a:latin typeface="Courier New" pitchFamily="92" charset="0"/>
                  </a:rPr>
                  <a:t>)</a:t>
                </a:r>
              </a:p>
              <a:p>
                <a:r>
                  <a:rPr lang="en-US" altLang="en-US" b="1" dirty="0">
                    <a:latin typeface="Courier New" pitchFamily="92" charset="0"/>
                  </a:rPr>
                  <a:t>   </a:t>
                </a:r>
                <a:r>
                  <a:rPr lang="en-US" altLang="en-US" b="1" dirty="0">
                    <a:solidFill>
                      <a:srgbClr val="003399"/>
                    </a:solidFill>
                    <a:latin typeface="Courier New" pitchFamily="92" charset="0"/>
                  </a:rPr>
                  <a:t>return</a:t>
                </a:r>
                <a:r>
                  <a:rPr lang="en-US" altLang="en-US" b="1" dirty="0">
                    <a:latin typeface="Courier New" pitchFamily="9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en-US" b="1" dirty="0">
                    <a:latin typeface="Courier New" pitchFamily="92" charset="0"/>
                  </a:rPr>
                  <a:t> </a:t>
                </a:r>
                <a:r>
                  <a:rPr lang="en-US" altLang="en-US" b="1" dirty="0">
                    <a:solidFill>
                      <a:srgbClr val="003399"/>
                    </a:solidFill>
                    <a:latin typeface="Courier New" pitchFamily="92" charset="0"/>
                  </a:rPr>
                  <a:t>or</a:t>
                </a:r>
                <a:r>
                  <a:rPr lang="en-US" altLang="en-US" b="1" dirty="0">
                    <a:latin typeface="Courier New" pitchFamily="9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en-US" dirty="0">
                  <a:latin typeface="Courier New" pitchFamily="92" charset="0"/>
                </a:endParaRPr>
              </a:p>
            </p:txBody>
          </p:sp>
        </mc:Choice>
        <mc:Fallback xmlns="">
          <p:sp>
            <p:nvSpPr>
              <p:cNvPr id="538629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70856" y="1600200"/>
                <a:ext cx="5602287" cy="1908215"/>
              </a:xfrm>
              <a:prstGeom prst="rect">
                <a:avLst/>
              </a:prstGeom>
              <a:blipFill rotWithShape="0">
                <a:blip r:embed="rId4"/>
                <a:stretch>
                  <a:fillRect b="-958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8627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Finding Small Vertex Covers:  Recursion Tree</a:t>
            </a:r>
          </a:p>
        </p:txBody>
      </p:sp>
      <p:sp>
        <p:nvSpPr>
          <p:cNvPr id="3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F2BF2C-C55E-4033-A281-2EFE3920BAE4}" type="slidenum">
              <a:rPr lang="en-US" altLang="en-US"/>
              <a:pPr/>
              <a:t>7</a:t>
            </a:fld>
            <a:endParaRPr lang="en-US" altLang="en-US" sz="1400"/>
          </a:p>
        </p:txBody>
      </p:sp>
      <p:grpSp>
        <p:nvGrpSpPr>
          <p:cNvPr id="539683" name="Group 35"/>
          <p:cNvGrpSpPr>
            <a:grpSpLocks/>
          </p:cNvGrpSpPr>
          <p:nvPr/>
        </p:nvGrpSpPr>
        <p:grpSpPr bwMode="auto">
          <a:xfrm>
            <a:off x="1473993" y="2133600"/>
            <a:ext cx="6196013" cy="3735388"/>
            <a:chOff x="758" y="1597"/>
            <a:chExt cx="4126" cy="24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9653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2823" y="1597"/>
                  <a:ext cx="298" cy="191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ffectLst/>
                <a:extLs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2075" rIns="92075" bIns="73152" anchor="ctr" anchorCtr="1"/>
                <a:lstStyle/>
                <a:p>
                  <a:pPr algn="ctr"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en-US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sym typeface="Wingdings" pitchFamily="92" charset="2"/>
                          </a:rPr>
                          <m:t>𝑘</m:t>
                        </m:r>
                      </m:oMath>
                    </m:oMathPara>
                  </a14:m>
                  <a:endParaRPr lang="en-US" altLang="en-US" baseline="-25000" dirty="0"/>
                </a:p>
              </p:txBody>
            </p:sp>
          </mc:Choice>
          <mc:Fallback xmlns="">
            <p:sp>
              <p:nvSpPr>
                <p:cNvPr id="539653" name="Text 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23" y="1597"/>
                  <a:ext cx="298" cy="191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9654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3703" y="2191"/>
                  <a:ext cx="382" cy="191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ffectLst/>
                <a:extLs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2075" rIns="92075" bIns="73152" anchor="ctr" anchorCtr="1"/>
                <a:lstStyle/>
                <a:p>
                  <a:pPr algn="ctr"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en-US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sym typeface="Wingdings" pitchFamily="92" charset="2"/>
                          </a:rPr>
                          <m:t>𝑘</m:t>
                        </m:r>
                        <m:r>
                          <a:rPr kumimoji="0" lang="en-US" altLang="en-US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sym typeface="Wingdings" pitchFamily="92" charset="2"/>
                          </a:rPr>
                          <m:t>−1</m:t>
                        </m:r>
                      </m:oMath>
                    </m:oMathPara>
                  </a14:m>
                  <a:endParaRPr lang="en-US" altLang="en-US" baseline="-25000" dirty="0"/>
                </a:p>
              </p:txBody>
            </p:sp>
          </mc:Choice>
          <mc:Fallback xmlns="">
            <p:sp>
              <p:nvSpPr>
                <p:cNvPr id="539654" name="Text 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703" y="2191"/>
                  <a:ext cx="382" cy="19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7447"/>
                  </a:stretch>
                </a:blip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9655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1603" y="2178"/>
                  <a:ext cx="419" cy="191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ffectLst/>
                <a:extLs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2075" rIns="92075" bIns="73152" anchor="ctr" anchorCtr="1"/>
                <a:lstStyle/>
                <a:p>
                  <a:pPr algn="ctr"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sym typeface="Wingdings" pitchFamily="92" charset="2"/>
                          </a:rPr>
                          <m:t>𝑘</m:t>
                        </m:r>
                        <m:r>
                          <a:rPr kumimoji="0"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sym typeface="Wingdings" pitchFamily="92" charset="2"/>
                          </a:rPr>
                          <m:t>−1</m:t>
                        </m:r>
                      </m:oMath>
                    </m:oMathPara>
                  </a14:m>
                  <a:endParaRPr lang="en-US" altLang="en-US" baseline="-25000" dirty="0"/>
                </a:p>
              </p:txBody>
            </p:sp>
          </mc:Choice>
          <mc:Fallback xmlns="">
            <p:sp>
              <p:nvSpPr>
                <p:cNvPr id="539655" name="Text 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603" y="2178"/>
                  <a:ext cx="419" cy="19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2913"/>
                  </a:stretch>
                </a:blip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9656" name="AutoShape 8"/>
            <p:cNvCxnSpPr>
              <a:cxnSpLocks noChangeShapeType="1"/>
              <a:stCxn id="539653" idx="2"/>
              <a:endCxn id="539655" idx="0"/>
            </p:cNvCxnSpPr>
            <p:nvPr/>
          </p:nvCxnSpPr>
          <p:spPr bwMode="auto">
            <a:xfrm flipH="1">
              <a:off x="1812" y="1788"/>
              <a:ext cx="1160" cy="39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39657" name="AutoShape 9"/>
            <p:cNvCxnSpPr>
              <a:cxnSpLocks noChangeShapeType="1"/>
              <a:stCxn id="539653" idx="2"/>
              <a:endCxn id="539654" idx="0"/>
            </p:cNvCxnSpPr>
            <p:nvPr/>
          </p:nvCxnSpPr>
          <p:spPr bwMode="auto">
            <a:xfrm>
              <a:off x="2972" y="1788"/>
              <a:ext cx="922" cy="40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9658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4242" y="2898"/>
                  <a:ext cx="409" cy="191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ffectLst/>
                <a:extLs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2075" rIns="92075" bIns="73152" anchor="ctr" anchorCtr="1"/>
                <a:lstStyle/>
                <a:p>
                  <a:pPr algn="ctr"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−2</m:t>
                        </m:r>
                      </m:oMath>
                    </m:oMathPara>
                  </a14:m>
                  <a:endParaRPr lang="en-US" altLang="en-US" baseline="-25000" dirty="0"/>
                </a:p>
              </p:txBody>
            </p:sp>
          </mc:Choice>
          <mc:Fallback xmlns="">
            <p:sp>
              <p:nvSpPr>
                <p:cNvPr id="539658" name="Text 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242" y="2898"/>
                  <a:ext cx="409" cy="19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3960"/>
                  </a:stretch>
                </a:blip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9659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3127" y="2907"/>
                  <a:ext cx="455" cy="191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ffectLst/>
                <a:extLs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2075" rIns="92075" bIns="73152" anchor="ctr" anchorCtr="1"/>
                <a:lstStyle/>
                <a:p>
                  <a:pPr algn="ctr"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en-US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sym typeface="Wingdings" pitchFamily="92" charset="2"/>
                          </a:rPr>
                          <m:t>𝑘</m:t>
                        </m:r>
                        <m:r>
                          <a:rPr kumimoji="0" lang="en-US" altLang="en-US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sym typeface="Wingdings" pitchFamily="92" charset="2"/>
                          </a:rPr>
                          <m:t>−2</m:t>
                        </m:r>
                      </m:oMath>
                    </m:oMathPara>
                  </a14:m>
                  <a:endParaRPr lang="en-US" altLang="en-US" baseline="-25000" dirty="0"/>
                </a:p>
              </p:txBody>
            </p:sp>
          </mc:Choice>
          <mc:Fallback xmlns="">
            <p:sp>
              <p:nvSpPr>
                <p:cNvPr id="539659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127" y="2907"/>
                  <a:ext cx="455" cy="191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9660" name="AutoShape 12"/>
            <p:cNvCxnSpPr>
              <a:cxnSpLocks noChangeShapeType="1"/>
              <a:stCxn id="539654" idx="2"/>
              <a:endCxn id="539659" idx="0"/>
            </p:cNvCxnSpPr>
            <p:nvPr/>
          </p:nvCxnSpPr>
          <p:spPr bwMode="auto">
            <a:xfrm flipH="1">
              <a:off x="3355" y="2382"/>
              <a:ext cx="539" cy="5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39661" name="AutoShape 13"/>
            <p:cNvCxnSpPr>
              <a:cxnSpLocks noChangeShapeType="1"/>
              <a:stCxn id="539654" idx="2"/>
              <a:endCxn id="539658" idx="0"/>
            </p:cNvCxnSpPr>
            <p:nvPr/>
          </p:nvCxnSpPr>
          <p:spPr bwMode="auto">
            <a:xfrm>
              <a:off x="3894" y="2382"/>
              <a:ext cx="552" cy="51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9662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1095" y="2898"/>
                  <a:ext cx="397" cy="191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ffectLst/>
                <a:extLs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2075" rIns="92075" bIns="73152" anchor="ctr" anchorCtr="1"/>
                <a:lstStyle/>
                <a:p>
                  <a:pPr algn="ctr"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en-US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sym typeface="Wingdings" pitchFamily="92" charset="2"/>
                          </a:rPr>
                          <m:t>𝑘</m:t>
                        </m:r>
                        <m:r>
                          <a:rPr kumimoji="0" lang="en-US" altLang="en-US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sym typeface="Wingdings" pitchFamily="92" charset="2"/>
                          </a:rPr>
                          <m:t>−2</m:t>
                        </m:r>
                      </m:oMath>
                    </m:oMathPara>
                  </a14:m>
                  <a:endParaRPr lang="en-US" altLang="en-US" baseline="-25000" dirty="0"/>
                </a:p>
              </p:txBody>
            </p:sp>
          </mc:Choice>
          <mc:Fallback xmlns="">
            <p:sp>
              <p:nvSpPr>
                <p:cNvPr id="539662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095" y="2898"/>
                  <a:ext cx="397" cy="191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5102"/>
                  </a:stretch>
                </a:blip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9663" name="AutoShape 15"/>
            <p:cNvCxnSpPr>
              <a:cxnSpLocks noChangeShapeType="1"/>
              <a:stCxn id="539655" idx="2"/>
              <a:endCxn id="539662" idx="0"/>
            </p:cNvCxnSpPr>
            <p:nvPr/>
          </p:nvCxnSpPr>
          <p:spPr bwMode="auto">
            <a:xfrm flipH="1">
              <a:off x="1294" y="2369"/>
              <a:ext cx="519" cy="52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9664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2105" y="2898"/>
                  <a:ext cx="362" cy="191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ffectLst/>
                <a:extLs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2075" rIns="92075" bIns="73152" anchor="ctr" anchorCtr="1"/>
                <a:lstStyle/>
                <a:p>
                  <a:pPr algn="ctr"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−2</m:t>
                        </m:r>
                      </m:oMath>
                    </m:oMathPara>
                  </a14:m>
                  <a:endParaRPr lang="en-US" altLang="en-US" baseline="-25000" dirty="0"/>
                </a:p>
              </p:txBody>
            </p:sp>
          </mc:Choice>
          <mc:Fallback xmlns="">
            <p:sp>
              <p:nvSpPr>
                <p:cNvPr id="539664" name="Text 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105" y="2898"/>
                  <a:ext cx="362" cy="191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1236" r="-2247"/>
                  </a:stretch>
                </a:blip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9665" name="AutoShape 17"/>
            <p:cNvCxnSpPr>
              <a:cxnSpLocks noChangeShapeType="1"/>
              <a:stCxn id="539655" idx="2"/>
              <a:endCxn id="539664" idx="0"/>
            </p:cNvCxnSpPr>
            <p:nvPr/>
          </p:nvCxnSpPr>
          <p:spPr bwMode="auto">
            <a:xfrm>
              <a:off x="1812" y="2369"/>
              <a:ext cx="474" cy="52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39666" name="Text Box 18"/>
            <p:cNvSpPr txBox="1">
              <a:spLocks noChangeArrowheads="1"/>
            </p:cNvSpPr>
            <p:nvPr/>
          </p:nvSpPr>
          <p:spPr bwMode="auto">
            <a:xfrm>
              <a:off x="868" y="3854"/>
              <a:ext cx="194" cy="221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rIns="92075" bIns="73152" anchor="ctr" anchorCtr="1"/>
            <a:lstStyle/>
            <a:p>
              <a:pPr algn="ctr">
                <a:spcBef>
                  <a:spcPct val="50000"/>
                </a:spcBef>
              </a:pPr>
              <a:r>
                <a:rPr kumimoji="0" lang="en-US" altLang="en-US">
                  <a:solidFill>
                    <a:schemeClr val="bg2"/>
                  </a:solidFill>
                  <a:sym typeface="Wingdings" pitchFamily="92" charset="2"/>
                </a:rPr>
                <a:t>0</a:t>
              </a:r>
              <a:endParaRPr lang="en-US" altLang="en-US" baseline="-25000"/>
            </a:p>
          </p:txBody>
        </p:sp>
        <p:cxnSp>
          <p:nvCxnSpPr>
            <p:cNvPr id="539667" name="AutoShape 19"/>
            <p:cNvCxnSpPr>
              <a:cxnSpLocks noChangeShapeType="1"/>
              <a:stCxn id="539662" idx="2"/>
              <a:endCxn id="539666" idx="0"/>
            </p:cNvCxnSpPr>
            <p:nvPr/>
          </p:nvCxnSpPr>
          <p:spPr bwMode="auto">
            <a:xfrm flipH="1">
              <a:off x="965" y="3089"/>
              <a:ext cx="329" cy="76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39668" name="Text Box 20"/>
            <p:cNvSpPr txBox="1">
              <a:spLocks noChangeArrowheads="1"/>
            </p:cNvSpPr>
            <p:nvPr/>
          </p:nvSpPr>
          <p:spPr bwMode="auto">
            <a:xfrm>
              <a:off x="1349" y="3854"/>
              <a:ext cx="194" cy="221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rIns="92075" bIns="73152" anchor="ctr" anchorCtr="1"/>
            <a:lstStyle/>
            <a:p>
              <a:pPr algn="ctr">
                <a:spcBef>
                  <a:spcPct val="50000"/>
                </a:spcBef>
              </a:pPr>
              <a:r>
                <a:rPr kumimoji="0" lang="en-US" altLang="en-US">
                  <a:solidFill>
                    <a:schemeClr val="bg2"/>
                  </a:solidFill>
                  <a:sym typeface="Wingdings" pitchFamily="92" charset="2"/>
                </a:rPr>
                <a:t>0</a:t>
              </a:r>
              <a:endParaRPr lang="en-US" altLang="en-US" baseline="-25000"/>
            </a:p>
          </p:txBody>
        </p:sp>
        <p:cxnSp>
          <p:nvCxnSpPr>
            <p:cNvPr id="539669" name="AutoShape 21"/>
            <p:cNvCxnSpPr>
              <a:cxnSpLocks noChangeShapeType="1"/>
              <a:stCxn id="539662" idx="2"/>
              <a:endCxn id="539668" idx="0"/>
            </p:cNvCxnSpPr>
            <p:nvPr/>
          </p:nvCxnSpPr>
          <p:spPr bwMode="auto">
            <a:xfrm>
              <a:off x="1294" y="3089"/>
              <a:ext cx="152" cy="76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39670" name="Text Box 22"/>
            <p:cNvSpPr txBox="1">
              <a:spLocks noChangeArrowheads="1"/>
            </p:cNvSpPr>
            <p:nvPr/>
          </p:nvSpPr>
          <p:spPr bwMode="auto">
            <a:xfrm>
              <a:off x="1925" y="3864"/>
              <a:ext cx="195" cy="221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rIns="92075" bIns="73152" anchor="ctr" anchorCtr="1"/>
            <a:lstStyle/>
            <a:p>
              <a:pPr algn="ctr">
                <a:spcBef>
                  <a:spcPct val="50000"/>
                </a:spcBef>
              </a:pPr>
              <a:r>
                <a:rPr kumimoji="0" lang="en-US" altLang="en-US">
                  <a:solidFill>
                    <a:schemeClr val="bg2"/>
                  </a:solidFill>
                  <a:sym typeface="Wingdings" pitchFamily="92" charset="2"/>
                </a:rPr>
                <a:t>0</a:t>
              </a:r>
              <a:endParaRPr lang="en-US" altLang="en-US" baseline="-25000"/>
            </a:p>
          </p:txBody>
        </p:sp>
        <p:cxnSp>
          <p:nvCxnSpPr>
            <p:cNvPr id="539671" name="AutoShape 23"/>
            <p:cNvCxnSpPr>
              <a:cxnSpLocks noChangeShapeType="1"/>
              <a:stCxn id="539664" idx="2"/>
              <a:endCxn id="539670" idx="0"/>
            </p:cNvCxnSpPr>
            <p:nvPr/>
          </p:nvCxnSpPr>
          <p:spPr bwMode="auto">
            <a:xfrm flipH="1">
              <a:off x="2023" y="3089"/>
              <a:ext cx="264" cy="7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39672" name="Text Box 24"/>
            <p:cNvSpPr txBox="1">
              <a:spLocks noChangeArrowheads="1"/>
            </p:cNvSpPr>
            <p:nvPr/>
          </p:nvSpPr>
          <p:spPr bwMode="auto">
            <a:xfrm>
              <a:off x="2404" y="3864"/>
              <a:ext cx="194" cy="221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rIns="92075" bIns="73152" anchor="ctr" anchorCtr="1"/>
            <a:lstStyle/>
            <a:p>
              <a:pPr algn="ctr">
                <a:spcBef>
                  <a:spcPct val="50000"/>
                </a:spcBef>
              </a:pPr>
              <a:r>
                <a:rPr kumimoji="0" lang="en-US" altLang="en-US">
                  <a:solidFill>
                    <a:schemeClr val="bg2"/>
                  </a:solidFill>
                  <a:sym typeface="Wingdings" pitchFamily="92" charset="2"/>
                </a:rPr>
                <a:t>0</a:t>
              </a:r>
              <a:endParaRPr lang="en-US" altLang="en-US" baseline="-25000"/>
            </a:p>
          </p:txBody>
        </p:sp>
        <p:cxnSp>
          <p:nvCxnSpPr>
            <p:cNvPr id="539673" name="AutoShape 25"/>
            <p:cNvCxnSpPr>
              <a:cxnSpLocks noChangeShapeType="1"/>
              <a:stCxn id="539664" idx="2"/>
              <a:endCxn id="539672" idx="0"/>
            </p:cNvCxnSpPr>
            <p:nvPr/>
          </p:nvCxnSpPr>
          <p:spPr bwMode="auto">
            <a:xfrm>
              <a:off x="2286" y="3089"/>
              <a:ext cx="215" cy="7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39674" name="Text Box 26"/>
            <p:cNvSpPr txBox="1">
              <a:spLocks noChangeArrowheads="1"/>
            </p:cNvSpPr>
            <p:nvPr/>
          </p:nvSpPr>
          <p:spPr bwMode="auto">
            <a:xfrm>
              <a:off x="3029" y="3864"/>
              <a:ext cx="194" cy="221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rIns="92075" bIns="73152" anchor="ctr" anchorCtr="1"/>
            <a:lstStyle/>
            <a:p>
              <a:pPr algn="ctr">
                <a:spcBef>
                  <a:spcPct val="50000"/>
                </a:spcBef>
              </a:pPr>
              <a:r>
                <a:rPr kumimoji="0" lang="en-US" altLang="en-US">
                  <a:solidFill>
                    <a:schemeClr val="bg2"/>
                  </a:solidFill>
                  <a:sym typeface="Wingdings" pitchFamily="92" charset="2"/>
                </a:rPr>
                <a:t>0</a:t>
              </a:r>
              <a:endParaRPr lang="en-US" altLang="en-US" baseline="-25000"/>
            </a:p>
          </p:txBody>
        </p:sp>
        <p:cxnSp>
          <p:nvCxnSpPr>
            <p:cNvPr id="539675" name="AutoShape 27"/>
            <p:cNvCxnSpPr>
              <a:cxnSpLocks noChangeShapeType="1"/>
              <a:stCxn id="539659" idx="2"/>
              <a:endCxn id="539674" idx="0"/>
            </p:cNvCxnSpPr>
            <p:nvPr/>
          </p:nvCxnSpPr>
          <p:spPr bwMode="auto">
            <a:xfrm flipH="1">
              <a:off x="3126" y="3098"/>
              <a:ext cx="229" cy="76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39676" name="Text Box 28"/>
            <p:cNvSpPr txBox="1">
              <a:spLocks noChangeArrowheads="1"/>
            </p:cNvSpPr>
            <p:nvPr/>
          </p:nvSpPr>
          <p:spPr bwMode="auto">
            <a:xfrm>
              <a:off x="3509" y="3864"/>
              <a:ext cx="194" cy="221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rIns="92075" bIns="73152" anchor="ctr" anchorCtr="1"/>
            <a:lstStyle/>
            <a:p>
              <a:pPr algn="ctr">
                <a:spcBef>
                  <a:spcPct val="50000"/>
                </a:spcBef>
              </a:pPr>
              <a:r>
                <a:rPr kumimoji="0" lang="en-US" altLang="en-US">
                  <a:solidFill>
                    <a:schemeClr val="bg2"/>
                  </a:solidFill>
                  <a:sym typeface="Wingdings" pitchFamily="92" charset="2"/>
                </a:rPr>
                <a:t>0</a:t>
              </a:r>
              <a:endParaRPr lang="en-US" altLang="en-US" baseline="-25000"/>
            </a:p>
          </p:txBody>
        </p:sp>
        <p:cxnSp>
          <p:nvCxnSpPr>
            <p:cNvPr id="539677" name="AutoShape 29"/>
            <p:cNvCxnSpPr>
              <a:cxnSpLocks noChangeShapeType="1"/>
              <a:stCxn id="539659" idx="2"/>
              <a:endCxn id="539676" idx="0"/>
            </p:cNvCxnSpPr>
            <p:nvPr/>
          </p:nvCxnSpPr>
          <p:spPr bwMode="auto">
            <a:xfrm>
              <a:off x="3355" y="3098"/>
              <a:ext cx="251" cy="76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39678" name="Text Box 30"/>
            <p:cNvSpPr txBox="1">
              <a:spLocks noChangeArrowheads="1"/>
            </p:cNvSpPr>
            <p:nvPr/>
          </p:nvSpPr>
          <p:spPr bwMode="auto">
            <a:xfrm>
              <a:off x="4085" y="3864"/>
              <a:ext cx="194" cy="221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rIns="92075" bIns="73152" anchor="ctr" anchorCtr="1"/>
            <a:lstStyle/>
            <a:p>
              <a:pPr algn="ctr">
                <a:spcBef>
                  <a:spcPct val="50000"/>
                </a:spcBef>
              </a:pPr>
              <a:r>
                <a:rPr kumimoji="0" lang="en-US" altLang="en-US">
                  <a:solidFill>
                    <a:schemeClr val="bg2"/>
                  </a:solidFill>
                  <a:sym typeface="Wingdings" pitchFamily="92" charset="2"/>
                </a:rPr>
                <a:t>0</a:t>
              </a:r>
              <a:endParaRPr lang="en-US" altLang="en-US" baseline="-25000"/>
            </a:p>
          </p:txBody>
        </p:sp>
        <p:cxnSp>
          <p:nvCxnSpPr>
            <p:cNvPr id="539679" name="AutoShape 31"/>
            <p:cNvCxnSpPr>
              <a:cxnSpLocks noChangeShapeType="1"/>
              <a:stCxn id="539658" idx="2"/>
              <a:endCxn id="539678" idx="0"/>
            </p:cNvCxnSpPr>
            <p:nvPr/>
          </p:nvCxnSpPr>
          <p:spPr bwMode="auto">
            <a:xfrm flipH="1">
              <a:off x="4182" y="3089"/>
              <a:ext cx="265" cy="7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39680" name="Text Box 32"/>
            <p:cNvSpPr txBox="1">
              <a:spLocks noChangeArrowheads="1"/>
            </p:cNvSpPr>
            <p:nvPr/>
          </p:nvSpPr>
          <p:spPr bwMode="auto">
            <a:xfrm>
              <a:off x="4564" y="3864"/>
              <a:ext cx="194" cy="221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rIns="92075" bIns="73152" anchor="ctr" anchorCtr="1"/>
            <a:lstStyle/>
            <a:p>
              <a:pPr algn="ctr">
                <a:spcBef>
                  <a:spcPct val="50000"/>
                </a:spcBef>
              </a:pPr>
              <a:r>
                <a:rPr kumimoji="0" lang="en-US" altLang="en-US">
                  <a:solidFill>
                    <a:schemeClr val="bg2"/>
                  </a:solidFill>
                  <a:sym typeface="Wingdings" pitchFamily="92" charset="2"/>
                </a:rPr>
                <a:t>0</a:t>
              </a:r>
              <a:endParaRPr lang="en-US" altLang="en-US" baseline="-25000"/>
            </a:p>
          </p:txBody>
        </p:sp>
        <p:cxnSp>
          <p:nvCxnSpPr>
            <p:cNvPr id="539681" name="AutoShape 33"/>
            <p:cNvCxnSpPr>
              <a:cxnSpLocks noChangeShapeType="1"/>
              <a:stCxn id="539658" idx="2"/>
              <a:endCxn id="539680" idx="0"/>
            </p:cNvCxnSpPr>
            <p:nvPr/>
          </p:nvCxnSpPr>
          <p:spPr bwMode="auto">
            <a:xfrm>
              <a:off x="4447" y="3089"/>
              <a:ext cx="214" cy="7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9682" name="Rectangle 34"/>
                <p:cNvSpPr>
                  <a:spLocks noChangeArrowheads="1"/>
                </p:cNvSpPr>
                <p:nvPr/>
              </p:nvSpPr>
              <p:spPr bwMode="auto">
                <a:xfrm>
                  <a:off x="758" y="3350"/>
                  <a:ext cx="4126" cy="188"/>
                </a:xfrm>
                <a:prstGeom prst="rect">
                  <a:avLst/>
                </a:prstGeom>
                <a:solidFill>
                  <a:srgbClr val="0033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 type="none" w="sm" len="sm"/>
                </a:ln>
                <a:effectLst/>
                <a:extLst>
                  <a:ext uri="{AF507438-7753-43E0-B8FC-AC1667EBCBE1}">
                    <a14:hiddenEffects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en-US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en-US" i="1" dirty="0" err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en-US" alt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39682" name="Rectangle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58" y="3350"/>
                  <a:ext cx="4126" cy="188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406069" y="1118172"/>
                <a:ext cx="6331862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=0,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d>
                                  <m:d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𝑐𝑛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&gt;0.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  ⇒  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𝑐𝑛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6069" y="1118172"/>
                <a:ext cx="6331862" cy="617861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2" name="Rectangle 2"/>
          <p:cNvSpPr>
            <a:spLocks noGrp="1" noChangeArrowheads="1"/>
          </p:cNvSpPr>
          <p:nvPr>
            <p:ph type="ctrTitle" sz="quarter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10.3  Circular Arc Coloring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Wavelength-Division Multiplexing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7539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dirty="0"/>
                  <a:t>Background.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More than one communication links can share the same portion of a fiber optic cable, provided they are transmitted using different wavelengths.</a:t>
                </a:r>
              </a:p>
              <a:p>
                <a:r>
                  <a:rPr lang="en-US" altLang="en-US" dirty="0"/>
                  <a:t>Problem definition.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 Given a graph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, and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 paths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, assign each path a color so that any two paths that share an edge must have different colors.  The goal is to</a:t>
                </a:r>
                <a:br>
                  <a:rPr lang="en-US" altLang="en-US" dirty="0">
                    <a:solidFill>
                      <a:schemeClr val="tx1"/>
                    </a:solidFill>
                  </a:rPr>
                </a:br>
                <a:r>
                  <a:rPr lang="en-US" altLang="en-US" dirty="0">
                    <a:solidFill>
                      <a:schemeClr val="tx1"/>
                    </a:solidFill>
                  </a:rPr>
                  <a:t>use as few colors as possible.</a:t>
                </a:r>
              </a:p>
              <a:p>
                <a:r>
                  <a:rPr lang="en-US" altLang="en-US" dirty="0"/>
                  <a:t>Ring topology.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 Consider the special</a:t>
                </a:r>
                <a:br>
                  <a:rPr lang="en-US" altLang="en-US" dirty="0">
                    <a:solidFill>
                      <a:schemeClr val="tx1"/>
                    </a:solidFill>
                  </a:rPr>
                </a:br>
                <a:r>
                  <a:rPr lang="en-US" altLang="en-US" dirty="0">
                    <a:solidFill>
                      <a:schemeClr val="tx1"/>
                    </a:solidFill>
                  </a:rPr>
                  <a:t>case is when graph is a </a:t>
                </a:r>
                <a:r>
                  <a:rPr lang="en-US" altLang="en-US" dirty="0">
                    <a:solidFill>
                      <a:schemeClr val="accent1"/>
                    </a:solidFill>
                  </a:rPr>
                  <a:t>cycle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 on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 nodes.</a:t>
                </a:r>
              </a:p>
              <a:p>
                <a:r>
                  <a:rPr lang="en-US" altLang="en-US" dirty="0"/>
                  <a:t>Bad news.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 NP-complete, even on rings.</a:t>
                </a:r>
              </a:p>
              <a:p>
                <a:r>
                  <a:rPr lang="en-US" altLang="en-US" dirty="0"/>
                  <a:t>Brute force. 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Can determine if</a:t>
                </a:r>
                <a:br>
                  <a:rPr lang="en-US" altLang="en-US" dirty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 colors suffice in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e>
                    </m:d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92" charset="2"/>
                      </a:rPr>
                      <m:t>poly</m:t>
                    </m:r>
                    <m:d>
                      <m:dPr>
                        <m:ctrlPr>
                          <a:rPr lang="en-US" alt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itchFamily="92" charset="2"/>
                          </a:rPr>
                        </m:ctrlPr>
                      </m:dPr>
                      <m:e>
                        <m:r>
                          <a:rPr lang="en-US" alt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itchFamily="92" charset="2"/>
                          </a:rPr>
                          <m:t>𝑚</m:t>
                        </m:r>
                        <m:r>
                          <a:rPr lang="en-US" alt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itchFamily="92" charset="2"/>
                          </a:rPr>
                          <m:t>, </m:t>
                        </m:r>
                        <m:r>
                          <a:rPr lang="en-US" alt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itchFamily="92" charset="2"/>
                          </a:rPr>
                          <m:t>𝑛</m:t>
                        </m:r>
                      </m:e>
                    </m:d>
                  </m:oMath>
                </a14:m>
                <a:br>
                  <a:rPr lang="en-HK" altLang="en-US" dirty="0">
                    <a:solidFill>
                      <a:schemeClr val="tx1"/>
                    </a:solidFill>
                  </a:rPr>
                </a:br>
                <a:r>
                  <a:rPr lang="en-US" altLang="en-US" dirty="0">
                    <a:solidFill>
                      <a:schemeClr val="tx1"/>
                    </a:solidFill>
                  </a:rPr>
                  <a:t>time by trying all k-colorings.</a:t>
                </a:r>
              </a:p>
              <a:p>
                <a:r>
                  <a:rPr lang="en-US" altLang="en-US" dirty="0"/>
                  <a:t>Goal. 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 altLang="en-US" i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92" charset="2"/>
                      </a:rPr>
                      <m:t>poly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92" charset="2"/>
                      </a:rPr>
                      <m:t>(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92" charset="2"/>
                      </a:rPr>
                      <m:t>𝑚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92" charset="2"/>
                      </a:rPr>
                      <m:t>, 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92" charset="2"/>
                      </a:rPr>
                      <m:t>𝑛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92" charset="2"/>
                      </a:rPr>
                      <m:t>)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  <a:sym typeface="Symbol" pitchFamily="92" charset="2"/>
                  </a:rPr>
                  <a:t> time.</a:t>
                </a:r>
              </a:p>
            </p:txBody>
          </p:sp>
        </mc:Choice>
        <mc:Fallback xmlns="">
          <p:sp>
            <p:nvSpPr>
              <p:cNvPr id="57753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21" r="-233" b="-2590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17A34-B8EC-430F-A476-95187DD579AA}" type="slidenum">
              <a:rPr lang="en-US" altLang="en-US"/>
              <a:pPr/>
              <a:t>9</a:t>
            </a:fld>
            <a:endParaRPr lang="en-US" altLang="en-US" sz="1400"/>
          </a:p>
        </p:txBody>
      </p:sp>
      <p:sp>
        <p:nvSpPr>
          <p:cNvPr id="577560" name="Rectangle 24"/>
          <p:cNvSpPr>
            <a:spLocks noChangeArrowheads="1"/>
          </p:cNvSpPr>
          <p:nvPr/>
        </p:nvSpPr>
        <p:spPr bwMode="auto">
          <a:xfrm>
            <a:off x="5029200" y="2855912"/>
            <a:ext cx="3733800" cy="3810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577540" name="Oval 4"/>
          <p:cNvSpPr>
            <a:spLocks noChangeArrowheads="1"/>
          </p:cNvSpPr>
          <p:nvPr/>
        </p:nvSpPr>
        <p:spPr bwMode="auto">
          <a:xfrm>
            <a:off x="5922962" y="3770312"/>
            <a:ext cx="2057400" cy="2057400"/>
          </a:xfrm>
          <a:prstGeom prst="ellipse">
            <a:avLst/>
          </a:prstGeom>
          <a:solidFill>
            <a:schemeClr val="tx2"/>
          </a:solidFill>
          <a:ln w="76200">
            <a:solidFill>
              <a:schemeClr val="accent2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577541" name="Oval 5"/>
          <p:cNvSpPr>
            <a:spLocks noChangeArrowheads="1"/>
          </p:cNvSpPr>
          <p:nvPr/>
        </p:nvSpPr>
        <p:spPr bwMode="auto">
          <a:xfrm>
            <a:off x="6889750" y="3694112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800"/>
              <a:t>1</a:t>
            </a:r>
          </a:p>
        </p:txBody>
      </p:sp>
      <p:sp>
        <p:nvSpPr>
          <p:cNvPr id="577542" name="Oval 6"/>
          <p:cNvSpPr>
            <a:spLocks noChangeArrowheads="1"/>
          </p:cNvSpPr>
          <p:nvPr/>
        </p:nvSpPr>
        <p:spPr bwMode="auto">
          <a:xfrm>
            <a:off x="6889750" y="5751512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800"/>
              <a:t>3</a:t>
            </a:r>
          </a:p>
        </p:txBody>
      </p:sp>
      <p:sp>
        <p:nvSpPr>
          <p:cNvPr id="577543" name="Oval 7"/>
          <p:cNvSpPr>
            <a:spLocks noChangeArrowheads="1"/>
          </p:cNvSpPr>
          <p:nvPr/>
        </p:nvSpPr>
        <p:spPr bwMode="auto">
          <a:xfrm>
            <a:off x="7904162" y="4716462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800"/>
              <a:t>2</a:t>
            </a:r>
          </a:p>
        </p:txBody>
      </p:sp>
      <p:sp>
        <p:nvSpPr>
          <p:cNvPr id="577544" name="Oval 8"/>
          <p:cNvSpPr>
            <a:spLocks noChangeArrowheads="1"/>
          </p:cNvSpPr>
          <p:nvPr/>
        </p:nvSpPr>
        <p:spPr bwMode="auto">
          <a:xfrm>
            <a:off x="5851525" y="4716462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800"/>
              <a:t>4</a:t>
            </a:r>
          </a:p>
        </p:txBody>
      </p:sp>
      <p:sp>
        <p:nvSpPr>
          <p:cNvPr id="577545" name="Oval 9"/>
          <p:cNvSpPr>
            <a:spLocks noChangeArrowheads="1"/>
          </p:cNvSpPr>
          <p:nvPr/>
        </p:nvSpPr>
        <p:spPr bwMode="auto">
          <a:xfrm>
            <a:off x="5465762" y="3313112"/>
            <a:ext cx="2971800" cy="2971800"/>
          </a:xfrm>
          <a:prstGeom prst="ellipse">
            <a:avLst/>
          </a:prstGeom>
          <a:noFill/>
          <a:ln w="25400">
            <a:solidFill>
              <a:srgbClr val="006600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577546" name="Rectangle 10"/>
          <p:cNvSpPr>
            <a:spLocks noChangeArrowheads="1"/>
          </p:cNvSpPr>
          <p:nvPr/>
        </p:nvSpPr>
        <p:spPr bwMode="auto">
          <a:xfrm>
            <a:off x="5365750" y="4700587"/>
            <a:ext cx="228600" cy="15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577547" name="Rectangle 11"/>
          <p:cNvSpPr>
            <a:spLocks noChangeArrowheads="1"/>
          </p:cNvSpPr>
          <p:nvPr/>
        </p:nvSpPr>
        <p:spPr bwMode="auto">
          <a:xfrm>
            <a:off x="8308975" y="4684712"/>
            <a:ext cx="228600" cy="15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577548" name="Rectangle 12"/>
          <p:cNvSpPr>
            <a:spLocks noChangeArrowheads="1"/>
          </p:cNvSpPr>
          <p:nvPr/>
        </p:nvSpPr>
        <p:spPr bwMode="auto">
          <a:xfrm>
            <a:off x="8361362" y="5086350"/>
            <a:ext cx="168275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45720" tIns="0" rIns="45720" bIns="0">
            <a:spAutoFit/>
          </a:bodyPr>
          <a:lstStyle/>
          <a:p>
            <a:r>
              <a:rPr lang="en-US" altLang="en-US" sz="1200"/>
              <a:t>f</a:t>
            </a:r>
          </a:p>
        </p:txBody>
      </p:sp>
      <p:sp>
        <p:nvSpPr>
          <p:cNvPr id="577549" name="Rectangle 13"/>
          <p:cNvSpPr>
            <a:spLocks noChangeArrowheads="1"/>
          </p:cNvSpPr>
          <p:nvPr/>
        </p:nvSpPr>
        <p:spPr bwMode="auto">
          <a:xfrm>
            <a:off x="5654675" y="3694112"/>
            <a:ext cx="168275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45720" tIns="0" rIns="45720" bIns="0">
            <a:spAutoFit/>
          </a:bodyPr>
          <a:lstStyle/>
          <a:p>
            <a:r>
              <a:rPr lang="en-US" altLang="en-US" sz="1200"/>
              <a:t>b</a:t>
            </a:r>
          </a:p>
        </p:txBody>
      </p:sp>
      <p:sp>
        <p:nvSpPr>
          <p:cNvPr id="577550" name="Oval 14"/>
          <p:cNvSpPr>
            <a:spLocks noChangeArrowheads="1"/>
          </p:cNvSpPr>
          <p:nvPr/>
        </p:nvSpPr>
        <p:spPr bwMode="auto">
          <a:xfrm>
            <a:off x="5245100" y="3092450"/>
            <a:ext cx="3397250" cy="3397250"/>
          </a:xfrm>
          <a:prstGeom prst="ellipse">
            <a:avLst/>
          </a:prstGeom>
          <a:noFill/>
          <a:ln w="25400">
            <a:solidFill>
              <a:srgbClr val="003399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577551" name="Rectangle 15"/>
          <p:cNvSpPr>
            <a:spLocks noChangeArrowheads="1"/>
          </p:cNvSpPr>
          <p:nvPr/>
        </p:nvSpPr>
        <p:spPr bwMode="auto">
          <a:xfrm>
            <a:off x="6837362" y="3008312"/>
            <a:ext cx="228600" cy="15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577552" name="Rectangle 16"/>
          <p:cNvSpPr>
            <a:spLocks noChangeArrowheads="1"/>
          </p:cNvSpPr>
          <p:nvPr/>
        </p:nvSpPr>
        <p:spPr bwMode="auto">
          <a:xfrm>
            <a:off x="6837362" y="6429375"/>
            <a:ext cx="228600" cy="15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577553" name="Rectangle 17"/>
          <p:cNvSpPr>
            <a:spLocks noChangeArrowheads="1"/>
          </p:cNvSpPr>
          <p:nvPr/>
        </p:nvSpPr>
        <p:spPr bwMode="auto">
          <a:xfrm>
            <a:off x="5449887" y="3578225"/>
            <a:ext cx="168275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tIns="0" rIns="45720" bIns="0">
            <a:spAutoFit/>
          </a:bodyPr>
          <a:lstStyle/>
          <a:p>
            <a:r>
              <a:rPr lang="en-US" altLang="en-US" sz="1200"/>
              <a:t>c</a:t>
            </a:r>
          </a:p>
        </p:txBody>
      </p:sp>
      <p:sp>
        <p:nvSpPr>
          <p:cNvPr id="577554" name="Rectangle 18"/>
          <p:cNvSpPr>
            <a:spLocks noChangeArrowheads="1"/>
          </p:cNvSpPr>
          <p:nvPr/>
        </p:nvSpPr>
        <p:spPr bwMode="auto">
          <a:xfrm>
            <a:off x="8558212" y="5232400"/>
            <a:ext cx="168275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45720" tIns="0" rIns="45720" bIns="0">
            <a:spAutoFit/>
          </a:bodyPr>
          <a:lstStyle/>
          <a:p>
            <a:r>
              <a:rPr lang="en-US" altLang="en-US" sz="1200"/>
              <a:t>d</a:t>
            </a:r>
          </a:p>
        </p:txBody>
      </p:sp>
      <p:sp>
        <p:nvSpPr>
          <p:cNvPr id="577555" name="Oval 19"/>
          <p:cNvSpPr>
            <a:spLocks noChangeArrowheads="1"/>
          </p:cNvSpPr>
          <p:nvPr/>
        </p:nvSpPr>
        <p:spPr bwMode="auto">
          <a:xfrm>
            <a:off x="5694362" y="3525837"/>
            <a:ext cx="2538413" cy="2538413"/>
          </a:xfrm>
          <a:prstGeom prst="ellipse">
            <a:avLst/>
          </a:prstGeom>
          <a:noFill/>
          <a:ln w="25400">
            <a:solidFill>
              <a:schemeClr val="accent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577556" name="Rectangle 20"/>
          <p:cNvSpPr>
            <a:spLocks noChangeArrowheads="1"/>
          </p:cNvSpPr>
          <p:nvPr/>
        </p:nvSpPr>
        <p:spPr bwMode="auto">
          <a:xfrm>
            <a:off x="5594350" y="4692650"/>
            <a:ext cx="228600" cy="15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577557" name="Rectangle 21"/>
          <p:cNvSpPr>
            <a:spLocks noChangeArrowheads="1"/>
          </p:cNvSpPr>
          <p:nvPr/>
        </p:nvSpPr>
        <p:spPr bwMode="auto">
          <a:xfrm>
            <a:off x="6850062" y="3465512"/>
            <a:ext cx="228600" cy="15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577558" name="Rectangle 22"/>
          <p:cNvSpPr>
            <a:spLocks noChangeArrowheads="1"/>
          </p:cNvSpPr>
          <p:nvPr/>
        </p:nvSpPr>
        <p:spPr bwMode="auto">
          <a:xfrm>
            <a:off x="5872162" y="3770312"/>
            <a:ext cx="168275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tIns="0" rIns="45720" bIns="0">
            <a:spAutoFit/>
          </a:bodyPr>
          <a:lstStyle/>
          <a:p>
            <a:r>
              <a:rPr lang="en-US" altLang="en-US" sz="1200"/>
              <a:t>a</a:t>
            </a:r>
          </a:p>
        </p:txBody>
      </p:sp>
      <p:sp>
        <p:nvSpPr>
          <p:cNvPr id="577559" name="Rectangle 23"/>
          <p:cNvSpPr>
            <a:spLocks noChangeArrowheads="1"/>
          </p:cNvSpPr>
          <p:nvPr/>
        </p:nvSpPr>
        <p:spPr bwMode="auto">
          <a:xfrm>
            <a:off x="8188325" y="4932362"/>
            <a:ext cx="168275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tIns="0" rIns="45720" bIns="0">
            <a:spAutoFit/>
          </a:bodyPr>
          <a:lstStyle/>
          <a:p>
            <a:r>
              <a:rPr lang="en-US" altLang="en-US" sz="1200"/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7561" name="Rectangle 25"/>
              <p:cNvSpPr>
                <a:spLocks noChangeArrowheads="1"/>
              </p:cNvSpPr>
              <p:nvPr/>
            </p:nvSpPr>
            <p:spPr bwMode="auto">
              <a:xfrm>
                <a:off x="4953000" y="6324600"/>
                <a:ext cx="1381725" cy="3391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 type="none" w="sm" len="sm"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=4, </m:t>
                      </m:r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577561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53000" y="6324600"/>
                <a:ext cx="1381725" cy="33919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7539" grpId="0" uiExpand="1" build="p"/>
      <p:bldP spid="577560" grpId="0" animBg="1"/>
      <p:bldP spid="577540" grpId="0" animBg="1"/>
      <p:bldP spid="577541" grpId="0" animBg="1"/>
      <p:bldP spid="577542" grpId="0" animBg="1"/>
      <p:bldP spid="577543" grpId="0" animBg="1"/>
      <p:bldP spid="577544" grpId="0" animBg="1"/>
      <p:bldP spid="577545" grpId="0" animBg="1"/>
      <p:bldP spid="577546" grpId="0" animBg="1"/>
      <p:bldP spid="577547" grpId="0" animBg="1"/>
      <p:bldP spid="577548" grpId="0"/>
      <p:bldP spid="577549" grpId="0"/>
      <p:bldP spid="577550" grpId="0" animBg="1"/>
      <p:bldP spid="577551" grpId="0" animBg="1"/>
      <p:bldP spid="577552" grpId="0" animBg="1"/>
      <p:bldP spid="577553" grpId="0"/>
      <p:bldP spid="577554" grpId="0"/>
      <p:bldP spid="577555" grpId="0" animBg="1"/>
      <p:bldP spid="577556" grpId="0" animBg="1"/>
      <p:bldP spid="577557" grpId="0" animBg="1"/>
      <p:bldP spid="577558" grpId="0"/>
      <p:bldP spid="577559" grpId="0"/>
      <p:bldP spid="57756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heme/theme1.xml><?xml version="1.0" encoding="utf-8"?>
<a:theme xmlns:a="http://schemas.openxmlformats.org/drawingml/2006/main" name="Theme1">
  <a:themeElements>
    <a:clrScheme name="alg-design 7">
      <a:dk1>
        <a:srgbClr val="000000"/>
      </a:dk1>
      <a:lt1>
        <a:srgbClr val="FFFFFF"/>
      </a:lt1>
      <a:dk2>
        <a:srgbClr val="C0C0C0"/>
      </a:dk2>
      <a:lt2>
        <a:srgbClr val="010000"/>
      </a:lt2>
      <a:accent1>
        <a:srgbClr val="CC0000"/>
      </a:accent1>
      <a:accent2>
        <a:srgbClr val="777777"/>
      </a:accent2>
      <a:accent3>
        <a:srgbClr val="FFFFFF"/>
      </a:accent3>
      <a:accent4>
        <a:srgbClr val="000000"/>
      </a:accent4>
      <a:accent5>
        <a:srgbClr val="E2AAAA"/>
      </a:accent5>
      <a:accent6>
        <a:srgbClr val="6B6B6B"/>
      </a:accent6>
      <a:hlink>
        <a:srgbClr val="4D4D4D"/>
      </a:hlink>
      <a:folHlink>
        <a:srgbClr val="660066"/>
      </a:folHlink>
    </a:clrScheme>
    <a:fontScheme name="alg-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9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92" charset="0"/>
          </a:defRPr>
        </a:defPPr>
      </a:lstStyle>
    </a:lnDef>
  </a:objectDefaults>
  <a:extraClrSchemeLst>
    <a:extraClrScheme>
      <a:clrScheme name="alg-design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g-design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4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5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6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7">
        <a:dk1>
          <a:srgbClr val="000000"/>
        </a:dk1>
        <a:lt1>
          <a:srgbClr val="FFFFFF"/>
        </a:lt1>
        <a:dk2>
          <a:srgbClr val="C0C0C0"/>
        </a:dk2>
        <a:lt2>
          <a:srgbClr val="010000"/>
        </a:lt2>
        <a:accent1>
          <a:srgbClr val="CC0000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E2AAAA"/>
        </a:accent5>
        <a:accent6>
          <a:srgbClr val="6B6B6B"/>
        </a:accent6>
        <a:hlink>
          <a:srgbClr val="4D4D4D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1200D693-424D-4FB2-A13F-11690569F653}" vid="{5D5D6615-6258-4C85-988A-018CBA2BB1F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14125</TotalTime>
  <Words>2409</Words>
  <Application>Microsoft Office PowerPoint</Application>
  <PresentationFormat>On-screen Show (4:3)</PresentationFormat>
  <Paragraphs>362</Paragraphs>
  <Slides>25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Monotype Sorts</vt:lpstr>
      <vt:lpstr>Cambria Math</vt:lpstr>
      <vt:lpstr>Comic Sans MS</vt:lpstr>
      <vt:lpstr>Courier New</vt:lpstr>
      <vt:lpstr>Wingdings</vt:lpstr>
      <vt:lpstr>Theme1</vt:lpstr>
      <vt:lpstr>Coping With NP-Completeness</vt:lpstr>
      <vt:lpstr>10.1  Finding Small Vertex Covers</vt:lpstr>
      <vt:lpstr>Vertex Cover</vt:lpstr>
      <vt:lpstr>Finding Small Vertex Covers</vt:lpstr>
      <vt:lpstr>Finding Small Vertex Covers</vt:lpstr>
      <vt:lpstr>Finding Small Vertex Covers:  Algorithm</vt:lpstr>
      <vt:lpstr>Finding Small Vertex Covers:  Recursion Tree</vt:lpstr>
      <vt:lpstr>10.3  Circular Arc Coloring</vt:lpstr>
      <vt:lpstr>Wavelength-Division Multiplexing</vt:lpstr>
      <vt:lpstr>Review:  Interval Coloring</vt:lpstr>
      <vt:lpstr>(Almost) Transforming Circular Arc Coloring to Interval Coloring</vt:lpstr>
      <vt:lpstr>Circular Arc Coloring:  Dynamic Programming Algorithm</vt:lpstr>
      <vt:lpstr>Circular Arc Coloring:  Running Time</vt:lpstr>
      <vt:lpstr>10.2  Solving NP-Hard Problems on Trees</vt:lpstr>
      <vt:lpstr>Independent Set on Trees</vt:lpstr>
      <vt:lpstr>Independent Set on Trees:  Greedy Algorithm</vt:lpstr>
      <vt:lpstr>Weighted Independent Set on Trees</vt:lpstr>
      <vt:lpstr>Independent Set on Trees:  Dynamic Programming</vt:lpstr>
      <vt:lpstr>10.4 Tree Decompositions and Treewidth</vt:lpstr>
      <vt:lpstr>Tree Decompositions and Treewidth</vt:lpstr>
      <vt:lpstr>Tree Decompositions and Treewidth</vt:lpstr>
      <vt:lpstr>Graphs with bounded treewidth</vt:lpstr>
      <vt:lpstr>Weighted Independent Set on Tree Decompositions</vt:lpstr>
      <vt:lpstr>The Dynamic Programming Algorithm</vt:lpstr>
      <vt:lpstr>A Few Issues about FPT</vt:lpstr>
    </vt:vector>
  </TitlesOfParts>
  <Company>Dell Computer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Trees</dc:title>
  <dc:creator>Kevin Wayne</dc:creator>
  <cp:lastModifiedBy>Ke YI</cp:lastModifiedBy>
  <cp:revision>1050</cp:revision>
  <cp:lastPrinted>2005-06-13T17:20:42Z</cp:lastPrinted>
  <dcterms:created xsi:type="dcterms:W3CDTF">1999-12-31T01:41:01Z</dcterms:created>
  <dcterms:modified xsi:type="dcterms:W3CDTF">2023-09-11T02:28:03Z</dcterms:modified>
</cp:coreProperties>
</file>