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2" r:id="rId1"/>
  </p:sldMasterIdLst>
  <p:notesMasterIdLst>
    <p:notesMasterId r:id="rId57"/>
  </p:notesMasterIdLst>
  <p:handoutMasterIdLst>
    <p:handoutMasterId r:id="rId58"/>
  </p:handoutMasterIdLst>
  <p:sldIdLst>
    <p:sldId id="340" r:id="rId2"/>
    <p:sldId id="417" r:id="rId3"/>
    <p:sldId id="378" r:id="rId4"/>
    <p:sldId id="382" r:id="rId5"/>
    <p:sldId id="383" r:id="rId6"/>
    <p:sldId id="384" r:id="rId7"/>
    <p:sldId id="389" r:id="rId8"/>
    <p:sldId id="386" r:id="rId9"/>
    <p:sldId id="387" r:id="rId10"/>
    <p:sldId id="504" r:id="rId11"/>
    <p:sldId id="505" r:id="rId12"/>
    <p:sldId id="432" r:id="rId13"/>
    <p:sldId id="415" r:id="rId14"/>
    <p:sldId id="392" r:id="rId15"/>
    <p:sldId id="430" r:id="rId16"/>
    <p:sldId id="479" r:id="rId17"/>
    <p:sldId id="419" r:id="rId18"/>
    <p:sldId id="393" r:id="rId19"/>
    <p:sldId id="395" r:id="rId20"/>
    <p:sldId id="431" r:id="rId21"/>
    <p:sldId id="507" r:id="rId22"/>
    <p:sldId id="442" r:id="rId23"/>
    <p:sldId id="506" r:id="rId24"/>
    <p:sldId id="467" r:id="rId25"/>
    <p:sldId id="468" r:id="rId26"/>
    <p:sldId id="469" r:id="rId27"/>
    <p:sldId id="465" r:id="rId28"/>
    <p:sldId id="443" r:id="rId29"/>
    <p:sldId id="444" r:id="rId30"/>
    <p:sldId id="445" r:id="rId31"/>
    <p:sldId id="462" r:id="rId32"/>
    <p:sldId id="446" r:id="rId33"/>
    <p:sldId id="470" r:id="rId34"/>
    <p:sldId id="440" r:id="rId35"/>
    <p:sldId id="439" r:id="rId36"/>
    <p:sldId id="438" r:id="rId37"/>
    <p:sldId id="459" r:id="rId38"/>
    <p:sldId id="406" r:id="rId39"/>
    <p:sldId id="407" r:id="rId40"/>
    <p:sldId id="408" r:id="rId41"/>
    <p:sldId id="447" r:id="rId42"/>
    <p:sldId id="481" r:id="rId43"/>
    <p:sldId id="482" r:id="rId44"/>
    <p:sldId id="483" r:id="rId45"/>
    <p:sldId id="484" r:id="rId46"/>
    <p:sldId id="497" r:id="rId47"/>
    <p:sldId id="498" r:id="rId48"/>
    <p:sldId id="508" r:id="rId49"/>
    <p:sldId id="509" r:id="rId50"/>
    <p:sldId id="499" r:id="rId51"/>
    <p:sldId id="500" r:id="rId52"/>
    <p:sldId id="501" r:id="rId53"/>
    <p:sldId id="502" r:id="rId54"/>
    <p:sldId id="503" r:id="rId55"/>
    <p:sldId id="510" r:id="rId56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00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85291" autoAdjust="0"/>
  </p:normalViewPr>
  <p:slideViewPr>
    <p:cSldViewPr snapToGrid="0">
      <p:cViewPr varScale="1">
        <p:scale>
          <a:sx n="91" d="100"/>
          <a:sy n="91" d="100"/>
        </p:scale>
        <p:origin x="586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8774CF6-6391-4479-9DC3-6BF973C4F883}" type="datetime1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407D815-31ED-4E01-B69E-5A931C7501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331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E42A245E-E4C1-4FA2-A544-846D620B092D}" type="datetime1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02C3B87-EC99-4317-B338-816D08818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6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41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 = last job scheduled on bottleneck machine.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62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 = last job scheduled on bottleneck machine.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470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Best known: PTAS, 4/3-analysis not too hard</a:t>
            </a:r>
          </a:p>
        </p:txBody>
      </p:sp>
    </p:spTree>
    <p:extLst>
      <p:ext uri="{BB962C8B-B14F-4D97-AF65-F5344CB8AC3E}">
        <p14:creationId xmlns:p14="http://schemas.microsoft.com/office/powerpoint/2010/main" val="266961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627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318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4130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1-center</a:t>
            </a:r>
            <a:r>
              <a:rPr lang="en-US" baseline="0" dirty="0"/>
              <a:t> can be solved optimally in O(n) time in </a:t>
            </a:r>
            <a:r>
              <a:rPr lang="en-US" baseline="0"/>
              <a:t>constant dimensions.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3B87-EC99-4317-B338-816D08818D9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394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120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Note: in first iteration, can choose any site s</a:t>
            </a:r>
          </a:p>
        </p:txBody>
      </p:sp>
    </p:spTree>
    <p:extLst>
      <p:ext uri="{BB962C8B-B14F-4D97-AF65-F5344CB8AC3E}">
        <p14:creationId xmlns:p14="http://schemas.microsoft.com/office/powerpoint/2010/main" val="333588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1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30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PTAS</a:t>
            </a:r>
            <a:r>
              <a:rPr lang="en-US" altLang="en-US" baseline="0" dirty="0"/>
              <a:t> for Euclidean space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841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245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266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341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29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34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921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400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17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27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295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296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1102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968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LP relaxation is a useful lower bound for designing approximation algorithms.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750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75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/>
            <a:r>
              <a:rPr lang="en-US" altLang="en-US">
                <a:sym typeface="Symbol" pitchFamily="92" charset="2"/>
              </a:rPr>
              <a:t>NP-hard even on 3-regular planar graphs with unit weights.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110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647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78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8349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Fractional</a:t>
            </a:r>
            <a:r>
              <a:rPr lang="en-US" altLang="en-US" baseline="0" dirty="0"/>
              <a:t> version can be solved optimally by Greedy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427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Remark.</a:t>
            </a:r>
            <a:r>
              <a:rPr lang="en-US" altLang="en-US">
                <a:solidFill>
                  <a:srgbClr val="006600"/>
                </a:solidFill>
              </a:rPr>
              <a:t>  </a:t>
            </a:r>
            <a:r>
              <a:rPr lang="en-US" altLang="en-US"/>
              <a:t>This is an "on-line" algorithm.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783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5299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6852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742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592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962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Need to compare greedy solution with optimal makespan. Need good lower bounds on the optimal value.</a:t>
            </a:r>
          </a:p>
          <a:p>
            <a:r>
              <a:rPr lang="en-US" altLang="en-US"/>
              <a:t>Lower bound too weak in following case: one job is extremely long relative to sum of all processing times. If sufficiently extreme, optimal solution will place long job on a machine all by itself and it will be last to finish. In this case, greedy will do well, but first lower bound will not establish this.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61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421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0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10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18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04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8253F2-96ED-4295-9D20-3B8DEE6562D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8906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36F48C-C92E-469A-B936-8390C6677C8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3729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36FD0E-38C3-4C74-AA39-BBC19CA6BF2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8598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076B3-7390-4D80-9D56-09E261AB588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5109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5B5EE7-F20E-4986-89D0-321EB0855DE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705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64A123-4024-482A-B19D-0685D064665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955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BA631A-020B-42F7-8E8B-BA00BECAA21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9766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D454BF-1407-425A-9806-AB7F764D088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021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C08CCB-CC24-4C0D-9160-D307622F8C9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8513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807D11-9E18-4FD1-8CF7-45866C97182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617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586AD47-DDEE-4126-8254-9871A1F1FDE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6009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Approximation Algorithms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153400" cy="5410200"/>
          </a:xfrm>
        </p:spPr>
        <p:txBody>
          <a:bodyPr/>
          <a:lstStyle/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Suppose I need to solve an NP-hard problem. What should I do?</a:t>
            </a:r>
          </a:p>
          <a:p>
            <a:r>
              <a:rPr lang="en-US" altLang="en-US" dirty="0"/>
              <a:t>A.  </a:t>
            </a:r>
            <a:r>
              <a:rPr lang="en-US" altLang="en-US" dirty="0">
                <a:solidFill>
                  <a:schemeClr val="tx1"/>
                </a:solidFill>
              </a:rPr>
              <a:t>Theory says you're unlikely to find a poly-time algorithm.</a:t>
            </a:r>
            <a:endParaRPr lang="en-US" altLang="en-US" dirty="0"/>
          </a:p>
          <a:p>
            <a:r>
              <a:rPr lang="en-US" altLang="en-US" dirty="0"/>
              <a:t>Must sacrifice one of three desired features.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Solve problem to optimality.</a:t>
            </a:r>
          </a:p>
          <a:p>
            <a:pPr lvl="1"/>
            <a:r>
              <a:rPr lang="en-US" altLang="en-US" dirty="0"/>
              <a:t>Solve problem in poly-time.</a:t>
            </a:r>
          </a:p>
          <a:p>
            <a:pPr lvl="1"/>
            <a:r>
              <a:rPr lang="en-US" altLang="en-US" dirty="0"/>
              <a:t>Solve arbitrary instances of the problem.</a:t>
            </a:r>
          </a:p>
          <a:p>
            <a:r>
              <a:rPr lang="en-US" altLang="en-US" dirty="0"/>
              <a:t>Approximation algorithms.</a:t>
            </a:r>
          </a:p>
          <a:p>
            <a:pPr lvl="1"/>
            <a:r>
              <a:rPr lang="en-US" altLang="en-US" dirty="0"/>
              <a:t>Guaranteed to run in poly-time.</a:t>
            </a:r>
          </a:p>
          <a:p>
            <a:pPr lvl="1"/>
            <a:r>
              <a:rPr lang="en-US" altLang="en-US" dirty="0"/>
              <a:t>Guaranteed to solve arbitrary instance of the problem</a:t>
            </a:r>
          </a:p>
          <a:p>
            <a:pPr lvl="1"/>
            <a:r>
              <a:rPr lang="en-US" altLang="en-US" dirty="0"/>
              <a:t>Guaranteed to find solution within a certain ratio </a:t>
            </a:r>
            <a:r>
              <a:rPr lang="en-US" altLang="en-US" dirty="0">
                <a:sym typeface="Symbol" pitchFamily="92" charset="2"/>
              </a:rPr>
              <a:t>of true optimum.</a:t>
            </a:r>
            <a:endParaRPr lang="en-US" altLang="en-US" dirty="0">
              <a:solidFill>
                <a:schemeClr val="accent1"/>
              </a:solidFill>
            </a:endParaRPr>
          </a:p>
          <a:p>
            <a:r>
              <a:rPr lang="en-US" altLang="en-US" dirty="0">
                <a:solidFill>
                  <a:schemeClr val="accent1"/>
                </a:solidFill>
              </a:rPr>
              <a:t>Challenge.  </a:t>
            </a:r>
            <a:r>
              <a:rPr lang="en-US" altLang="en-US" dirty="0">
                <a:solidFill>
                  <a:schemeClr val="tx1"/>
                </a:solidFill>
              </a:rPr>
              <a:t>Need to prove a solution's value is close to optimum, without even knowing what optimum value 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14423-8CE2-4C38-BB6C-9667A593737C}" type="slidenum">
              <a:rPr lang="en-US" altLang="en-US"/>
              <a:pPr/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LPT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285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Longest processing time (LPT).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Sort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jobs in descending order of processing time, and then run the greedy algorithm.</a:t>
                </a:r>
              </a:p>
              <a:p>
                <a:r>
                  <a:rPr lang="en-US" altLang="en-US" dirty="0"/>
                  <a:t>Observation.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If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jobs, then Greedy is optimal.</a:t>
                </a:r>
              </a:p>
              <a:p>
                <a:r>
                  <a:rPr lang="en-US" altLang="en-US" dirty="0"/>
                  <a:t>Lemma 3.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If there are more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jobs,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2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𝑡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𝑚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/>
                  <a:t>Pf. </a:t>
                </a:r>
              </a:p>
              <a:p>
                <a:pPr lvl="1"/>
                <a:r>
                  <a:rPr lang="en-US" altLang="en-US" dirty="0"/>
                  <a:t>Consider the first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/>
                  <a:t> jobs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Since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's are in descending order, each takes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dirty="0"/>
                  <a:t>time. </a:t>
                </a:r>
              </a:p>
              <a:p>
                <a:pPr lvl="1"/>
                <a:r>
                  <a:rPr lang="en-US" altLang="en-US" dirty="0"/>
                  <a:t>There are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/>
                  <a:t> jobs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/>
                  <a:t> machines, so by pigeonhole principle, at least one machine gets two jobs.  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▪</a:t>
                </a:r>
              </a:p>
            </p:txBody>
          </p:sp>
        </mc:Choice>
        <mc:Fallback xmlns="">
          <p:sp>
            <p:nvSpPr>
              <p:cNvPr id="462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C31A7-2852-4054-BD11-B0A7D65C0A98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8" name="Rectangle 8"/>
          <p:cNvSpPr>
            <a:spLocks noChangeAspect="1" noChangeArrowheads="1"/>
          </p:cNvSpPr>
          <p:nvPr/>
        </p:nvSpPr>
        <p:spPr bwMode="auto">
          <a:xfrm>
            <a:off x="1435100" y="4546816"/>
            <a:ext cx="19939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9" name="Rectangle 9"/>
          <p:cNvSpPr>
            <a:spLocks noChangeAspect="1" noChangeArrowheads="1"/>
          </p:cNvSpPr>
          <p:nvPr/>
        </p:nvSpPr>
        <p:spPr bwMode="auto">
          <a:xfrm>
            <a:off x="3359150" y="5080216"/>
            <a:ext cx="10541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3272973" y="5594566"/>
                <a:ext cx="2048327" cy="323850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973" y="5594566"/>
                <a:ext cx="2048327" cy="323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1"/>
          <p:cNvSpPr>
            <a:spLocks noChangeAspect="1" noChangeArrowheads="1"/>
          </p:cNvSpPr>
          <p:nvPr/>
        </p:nvSpPr>
        <p:spPr bwMode="auto">
          <a:xfrm>
            <a:off x="1435100" y="5080216"/>
            <a:ext cx="192405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2" name="Rectangle 12"/>
          <p:cNvSpPr>
            <a:spLocks noChangeAspect="1" noChangeArrowheads="1"/>
          </p:cNvSpPr>
          <p:nvPr/>
        </p:nvSpPr>
        <p:spPr bwMode="auto">
          <a:xfrm>
            <a:off x="1435100" y="5594566"/>
            <a:ext cx="1837873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406900" y="5080216"/>
                <a:ext cx="1014186" cy="3238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6900" y="5080216"/>
                <a:ext cx="1014186" cy="323850"/>
              </a:xfrm>
              <a:prstGeom prst="rect">
                <a:avLst/>
              </a:prstGeom>
              <a:blipFill rotWithShape="0">
                <a:blip r:embed="rId5"/>
                <a:stretch>
                  <a:fillRect b="-12727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4"/>
          <p:cNvSpPr>
            <a:spLocks noChangeAspect="1" noChangeArrowheads="1"/>
          </p:cNvSpPr>
          <p:nvPr/>
        </p:nvSpPr>
        <p:spPr bwMode="auto">
          <a:xfrm>
            <a:off x="3428999" y="4546816"/>
            <a:ext cx="1224643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4653643" y="4546816"/>
            <a:ext cx="439056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/>
          </a:p>
        </p:txBody>
      </p:sp>
      <p:sp>
        <p:nvSpPr>
          <p:cNvPr id="18" name="Line 18"/>
          <p:cNvSpPr>
            <a:spLocks noChangeAspect="1" noChangeShapeType="1"/>
          </p:cNvSpPr>
          <p:nvPr/>
        </p:nvSpPr>
        <p:spPr bwMode="auto">
          <a:xfrm>
            <a:off x="1428750" y="6137491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spect="1" noChangeArrowheads="1"/>
          </p:cNvSpPr>
          <p:nvPr/>
        </p:nvSpPr>
        <p:spPr bwMode="auto">
          <a:xfrm>
            <a:off x="1266825" y="6137491"/>
            <a:ext cx="4873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5092699" y="6307402"/>
                <a:ext cx="1020762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2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2699" y="6307402"/>
                <a:ext cx="1020762" cy="339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442179" y="5938959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3233738" y="6299416"/>
                <a:ext cx="1020762" cy="359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baseline="-250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1600" baseline="-25000" dirty="0"/>
              </a:p>
            </p:txBody>
          </p:sp>
        </mc:Choice>
        <mc:Fallback xmlns="">
          <p:sp>
            <p:nvSpPr>
              <p:cNvPr id="22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3738" y="6299416"/>
                <a:ext cx="1020762" cy="359010"/>
              </a:xfrm>
              <a:prstGeom prst="rect">
                <a:avLst/>
              </a:prstGeom>
              <a:blipFill rotWithShape="0">
                <a:blip r:embed="rId7"/>
                <a:stretch>
                  <a:fillRect b="-6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391479" y="4267416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242888" y="5048466"/>
                <a:ext cx="1085362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dirty="0"/>
                  <a:t>machine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2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88" y="5048466"/>
                <a:ext cx="1085362" cy="339196"/>
              </a:xfrm>
              <a:prstGeom prst="rect">
                <a:avLst/>
              </a:prstGeom>
              <a:blipFill rotWithShape="0">
                <a:blip r:embed="rId8"/>
                <a:stretch>
                  <a:fillRect l="-3371" t="-3571" b="-232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72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LPT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285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Longest processing time (LPT).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Sort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jobs in descending order of processing time, and then run the greedy algorithm.</a:t>
                </a:r>
              </a:p>
              <a:p>
                <a:r>
                  <a:rPr lang="en-US" altLang="en-US" dirty="0"/>
                  <a:t>Observation.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If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jobs, then Greedy is optimal.</a:t>
                </a:r>
              </a:p>
              <a:p>
                <a:r>
                  <a:rPr lang="en-US" altLang="en-US" dirty="0"/>
                  <a:t>Lemma 3.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If there are more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jobs,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𝑡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𝑚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Theorem. </a:t>
                </a:r>
                <a:r>
                  <a:rPr lang="en-US" altLang="en-US" dirty="0">
                    <a:solidFill>
                      <a:schemeClr val="tx1"/>
                    </a:solidFill>
                    <a:ea typeface="Lucida Grande" pitchFamily="92" charset="0"/>
                    <a:cs typeface="Lucida Grande" pitchFamily="92" charset="0"/>
                  </a:rPr>
                  <a:t>LPT rules gives a 3/2-approximation.</a:t>
                </a:r>
              </a:p>
              <a:p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Pf:</a:t>
                </a:r>
                <a:r>
                  <a:rPr lang="en-US" altLang="en-US" dirty="0">
                    <a:solidFill>
                      <a:schemeClr val="tx1"/>
                    </a:solidFill>
                    <a:ea typeface="Lucida Grande" pitchFamily="92" charset="0"/>
                    <a:cs typeface="Lucida Grande" pitchFamily="92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ucida Grande" pitchFamily="92" charset="0"/>
                                <a:cs typeface="Lucida Grande" pitchFamily="92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ucida Grande" pitchFamily="92" charset="0"/>
                                <a:cs typeface="Lucida Grande" pitchFamily="92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ucida Grande" pitchFamily="92" charset="0"/>
                                <a:cs typeface="Lucida Grande" pitchFamily="92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ucida Grande" pitchFamily="92" charset="0"/>
                                <a:cs typeface="Lucida Grande" pitchFamily="92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ucida Grande" pitchFamily="92" charset="0"/>
                                <a:cs typeface="Lucida Grande" pitchFamily="92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ucida Grande" pitchFamily="92" charset="0"/>
                                <a:cs typeface="Lucida Grande" pitchFamily="92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𝑂𝑃𝑇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𝑚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+1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𝑂𝑃𝑇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+</m:t>
                    </m:r>
                    <m:f>
                      <m:f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2</m:t>
                        </m:r>
                      </m:den>
                    </m:f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𝑂𝑃𝑇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3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ucida Grande" pitchFamily="92" charset="0"/>
                            <a:cs typeface="Lucida Grande" pitchFamily="92" charset="0"/>
                          </a:rPr>
                          <m:t>2</m:t>
                        </m:r>
                      </m:den>
                    </m:f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ucida Grande" pitchFamily="92" charset="0"/>
                        <a:cs typeface="Lucida Grande" pitchFamily="92" charset="0"/>
                      </a:rPr>
                      <m:t>𝑂𝑃𝑇</m:t>
                    </m:r>
                  </m:oMath>
                </a14:m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62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C31A7-2852-4054-BD11-B0A7D65C0A98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25" name="Rectangle 8"/>
          <p:cNvSpPr>
            <a:spLocks noChangeAspect="1" noChangeArrowheads="1"/>
          </p:cNvSpPr>
          <p:nvPr/>
        </p:nvSpPr>
        <p:spPr bwMode="auto">
          <a:xfrm>
            <a:off x="1435100" y="4546816"/>
            <a:ext cx="19939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9"/>
          <p:cNvSpPr>
            <a:spLocks noChangeAspect="1" noChangeArrowheads="1"/>
          </p:cNvSpPr>
          <p:nvPr/>
        </p:nvSpPr>
        <p:spPr bwMode="auto">
          <a:xfrm>
            <a:off x="3359150" y="5080216"/>
            <a:ext cx="10541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28" name="Rectangle 11"/>
          <p:cNvSpPr>
            <a:spLocks noChangeAspect="1" noChangeArrowheads="1"/>
          </p:cNvSpPr>
          <p:nvPr/>
        </p:nvSpPr>
        <p:spPr bwMode="auto">
          <a:xfrm>
            <a:off x="1435100" y="5080216"/>
            <a:ext cx="192405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406900" y="5080216"/>
                <a:ext cx="1014186" cy="3238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6900" y="5080216"/>
                <a:ext cx="1014186" cy="323850"/>
              </a:xfrm>
              <a:prstGeom prst="rect">
                <a:avLst/>
              </a:prstGeom>
              <a:blipFill rotWithShape="0">
                <a:blip r:embed="rId5"/>
                <a:stretch>
                  <a:fillRect b="-12727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14"/>
          <p:cNvSpPr>
            <a:spLocks noChangeAspect="1" noChangeArrowheads="1"/>
          </p:cNvSpPr>
          <p:nvPr/>
        </p:nvSpPr>
        <p:spPr bwMode="auto">
          <a:xfrm>
            <a:off x="3428999" y="4546816"/>
            <a:ext cx="1224643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>
            <a:spLocks noChangeAspect="1" noChangeArrowheads="1"/>
          </p:cNvSpPr>
          <p:nvPr/>
        </p:nvSpPr>
        <p:spPr bwMode="auto">
          <a:xfrm>
            <a:off x="4653643" y="4546816"/>
            <a:ext cx="439056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/>
          </a:p>
        </p:txBody>
      </p:sp>
      <p:sp>
        <p:nvSpPr>
          <p:cNvPr id="33" name="Line 18"/>
          <p:cNvSpPr>
            <a:spLocks noChangeAspect="1" noChangeShapeType="1"/>
          </p:cNvSpPr>
          <p:nvPr/>
        </p:nvSpPr>
        <p:spPr bwMode="auto">
          <a:xfrm>
            <a:off x="1428750" y="6137491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4" name="Text Box 19"/>
          <p:cNvSpPr txBox="1">
            <a:spLocks noChangeAspect="1" noChangeArrowheads="1"/>
          </p:cNvSpPr>
          <p:nvPr/>
        </p:nvSpPr>
        <p:spPr bwMode="auto">
          <a:xfrm>
            <a:off x="1266825" y="6137491"/>
            <a:ext cx="4873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5092699" y="6307402"/>
                <a:ext cx="1020762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35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2699" y="6307402"/>
                <a:ext cx="1020762" cy="339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5442179" y="5938959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3233738" y="6299416"/>
                <a:ext cx="1020762" cy="359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baseline="-250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1600" baseline="-25000" dirty="0"/>
              </a:p>
            </p:txBody>
          </p:sp>
        </mc:Choice>
        <mc:Fallback xmlns="">
          <p:sp>
            <p:nvSpPr>
              <p:cNvPr id="37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3738" y="6299416"/>
                <a:ext cx="1020762" cy="359010"/>
              </a:xfrm>
              <a:prstGeom prst="rect">
                <a:avLst/>
              </a:prstGeom>
              <a:blipFill rotWithShape="0">
                <a:blip r:embed="rId7"/>
                <a:stretch>
                  <a:fillRect b="-6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ine 23"/>
          <p:cNvSpPr>
            <a:spLocks noChangeShapeType="1"/>
          </p:cNvSpPr>
          <p:nvPr/>
        </p:nvSpPr>
        <p:spPr bwMode="auto">
          <a:xfrm>
            <a:off x="4391479" y="4267416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242888" y="5048466"/>
                <a:ext cx="1085362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dirty="0"/>
                  <a:t>machine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39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88" y="5048466"/>
                <a:ext cx="1085362" cy="339196"/>
              </a:xfrm>
              <a:prstGeom prst="rect">
                <a:avLst/>
              </a:prstGeom>
              <a:blipFill rotWithShape="0">
                <a:blip r:embed="rId8"/>
                <a:stretch>
                  <a:fillRect l="-3371" t="-3571" b="-232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">
                <a:extLst>
                  <a:ext uri="{FF2B5EF4-FFF2-40B4-BE49-F238E27FC236}">
                    <a16:creationId xmlns:a16="http://schemas.microsoft.com/office/drawing/2014/main" id="{425C9577-B36F-2DAF-9353-D4999A5849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72973" y="5594566"/>
                <a:ext cx="2048327" cy="323850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10">
                <a:extLst>
                  <a:ext uri="{FF2B5EF4-FFF2-40B4-BE49-F238E27FC236}">
                    <a16:creationId xmlns:a16="http://schemas.microsoft.com/office/drawing/2014/main" id="{425C9577-B36F-2DAF-9353-D4999A58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973" y="5594566"/>
                <a:ext cx="2048327" cy="3238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2">
            <a:extLst>
              <a:ext uri="{FF2B5EF4-FFF2-40B4-BE49-F238E27FC236}">
                <a16:creationId xmlns:a16="http://schemas.microsoft.com/office/drawing/2014/main" id="{A33C8DD6-51D7-1F4A-30C1-1E86444743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100" y="5594566"/>
            <a:ext cx="1837873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6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LPT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Q.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Is our 3/2 analysis tight?</a:t>
                </a:r>
              </a:p>
              <a:p>
                <a:r>
                  <a:rPr lang="en-US" altLang="en-US" dirty="0"/>
                  <a:t>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No.</a:t>
                </a:r>
              </a:p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[Graham, 1969]</a:t>
                </a:r>
                <a:r>
                  <a:rPr lang="en-US" altLang="en-US" dirty="0"/>
                  <a:t>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LPT rule is a 4/3-approximation.</a:t>
                </a:r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More sophisticated analysis of same algorithm. </a:t>
                </a:r>
              </a:p>
              <a:p>
                <a:r>
                  <a:rPr lang="en-US" altLang="en-US" dirty="0"/>
                  <a:t>Q.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Is Graham's 4/3 analysis tight?</a:t>
                </a:r>
              </a:p>
              <a:p>
                <a:r>
                  <a:rPr lang="en-US" altLang="en-US" dirty="0"/>
                  <a:t>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Essentially yes.</a:t>
                </a:r>
              </a:p>
              <a:p>
                <a:r>
                  <a:rPr lang="en-US" altLang="en-US" dirty="0"/>
                  <a:t>Ex: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machines,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jobs: 2 jobs of each length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3 jobs of length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3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29920-2399-4B83-AF13-9271B2285D52}" type="slidenum">
              <a:rPr lang="en-US" altLang="en-US"/>
              <a:pPr/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11.2  The k-Center problem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k-Center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5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Input.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in the plane.</a:t>
                </a:r>
                <a:endParaRPr lang="en-US" altLang="en-US" dirty="0"/>
              </a:p>
              <a:p>
                <a:r>
                  <a:rPr lang="en-US" altLang="en-US" dirty="0"/>
                  <a:t>The k-center problem.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Select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centers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so that maximum distance from a site to nearest center is minimized.</a:t>
                </a:r>
              </a:p>
            </p:txBody>
          </p:sp>
        </mc:Choice>
        <mc:Fallback xmlns="">
          <p:sp>
            <p:nvSpPr>
              <p:cNvPr id="494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1B2B-F006-4EFA-B60B-08252571B83E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1295400" y="2590800"/>
            <a:ext cx="6581775" cy="388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494643" name="Group 51"/>
          <p:cNvGrpSpPr>
            <a:grpSpLocks/>
          </p:cNvGrpSpPr>
          <p:nvPr/>
        </p:nvGrpSpPr>
        <p:grpSpPr bwMode="auto">
          <a:xfrm>
            <a:off x="1781175" y="2827338"/>
            <a:ext cx="5651500" cy="3408362"/>
            <a:chOff x="1122" y="1781"/>
            <a:chExt cx="3560" cy="2147"/>
          </a:xfrm>
        </p:grpSpPr>
        <p:sp>
          <p:nvSpPr>
            <p:cNvPr id="494598" name="Oval 6"/>
            <p:cNvSpPr>
              <a:spLocks noChangeArrowheads="1"/>
            </p:cNvSpPr>
            <p:nvPr/>
          </p:nvSpPr>
          <p:spPr bwMode="auto">
            <a:xfrm>
              <a:off x="1239" y="1781"/>
              <a:ext cx="1000" cy="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94605" name="Oval 13"/>
            <p:cNvSpPr>
              <a:spLocks noChangeArrowheads="1"/>
            </p:cNvSpPr>
            <p:nvPr/>
          </p:nvSpPr>
          <p:spPr bwMode="auto">
            <a:xfrm>
              <a:off x="3378" y="2033"/>
              <a:ext cx="1000" cy="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pSp>
          <p:nvGrpSpPr>
            <p:cNvPr id="494642" name="Group 50"/>
            <p:cNvGrpSpPr>
              <a:grpSpLocks/>
            </p:cNvGrpSpPr>
            <p:nvPr/>
          </p:nvGrpSpPr>
          <p:grpSpPr bwMode="auto">
            <a:xfrm>
              <a:off x="1122" y="1781"/>
              <a:ext cx="3560" cy="2147"/>
              <a:chOff x="1122" y="1781"/>
              <a:chExt cx="3560" cy="2147"/>
            </a:xfrm>
          </p:grpSpPr>
          <p:sp>
            <p:nvSpPr>
              <p:cNvPr id="494600" name="Oval 8"/>
              <p:cNvSpPr>
                <a:spLocks noChangeArrowheads="1"/>
              </p:cNvSpPr>
              <p:nvPr/>
            </p:nvSpPr>
            <p:spPr bwMode="auto">
              <a:xfrm>
                <a:off x="1693" y="2243"/>
                <a:ext cx="87" cy="87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02" name="Oval 10"/>
              <p:cNvSpPr>
                <a:spLocks noChangeArrowheads="1"/>
              </p:cNvSpPr>
              <p:nvPr/>
            </p:nvSpPr>
            <p:spPr bwMode="auto">
              <a:xfrm>
                <a:off x="1122" y="3480"/>
                <a:ext cx="87" cy="87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03" name="Rectangle 11"/>
              <p:cNvSpPr>
                <a:spLocks noChangeArrowheads="1"/>
              </p:cNvSpPr>
              <p:nvPr/>
            </p:nvSpPr>
            <p:spPr bwMode="auto">
              <a:xfrm>
                <a:off x="1218" y="3405"/>
                <a:ext cx="51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600" dirty="0"/>
                  <a:t>center</a:t>
                </a:r>
              </a:p>
            </p:txBody>
          </p:sp>
          <p:sp>
            <p:nvSpPr>
              <p:cNvPr id="494607" name="Oval 15"/>
              <p:cNvSpPr>
                <a:spLocks noChangeArrowheads="1"/>
              </p:cNvSpPr>
              <p:nvPr/>
            </p:nvSpPr>
            <p:spPr bwMode="auto">
              <a:xfrm>
                <a:off x="3832" y="2495"/>
                <a:ext cx="87" cy="87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09" name="Oval 17"/>
              <p:cNvSpPr>
                <a:spLocks noChangeArrowheads="1"/>
              </p:cNvSpPr>
              <p:nvPr/>
            </p:nvSpPr>
            <p:spPr bwMode="auto">
              <a:xfrm>
                <a:off x="3682" y="2724"/>
                <a:ext cx="1000" cy="1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11" name="Oval 19"/>
              <p:cNvSpPr>
                <a:spLocks noChangeArrowheads="1"/>
              </p:cNvSpPr>
              <p:nvPr/>
            </p:nvSpPr>
            <p:spPr bwMode="auto">
              <a:xfrm>
                <a:off x="4136" y="3186"/>
                <a:ext cx="87" cy="87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32" name="Oval 40"/>
              <p:cNvSpPr>
                <a:spLocks noChangeArrowheads="1"/>
              </p:cNvSpPr>
              <p:nvPr/>
            </p:nvSpPr>
            <p:spPr bwMode="auto">
              <a:xfrm>
                <a:off x="2201" y="2928"/>
                <a:ext cx="1000" cy="1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34" name="Oval 42"/>
              <p:cNvSpPr>
                <a:spLocks noChangeArrowheads="1"/>
              </p:cNvSpPr>
              <p:nvPr/>
            </p:nvSpPr>
            <p:spPr bwMode="auto">
              <a:xfrm>
                <a:off x="2655" y="3390"/>
                <a:ext cx="87" cy="87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cxnSp>
            <p:nvCxnSpPr>
              <p:cNvPr id="494599" name="AutoShape 7"/>
              <p:cNvCxnSpPr>
                <a:cxnSpLocks noChangeShapeType="1"/>
                <a:endCxn id="494598" idx="6"/>
              </p:cNvCxnSpPr>
              <p:nvPr/>
            </p:nvCxnSpPr>
            <p:spPr bwMode="auto">
              <a:xfrm>
                <a:off x="1782" y="2281"/>
                <a:ext cx="457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01" name="AutoShape 9"/>
              <p:cNvCxnSpPr>
                <a:cxnSpLocks noChangeShapeType="1"/>
                <a:stCxn id="494600" idx="0"/>
                <a:endCxn id="494598" idx="0"/>
              </p:cNvCxnSpPr>
              <p:nvPr/>
            </p:nvCxnSpPr>
            <p:spPr bwMode="auto">
              <a:xfrm flipV="1">
                <a:off x="1737" y="1781"/>
                <a:ext cx="2" cy="462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06" name="AutoShape 14"/>
              <p:cNvCxnSpPr>
                <a:cxnSpLocks noChangeShapeType="1"/>
                <a:endCxn id="494605" idx="6"/>
              </p:cNvCxnSpPr>
              <p:nvPr/>
            </p:nvCxnSpPr>
            <p:spPr bwMode="auto">
              <a:xfrm>
                <a:off x="3921" y="2533"/>
                <a:ext cx="457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08" name="AutoShape 16"/>
              <p:cNvCxnSpPr>
                <a:cxnSpLocks noChangeShapeType="1"/>
                <a:stCxn id="494607" idx="0"/>
                <a:endCxn id="494605" idx="0"/>
              </p:cNvCxnSpPr>
              <p:nvPr/>
            </p:nvCxnSpPr>
            <p:spPr bwMode="auto">
              <a:xfrm flipV="1">
                <a:off x="3876" y="2033"/>
                <a:ext cx="2" cy="462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10" name="AutoShape 18"/>
              <p:cNvCxnSpPr>
                <a:cxnSpLocks noChangeShapeType="1"/>
                <a:endCxn id="494609" idx="6"/>
              </p:cNvCxnSpPr>
              <p:nvPr/>
            </p:nvCxnSpPr>
            <p:spPr bwMode="auto">
              <a:xfrm>
                <a:off x="4225" y="3224"/>
                <a:ext cx="457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12" name="AutoShape 20"/>
              <p:cNvCxnSpPr>
                <a:cxnSpLocks noChangeShapeType="1"/>
                <a:stCxn id="494611" idx="0"/>
                <a:endCxn id="494609" idx="0"/>
              </p:cNvCxnSpPr>
              <p:nvPr/>
            </p:nvCxnSpPr>
            <p:spPr bwMode="auto">
              <a:xfrm flipV="1">
                <a:off x="4180" y="2724"/>
                <a:ext cx="2" cy="462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94613" name="Oval 21"/>
              <p:cNvSpPr>
                <a:spLocks noChangeArrowheads="1"/>
              </p:cNvSpPr>
              <p:nvPr/>
            </p:nvSpPr>
            <p:spPr bwMode="auto">
              <a:xfrm>
                <a:off x="3378" y="2033"/>
                <a:ext cx="1000" cy="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cxnSp>
            <p:nvCxnSpPr>
              <p:cNvPr id="494633" name="AutoShape 41"/>
              <p:cNvCxnSpPr>
                <a:cxnSpLocks noChangeShapeType="1"/>
                <a:endCxn id="494632" idx="6"/>
              </p:cNvCxnSpPr>
              <p:nvPr/>
            </p:nvCxnSpPr>
            <p:spPr bwMode="auto">
              <a:xfrm>
                <a:off x="2744" y="3428"/>
                <a:ext cx="457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35" name="AutoShape 43"/>
              <p:cNvCxnSpPr>
                <a:cxnSpLocks noChangeShapeType="1"/>
                <a:stCxn id="494634" idx="0"/>
                <a:endCxn id="494632" idx="0"/>
              </p:cNvCxnSpPr>
              <p:nvPr/>
            </p:nvCxnSpPr>
            <p:spPr bwMode="auto">
              <a:xfrm flipV="1">
                <a:off x="2699" y="2928"/>
                <a:ext cx="2" cy="462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63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400"/>
                    <a:ext cx="409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en-US" sz="1600" dirty="0"/>
                  </a:p>
                </p:txBody>
              </p:sp>
            </mc:Choice>
            <mc:Fallback xmlns="">
              <p:sp>
                <p:nvSpPr>
                  <p:cNvPr id="494639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4" y="2400"/>
                    <a:ext cx="409" cy="21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71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4640" name="Line 48"/>
              <p:cNvSpPr>
                <a:spLocks noChangeShapeType="1"/>
              </p:cNvSpPr>
              <p:nvPr/>
            </p:nvSpPr>
            <p:spPr bwMode="auto">
              <a:xfrm flipH="1" flipV="1">
                <a:off x="2064" y="23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494597" name="Rectangle 5"/>
          <p:cNvSpPr>
            <a:spLocks noChangeArrowheads="1"/>
          </p:cNvSpPr>
          <p:nvPr/>
        </p:nvSpPr>
        <p:spPr bwMode="auto">
          <a:xfrm>
            <a:off x="1773238" y="579437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1980207" y="5716588"/>
            <a:ext cx="547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site</a:t>
            </a:r>
          </a:p>
        </p:txBody>
      </p:sp>
      <p:sp>
        <p:nvSpPr>
          <p:cNvPr id="494614" name="Rectangle 22"/>
          <p:cNvSpPr>
            <a:spLocks noChangeArrowheads="1"/>
          </p:cNvSpPr>
          <p:nvPr/>
        </p:nvSpPr>
        <p:spPr bwMode="auto">
          <a:xfrm>
            <a:off x="3086100" y="4211638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15" name="Rectangle 23"/>
          <p:cNvSpPr>
            <a:spLocks noChangeArrowheads="1"/>
          </p:cNvSpPr>
          <p:nvPr/>
        </p:nvSpPr>
        <p:spPr bwMode="auto">
          <a:xfrm>
            <a:off x="6237288" y="45085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16" name="Rectangle 24"/>
          <p:cNvSpPr>
            <a:spLocks noChangeArrowheads="1"/>
          </p:cNvSpPr>
          <p:nvPr/>
        </p:nvSpPr>
        <p:spPr bwMode="auto">
          <a:xfrm>
            <a:off x="6696075" y="57404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17" name="Rectangle 25"/>
          <p:cNvSpPr>
            <a:spLocks noChangeArrowheads="1"/>
          </p:cNvSpPr>
          <p:nvPr/>
        </p:nvSpPr>
        <p:spPr bwMode="auto">
          <a:xfrm>
            <a:off x="2308225" y="2865438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494618" name="Rectangle 26"/>
          <p:cNvSpPr>
            <a:spLocks noChangeArrowheads="1"/>
          </p:cNvSpPr>
          <p:nvPr/>
        </p:nvSpPr>
        <p:spPr bwMode="auto">
          <a:xfrm>
            <a:off x="2776538" y="395922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19" name="Rectangle 27"/>
          <p:cNvSpPr>
            <a:spLocks noChangeArrowheads="1"/>
          </p:cNvSpPr>
          <p:nvPr/>
        </p:nvSpPr>
        <p:spPr bwMode="auto">
          <a:xfrm>
            <a:off x="2282825" y="37084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0" name="Rectangle 28"/>
          <p:cNvSpPr>
            <a:spLocks noChangeArrowheads="1"/>
          </p:cNvSpPr>
          <p:nvPr/>
        </p:nvSpPr>
        <p:spPr bwMode="auto">
          <a:xfrm>
            <a:off x="2473325" y="404812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1" name="Rectangle 29"/>
          <p:cNvSpPr>
            <a:spLocks noChangeArrowheads="1"/>
          </p:cNvSpPr>
          <p:nvPr/>
        </p:nvSpPr>
        <p:spPr bwMode="auto">
          <a:xfrm>
            <a:off x="2965450" y="327977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2" name="Rectangle 30"/>
          <p:cNvSpPr>
            <a:spLocks noChangeArrowheads="1"/>
          </p:cNvSpPr>
          <p:nvPr/>
        </p:nvSpPr>
        <p:spPr bwMode="auto">
          <a:xfrm>
            <a:off x="5811838" y="378777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3" name="Rectangle 31"/>
          <p:cNvSpPr>
            <a:spLocks noChangeArrowheads="1"/>
          </p:cNvSpPr>
          <p:nvPr/>
        </p:nvSpPr>
        <p:spPr bwMode="auto">
          <a:xfrm>
            <a:off x="6389688" y="41529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4" name="Rectangle 32"/>
          <p:cNvSpPr>
            <a:spLocks noChangeArrowheads="1"/>
          </p:cNvSpPr>
          <p:nvPr/>
        </p:nvSpPr>
        <p:spPr bwMode="auto">
          <a:xfrm>
            <a:off x="6848475" y="53848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5" name="Rectangle 33"/>
          <p:cNvSpPr>
            <a:spLocks noChangeArrowheads="1"/>
          </p:cNvSpPr>
          <p:nvPr/>
        </p:nvSpPr>
        <p:spPr bwMode="auto">
          <a:xfrm>
            <a:off x="5964238" y="343217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6" name="Rectangle 34"/>
          <p:cNvSpPr>
            <a:spLocks noChangeArrowheads="1"/>
          </p:cNvSpPr>
          <p:nvPr/>
        </p:nvSpPr>
        <p:spPr bwMode="auto">
          <a:xfrm>
            <a:off x="6286500" y="488632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7" name="Rectangle 35"/>
          <p:cNvSpPr>
            <a:spLocks noChangeArrowheads="1"/>
          </p:cNvSpPr>
          <p:nvPr/>
        </p:nvSpPr>
        <p:spPr bwMode="auto">
          <a:xfrm>
            <a:off x="5926138" y="412432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8" name="Rectangle 36"/>
          <p:cNvSpPr>
            <a:spLocks noChangeArrowheads="1"/>
          </p:cNvSpPr>
          <p:nvPr/>
        </p:nvSpPr>
        <p:spPr bwMode="auto">
          <a:xfrm>
            <a:off x="6011863" y="4938713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9" name="Rectangle 37"/>
          <p:cNvSpPr>
            <a:spLocks noChangeArrowheads="1"/>
          </p:cNvSpPr>
          <p:nvPr/>
        </p:nvSpPr>
        <p:spPr bwMode="auto">
          <a:xfrm>
            <a:off x="6316663" y="35941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30" name="Rectangle 38"/>
          <p:cNvSpPr>
            <a:spLocks noChangeArrowheads="1"/>
          </p:cNvSpPr>
          <p:nvPr/>
        </p:nvSpPr>
        <p:spPr bwMode="auto">
          <a:xfrm>
            <a:off x="6762750" y="46863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31" name="Rectangle 39"/>
          <p:cNvSpPr>
            <a:spLocks noChangeArrowheads="1"/>
          </p:cNvSpPr>
          <p:nvPr/>
        </p:nvSpPr>
        <p:spPr bwMode="auto">
          <a:xfrm>
            <a:off x="5619750" y="348932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36" name="Rectangle 44"/>
          <p:cNvSpPr>
            <a:spLocks noChangeArrowheads="1"/>
          </p:cNvSpPr>
          <p:nvPr/>
        </p:nvSpPr>
        <p:spPr bwMode="auto">
          <a:xfrm>
            <a:off x="4303713" y="5780088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37" name="Rectangle 45"/>
          <p:cNvSpPr>
            <a:spLocks noChangeArrowheads="1"/>
          </p:cNvSpPr>
          <p:nvPr/>
        </p:nvSpPr>
        <p:spPr bwMode="auto">
          <a:xfrm>
            <a:off x="3810000" y="5529263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38" name="Rectangle 46"/>
          <p:cNvSpPr>
            <a:spLocks noChangeArrowheads="1"/>
          </p:cNvSpPr>
          <p:nvPr/>
        </p:nvSpPr>
        <p:spPr bwMode="auto">
          <a:xfrm>
            <a:off x="4492625" y="5100638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644" name="Rectangle 52"/>
              <p:cNvSpPr>
                <a:spLocks noChangeArrowheads="1"/>
              </p:cNvSpPr>
              <p:nvPr/>
            </p:nvSpPr>
            <p:spPr bwMode="auto">
              <a:xfrm>
                <a:off x="4191000" y="2743200"/>
                <a:ext cx="748410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494644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2743200"/>
                <a:ext cx="748410" cy="3391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k-Center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98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45572"/>
                <a:ext cx="7848600" cy="5379027"/>
              </a:xfrm>
            </p:spPr>
            <p:txBody>
              <a:bodyPr/>
              <a:lstStyle/>
              <a:p>
                <a:r>
                  <a:rPr lang="en-US" altLang="en-US" dirty="0"/>
                  <a:t>Notation.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dirty="0"/>
                  <a:t> distance between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dirty="0"/>
                  <a:t>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to closest center.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smallest covering radius.</a:t>
                </a:r>
              </a:p>
              <a:p>
                <a:r>
                  <a:rPr lang="en-US" altLang="en-US" dirty="0"/>
                  <a:t>Goal.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Find set of centers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that minimizes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subject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/>
                  <a:t>Note.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Center may be different from any site.</a:t>
                </a:r>
              </a:p>
              <a:p>
                <a:r>
                  <a:rPr lang="en-US" altLang="en-US" dirty="0"/>
                  <a:t>Remarks: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Only need to consider circles defined by 2 or 3 sites </a:t>
                </a:r>
                <a:br>
                  <a:rPr lang="en-US" altLang="en-US" dirty="0">
                    <a:solidFill>
                      <a:schemeClr val="tx1"/>
                    </a:solidFill>
                  </a:rPr>
                </a:br>
                <a:r>
                  <a:rPr lang="en-US" alt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 possible locations for centers </a:t>
                </a:r>
                <a:br>
                  <a:rPr lang="en-US" alt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</a:br>
                <a:r>
                  <a:rPr lang="en-US" alt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a brute-force algorithm runs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time.</a:t>
                </a:r>
              </a:p>
              <a:p>
                <a:pPr lvl="1"/>
                <a:r>
                  <a:rPr lang="en-US" altLang="en-US" dirty="0">
                    <a:sym typeface="Wingdings" panose="05000000000000000000" pitchFamily="2" charset="2"/>
                  </a:rPr>
                  <a:t>Not known to be in FPT</a:t>
                </a:r>
              </a:p>
            </p:txBody>
          </p:sp>
        </mc:Choice>
        <mc:Fallback xmlns="">
          <p:sp>
            <p:nvSpPr>
              <p:cNvPr id="589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45572"/>
                <a:ext cx="7848600" cy="5379027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58153-2A9C-4370-A7CE-F10C00EF6F53}" type="slidenum">
              <a:rPr lang="en-US" altLang="en-US"/>
              <a:pPr/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1-Center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Trivial algorithm: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Returning any site as the center is a 2-approximation!</a:t>
                </a:r>
              </a:p>
              <a:p>
                <a:r>
                  <a:rPr lang="en-US" altLang="en-US" dirty="0"/>
                  <a:t>Pf: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Euclidean space: trivial.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Metric space: 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For any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≤</m:t>
                    </m:r>
                    <m:r>
                      <a:rPr lang="en-US" alt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𝑑𝑖𝑠𝑡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𝑠</m:t>
                        </m:r>
                        <m:r>
                          <a:rPr lang="en-US" altLang="en-US" i="1" baseline="-2500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, </m:t>
                        </m:r>
                        <m:sSup>
                          <m:sSup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pPr>
                          <m:e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+</m:t>
                    </m:r>
                    <m:r>
                      <a:rPr lang="en-US" alt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𝑑𝑖𝑠𝑡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pPr>
                          <m:e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∗</m:t>
                            </m:r>
                          </m:sup>
                        </m:sSup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,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Symbol" pitchFamily="92" charset="2"/>
                  </a:rPr>
                </a:br>
                <a:r>
                  <a:rPr lang="en-US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Symbol" pitchFamily="92" charset="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≤ 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𝑟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∗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+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𝑟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∗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 2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𝑟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∗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.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Properties of a metric space: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US" altLang="en-US" dirty="0"/>
                  <a:t>				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(non-negativity)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iff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		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(identity)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			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(symmetry)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𝑑𝑖𝑠𝑡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)≤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	</a:t>
                </a:r>
                <a:r>
                  <a:rPr lang="en-US" altLang="en-US" dirty="0">
                    <a:solidFill>
                      <a:schemeClr val="hlink"/>
                    </a:solidFill>
                    <a:sym typeface="Symbol" pitchFamily="92" charset="2"/>
                  </a:rPr>
                  <a:t>(triangle inequality)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5828772" y="1449477"/>
            <a:ext cx="2463503" cy="25172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10264" y="1709454"/>
            <a:ext cx="1385945" cy="1418215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 bwMode="auto">
          <a:xfrm>
            <a:off x="6313231" y="1917147"/>
            <a:ext cx="490005" cy="5014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558233" y="18911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r*</a:t>
            </a:r>
          </a:p>
        </p:txBody>
      </p:sp>
      <p:cxnSp>
        <p:nvCxnSpPr>
          <p:cNvPr id="11" name="Straight Connector 10"/>
          <p:cNvCxnSpPr>
            <a:endCxn id="5" idx="3"/>
          </p:cNvCxnSpPr>
          <p:nvPr/>
        </p:nvCxnSpPr>
        <p:spPr bwMode="auto">
          <a:xfrm flipH="1">
            <a:off x="6189544" y="2708121"/>
            <a:ext cx="1016210" cy="8899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689117" y="307629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2r*</a:t>
            </a:r>
          </a:p>
        </p:txBody>
      </p:sp>
      <p:sp>
        <p:nvSpPr>
          <p:cNvPr id="16" name="Oval 15"/>
          <p:cNvSpPr/>
          <p:nvPr/>
        </p:nvSpPr>
        <p:spPr bwMode="auto">
          <a:xfrm flipH="1" flipV="1">
            <a:off x="6788300" y="2397045"/>
            <a:ext cx="96819" cy="1183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 flipV="1">
            <a:off x="7155860" y="2667783"/>
            <a:ext cx="96819" cy="1183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972" y="218248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5444" y="23307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6699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43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Algorithm for k-Center:  A False Start</a:t>
            </a:r>
          </a:p>
        </p:txBody>
      </p:sp>
      <p:sp>
        <p:nvSpPr>
          <p:cNvPr id="567344" name="Rectangle 4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Greedy algorithm.  </a:t>
            </a:r>
            <a:r>
              <a:rPr lang="en-US" altLang="en-US" dirty="0">
                <a:solidFill>
                  <a:schemeClr val="tx1"/>
                </a:solidFill>
              </a:rPr>
              <a:t>Put the first center at the best possible location for a single center, and then keep adding centers so as to reduce the covering radius each time by as much as possible. </a:t>
            </a:r>
          </a:p>
          <a:p>
            <a:r>
              <a:rPr lang="en-US" altLang="en-US" dirty="0"/>
              <a:t>Remark:  </a:t>
            </a:r>
            <a:r>
              <a:rPr lang="en-US" altLang="en-US" dirty="0">
                <a:solidFill>
                  <a:schemeClr val="tx1"/>
                </a:solidFill>
              </a:rPr>
              <a:t>arbitrarily bad!</a:t>
            </a:r>
          </a:p>
          <a:p>
            <a:endParaRPr lang="en-US" altLang="en-US" dirty="0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2B2E4-7ADB-4483-9CB5-03043FD6BA1B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1215417" y="2815604"/>
            <a:ext cx="6581775" cy="22336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64" name="Oval 68"/>
          <p:cNvSpPr>
            <a:spLocks noChangeArrowheads="1"/>
          </p:cNvSpPr>
          <p:nvPr/>
        </p:nvSpPr>
        <p:spPr bwMode="auto">
          <a:xfrm>
            <a:off x="4499955" y="3609354"/>
            <a:ext cx="138112" cy="13811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65" name="Rectangle 69"/>
          <p:cNvSpPr>
            <a:spLocks noChangeArrowheads="1"/>
          </p:cNvSpPr>
          <p:nvPr/>
        </p:nvSpPr>
        <p:spPr bwMode="auto">
          <a:xfrm>
            <a:off x="3941155" y="3755404"/>
            <a:ext cx="150201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greedy center 1</a:t>
            </a:r>
          </a:p>
        </p:txBody>
      </p:sp>
      <p:sp>
        <p:nvSpPr>
          <p:cNvPr id="567376" name="Rectangle 80"/>
          <p:cNvSpPr>
            <a:spLocks noChangeArrowheads="1"/>
          </p:cNvSpPr>
          <p:nvPr/>
        </p:nvSpPr>
        <p:spPr bwMode="auto">
          <a:xfrm>
            <a:off x="1736117" y="3436316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77" name="Rectangle 81"/>
          <p:cNvSpPr>
            <a:spLocks noChangeArrowheads="1"/>
          </p:cNvSpPr>
          <p:nvPr/>
        </p:nvSpPr>
        <p:spPr bwMode="auto">
          <a:xfrm>
            <a:off x="1809142" y="3588716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78" name="Rectangle 82"/>
          <p:cNvSpPr>
            <a:spLocks noChangeArrowheads="1"/>
          </p:cNvSpPr>
          <p:nvPr/>
        </p:nvSpPr>
        <p:spPr bwMode="auto">
          <a:xfrm>
            <a:off x="1888517" y="3739529"/>
            <a:ext cx="100013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79" name="Rectangle 83"/>
          <p:cNvSpPr>
            <a:spLocks noChangeArrowheads="1"/>
          </p:cNvSpPr>
          <p:nvPr/>
        </p:nvSpPr>
        <p:spPr bwMode="auto">
          <a:xfrm>
            <a:off x="1944080" y="3477591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0" name="Rectangle 84"/>
          <p:cNvSpPr>
            <a:spLocks noChangeArrowheads="1"/>
          </p:cNvSpPr>
          <p:nvPr/>
        </p:nvSpPr>
        <p:spPr bwMode="auto">
          <a:xfrm>
            <a:off x="1888517" y="3937966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1" name="Rectangle 85"/>
          <p:cNvSpPr>
            <a:spLocks noChangeArrowheads="1"/>
          </p:cNvSpPr>
          <p:nvPr/>
        </p:nvSpPr>
        <p:spPr bwMode="auto">
          <a:xfrm>
            <a:off x="1594830" y="3588716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2" name="Rectangle 86"/>
          <p:cNvSpPr>
            <a:spLocks noChangeArrowheads="1"/>
          </p:cNvSpPr>
          <p:nvPr/>
        </p:nvSpPr>
        <p:spPr bwMode="auto">
          <a:xfrm>
            <a:off x="1745642" y="3787154"/>
            <a:ext cx="100013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3" name="Rectangle 87"/>
          <p:cNvSpPr>
            <a:spLocks noChangeArrowheads="1"/>
          </p:cNvSpPr>
          <p:nvPr/>
        </p:nvSpPr>
        <p:spPr bwMode="auto">
          <a:xfrm>
            <a:off x="2039330" y="3882404"/>
            <a:ext cx="100012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4" name="Rectangle 88"/>
          <p:cNvSpPr>
            <a:spLocks noChangeArrowheads="1"/>
          </p:cNvSpPr>
          <p:nvPr/>
        </p:nvSpPr>
        <p:spPr bwMode="auto">
          <a:xfrm>
            <a:off x="2118705" y="3588716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5" name="Rectangle 89"/>
          <p:cNvSpPr>
            <a:spLocks noChangeArrowheads="1"/>
          </p:cNvSpPr>
          <p:nvPr/>
        </p:nvSpPr>
        <p:spPr bwMode="auto">
          <a:xfrm>
            <a:off x="6760555" y="3547441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6" name="Rectangle 90"/>
          <p:cNvSpPr>
            <a:spLocks noChangeArrowheads="1"/>
          </p:cNvSpPr>
          <p:nvPr/>
        </p:nvSpPr>
        <p:spPr bwMode="auto">
          <a:xfrm>
            <a:off x="6833580" y="3699841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7" name="Rectangle 91"/>
          <p:cNvSpPr>
            <a:spLocks noChangeArrowheads="1"/>
          </p:cNvSpPr>
          <p:nvPr/>
        </p:nvSpPr>
        <p:spPr bwMode="auto">
          <a:xfrm>
            <a:off x="6912955" y="3850654"/>
            <a:ext cx="100012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8" name="Rectangle 92"/>
          <p:cNvSpPr>
            <a:spLocks noChangeArrowheads="1"/>
          </p:cNvSpPr>
          <p:nvPr/>
        </p:nvSpPr>
        <p:spPr bwMode="auto">
          <a:xfrm>
            <a:off x="6968517" y="3588716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9" name="Rectangle 93"/>
          <p:cNvSpPr>
            <a:spLocks noChangeArrowheads="1"/>
          </p:cNvSpPr>
          <p:nvPr/>
        </p:nvSpPr>
        <p:spPr bwMode="auto">
          <a:xfrm>
            <a:off x="6912955" y="4049091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0" name="Rectangle 94"/>
          <p:cNvSpPr>
            <a:spLocks noChangeArrowheads="1"/>
          </p:cNvSpPr>
          <p:nvPr/>
        </p:nvSpPr>
        <p:spPr bwMode="auto">
          <a:xfrm>
            <a:off x="6619267" y="3699841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1" name="Rectangle 95"/>
          <p:cNvSpPr>
            <a:spLocks noChangeArrowheads="1"/>
          </p:cNvSpPr>
          <p:nvPr/>
        </p:nvSpPr>
        <p:spPr bwMode="auto">
          <a:xfrm>
            <a:off x="6770080" y="3898279"/>
            <a:ext cx="100012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2" name="Rectangle 96"/>
          <p:cNvSpPr>
            <a:spLocks noChangeArrowheads="1"/>
          </p:cNvSpPr>
          <p:nvPr/>
        </p:nvSpPr>
        <p:spPr bwMode="auto">
          <a:xfrm>
            <a:off x="7063767" y="3993529"/>
            <a:ext cx="100013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3" name="Rectangle 97"/>
          <p:cNvSpPr>
            <a:spLocks noChangeArrowheads="1"/>
          </p:cNvSpPr>
          <p:nvPr/>
        </p:nvSpPr>
        <p:spPr bwMode="auto">
          <a:xfrm>
            <a:off x="7143142" y="3699841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4" name="Rectangle 98"/>
          <p:cNvSpPr>
            <a:spLocks noChangeArrowheads="1"/>
          </p:cNvSpPr>
          <p:nvPr/>
        </p:nvSpPr>
        <p:spPr bwMode="auto">
          <a:xfrm>
            <a:off x="6951055" y="3337891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5" name="Rectangle 99"/>
          <p:cNvSpPr>
            <a:spLocks noChangeArrowheads="1"/>
          </p:cNvSpPr>
          <p:nvPr/>
        </p:nvSpPr>
        <p:spPr bwMode="auto">
          <a:xfrm>
            <a:off x="7103455" y="3839541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6" name="Rectangle 100"/>
          <p:cNvSpPr>
            <a:spLocks noChangeArrowheads="1"/>
          </p:cNvSpPr>
          <p:nvPr/>
        </p:nvSpPr>
        <p:spPr bwMode="auto">
          <a:xfrm>
            <a:off x="7333642" y="3490291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7" name="Rectangle 101"/>
          <p:cNvSpPr>
            <a:spLocks noChangeArrowheads="1"/>
          </p:cNvSpPr>
          <p:nvPr/>
        </p:nvSpPr>
        <p:spPr bwMode="auto">
          <a:xfrm>
            <a:off x="2047267" y="3723654"/>
            <a:ext cx="100013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8" name="Rectangle 102"/>
          <p:cNvSpPr>
            <a:spLocks noChangeArrowheads="1"/>
          </p:cNvSpPr>
          <p:nvPr/>
        </p:nvSpPr>
        <p:spPr bwMode="auto">
          <a:xfrm>
            <a:off x="2185380" y="3863354"/>
            <a:ext cx="100012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9" name="Rectangle 103"/>
          <p:cNvSpPr>
            <a:spLocks noChangeArrowheads="1"/>
          </p:cNvSpPr>
          <p:nvPr/>
        </p:nvSpPr>
        <p:spPr bwMode="auto">
          <a:xfrm>
            <a:off x="1659917" y="4020516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401" name="Rectangle 105"/>
          <p:cNvSpPr>
            <a:spLocks noChangeArrowheads="1"/>
          </p:cNvSpPr>
          <p:nvPr/>
        </p:nvSpPr>
        <p:spPr bwMode="auto">
          <a:xfrm>
            <a:off x="4047517" y="4545979"/>
            <a:ext cx="128400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k = 2 centers</a:t>
            </a:r>
          </a:p>
        </p:txBody>
      </p:sp>
      <p:sp>
        <p:nvSpPr>
          <p:cNvPr id="567402" name="Rectangle 106"/>
          <p:cNvSpPr>
            <a:spLocks noChangeArrowheads="1"/>
          </p:cNvSpPr>
          <p:nvPr/>
        </p:nvSpPr>
        <p:spPr bwMode="auto">
          <a:xfrm>
            <a:off x="6557355" y="4690441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06" name="Rectangle 10"/>
          <p:cNvSpPr>
            <a:spLocks noChangeArrowheads="1"/>
          </p:cNvSpPr>
          <p:nvPr/>
        </p:nvSpPr>
        <p:spPr bwMode="auto">
          <a:xfrm>
            <a:off x="6698642" y="4576141"/>
            <a:ext cx="463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site</a:t>
            </a:r>
          </a:p>
        </p:txBody>
      </p:sp>
      <p:sp>
        <p:nvSpPr>
          <p:cNvPr id="567403" name="Oval 107"/>
          <p:cNvSpPr>
            <a:spLocks noChangeArrowheads="1"/>
          </p:cNvSpPr>
          <p:nvPr/>
        </p:nvSpPr>
        <p:spPr bwMode="auto">
          <a:xfrm>
            <a:off x="6544655" y="4460254"/>
            <a:ext cx="138112" cy="13811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404" name="Rectangle 108"/>
          <p:cNvSpPr>
            <a:spLocks noChangeArrowheads="1"/>
          </p:cNvSpPr>
          <p:nvPr/>
        </p:nvSpPr>
        <p:spPr bwMode="auto">
          <a:xfrm>
            <a:off x="6700230" y="4363416"/>
            <a:ext cx="641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 animBg="1"/>
      <p:bldP spid="567364" grpId="0" animBg="1"/>
      <p:bldP spid="567365" grpId="0"/>
      <p:bldP spid="567376" grpId="0" animBg="1"/>
      <p:bldP spid="567377" grpId="0" animBg="1"/>
      <p:bldP spid="567378" grpId="0" animBg="1"/>
      <p:bldP spid="567379" grpId="0" animBg="1"/>
      <p:bldP spid="567380" grpId="0" animBg="1"/>
      <p:bldP spid="567381" grpId="0" animBg="1"/>
      <p:bldP spid="567382" grpId="0" animBg="1"/>
      <p:bldP spid="567383" grpId="0" animBg="1"/>
      <p:bldP spid="567384" grpId="0" animBg="1"/>
      <p:bldP spid="567385" grpId="0" animBg="1"/>
      <p:bldP spid="567386" grpId="0" animBg="1"/>
      <p:bldP spid="567387" grpId="0" animBg="1"/>
      <p:bldP spid="567388" grpId="0" animBg="1"/>
      <p:bldP spid="567389" grpId="0" animBg="1"/>
      <p:bldP spid="567390" grpId="0" animBg="1"/>
      <p:bldP spid="567391" grpId="0" animBg="1"/>
      <p:bldP spid="567392" grpId="0" animBg="1"/>
      <p:bldP spid="567393" grpId="0" animBg="1"/>
      <p:bldP spid="567394" grpId="0" animBg="1"/>
      <p:bldP spid="567395" grpId="0" animBg="1"/>
      <p:bldP spid="567396" grpId="0" animBg="1"/>
      <p:bldP spid="567397" grpId="0" animBg="1"/>
      <p:bldP spid="567398" grpId="0" animBg="1"/>
      <p:bldP spid="567399" grpId="0" animBg="1"/>
      <p:bldP spid="567401" grpId="0"/>
      <p:bldP spid="567402" grpId="0" animBg="1"/>
      <p:bldP spid="567306" grpId="0"/>
      <p:bldP spid="567403" grpId="0" animBg="1"/>
      <p:bldP spid="5674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k-Center:  Greedy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6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Greedy algorithm.  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Pick any site as the first center. 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Then repeatedly choose the next center to be the site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farthest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from any existing center.</a:t>
                </a:r>
                <a:endParaRPr lang="en-US" altLang="en-US" dirty="0"/>
              </a:p>
              <a:p>
                <a:r>
                  <a:rPr lang="en-US" altLang="en-US" dirty="0"/>
                  <a:t>Lemma.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Upon termination, all centers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are pairwise at least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apart.</a:t>
                </a:r>
              </a:p>
              <a:p>
                <a:r>
                  <a:rPr lang="en-US" altLang="en-US" dirty="0"/>
                  <a:t>Pf.  </a:t>
                </a:r>
              </a:p>
              <a:p>
                <a:pPr lvl="1"/>
                <a:r>
                  <a:rPr lang="en-US" altLang="en-US" dirty="0"/>
                  <a:t>We will actually prove the stronger statement that this condition holds after each step.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chosen to add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it must lie on the boundary of an existing circle,</a:t>
                </a:r>
                <a:r>
                  <a:rPr lang="en-US" alt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the farthest site from any existing center.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/>
                  <a:t>decreases (or remains the same) as more centers are added.</a:t>
                </a:r>
              </a:p>
            </p:txBody>
          </p:sp>
        </mc:Choice>
        <mc:Fallback xmlns="">
          <p:sp>
            <p:nvSpPr>
              <p:cNvPr id="495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1AD0-2C47-45BE-8272-52C4EE9C580F}" type="slidenum">
              <a:rPr lang="en-US" altLang="en-US"/>
              <a:pPr/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71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k-Center:  Analysis of Greedy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7715" name="Rectangle 51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7835153" cy="2678654"/>
              </a:xfrm>
            </p:spPr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be an optimal set of centers. 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(by contradiction)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 Assume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For each site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/>
                  <a:t>, consider a ball of radius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around it.</a:t>
                </a:r>
              </a:p>
              <a:p>
                <a:pPr lvl="1"/>
                <a:r>
                  <a:rPr lang="en-US" altLang="en-US" dirty="0"/>
                  <a:t>Each ball must cover exactly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altLang="en-US" dirty="0">
                    <a:sym typeface="Symbol"/>
                  </a:rPr>
                  <a:t>, since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/>
                  </a:rPr>
                  <a:t>’s are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𝑟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)&gt;2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𝑟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sym typeface="Symbol"/>
                          </a:rPr>
                          <m:t>𝐶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/>
                  </a:rPr>
                  <a:t> apart</a:t>
                </a:r>
              </a:p>
              <a:p>
                <a:pPr lvl="1"/>
                <a:r>
                  <a:rPr lang="en-US" altLang="en-US" dirty="0">
                    <a:sym typeface="Symbol"/>
                  </a:rPr>
                  <a:t>By the 1-center result,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𝐵𝑎𝑙𝑙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, 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𝑟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sym typeface="Symbol"/>
                          </a:rPr>
                          <m:t>𝐶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))</m:t>
                    </m:r>
                  </m:oMath>
                </a14:m>
                <a:r>
                  <a:rPr lang="en-US" altLang="en-US" dirty="0">
                    <a:sym typeface="Symbol"/>
                  </a:rPr>
                  <a:t> can cover all sites covered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dirty="0">
                    <a:sym typeface="Symbol"/>
                  </a:rPr>
                  <a:t> in OPT, so a radius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𝑟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sym typeface="Symbol"/>
                          </a:rPr>
                          <m:t>𝐶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/>
                  </a:rPr>
                  <a:t> is already enough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altLang="en-US" dirty="0">
                    <a:sym typeface="Symbol"/>
                  </a:rPr>
                  <a:t> to cover all sites, meaning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𝑟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)≤2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𝑟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sym typeface="Symbol"/>
                          </a:rPr>
                          <m:t>𝐶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/>
                  </a:rPr>
                  <a:t>, contradicting the initial assumption.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497715" name="Rectangle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35153" cy="2678654"/>
              </a:xfrm>
              <a:blipFill rotWithShape="0">
                <a:blip r:embed="rId3"/>
                <a:stretch>
                  <a:fillRect l="-623" r="-1012" b="-10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0002-D73E-4AE5-8852-8E4F643EAE41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497675" name="Rectangle 11"/>
          <p:cNvSpPr>
            <a:spLocks noChangeArrowheads="1"/>
          </p:cNvSpPr>
          <p:nvPr/>
        </p:nvSpPr>
        <p:spPr bwMode="auto">
          <a:xfrm>
            <a:off x="2198253" y="5528557"/>
            <a:ext cx="30938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C</a:t>
            </a:r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2204603" y="5782557"/>
            <a:ext cx="41838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C*</a:t>
            </a:r>
          </a:p>
        </p:txBody>
      </p:sp>
      <p:sp>
        <p:nvSpPr>
          <p:cNvPr id="497670" name="Oval 6"/>
          <p:cNvSpPr>
            <a:spLocks noChangeArrowheads="1"/>
          </p:cNvSpPr>
          <p:nvPr/>
        </p:nvSpPr>
        <p:spPr bwMode="auto">
          <a:xfrm>
            <a:off x="2490353" y="3818819"/>
            <a:ext cx="1311275" cy="12763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97671" name="AutoShape 7"/>
          <p:cNvCxnSpPr>
            <a:cxnSpLocks noChangeShapeType="1"/>
            <a:endCxn id="497670" idx="6"/>
          </p:cNvCxnSpPr>
          <p:nvPr/>
        </p:nvCxnSpPr>
        <p:spPr bwMode="auto">
          <a:xfrm>
            <a:off x="3190441" y="4455407"/>
            <a:ext cx="611187" cy="15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7673" name="AutoShape 9"/>
          <p:cNvCxnSpPr>
            <a:cxnSpLocks noChangeShapeType="1"/>
            <a:endCxn id="497670" idx="0"/>
          </p:cNvCxnSpPr>
          <p:nvPr/>
        </p:nvCxnSpPr>
        <p:spPr bwMode="auto">
          <a:xfrm flipV="1">
            <a:off x="3144403" y="3818819"/>
            <a:ext cx="1588" cy="5921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7720" name="Oval 56"/>
          <p:cNvSpPr>
            <a:spLocks noChangeArrowheads="1"/>
          </p:cNvSpPr>
          <p:nvPr/>
        </p:nvSpPr>
        <p:spPr bwMode="auto">
          <a:xfrm>
            <a:off x="3490478" y="4922132"/>
            <a:ext cx="1311275" cy="12763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97721" name="AutoShape 57"/>
          <p:cNvCxnSpPr>
            <a:cxnSpLocks noChangeShapeType="1"/>
            <a:endCxn id="497720" idx="6"/>
          </p:cNvCxnSpPr>
          <p:nvPr/>
        </p:nvCxnSpPr>
        <p:spPr bwMode="auto">
          <a:xfrm>
            <a:off x="4190566" y="5558719"/>
            <a:ext cx="611187" cy="15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7722" name="AutoShape 58"/>
          <p:cNvCxnSpPr>
            <a:cxnSpLocks noChangeShapeType="1"/>
            <a:endCxn id="497720" idx="0"/>
          </p:cNvCxnSpPr>
          <p:nvPr/>
        </p:nvCxnSpPr>
        <p:spPr bwMode="auto">
          <a:xfrm flipV="1">
            <a:off x="4144528" y="4922132"/>
            <a:ext cx="1588" cy="5921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7726" name="Oval 62"/>
          <p:cNvSpPr>
            <a:spLocks noChangeArrowheads="1"/>
          </p:cNvSpPr>
          <p:nvPr/>
        </p:nvSpPr>
        <p:spPr bwMode="auto">
          <a:xfrm>
            <a:off x="4082660" y="3916927"/>
            <a:ext cx="1311275" cy="12763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97727" name="AutoShape 63"/>
          <p:cNvCxnSpPr>
            <a:cxnSpLocks noChangeShapeType="1"/>
            <a:endCxn id="497726" idx="6"/>
          </p:cNvCxnSpPr>
          <p:nvPr/>
        </p:nvCxnSpPr>
        <p:spPr bwMode="auto">
          <a:xfrm>
            <a:off x="4782748" y="4553514"/>
            <a:ext cx="611187" cy="15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7728" name="AutoShape 64"/>
          <p:cNvCxnSpPr>
            <a:cxnSpLocks noChangeShapeType="1"/>
            <a:endCxn id="497726" idx="0"/>
          </p:cNvCxnSpPr>
          <p:nvPr/>
        </p:nvCxnSpPr>
        <p:spPr bwMode="auto">
          <a:xfrm flipV="1">
            <a:off x="4736710" y="3916927"/>
            <a:ext cx="1588" cy="5921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7730" name="Rectangle 66"/>
          <p:cNvSpPr>
            <a:spLocks noChangeArrowheads="1"/>
          </p:cNvSpPr>
          <p:nvPr/>
        </p:nvSpPr>
        <p:spPr bwMode="auto">
          <a:xfrm>
            <a:off x="4790685" y="4270939"/>
            <a:ext cx="5466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r(C*)</a:t>
            </a:r>
          </a:p>
        </p:txBody>
      </p:sp>
      <p:sp>
        <p:nvSpPr>
          <p:cNvPr id="497732" name="Oval 68"/>
          <p:cNvSpPr>
            <a:spLocks noChangeArrowheads="1"/>
          </p:cNvSpPr>
          <p:nvPr/>
        </p:nvSpPr>
        <p:spPr bwMode="auto">
          <a:xfrm>
            <a:off x="5600266" y="4830057"/>
            <a:ext cx="1311275" cy="12763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97733" name="AutoShape 69"/>
          <p:cNvCxnSpPr>
            <a:cxnSpLocks noChangeShapeType="1"/>
            <a:endCxn id="497732" idx="6"/>
          </p:cNvCxnSpPr>
          <p:nvPr/>
        </p:nvCxnSpPr>
        <p:spPr bwMode="auto">
          <a:xfrm>
            <a:off x="6300353" y="5466644"/>
            <a:ext cx="611188" cy="15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7734" name="AutoShape 70"/>
          <p:cNvCxnSpPr>
            <a:cxnSpLocks noChangeShapeType="1"/>
            <a:endCxn id="497732" idx="0"/>
          </p:cNvCxnSpPr>
          <p:nvPr/>
        </p:nvCxnSpPr>
        <p:spPr bwMode="auto">
          <a:xfrm flipV="1">
            <a:off x="6254316" y="4830057"/>
            <a:ext cx="1587" cy="5921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7674" name="Oval 10"/>
          <p:cNvSpPr>
            <a:spLocks noChangeArrowheads="1"/>
          </p:cNvSpPr>
          <p:nvPr/>
        </p:nvSpPr>
        <p:spPr bwMode="auto">
          <a:xfrm>
            <a:off x="2061728" y="5677782"/>
            <a:ext cx="114300" cy="109537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7738" name="Oval 74"/>
          <p:cNvSpPr>
            <a:spLocks noChangeArrowheads="1"/>
          </p:cNvSpPr>
          <p:nvPr/>
        </p:nvSpPr>
        <p:spPr bwMode="auto">
          <a:xfrm>
            <a:off x="3881003" y="5749219"/>
            <a:ext cx="112713" cy="111125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7740" name="Oval 76"/>
          <p:cNvSpPr>
            <a:spLocks noChangeArrowheads="1"/>
          </p:cNvSpPr>
          <p:nvPr/>
        </p:nvSpPr>
        <p:spPr bwMode="auto">
          <a:xfrm>
            <a:off x="2788803" y="4190294"/>
            <a:ext cx="112713" cy="10953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7741" name="Oval 77"/>
          <p:cNvSpPr>
            <a:spLocks noChangeArrowheads="1"/>
          </p:cNvSpPr>
          <p:nvPr/>
        </p:nvSpPr>
        <p:spPr bwMode="auto">
          <a:xfrm>
            <a:off x="4539838" y="4131170"/>
            <a:ext cx="112713" cy="10953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7742" name="Oval 78"/>
          <p:cNvSpPr>
            <a:spLocks noChangeArrowheads="1"/>
          </p:cNvSpPr>
          <p:nvPr/>
        </p:nvSpPr>
        <p:spPr bwMode="auto">
          <a:xfrm>
            <a:off x="5984441" y="5822244"/>
            <a:ext cx="112712" cy="10953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7745" name="Rectangle 81"/>
          <p:cNvSpPr>
            <a:spLocks noChangeArrowheads="1"/>
          </p:cNvSpPr>
          <p:nvPr/>
        </p:nvSpPr>
        <p:spPr bwMode="auto">
          <a:xfrm>
            <a:off x="5914591" y="5101519"/>
            <a:ext cx="40716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c</a:t>
            </a:r>
            <a:r>
              <a:rPr lang="en-US" altLang="en-US" sz="1400" baseline="-25000" dirty="0"/>
              <a:t>i</a:t>
            </a:r>
            <a:r>
              <a:rPr lang="en-US" altLang="en-US" sz="1400" dirty="0"/>
              <a:t>*</a:t>
            </a:r>
          </a:p>
        </p:txBody>
      </p:sp>
      <p:sp>
        <p:nvSpPr>
          <p:cNvPr id="497746" name="Rectangle 82"/>
          <p:cNvSpPr>
            <a:spLocks noChangeArrowheads="1"/>
          </p:cNvSpPr>
          <p:nvPr/>
        </p:nvSpPr>
        <p:spPr bwMode="auto">
          <a:xfrm>
            <a:off x="6109853" y="5712707"/>
            <a:ext cx="31258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c</a:t>
            </a:r>
            <a:r>
              <a:rPr lang="en-US" altLang="en-US" sz="1400" baseline="-25000" dirty="0"/>
              <a:t>i</a:t>
            </a:r>
            <a:endParaRPr lang="en-US" altLang="en-US" sz="1400" dirty="0"/>
          </a:p>
        </p:txBody>
      </p:sp>
      <p:sp>
        <p:nvSpPr>
          <p:cNvPr id="497759" name="Rectangle 95"/>
          <p:cNvSpPr>
            <a:spLocks noChangeArrowheads="1"/>
          </p:cNvSpPr>
          <p:nvPr/>
        </p:nvSpPr>
        <p:spPr bwMode="auto">
          <a:xfrm>
            <a:off x="3184091" y="4168069"/>
            <a:ext cx="5466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r(C*)</a:t>
            </a:r>
          </a:p>
        </p:txBody>
      </p:sp>
      <p:sp>
        <p:nvSpPr>
          <p:cNvPr id="497760" name="Rectangle 96"/>
          <p:cNvSpPr>
            <a:spLocks noChangeArrowheads="1"/>
          </p:cNvSpPr>
          <p:nvPr/>
        </p:nvSpPr>
        <p:spPr bwMode="auto">
          <a:xfrm>
            <a:off x="4190566" y="5279319"/>
            <a:ext cx="5466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r(C*)</a:t>
            </a: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2063516" y="5894730"/>
            <a:ext cx="114300" cy="109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3094667" y="4379731"/>
            <a:ext cx="114300" cy="109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4686958" y="4492388"/>
            <a:ext cx="114300" cy="109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4092958" y="5501846"/>
            <a:ext cx="114300" cy="109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1" name="Oval 10"/>
          <p:cNvSpPr>
            <a:spLocks noChangeArrowheads="1"/>
          </p:cNvSpPr>
          <p:nvPr/>
        </p:nvSpPr>
        <p:spPr bwMode="auto">
          <a:xfrm>
            <a:off x="6203314" y="5406812"/>
            <a:ext cx="114300" cy="109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" name="Rectangle 66"/>
          <p:cNvSpPr>
            <a:spLocks noChangeArrowheads="1"/>
          </p:cNvSpPr>
          <p:nvPr/>
        </p:nvSpPr>
        <p:spPr bwMode="auto">
          <a:xfrm>
            <a:off x="6326769" y="5194333"/>
            <a:ext cx="5466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r(C*)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11.1  Load Balancing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k-Center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882594"/>
                <a:ext cx="8232250" cy="5442005"/>
              </a:xfrm>
            </p:spPr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The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a 2-approximation for the k-center problem.</a:t>
                </a:r>
              </a:p>
              <a:p>
                <a:r>
                  <a:rPr lang="en-US" altLang="en-US" dirty="0"/>
                  <a:t>Remark.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always places centers at sites, but is still within a factor of 2 of best solution that is allowed to place centers anywhere.</a:t>
                </a:r>
              </a:p>
              <a:p>
                <a:r>
                  <a:rPr lang="en-US" altLang="en-US" dirty="0"/>
                  <a:t>Question.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Is there hope of a 3/2-approximation? 4/3? </a:t>
                </a:r>
              </a:p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Unless P = NP, there no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-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approximation for k-center</a:t>
                </a:r>
                <a:br>
                  <a:rPr lang="en-US" altLang="en-US" dirty="0">
                    <a:solidFill>
                      <a:schemeClr val="tx1"/>
                    </a:solidFill>
                  </a:rPr>
                </a:br>
                <a:r>
                  <a:rPr lang="en-US" altLang="en-US" dirty="0">
                    <a:solidFill>
                      <a:schemeClr val="tx1"/>
                    </a:solidFill>
                  </a:rPr>
                  <a:t>problem for any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 &lt; 2 (for general metric space).</a:t>
                </a:r>
              </a:p>
              <a:p>
                <a:r>
                  <a:rPr lang="en-US" altLang="en-US" dirty="0"/>
                  <a:t>The k-means problem.</a:t>
                </a:r>
              </a:p>
              <a:p>
                <a:pPr lvl="1"/>
                <a:r>
                  <a:rPr lang="en-US" altLang="en-US" dirty="0"/>
                  <a:t>Replace the objective function from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  <m:sSup>
                          <m:sSup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Practice</a:t>
                </a:r>
                <a:r>
                  <a:rPr lang="en-US" altLang="en-US"/>
                  <a:t>: Lloyd’s </a:t>
                </a:r>
                <a:r>
                  <a:rPr lang="en-US" altLang="en-US" dirty="0"/>
                  <a:t>algorithm, but</a:t>
                </a:r>
              </a:p>
              <a:p>
                <a:pPr lvl="2"/>
                <a:r>
                  <a:rPr lang="en-US" altLang="en-US" dirty="0"/>
                  <a:t>Running time exponential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in the worst case.</a:t>
                </a:r>
              </a:p>
              <a:p>
                <a:pPr lvl="2"/>
                <a:r>
                  <a:rPr lang="en-US" altLang="en-US" dirty="0"/>
                  <a:t>Result is arbitrarily worse than OPT in the worst case.</a:t>
                </a:r>
              </a:p>
              <a:p>
                <a:pPr lvl="1"/>
                <a:r>
                  <a:rPr lang="en-US" altLang="en-US" b="0" dirty="0"/>
                  <a:t>Theory: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-approximation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 for constant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b="0" dirty="0"/>
              </a:p>
              <a:p>
                <a:pPr lvl="1"/>
                <a:r>
                  <a:rPr lang="en-US" altLang="en-US" dirty="0"/>
                  <a:t>Theory + Practice: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k-means++</a:t>
                </a:r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/>
                  <a:t>-approximation by careful seeding</a:t>
                </a:r>
              </a:p>
              <a:p>
                <a:pPr lvl="1"/>
                <a:r>
                  <a:rPr lang="en-US" altLang="en-US" dirty="0"/>
                  <a:t>Theory + Practice: Lloyd’s has polynomial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smoothed</a:t>
                </a:r>
                <a:r>
                  <a:rPr lang="en-US" altLang="en-US" dirty="0"/>
                  <a:t> running time.</a:t>
                </a:r>
              </a:p>
            </p:txBody>
          </p:sp>
        </mc:Choice>
        <mc:Fallback xmlns="">
          <p:sp>
            <p:nvSpPr>
              <p:cNvPr id="591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82594"/>
                <a:ext cx="8232250" cy="5442005"/>
              </a:xfrm>
              <a:blipFill rotWithShape="0">
                <a:blip r:embed="rId3"/>
                <a:stretch>
                  <a:fillRect l="-593" r="-963" b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38A14-0680-4F1C-8A76-E12BC5BA89FC}" type="slidenum">
              <a:rPr lang="en-US" altLang="en-US"/>
              <a:pPr/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1-Center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49370" cy="54102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Also known as the </a:t>
                </a:r>
                <a:r>
                  <a:rPr lang="en-US" dirty="0">
                    <a:solidFill>
                      <a:srgbClr val="C00000"/>
                    </a:solidFill>
                  </a:rPr>
                  <a:t>minimum enclosing ball (MEB) </a:t>
                </a:r>
                <a:r>
                  <a:rPr lang="en-US" dirty="0">
                    <a:solidFill>
                      <a:schemeClr val="tx1"/>
                    </a:solidFill>
                  </a:rPr>
                  <a:t>problem in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dimensions.</a:t>
                </a:r>
              </a:p>
              <a:p>
                <a:r>
                  <a:rPr lang="en-US" dirty="0"/>
                  <a:t>Trivial algorithm: </a:t>
                </a:r>
                <a:r>
                  <a:rPr lang="en-US" dirty="0">
                    <a:solidFill>
                      <a:schemeClr val="tx1"/>
                    </a:solidFill>
                  </a:rPr>
                  <a:t>Returning any site is a 2-approximation.</a:t>
                </a:r>
              </a:p>
              <a:p>
                <a:r>
                  <a:rPr lang="en-US" dirty="0"/>
                  <a:t>Exact algorithms: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/>
                  <a:t>Brute-force algorithm: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Formulate as a </a:t>
                </a:r>
                <a:r>
                  <a:rPr lang="en-US" dirty="0">
                    <a:solidFill>
                      <a:srgbClr val="C00000"/>
                    </a:solidFill>
                  </a:rPr>
                  <a:t>second-order cone programming (SOCP)</a:t>
                </a:r>
                <a:r>
                  <a:rPr lang="en-US" dirty="0"/>
                  <a:t> problem</a:t>
                </a:r>
              </a:p>
              <a:p>
                <a:pPr lvl="2"/>
                <a:r>
                  <a:rPr lang="en-US" dirty="0"/>
                  <a:t>Generalization of linear programming</a:t>
                </a:r>
              </a:p>
              <a:p>
                <a:pPr lvl="2"/>
                <a:r>
                  <a:rPr lang="en-HK" b="0" dirty="0"/>
                  <a:t>Can achieve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i.e., achieving arbitrary precision in poly time</a:t>
                </a:r>
              </a:p>
              <a:p>
                <a:r>
                  <a:rPr lang="en-US" dirty="0"/>
                  <a:t>Approximation algorithm: </a:t>
                </a:r>
              </a:p>
              <a:p>
                <a:pPr lvl="1"/>
                <a:r>
                  <a:rPr lang="en-US" dirty="0"/>
                  <a:t>Run the previous k-center algorithm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MEB of these centers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of the true MEB</a:t>
                </a:r>
              </a:p>
              <a:p>
                <a:pPr lvl="1"/>
                <a:r>
                  <a:rPr lang="en-US" dirty="0"/>
                  <a:t>Compute the MEB enclosing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using SOCP</a:t>
                </a:r>
              </a:p>
              <a:p>
                <a:pPr lvl="1"/>
                <a:r>
                  <a:rPr lang="en-US" dirty="0"/>
                  <a:t>Have been used to tackle large-scale high-dimensional machine learning problems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49370" cy="5410200"/>
              </a:xfrm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7066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11.3  Set Cover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000" dirty="0">
                    <a:ea typeface="ＭＳ Ｐゴシック" pitchFamily="34" charset="-128"/>
                  </a:rPr>
                  <a:t>Definition: </a:t>
                </a:r>
                <a:r>
                  <a:rPr lang="en-US" alt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Given a universe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𝑈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𝑛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 elements, a list</a:t>
                </a:r>
                <a:r>
                  <a:rPr lang="en-US" altLang="en-US" sz="2000" i="1" dirty="0">
                    <a:solidFill>
                      <a:schemeClr val="tx1"/>
                    </a:solidFill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1</m:t>
                        </m:r>
                      </m:sub>
                    </m:sSub>
                    <m:r>
                      <a:rPr lang="en-US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, …, </m:t>
                    </m:r>
                    <m:sSub>
                      <m:sSubPr>
                        <m:ctrlPr>
                          <a:rPr lang="en-US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ea typeface="SimSun" pitchFamily="2" charset="-122"/>
                  </a:rPr>
                  <a:t> of subsets of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𝑈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ea typeface="SimSun" pitchFamily="2" charset="-122"/>
                  </a:rPr>
                  <a:t>, find a collection of these subsets whose union is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𝑈</m:t>
                    </m:r>
                  </m:oMath>
                </a14:m>
                <a:r>
                  <a:rPr lang="en-US" altLang="en-US" sz="2000" i="1" dirty="0">
                    <a:solidFill>
                      <a:schemeClr val="tx1"/>
                    </a:solidFill>
                    <a:ea typeface="SimSun" pitchFamily="2" charset="-122"/>
                  </a:rPr>
                  <a:t>.</a:t>
                </a:r>
              </a:p>
              <a:p>
                <a:r>
                  <a:rPr lang="en-US" altLang="en-US" sz="2000" dirty="0">
                    <a:ea typeface="SimSun" pitchFamily="2" charset="-122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𝑈</m:t>
                    </m:r>
                  </m:oMath>
                </a14:m>
                <a:r>
                  <a:rPr lang="en-US" altLang="en-US" dirty="0">
                    <a:ea typeface="SimSun" pitchFamily="2" charset="-122"/>
                  </a:rPr>
                  <a:t> =</a:t>
                </a:r>
                <a:r>
                  <a:rPr lang="en-US" altLang="en-US" i="1" dirty="0">
                    <a:ea typeface="SimSun" pitchFamily="2" charset="-122"/>
                  </a:rPr>
                  <a:t> </a:t>
                </a:r>
                <a:r>
                  <a:rPr lang="en-US" altLang="en-US" dirty="0">
                    <a:ea typeface="SimSun" pitchFamily="2" charset="-122"/>
                  </a:rPr>
                  <a:t>{1, 2, 3, 4, 5}</a:t>
                </a:r>
              </a:p>
              <a:p>
                <a:pPr lvl="1"/>
                <a:r>
                  <a:rPr lang="en-US" altLang="en-US" dirty="0">
                    <a:ea typeface="SimSun" pitchFamily="2" charset="-122"/>
                  </a:rPr>
                  <a:t>S</a:t>
                </a:r>
                <a:r>
                  <a:rPr lang="en-US" altLang="en-US" baseline="-25000" dirty="0">
                    <a:ea typeface="SimSun" pitchFamily="2" charset="-122"/>
                  </a:rPr>
                  <a:t>1</a:t>
                </a:r>
                <a:r>
                  <a:rPr lang="en-US" altLang="en-US" dirty="0">
                    <a:ea typeface="SimSun" pitchFamily="2" charset="-122"/>
                  </a:rPr>
                  <a:t> = {1, 2, 3}, S</a:t>
                </a:r>
                <a:r>
                  <a:rPr lang="en-US" altLang="en-US" baseline="-25000" dirty="0">
                    <a:ea typeface="SimSun" pitchFamily="2" charset="-122"/>
                  </a:rPr>
                  <a:t>2</a:t>
                </a:r>
                <a:r>
                  <a:rPr lang="en-US" altLang="en-US" dirty="0">
                    <a:ea typeface="SimSun" pitchFamily="2" charset="-122"/>
                  </a:rPr>
                  <a:t> = {2,3}, S</a:t>
                </a:r>
                <a:r>
                  <a:rPr lang="en-US" altLang="en-US" baseline="-25000" dirty="0">
                    <a:ea typeface="SimSun" pitchFamily="2" charset="-122"/>
                  </a:rPr>
                  <a:t>3</a:t>
                </a:r>
                <a:r>
                  <a:rPr lang="en-US" altLang="en-US" dirty="0">
                    <a:ea typeface="SimSun" pitchFamily="2" charset="-122"/>
                  </a:rPr>
                  <a:t> = {4, 5}, S</a:t>
                </a:r>
                <a:r>
                  <a:rPr lang="en-US" altLang="en-US" baseline="-25000" dirty="0">
                    <a:ea typeface="SimSun" pitchFamily="2" charset="-122"/>
                  </a:rPr>
                  <a:t>4</a:t>
                </a:r>
                <a:r>
                  <a:rPr lang="en-US" altLang="en-US" dirty="0">
                    <a:ea typeface="SimSun" pitchFamily="2" charset="-122"/>
                  </a:rPr>
                  <a:t> = {1, 2, 4}</a:t>
                </a:r>
              </a:p>
              <a:p>
                <a:pPr lvl="1"/>
                <a:r>
                  <a:rPr lang="en-US" altLang="en-US" dirty="0">
                    <a:ea typeface="SimSun" pitchFamily="2" charset="-122"/>
                  </a:rPr>
                  <a:t>Solution C  = {S</a:t>
                </a:r>
                <a:r>
                  <a:rPr lang="en-US" altLang="en-US" baseline="-25000" dirty="0">
                    <a:ea typeface="SimSun" pitchFamily="2" charset="-122"/>
                  </a:rPr>
                  <a:t>1</a:t>
                </a:r>
                <a:r>
                  <a:rPr lang="en-US" altLang="en-US" dirty="0">
                    <a:ea typeface="SimSun" pitchFamily="2" charset="-122"/>
                  </a:rPr>
                  <a:t>, S</a:t>
                </a:r>
                <a:r>
                  <a:rPr lang="en-US" altLang="en-US" baseline="-25000" dirty="0">
                    <a:ea typeface="SimSun" pitchFamily="2" charset="-122"/>
                  </a:rPr>
                  <a:t>3</a:t>
                </a:r>
                <a:r>
                  <a:rPr lang="en-US" altLang="en-US" dirty="0">
                    <a:ea typeface="SimSun" pitchFamily="2" charset="-122"/>
                  </a:rPr>
                  <a:t>}</a:t>
                </a:r>
              </a:p>
              <a:p>
                <a:pPr indent="-231775"/>
                <a:r>
                  <a:rPr lang="en-US" altLang="en-US" sz="2000" dirty="0">
                    <a:ea typeface="SimSun" pitchFamily="2" charset="-122"/>
                  </a:rPr>
                  <a:t>The greedy algorithm: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←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𝑈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≠∅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 do</a:t>
                </a:r>
              </a:p>
              <a:p>
                <a:pPr lvl="2"/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 covers the most elements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−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baseline="-25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r>
                  <a:rPr lang="en-US" altLang="en-US" dirty="0">
                    <a:ea typeface="ＭＳ Ｐゴシック" pitchFamily="34" charset="-128"/>
                  </a:rPr>
                  <a:t> </a:t>
                </a:r>
              </a:p>
              <a:p>
                <a:pPr marL="114300" lvl="1" indent="0">
                  <a:buNone/>
                </a:pPr>
                <a:endParaRPr lang="en-US" altLang="en-US" sz="2000" dirty="0">
                  <a:ea typeface="SimSun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6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7383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399"/>
                <a:ext cx="7848600" cy="5777345"/>
              </a:xfrm>
            </p:spPr>
            <p:txBody>
              <a:bodyPr/>
              <a:lstStyle/>
              <a:p>
                <a:r>
                  <a:rPr lang="en-US" altLang="en-US" kern="0" dirty="0">
                    <a:solidFill>
                      <a:schemeClr val="tx1"/>
                    </a:solidFill>
                    <a:ea typeface="ＭＳ Ｐゴシック" pitchFamily="34" charset="-128"/>
                  </a:rPr>
                  <a:t>We will consider the (more general) weighted version, where each S</a:t>
                </a:r>
                <a:r>
                  <a:rPr lang="en-US" altLang="en-US" kern="0" baseline="-25000" dirty="0">
                    <a:solidFill>
                      <a:schemeClr val="tx1"/>
                    </a:solidFill>
                    <a:ea typeface="ＭＳ Ｐゴシック" pitchFamily="34" charset="-128"/>
                  </a:rPr>
                  <a:t>i</a:t>
                </a:r>
                <a:r>
                  <a:rPr lang="en-US" altLang="en-US" kern="0" dirty="0">
                    <a:solidFill>
                      <a:schemeClr val="tx1"/>
                    </a:solidFill>
                    <a:ea typeface="ＭＳ Ｐゴシック" pitchFamily="34" charset="-128"/>
                  </a:rPr>
                  <a:t> has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𝑤</m:t>
                        </m:r>
                      </m:e>
                      <m:sub>
                        <m:r>
                          <a:rPr lang="en-US" altLang="en-US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kern="0" dirty="0">
                    <a:solidFill>
                      <a:schemeClr val="tx1"/>
                    </a:solidFill>
                    <a:ea typeface="ＭＳ Ｐゴシック" pitchFamily="34" charset="-128"/>
                  </a:rPr>
                  <a:t>, and the goal is minimize the total weight of the selected subsets.</a:t>
                </a:r>
                <a:endParaRPr lang="en-US" altLang="en-US" i="1" kern="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indent="-231775"/>
                <a:r>
                  <a:rPr lang="en-US" altLang="en-US" sz="2000" kern="0" dirty="0">
                    <a:ea typeface="SimSun" pitchFamily="2" charset="-122"/>
                  </a:rPr>
                  <a:t>The generalized greedy algorithm: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𝑈</m:t>
                    </m:r>
                  </m:oMath>
                </a14:m>
                <a:endParaRPr lang="en-US" altLang="en-US" dirty="0">
                  <a:ea typeface="ＭＳ Ｐゴシック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itchFamily="34" charset="-128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≠∅</m:t>
                    </m:r>
                  </m:oMath>
                </a14:m>
                <a:r>
                  <a:rPr lang="en-US" altLang="en-US" dirty="0">
                    <a:ea typeface="ＭＳ Ｐゴシック" pitchFamily="34" charset="-128"/>
                  </a:rPr>
                  <a:t> do</a:t>
                </a:r>
              </a:p>
              <a:p>
                <a:pPr lvl="2"/>
                <a:r>
                  <a:rPr lang="en-US" altLang="en-US" dirty="0">
                    <a:ea typeface="ＭＳ Ｐゴシック" pitchFamily="34" charset="-128"/>
                  </a:rPr>
                  <a:t>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itchFamily="34" charset="-128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/|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∩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</m:oMath>
                </a14:m>
                <a:r>
                  <a:rPr lang="en-US" altLang="en-US" dirty="0">
                    <a:ea typeface="ＭＳ Ｐゴシック" pitchFamily="34" charset="-128"/>
                  </a:rPr>
                  <a:t> is minimized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−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i="1" dirty="0">
                  <a:ea typeface="ＭＳ Ｐゴシック" pitchFamily="34" charset="-128"/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Intuitively, the greedy algorithm “pays”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𝑤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/|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∩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 to cover each element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∩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.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Define the cost of each element in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∩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𝑤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/|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∩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total weight of the greedy solution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399"/>
                <a:ext cx="7848600" cy="5777345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974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Relating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𝑐</m:t>
                    </m:r>
                    <m:r>
                      <a:rPr lang="en-US" altLang="en-US" i="1" baseline="-25000" dirty="0" err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altLang="en-US" dirty="0"/>
                  <a:t> with OPT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933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4217437"/>
              </a:xfrm>
            </p:spPr>
            <p:txBody>
              <a:bodyPr/>
              <a:lstStyle/>
              <a:p>
                <a:r>
                  <a:rPr lang="en-US" dirty="0"/>
                  <a:t>Intuition: </a:t>
                </a:r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picked by OPT, need to show that its weight is lower bounded by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’s.</a:t>
                </a:r>
              </a:p>
              <a:p>
                <a:r>
                  <a:rPr lang="en-US" dirty="0"/>
                  <a:t>Lemma: </a:t>
                </a:r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b="0" i="1" dirty="0">
                  <a:solidFill>
                    <a:schemeClr val="tx1"/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harmonic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Pf</a:t>
                </a:r>
                <a:r>
                  <a:rPr lang="en-US" dirty="0">
                    <a:solidFill>
                      <a:schemeClr val="tx1"/>
                    </a:solidFill>
                  </a:rPr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WLOG, suppose the greedy algorithm covers them in order.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which is covered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by the greedy algorithm. We have</a:t>
                </a:r>
              </a:p>
              <a:p>
                <a:endParaRPr lang="en-US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4217437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25</a:t>
            </a:fld>
            <a:endParaRPr lang="en-US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490070" y="523252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greedy choice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4329402" y="4900317"/>
            <a:ext cx="1" cy="3322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98774" y="5756787"/>
                <a:ext cx="319869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not covered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74" y="5756787"/>
                <a:ext cx="3198696" cy="391646"/>
              </a:xfrm>
              <a:prstGeom prst="rect">
                <a:avLst/>
              </a:prstGeom>
              <a:blipFill rotWithShape="0">
                <a:blip r:embed="rId4"/>
                <a:stretch>
                  <a:fillRect t="-6154" r="-76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 bwMode="auto">
          <a:xfrm flipH="1" flipV="1">
            <a:off x="5626356" y="4900317"/>
            <a:ext cx="1" cy="7726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4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Ratio of the Greedy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The total weight of the greedy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𝑑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limLow>
                      <m:limLow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max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lim>
                    </m:limLow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⁡|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.</a:t>
                </a:r>
              </a:p>
              <a:p>
                <a:r>
                  <a:rPr lang="en-US" dirty="0">
                    <a:sym typeface="Symbol"/>
                  </a:rPr>
                  <a:t>Pf:</a:t>
                </a:r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 Suppose OPT picks a collection of subsets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.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, by the Lemma we have</a:t>
                </a:r>
                <a:br>
                  <a:rPr lang="en-US" dirty="0">
                    <a:solidFill>
                      <a:schemeClr val="tx1"/>
                    </a:solidFill>
                    <a:sym typeface="Symbol"/>
                  </a:rPr>
                </a:br>
                <a:endParaRPr lang="en-US" dirty="0">
                  <a:solidFill>
                    <a:schemeClr val="tx1"/>
                  </a:solidFill>
                  <a:sym typeface="Symbo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≥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OPT has to cover all elements, so its total weight is at least (even if each element is covered only once)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𝐻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⋅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alt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𝐻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⋅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𝐺𝑅𝐸𝐸𝐷𝑌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ym typeface="Symbol"/>
                  </a:rPr>
                  <a:t>Remarks: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𝑑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)=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log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sym typeface="Symbol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This analysis is tight (i.e., there are instances on which GREEDY is indeed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Ω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log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 times worse than OPT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It has been proved that no poly-time algorithm can do better (asymptotically) unless P = NP.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  <a:sym typeface="Symbol"/>
                </a:endParaRPr>
              </a:p>
              <a:p>
                <a:endParaRPr lang="en-US" dirty="0">
                  <a:solidFill>
                    <a:schemeClr val="tx1"/>
                  </a:solidFill>
                  <a:sym typeface="Symbol"/>
                </a:endParaRPr>
              </a:p>
              <a:p>
                <a:endParaRPr lang="en-US" dirty="0">
                  <a:solidFill>
                    <a:schemeClr val="tx1"/>
                  </a:solidFill>
                  <a:sym typeface="Symbol"/>
                </a:endParaRPr>
              </a:p>
              <a:p>
                <a:endParaRPr lang="en-US" dirty="0">
                  <a:solidFill>
                    <a:schemeClr val="tx1"/>
                  </a:solidFill>
                  <a:sym typeface="Symbol"/>
                </a:endParaRPr>
              </a:p>
              <a:p>
                <a:endParaRPr lang="en-US" dirty="0">
                  <a:solidFill>
                    <a:schemeClr val="tx1"/>
                  </a:solidFill>
                  <a:sym typeface="Symbol"/>
                </a:endParaRPr>
              </a:p>
              <a:p>
                <a:endParaRPr lang="en-US" dirty="0">
                  <a:solidFill>
                    <a:schemeClr val="tx1"/>
                  </a:solidFill>
                  <a:sym typeface="Symbol"/>
                </a:endParaRPr>
              </a:p>
              <a:p>
                <a:endParaRPr lang="en-US" dirty="0">
                  <a:solidFill>
                    <a:schemeClr val="tx1"/>
                  </a:solidFill>
                  <a:sym typeface="Symbol"/>
                </a:endParaRPr>
              </a:p>
              <a:p>
                <a:endParaRPr lang="en-US" dirty="0">
                  <a:solidFill>
                    <a:schemeClr val="tx1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26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350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11.4  The Pricing Method:  Vertex Cover</a:t>
            </a:r>
          </a:p>
        </p:txBody>
      </p:sp>
    </p:spTree>
    <p:extLst>
      <p:ext uri="{BB962C8B-B14F-4D97-AF65-F5344CB8AC3E}">
        <p14:creationId xmlns:p14="http://schemas.microsoft.com/office/powerpoint/2010/main" val="3117900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Weighted vertex cover.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 graph G with vertex weights, find a vertex cover of minimum weight.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It’s a special case of the set cover problem, so 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approximation ratio can be achieved by the greedy algorithm,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max degree.</a:t>
                </a:r>
              </a:p>
            </p:txBody>
          </p:sp>
        </mc:Choice>
        <mc:Fallback xmlns="">
          <p:sp>
            <p:nvSpPr>
              <p:cNvPr id="624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t="-338"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8B3C0-A284-4FD4-AE10-BDF4E2BDB97C}" type="slidenum">
              <a:rPr lang="en-US" altLang="en-US"/>
              <a:pPr/>
              <a:t>28</a:t>
            </a:fld>
            <a:endParaRPr lang="en-US" altLang="en-US" sz="1400"/>
          </a:p>
        </p:txBody>
      </p:sp>
      <p:sp>
        <p:nvSpPr>
          <p:cNvPr id="624644" name="Oval 4"/>
          <p:cNvSpPr>
            <a:spLocks noChangeAspect="1" noChangeArrowheads="1"/>
          </p:cNvSpPr>
          <p:nvPr/>
        </p:nvSpPr>
        <p:spPr bwMode="auto">
          <a:xfrm>
            <a:off x="3673475" y="3246438"/>
            <a:ext cx="309563" cy="3095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24645" name="Oval 5"/>
          <p:cNvSpPr>
            <a:spLocks noChangeAspect="1" noChangeArrowheads="1"/>
          </p:cNvSpPr>
          <p:nvPr/>
        </p:nvSpPr>
        <p:spPr bwMode="auto">
          <a:xfrm>
            <a:off x="3683000" y="4635500"/>
            <a:ext cx="309563" cy="309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9</a:t>
            </a:r>
          </a:p>
        </p:txBody>
      </p:sp>
      <p:sp>
        <p:nvSpPr>
          <p:cNvPr id="624646" name="Oval 6"/>
          <p:cNvSpPr>
            <a:spLocks noChangeAspect="1" noChangeArrowheads="1"/>
          </p:cNvSpPr>
          <p:nvPr/>
        </p:nvSpPr>
        <p:spPr bwMode="auto">
          <a:xfrm>
            <a:off x="1792288" y="3246438"/>
            <a:ext cx="309562" cy="3095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24647" name="AutoShape 7"/>
          <p:cNvCxnSpPr>
            <a:cxnSpLocks noChangeShapeType="1"/>
            <a:stCxn id="624646" idx="6"/>
            <a:endCxn id="624644" idx="2"/>
          </p:cNvCxnSpPr>
          <p:nvPr/>
        </p:nvCxnSpPr>
        <p:spPr bwMode="auto">
          <a:xfrm>
            <a:off x="2101850" y="3402013"/>
            <a:ext cx="157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48" name="AutoShape 8"/>
          <p:cNvCxnSpPr>
            <a:cxnSpLocks noChangeShapeType="1"/>
            <a:stCxn id="624646" idx="6"/>
            <a:endCxn id="624645" idx="1"/>
          </p:cNvCxnSpPr>
          <p:nvPr/>
        </p:nvCxnSpPr>
        <p:spPr bwMode="auto">
          <a:xfrm>
            <a:off x="2101850" y="3402013"/>
            <a:ext cx="1627188" cy="127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649" name="Oval 9"/>
          <p:cNvSpPr>
            <a:spLocks noChangeAspect="1" noChangeArrowheads="1"/>
          </p:cNvSpPr>
          <p:nvPr/>
        </p:nvSpPr>
        <p:spPr bwMode="auto">
          <a:xfrm>
            <a:off x="1801813" y="4635500"/>
            <a:ext cx="309562" cy="3095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24650" name="AutoShape 10"/>
          <p:cNvCxnSpPr>
            <a:cxnSpLocks noChangeShapeType="1"/>
            <a:stCxn id="624649" idx="6"/>
            <a:endCxn id="624645" idx="2"/>
          </p:cNvCxnSpPr>
          <p:nvPr/>
        </p:nvCxnSpPr>
        <p:spPr bwMode="auto">
          <a:xfrm>
            <a:off x="2111375" y="4791075"/>
            <a:ext cx="157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51" name="AutoShape 11"/>
          <p:cNvCxnSpPr>
            <a:cxnSpLocks noChangeShapeType="1"/>
            <a:stCxn id="624644" idx="4"/>
            <a:endCxn id="624645" idx="0"/>
          </p:cNvCxnSpPr>
          <p:nvPr/>
        </p:nvCxnSpPr>
        <p:spPr bwMode="auto">
          <a:xfrm>
            <a:off x="3829050" y="3556000"/>
            <a:ext cx="9525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52" name="AutoShape 12"/>
          <p:cNvCxnSpPr>
            <a:cxnSpLocks noChangeShapeType="1"/>
            <a:stCxn id="624646" idx="4"/>
            <a:endCxn id="624649" idx="0"/>
          </p:cNvCxnSpPr>
          <p:nvPr/>
        </p:nvCxnSpPr>
        <p:spPr bwMode="auto">
          <a:xfrm>
            <a:off x="1947863" y="3556000"/>
            <a:ext cx="9525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653" name="Oval 13"/>
          <p:cNvSpPr>
            <a:spLocks noChangeAspect="1" noChangeArrowheads="1"/>
          </p:cNvSpPr>
          <p:nvPr/>
        </p:nvSpPr>
        <p:spPr bwMode="auto">
          <a:xfrm>
            <a:off x="7189788" y="3246438"/>
            <a:ext cx="309562" cy="309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624654" name="Oval 14"/>
          <p:cNvSpPr>
            <a:spLocks noChangeAspect="1" noChangeArrowheads="1"/>
          </p:cNvSpPr>
          <p:nvPr/>
        </p:nvSpPr>
        <p:spPr bwMode="auto">
          <a:xfrm>
            <a:off x="7199313" y="4635500"/>
            <a:ext cx="309562" cy="3095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24655" name="Oval 15"/>
          <p:cNvSpPr>
            <a:spLocks noChangeAspect="1" noChangeArrowheads="1"/>
          </p:cNvSpPr>
          <p:nvPr/>
        </p:nvSpPr>
        <p:spPr bwMode="auto">
          <a:xfrm>
            <a:off x="5308600" y="3246438"/>
            <a:ext cx="309563" cy="3095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24656" name="AutoShape 16"/>
          <p:cNvCxnSpPr>
            <a:cxnSpLocks noChangeShapeType="1"/>
            <a:stCxn id="624655" idx="6"/>
            <a:endCxn id="624653" idx="2"/>
          </p:cNvCxnSpPr>
          <p:nvPr/>
        </p:nvCxnSpPr>
        <p:spPr bwMode="auto">
          <a:xfrm>
            <a:off x="5618163" y="3402013"/>
            <a:ext cx="157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57" name="AutoShape 17"/>
          <p:cNvCxnSpPr>
            <a:cxnSpLocks noChangeShapeType="1"/>
            <a:stCxn id="624655" idx="6"/>
            <a:endCxn id="624654" idx="1"/>
          </p:cNvCxnSpPr>
          <p:nvPr/>
        </p:nvCxnSpPr>
        <p:spPr bwMode="auto">
          <a:xfrm>
            <a:off x="5618163" y="3402013"/>
            <a:ext cx="1627187" cy="127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658" name="Oval 18"/>
          <p:cNvSpPr>
            <a:spLocks noChangeAspect="1" noChangeArrowheads="1"/>
          </p:cNvSpPr>
          <p:nvPr/>
        </p:nvSpPr>
        <p:spPr bwMode="auto">
          <a:xfrm>
            <a:off x="5318125" y="4635500"/>
            <a:ext cx="309563" cy="309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cxnSp>
        <p:nvCxnSpPr>
          <p:cNvPr id="624659" name="AutoShape 19"/>
          <p:cNvCxnSpPr>
            <a:cxnSpLocks noChangeShapeType="1"/>
            <a:stCxn id="624658" idx="6"/>
            <a:endCxn id="624654" idx="2"/>
          </p:cNvCxnSpPr>
          <p:nvPr/>
        </p:nvCxnSpPr>
        <p:spPr bwMode="auto">
          <a:xfrm>
            <a:off x="5627688" y="4791075"/>
            <a:ext cx="157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60" name="AutoShape 20"/>
          <p:cNvCxnSpPr>
            <a:cxnSpLocks noChangeShapeType="1"/>
            <a:stCxn id="624653" idx="4"/>
            <a:endCxn id="624654" idx="0"/>
          </p:cNvCxnSpPr>
          <p:nvPr/>
        </p:nvCxnSpPr>
        <p:spPr bwMode="auto">
          <a:xfrm>
            <a:off x="7345363" y="3556000"/>
            <a:ext cx="9525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61" name="AutoShape 21"/>
          <p:cNvCxnSpPr>
            <a:cxnSpLocks noChangeShapeType="1"/>
            <a:stCxn id="624655" idx="4"/>
            <a:endCxn id="624658" idx="0"/>
          </p:cNvCxnSpPr>
          <p:nvPr/>
        </p:nvCxnSpPr>
        <p:spPr bwMode="auto">
          <a:xfrm>
            <a:off x="5464175" y="3556000"/>
            <a:ext cx="9525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662" name="Text Box 22"/>
          <p:cNvSpPr txBox="1">
            <a:spLocks noChangeArrowheads="1"/>
          </p:cNvSpPr>
          <p:nvPr/>
        </p:nvSpPr>
        <p:spPr bwMode="auto">
          <a:xfrm>
            <a:off x="1760638" y="5537200"/>
            <a:ext cx="22153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weight = 2 + 2 + 4 = 8</a:t>
            </a:r>
          </a:p>
        </p:txBody>
      </p:sp>
      <p:sp>
        <p:nvSpPr>
          <p:cNvPr id="624663" name="Text Box 23"/>
          <p:cNvSpPr txBox="1">
            <a:spLocks noChangeArrowheads="1"/>
          </p:cNvSpPr>
          <p:nvPr/>
        </p:nvSpPr>
        <p:spPr bwMode="auto">
          <a:xfrm>
            <a:off x="5473700" y="5530850"/>
            <a:ext cx="193001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weight = 2 + 9 = 11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66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Pricing method.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Each edge must be covered by some vertex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Edge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pays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to use vertex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Fairness.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Edges incident to vertex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should pay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≤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in total.</a:t>
                </a:r>
              </a:p>
              <a:p>
                <a:pPr>
                  <a:lnSpc>
                    <a:spcPct val="110000"/>
                  </a:lnSpc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Claim.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For any vertex cover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any fair prices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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𝑒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 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𝑤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 </a:t>
                </a:r>
                <a:endParaRPr lang="en-US" altLang="en-US" baseline="-25000" dirty="0">
                  <a:solidFill>
                    <a:schemeClr val="tx1"/>
                  </a:solidFill>
                  <a:sym typeface="Symbol" pitchFamily="92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Proof.  	            					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266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 t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E12BB-26BC-4EB6-AB23-19FAD2813068}" type="slidenum">
              <a:rPr lang="en-US" altLang="en-US"/>
              <a:pPr/>
              <a:t>29</a:t>
            </a:fld>
            <a:endParaRPr lang="en-US" altLang="en-US" sz="1400"/>
          </a:p>
        </p:txBody>
      </p:sp>
      <p:sp>
        <p:nvSpPr>
          <p:cNvPr id="626692" name="Oval 4"/>
          <p:cNvSpPr>
            <a:spLocks noChangeAspect="1" noChangeArrowheads="1"/>
          </p:cNvSpPr>
          <p:nvPr/>
        </p:nvSpPr>
        <p:spPr bwMode="auto">
          <a:xfrm>
            <a:off x="6359525" y="2601913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626693" name="Oval 5"/>
          <p:cNvSpPr>
            <a:spLocks noChangeAspect="1" noChangeArrowheads="1"/>
          </p:cNvSpPr>
          <p:nvPr/>
        </p:nvSpPr>
        <p:spPr bwMode="auto">
          <a:xfrm>
            <a:off x="6369050" y="3844925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9</a:t>
            </a:r>
          </a:p>
        </p:txBody>
      </p:sp>
      <p:sp>
        <p:nvSpPr>
          <p:cNvPr id="626694" name="Oval 6"/>
          <p:cNvSpPr>
            <a:spLocks noChangeAspect="1" noChangeArrowheads="1"/>
          </p:cNvSpPr>
          <p:nvPr/>
        </p:nvSpPr>
        <p:spPr bwMode="auto">
          <a:xfrm>
            <a:off x="4676775" y="260191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cxnSp>
        <p:nvCxnSpPr>
          <p:cNvPr id="626695" name="AutoShape 7"/>
          <p:cNvCxnSpPr>
            <a:cxnSpLocks noChangeShapeType="1"/>
            <a:stCxn id="626694" idx="6"/>
            <a:endCxn id="626692" idx="2"/>
          </p:cNvCxnSpPr>
          <p:nvPr/>
        </p:nvCxnSpPr>
        <p:spPr bwMode="auto">
          <a:xfrm>
            <a:off x="4953000" y="2741613"/>
            <a:ext cx="1406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6696" name="AutoShape 8"/>
          <p:cNvCxnSpPr>
            <a:cxnSpLocks noChangeShapeType="1"/>
            <a:stCxn id="626694" idx="6"/>
            <a:endCxn id="626693" idx="1"/>
          </p:cNvCxnSpPr>
          <p:nvPr/>
        </p:nvCxnSpPr>
        <p:spPr bwMode="auto">
          <a:xfrm>
            <a:off x="4953000" y="2741613"/>
            <a:ext cx="1455738" cy="1144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6697" name="Oval 9"/>
          <p:cNvSpPr>
            <a:spLocks noChangeAspect="1" noChangeArrowheads="1"/>
          </p:cNvSpPr>
          <p:nvPr/>
        </p:nvSpPr>
        <p:spPr bwMode="auto">
          <a:xfrm>
            <a:off x="4684713" y="3844925"/>
            <a:ext cx="277812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cxnSp>
        <p:nvCxnSpPr>
          <p:cNvPr id="626698" name="AutoShape 10"/>
          <p:cNvCxnSpPr>
            <a:cxnSpLocks noChangeShapeType="1"/>
            <a:stCxn id="626697" idx="6"/>
            <a:endCxn id="626693" idx="2"/>
          </p:cNvCxnSpPr>
          <p:nvPr/>
        </p:nvCxnSpPr>
        <p:spPr bwMode="auto">
          <a:xfrm>
            <a:off x="4962525" y="3983038"/>
            <a:ext cx="1406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6699" name="AutoShape 11"/>
          <p:cNvCxnSpPr>
            <a:cxnSpLocks noChangeShapeType="1"/>
            <a:stCxn id="626692" idx="4"/>
            <a:endCxn id="626693" idx="0"/>
          </p:cNvCxnSpPr>
          <p:nvPr/>
        </p:nvCxnSpPr>
        <p:spPr bwMode="auto">
          <a:xfrm>
            <a:off x="6499225" y="2878138"/>
            <a:ext cx="7938" cy="966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6700" name="AutoShape 12"/>
          <p:cNvCxnSpPr>
            <a:cxnSpLocks noChangeShapeType="1"/>
            <a:stCxn id="626694" idx="4"/>
            <a:endCxn id="626697" idx="0"/>
          </p:cNvCxnSpPr>
          <p:nvPr/>
        </p:nvCxnSpPr>
        <p:spPr bwMode="auto">
          <a:xfrm>
            <a:off x="4816475" y="2878138"/>
            <a:ext cx="7938" cy="966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267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0566"/>
              </p:ext>
            </p:extLst>
          </p:nvPr>
        </p:nvGraphicFramePr>
        <p:xfrm>
          <a:off x="914400" y="2923198"/>
          <a:ext cx="3209925" cy="740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81000" imgH="469800" progId="Equation.3">
                  <p:embed/>
                </p:oleObj>
              </mc:Choice>
              <mc:Fallback>
                <p:oleObj name="Equation" r:id="rId5" imgW="278100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914400" y="2923198"/>
                        <a:ext cx="3209925" cy="740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219414"/>
              </p:ext>
            </p:extLst>
          </p:nvPr>
        </p:nvGraphicFramePr>
        <p:xfrm>
          <a:off x="1782763" y="5087938"/>
          <a:ext cx="4745885" cy="77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49560" imgH="469800" progId="Equation.3">
                  <p:embed/>
                </p:oleObj>
              </mc:Choice>
              <mc:Fallback>
                <p:oleObj name="Equation" r:id="rId7" imgW="394956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1782763" y="5087938"/>
                        <a:ext cx="4745885" cy="771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03" name="Line 15"/>
          <p:cNvSpPr>
            <a:spLocks noChangeShapeType="1"/>
          </p:cNvSpPr>
          <p:nvPr/>
        </p:nvSpPr>
        <p:spPr bwMode="auto">
          <a:xfrm flipV="1">
            <a:off x="4533900" y="5727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4038903" y="5956300"/>
            <a:ext cx="223939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sum fairness inequalities</a:t>
            </a:r>
            <a:br>
              <a:rPr lang="en-US" altLang="en-US" sz="1400" dirty="0"/>
            </a:br>
            <a:r>
              <a:rPr lang="en-US" altLang="en-US" sz="1400" dirty="0"/>
              <a:t>for each node in S</a:t>
            </a:r>
          </a:p>
        </p:txBody>
      </p:sp>
      <p:sp>
        <p:nvSpPr>
          <p:cNvPr id="626705" name="Line 17"/>
          <p:cNvSpPr>
            <a:spLocks noChangeShapeType="1"/>
          </p:cNvSpPr>
          <p:nvPr/>
        </p:nvSpPr>
        <p:spPr bwMode="auto">
          <a:xfrm flipV="1">
            <a:off x="2855913" y="56562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26706" name="Text Box 18"/>
          <p:cNvSpPr txBox="1">
            <a:spLocks noChangeArrowheads="1"/>
          </p:cNvSpPr>
          <p:nvPr/>
        </p:nvSpPr>
        <p:spPr bwMode="auto">
          <a:xfrm>
            <a:off x="1782763" y="5956300"/>
            <a:ext cx="213840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each edge e covered by</a:t>
            </a:r>
            <a:br>
              <a:rPr lang="en-US" altLang="en-US" sz="1400" dirty="0"/>
            </a:br>
            <a:r>
              <a:rPr lang="en-US" altLang="en-US" sz="1400" dirty="0"/>
              <a:t>at least one node in 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Input.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identical machines;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jobs, 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has processing time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0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must run contiguously on one machine.</a:t>
                </a:r>
              </a:p>
              <a:p>
                <a:pPr lvl="1"/>
                <a:r>
                  <a:rPr lang="en-US" altLang="en-US" dirty="0"/>
                  <a:t>A machine can process at most one job at a time.</a:t>
                </a:r>
              </a:p>
              <a:p>
                <a:r>
                  <a:rPr lang="en-US" altLang="en-US" dirty="0"/>
                  <a:t>Def.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be the subset of jobs assigned to machine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The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load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of machine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/>
                  <a:t>Def.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en-US" dirty="0" err="1">
                    <a:solidFill>
                      <a:schemeClr val="accent1"/>
                    </a:solidFill>
                  </a:rPr>
                  <a:t>makespan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is the maximum load on any machine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  <a:endParaRPr lang="en-US" altLang="en-US" dirty="0"/>
              </a:p>
              <a:p>
                <a:r>
                  <a:rPr lang="en-US" altLang="en-US" dirty="0"/>
                  <a:t>The load balancing problem.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Assign each job to a machine to minimize the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makespan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/>
                  <a:t>NP-hard.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Reduce from the partition problem.</a:t>
                </a:r>
              </a:p>
            </p:txBody>
          </p:sp>
        </mc:Choice>
        <mc:Fallback xmlns="">
          <p:sp>
            <p:nvSpPr>
              <p:cNvPr id="440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ADA55-6B87-4AB5-B28B-494D620A0E8B}" type="slidenum">
              <a:rPr lang="en-US" altLang="en-US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Pricing Method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Pricing method.  </a:t>
            </a:r>
            <a:r>
              <a:rPr lang="en-US" altLang="en-US">
                <a:solidFill>
                  <a:schemeClr val="tx1"/>
                </a:solidFill>
              </a:rPr>
              <a:t>Set prices and find vertex cover simultaneously.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C46A6-1D0B-4ECA-831E-D4DB58FF0AF4}" type="slidenum">
              <a:rPr lang="en-US" altLang="en-US"/>
              <a:pPr/>
              <a:t>30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8740" name="Text Box 4"/>
              <p:cNvSpPr txBox="1">
                <a:spLocks noChangeArrowheads="1"/>
              </p:cNvSpPr>
              <p:nvPr/>
            </p:nvSpPr>
            <p:spPr bwMode="auto">
              <a:xfrm>
                <a:off x="855663" y="2322513"/>
                <a:ext cx="7399337" cy="21544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sz="1600" b="1" u="sng" dirty="0">
                    <a:latin typeface="Courier New" pitchFamily="92" charset="0"/>
                  </a:rPr>
                  <a:t>Weighted-Vertex-Cover-</a:t>
                </a:r>
                <a:r>
                  <a:rPr lang="en-US" altLang="en-US" sz="1600" b="1" u="sng" dirty="0" err="1">
                    <a:latin typeface="Courier New" pitchFamily="92" charset="0"/>
                  </a:rPr>
                  <a:t>Approx</a:t>
                </a:r>
                <a:r>
                  <a:rPr lang="en-US" altLang="en-US" sz="1600" b="1" u="sng" dirty="0">
                    <a:latin typeface="Courier New" pitchFamily="92" charset="0"/>
                  </a:rPr>
                  <a:t>(G, w):</a:t>
                </a:r>
                <a:r>
                  <a:rPr lang="en-US" altLang="en-US" sz="1600" b="1" dirty="0">
                    <a:latin typeface="Courier New" pitchFamily="92" charset="0"/>
                  </a:rPr>
                  <a:t> </a:t>
                </a:r>
              </a:p>
              <a:p>
                <a:r>
                  <a:rPr lang="en-US" altLang="en-US" sz="1600" b="1" dirty="0">
                    <a:latin typeface="Courier New" pitchFamily="92" charset="0"/>
                  </a:rPr>
                  <a:t>   </a:t>
                </a:r>
                <a:r>
                  <a:rPr lang="en-US" altLang="en-US" sz="1600" b="1" dirty="0">
                    <a:solidFill>
                      <a:srgbClr val="003399"/>
                    </a:solidFill>
                    <a:latin typeface="Courier New" pitchFamily="92" charset="0"/>
                  </a:rPr>
                  <a:t>for each</a:t>
                </a:r>
                <a:r>
                  <a:rPr lang="en-US" altLang="en-US" sz="1600" b="1" dirty="0">
                    <a:latin typeface="Courier New" pitchFamily="92" charset="0"/>
                  </a:rPr>
                  <a:t> e in E</a:t>
                </a:r>
              </a:p>
              <a:p>
                <a:r>
                  <a:rPr lang="en-US" altLang="en-US" sz="1600" b="1" dirty="0">
                    <a:latin typeface="Courier New" pitchFamily="92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altLang="en-US" sz="1600" dirty="0">
                  <a:latin typeface="Courier New" pitchFamily="92" charset="0"/>
                </a:endParaRPr>
              </a:p>
              <a:p>
                <a:r>
                  <a:rPr lang="en-US" altLang="en-US" sz="1600" b="1" dirty="0">
                    <a:latin typeface="Courier New" pitchFamily="92" charset="0"/>
                  </a:rPr>
                  <a:t>   </a:t>
                </a:r>
                <a:r>
                  <a:rPr lang="en-US" altLang="en-US" sz="1600" b="1" dirty="0">
                    <a:solidFill>
                      <a:srgbClr val="003399"/>
                    </a:solidFill>
                    <a:latin typeface="Courier New" pitchFamily="92" charset="0"/>
                  </a:rPr>
                  <a:t>while</a:t>
                </a:r>
                <a:r>
                  <a:rPr lang="en-US" altLang="en-US" sz="1600" b="1" dirty="0">
                    <a:latin typeface="Courier New" pitchFamily="9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en-US" sz="1600" dirty="0">
                    <a:sym typeface="Symbol" pitchFamily="92" charset="2"/>
                  </a:rPr>
                  <a:t> </a:t>
                </a:r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edge </a:t>
                </a:r>
                <a14:m>
                  <m:oMath xmlns:m="http://schemas.openxmlformats.org/officeDocument/2006/math">
                    <m:r>
                      <a:rPr lang="en-US" altLang="en-US" sz="1600" b="1" i="0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𝑖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,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𝑗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 such that neither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𝑖</m:t>
                    </m:r>
                  </m:oMath>
                </a14:m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 nor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𝑗</m:t>
                    </m:r>
                  </m:oMath>
                </a14:m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 is tight</a:t>
                </a:r>
                <a:endParaRPr lang="en-US" altLang="en-US" sz="1600" b="1" dirty="0">
                  <a:latin typeface="Courier New" pitchFamily="92" charset="0"/>
                </a:endParaRPr>
              </a:p>
              <a:p>
                <a:r>
                  <a:rPr lang="en-US" altLang="en-US" sz="1600" b="1" dirty="0">
                    <a:latin typeface="Courier New" pitchFamily="92" charset="0"/>
                  </a:rPr>
                  <a:t>      select such an edge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en-US" sz="1600" dirty="0">
                  <a:latin typeface="Courier New" pitchFamily="92" charset="0"/>
                </a:endParaRPr>
              </a:p>
              <a:p>
                <a:r>
                  <a:rPr lang="en-US" altLang="en-US" sz="1600" b="1" dirty="0">
                    <a:latin typeface="Courier New" pitchFamily="92" charset="0"/>
                  </a:rPr>
                  <a:t>     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en-US" sz="1600" b="1" dirty="0">
                    <a:latin typeface="Courier New" pitchFamily="92" charset="0"/>
                  </a:rPr>
                  <a:t> without violating fairness</a:t>
                </a:r>
              </a:p>
              <a:p>
                <a:r>
                  <a:rPr lang="en-US" altLang="en-US" sz="1600" b="1" dirty="0">
                    <a:latin typeface="Courier New" pitchFamily="9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>
                    <a:latin typeface="Courier New" pitchFamily="92" charset="0"/>
                  </a:rPr>
                  <a:t>set of all tight nodes</a:t>
                </a:r>
              </a:p>
              <a:p>
                <a:r>
                  <a:rPr lang="en-US" altLang="en-US" sz="1600" b="1" dirty="0">
                    <a:latin typeface="Courier New" pitchFamily="92" charset="0"/>
                  </a:rPr>
                  <a:t>   </a:t>
                </a:r>
                <a:r>
                  <a:rPr lang="en-US" altLang="en-US" sz="1600" b="1" dirty="0">
                    <a:solidFill>
                      <a:srgbClr val="003399"/>
                    </a:solidFill>
                    <a:latin typeface="Courier New" pitchFamily="92" charset="0"/>
                  </a:rPr>
                  <a:t>return</a:t>
                </a:r>
                <a:r>
                  <a:rPr lang="en-US" altLang="en-US" sz="1600" b="1" dirty="0">
                    <a:latin typeface="Courier New" pitchFamily="92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6287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663" y="2322513"/>
                <a:ext cx="7399337" cy="2154436"/>
              </a:xfrm>
              <a:prstGeom prst="rect">
                <a:avLst/>
              </a:prstGeom>
              <a:blipFill rotWithShape="0">
                <a:blip r:embed="rId4"/>
                <a:stretch>
                  <a:fillRect b="-56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8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95961"/>
              </p:ext>
            </p:extLst>
          </p:nvPr>
        </p:nvGraphicFramePr>
        <p:xfrm>
          <a:off x="6354224" y="2450728"/>
          <a:ext cx="1209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600" imgH="469800" progId="Equation.3">
                  <p:embed/>
                </p:oleObj>
              </mc:Choice>
              <mc:Fallback>
                <p:oleObj name="Equation" r:id="rId5" imgW="11556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6354224" y="2450728"/>
                        <a:ext cx="12096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42" name="Line 6"/>
          <p:cNvSpPr>
            <a:spLocks noChangeShapeType="1"/>
          </p:cNvSpPr>
          <p:nvPr/>
        </p:nvSpPr>
        <p:spPr bwMode="auto">
          <a:xfrm>
            <a:off x="7114637" y="2915865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Pricing Method: Example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61733-BE12-47DD-B3F4-58032588F1E5}" type="slidenum">
              <a:rPr lang="en-US" altLang="en-US"/>
              <a:pPr/>
              <a:t>31</a:t>
            </a:fld>
            <a:endParaRPr lang="en-US" altLang="en-US" sz="1400"/>
          </a:p>
        </p:txBody>
      </p:sp>
      <p:pic>
        <p:nvPicPr>
          <p:cNvPr id="670727" name="Picture 7" descr="kleinberg_11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0"/>
          <a:stretch>
            <a:fillRect/>
          </a:stretch>
        </p:blipFill>
        <p:spPr bwMode="auto">
          <a:xfrm>
            <a:off x="1708150" y="1436688"/>
            <a:ext cx="6375400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0729" name="Rectangle 9"/>
          <p:cNvSpPr>
            <a:spLocks noChangeArrowheads="1"/>
          </p:cNvSpPr>
          <p:nvPr/>
        </p:nvSpPr>
        <p:spPr bwMode="auto">
          <a:xfrm>
            <a:off x="1009650" y="4489450"/>
            <a:ext cx="11620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vertex weight</a:t>
            </a:r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047875" y="4751388"/>
            <a:ext cx="163513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70732" name="Rectangle 12"/>
          <p:cNvSpPr>
            <a:spLocks noChangeArrowheads="1"/>
          </p:cNvSpPr>
          <p:nvPr/>
        </p:nvSpPr>
        <p:spPr bwMode="auto">
          <a:xfrm>
            <a:off x="1376363" y="3816350"/>
            <a:ext cx="1365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price of edge a-b</a:t>
            </a:r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2406650" y="4149725"/>
            <a:ext cx="163513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Pricing Method: 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7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Pricing method is a 2-approximation.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Pf. 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/>
                  <a:t>Algorithm terminates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iterations, since at least one new node becomes tight after each iteration of while loop.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set of all tight nodes upon termination of algorithm. 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 is a vertex cover: if some edge 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uncovered, then neither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nor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is tight. But then the while loop would not terminate.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/>
                  <a:t> be optimal vertex cover. We will show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630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 t="-338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7CB87-09DE-449D-B150-270E4F08B997}" type="slidenum">
              <a:rPr lang="en-US" altLang="en-US"/>
              <a:pPr/>
              <a:t>32</a:t>
            </a:fld>
            <a:endParaRPr lang="en-US" altLang="en-US" sz="1400"/>
          </a:p>
        </p:txBody>
      </p:sp>
      <p:graphicFrame>
        <p:nvGraphicFramePr>
          <p:cNvPr id="630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11227"/>
              </p:ext>
            </p:extLst>
          </p:nvPr>
        </p:nvGraphicFramePr>
        <p:xfrm>
          <a:off x="609600" y="3938947"/>
          <a:ext cx="72755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99200" imgH="457200" progId="Equation.3">
                  <p:embed/>
                </p:oleObj>
              </mc:Choice>
              <mc:Fallback>
                <p:oleObj name="Equation" r:id="rId5" imgW="6299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609600" y="3938947"/>
                        <a:ext cx="72755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89" name="Line 5"/>
          <p:cNvSpPr>
            <a:spLocks noChangeShapeType="1"/>
          </p:cNvSpPr>
          <p:nvPr/>
        </p:nvSpPr>
        <p:spPr bwMode="auto">
          <a:xfrm flipV="1">
            <a:off x="2255837" y="45564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1213083" y="4844393"/>
            <a:ext cx="208550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all nodes in S are tight</a:t>
            </a:r>
          </a:p>
        </p:txBody>
      </p:sp>
      <p:sp>
        <p:nvSpPr>
          <p:cNvPr id="630791" name="Line 7"/>
          <p:cNvSpPr>
            <a:spLocks noChangeShapeType="1"/>
          </p:cNvSpPr>
          <p:nvPr/>
        </p:nvSpPr>
        <p:spPr bwMode="auto">
          <a:xfrm flipV="1">
            <a:off x="3824287" y="455172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3393594" y="4844393"/>
            <a:ext cx="100989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S </a:t>
            </a:r>
            <a:r>
              <a:rPr lang="en-US" altLang="en-US" sz="1400" dirty="0">
                <a:sym typeface="Symbol" pitchFamily="92" charset="2"/>
              </a:rPr>
              <a:t> V,</a:t>
            </a:r>
            <a:br>
              <a:rPr lang="en-US" altLang="en-US" sz="1400" dirty="0">
                <a:sym typeface="Symbol" pitchFamily="92" charset="2"/>
              </a:rPr>
            </a:br>
            <a:r>
              <a:rPr lang="en-US" altLang="en-US" sz="1400" dirty="0">
                <a:sym typeface="Symbol" pitchFamily="92" charset="2"/>
              </a:rPr>
              <a:t>prices  0</a:t>
            </a:r>
          </a:p>
        </p:txBody>
      </p:sp>
      <p:sp>
        <p:nvSpPr>
          <p:cNvPr id="630793" name="Line 9"/>
          <p:cNvSpPr>
            <a:spLocks noChangeShapeType="1"/>
          </p:cNvSpPr>
          <p:nvPr/>
        </p:nvSpPr>
        <p:spPr bwMode="auto">
          <a:xfrm flipV="1">
            <a:off x="6696075" y="452632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6518275" y="4845409"/>
            <a:ext cx="144430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fairness lemma</a:t>
            </a:r>
          </a:p>
        </p:txBody>
      </p:sp>
      <p:sp>
        <p:nvSpPr>
          <p:cNvPr id="630795" name="Line 11"/>
          <p:cNvSpPr>
            <a:spLocks noChangeShapeType="1"/>
          </p:cNvSpPr>
          <p:nvPr/>
        </p:nvSpPr>
        <p:spPr bwMode="auto">
          <a:xfrm flipV="1">
            <a:off x="5497512" y="455330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4341183" y="4844393"/>
            <a:ext cx="223939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each edge counted twice</a:t>
            </a:r>
            <a:endParaRPr lang="en-US" altLang="en-US" sz="1400" dirty="0">
              <a:sym typeface="Symbol" pitchFamily="92" charset="2"/>
            </a:endParaRPr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8051800" y="4199297"/>
            <a:ext cx="63500" cy="63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uiExpand="1" build="p"/>
      <p:bldP spid="630789" grpId="0" animBg="1"/>
      <p:bldP spid="630790" grpId="0"/>
      <p:bldP spid="630791" grpId="0" animBg="1"/>
      <p:bldP spid="630792" grpId="0"/>
      <p:bldP spid="630793" grpId="0" animBg="1"/>
      <p:bldP spid="630794" grpId="0"/>
      <p:bldP spid="630795" grpId="0" animBg="1"/>
      <p:bldP spid="630796" grpId="0"/>
      <p:bldP spid="6307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11.6  LP Rounding: Vertex Cover</a:t>
            </a:r>
          </a:p>
        </p:txBody>
      </p:sp>
    </p:spTree>
    <p:extLst>
      <p:ext uri="{BB962C8B-B14F-4D97-AF65-F5344CB8AC3E}">
        <p14:creationId xmlns:p14="http://schemas.microsoft.com/office/powerpoint/2010/main" val="2319864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Weighted Vertex Cover:  Integer Linear Programming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84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Weighted vertex cover.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an undirected 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with vertex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find a minimum weight subset of nodes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such that every edge is incident to at least one vertex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  <a:endParaRPr lang="en-US" altLang="en-US" dirty="0"/>
              </a:p>
              <a:p>
                <a:r>
                  <a:rPr lang="en-US" altLang="en-US" dirty="0"/>
                  <a:t>Integer programming formulation.</a:t>
                </a:r>
              </a:p>
              <a:p>
                <a:pPr lvl="1"/>
                <a:r>
                  <a:rPr lang="en-US" altLang="en-US" dirty="0"/>
                  <a:t>Model inclusion of each vertex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using a 0/1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  <a:br>
                  <a:rPr lang="en-US" altLang="en-US" dirty="0"/>
                </a:br>
                <a:br>
                  <a:rPr lang="en-US" altLang="en-US" dirty="0"/>
                </a:br>
                <a:br>
                  <a:rPr lang="en-US" altLang="en-US" dirty="0"/>
                </a:br>
                <a:endParaRPr lang="en-US" altLang="en-US" dirty="0"/>
              </a:p>
              <a:p>
                <a:pPr lvl="1"/>
                <a:r>
                  <a:rPr lang="en-US" altLang="en-US" dirty="0"/>
                  <a:t>Objective function: 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  <m:r>
                      <a:rPr lang="en-US" altLang="en-US" i="1" baseline="-25000" dirty="0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  <m:r>
                      <a:rPr lang="en-US" altLang="en-US" i="1" baseline="-25000" dirty="0">
                        <a:latin typeface="Cambria Math" panose="02040503050406030204" pitchFamily="18" charset="0"/>
                        <a:sym typeface="Symbol" pitchFamily="92" charset="2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Must take either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1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6184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BCF9-1F8F-4094-98CE-745CB57B3558}" type="slidenum">
              <a:rPr lang="en-US" altLang="en-US"/>
              <a:pPr/>
              <a:t>34</a:t>
            </a:fld>
            <a:endParaRPr lang="en-US" altLang="en-US" sz="1400"/>
          </a:p>
        </p:txBody>
      </p:sp>
      <p:graphicFrame>
        <p:nvGraphicFramePr>
          <p:cNvPr id="618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079082"/>
              </p:ext>
            </p:extLst>
          </p:nvPr>
        </p:nvGraphicFramePr>
        <p:xfrm>
          <a:off x="1724108" y="2914650"/>
          <a:ext cx="42608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13200" imgH="635000" progId="Equation.3">
                  <p:embed/>
                </p:oleObj>
              </mc:Choice>
              <mc:Fallback>
                <p:oleObj name="Equation" r:id="rId5" imgW="40132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191" t="-11520" r="-3191" b="-11520"/>
                      <a:stretch>
                        <a:fillRect/>
                      </a:stretch>
                    </p:blipFill>
                    <p:spPr bwMode="auto">
                      <a:xfrm>
                        <a:off x="1724108" y="2914650"/>
                        <a:ext cx="42608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87910"/>
              </p:ext>
            </p:extLst>
          </p:nvPr>
        </p:nvGraphicFramePr>
        <p:xfrm>
          <a:off x="2223293" y="4669459"/>
          <a:ext cx="469741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32300" imgH="1244600" progId="Equation.3">
                  <p:embed/>
                </p:oleObj>
              </mc:Choice>
              <mc:Fallback>
                <p:oleObj name="Equation" r:id="rId7" imgW="4432300" imgH="12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094" t="-11020" r="-3094" b="-11020"/>
                      <a:stretch>
                        <a:fillRect/>
                      </a:stretch>
                    </p:blipFill>
                    <p:spPr bwMode="auto">
                      <a:xfrm>
                        <a:off x="2223293" y="4669459"/>
                        <a:ext cx="4697413" cy="15176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Integer Linear Programming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dirty="0"/>
              <a:t>ILP.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Given integers </a:t>
            </a:r>
            <a:r>
              <a:rPr lang="en-US" altLang="en-US" dirty="0" err="1">
                <a:solidFill>
                  <a:schemeClr val="tx1"/>
                </a:solidFill>
              </a:rPr>
              <a:t>a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ij</a:t>
            </a:r>
            <a:r>
              <a:rPr lang="en-US" altLang="en-US" dirty="0">
                <a:solidFill>
                  <a:schemeClr val="tx1"/>
                </a:solidFill>
              </a:rPr>
              <a:t> and b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find integers </a:t>
            </a:r>
            <a:r>
              <a:rPr lang="en-US" altLang="en-US" dirty="0" err="1">
                <a:solidFill>
                  <a:schemeClr val="tx1"/>
                </a:solidFill>
              </a:rPr>
              <a:t>x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 that satisfy: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Vertex cover formulation proves that ILP is NP-hard.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50185-54EA-4B70-BFA7-B95C77867F86}" type="slidenum">
              <a:rPr lang="en-US" altLang="en-US"/>
              <a:pPr/>
              <a:t>35</a:t>
            </a:fld>
            <a:endParaRPr lang="en-US" altLang="en-US" sz="1400"/>
          </a:p>
        </p:txBody>
      </p:sp>
      <p:graphicFrame>
        <p:nvGraphicFramePr>
          <p:cNvPr id="616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898979"/>
              </p:ext>
            </p:extLst>
          </p:nvPr>
        </p:nvGraphicFramePr>
        <p:xfrm>
          <a:off x="4364038" y="1838325"/>
          <a:ext cx="3608387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08300" imgH="1231900" progId="Equation.3">
                  <p:embed/>
                </p:oleObj>
              </mc:Choice>
              <mc:Fallback>
                <p:oleObj name="Equation" r:id="rId3" imgW="29083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9433" t="-7423" r="-9433" b="-7423"/>
                      <a:stretch>
                        <a:fillRect/>
                      </a:stretch>
                    </p:blipFill>
                    <p:spPr bwMode="auto">
                      <a:xfrm>
                        <a:off x="4364038" y="1838325"/>
                        <a:ext cx="3608387" cy="14763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38368"/>
              </p:ext>
            </p:extLst>
          </p:nvPr>
        </p:nvGraphicFramePr>
        <p:xfrm>
          <a:off x="1538288" y="1597025"/>
          <a:ext cx="2201862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914400" progId="Equation.3">
                  <p:embed/>
                </p:oleObj>
              </mc:Choice>
              <mc:Fallback>
                <p:oleObj name="Equation" r:id="rId5" imgW="106668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-8421" t="-9114" r="-8421" b="-9114"/>
                      <a:stretch>
                        <a:fillRect/>
                      </a:stretch>
                    </p:blipFill>
                    <p:spPr bwMode="auto">
                      <a:xfrm>
                        <a:off x="1538288" y="1597025"/>
                        <a:ext cx="2201862" cy="19161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35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Linear programming.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Max/min linear objective function subject to linear inequalities.</a:t>
                </a:r>
              </a:p>
              <a:p>
                <a:pPr lvl="1"/>
                <a:r>
                  <a:rPr lang="en-US" altLang="en-US" dirty="0"/>
                  <a:t>Input:  rational numbers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0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Output:  rational numbers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Linear.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arccos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etc.</a:t>
                </a:r>
              </a:p>
              <a:p>
                <a:r>
                  <a:rPr lang="en-US" altLang="en-US" dirty="0"/>
                  <a:t>Simplex algorithm.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 err="1">
                    <a:solidFill>
                      <a:schemeClr val="hlink"/>
                    </a:solidFill>
                  </a:rPr>
                  <a:t>Dantzig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 1947]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Can solve LP in practice.</a:t>
                </a:r>
              </a:p>
              <a:p>
                <a:r>
                  <a:rPr lang="en-US" altLang="en-US" dirty="0"/>
                  <a:t>Ellipsoid algorithm.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 err="1">
                    <a:solidFill>
                      <a:schemeClr val="hlink"/>
                    </a:solidFill>
                  </a:rPr>
                  <a:t>Khachian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 1979]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Can solve LP in poly-time.</a:t>
                </a:r>
              </a:p>
            </p:txBody>
          </p:sp>
        </mc:Choice>
        <mc:Fallback xmlns="">
          <p:sp>
            <p:nvSpPr>
              <p:cNvPr id="612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94CD-1248-4149-87E7-6BDB3D486507}" type="slidenum">
              <a:rPr lang="en-US" altLang="en-US"/>
              <a:pPr/>
              <a:t>36</a:t>
            </a:fld>
            <a:endParaRPr lang="en-US" altLang="en-US" sz="1400"/>
          </a:p>
        </p:txBody>
      </p:sp>
      <p:graphicFrame>
        <p:nvGraphicFramePr>
          <p:cNvPr id="612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08163"/>
              </p:ext>
            </p:extLst>
          </p:nvPr>
        </p:nvGraphicFramePr>
        <p:xfrm>
          <a:off x="4468091" y="2343082"/>
          <a:ext cx="3594745" cy="166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52400" imgH="1117440" progId="Equation.3">
                  <p:embed/>
                </p:oleObj>
              </mc:Choice>
              <mc:Fallback>
                <p:oleObj name="Equation" r:id="rId5" imgW="2552400" imgH="1117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-2718" t="-5714" r="-2718" b="-5714"/>
                      <a:stretch>
                        <a:fillRect/>
                      </a:stretch>
                    </p:blipFill>
                    <p:spPr bwMode="auto">
                      <a:xfrm>
                        <a:off x="4468091" y="2343082"/>
                        <a:ext cx="3594745" cy="166474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834856"/>
              </p:ext>
            </p:extLst>
          </p:nvPr>
        </p:nvGraphicFramePr>
        <p:xfrm>
          <a:off x="1194936" y="2421513"/>
          <a:ext cx="2882932" cy="149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761760" progId="Equation.3">
                  <p:embed/>
                </p:oleObj>
              </mc:Choice>
              <mc:Fallback>
                <p:oleObj name="Equation" r:id="rId7" imgW="160020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-4045" t="-8675" r="-4045" b="-8675"/>
                      <a:stretch>
                        <a:fillRect/>
                      </a:stretch>
                    </p:blipFill>
                    <p:spPr bwMode="auto">
                      <a:xfrm>
                        <a:off x="1194936" y="2421513"/>
                        <a:ext cx="2882932" cy="149586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LP Feasible Region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LP geometry in 2D.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3F29D-FAB6-4837-A6A5-19A0AE1B4587}" type="slidenum">
              <a:rPr lang="en-US" altLang="en-US"/>
              <a:pPr/>
              <a:t>37</a:t>
            </a:fld>
            <a:endParaRPr lang="en-US" altLang="en-US" sz="1400"/>
          </a:p>
        </p:txBody>
      </p:sp>
      <p:pic>
        <p:nvPicPr>
          <p:cNvPr id="661508" name="Picture 4" descr="kleinberg_11F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8"/>
          <a:stretch>
            <a:fillRect/>
          </a:stretch>
        </p:blipFill>
        <p:spPr bwMode="auto">
          <a:xfrm>
            <a:off x="2409907" y="1924494"/>
            <a:ext cx="51054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1509" name="Rectangle 5"/>
              <p:cNvSpPr>
                <a:spLocks noChangeArrowheads="1"/>
              </p:cNvSpPr>
              <p:nvPr/>
            </p:nvSpPr>
            <p:spPr bwMode="auto">
              <a:xfrm>
                <a:off x="6400800" y="5984875"/>
                <a:ext cx="1210267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66150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5984875"/>
                <a:ext cx="1210267" cy="3084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510" name="Rectangle 6"/>
              <p:cNvSpPr>
                <a:spLocks noChangeArrowheads="1"/>
              </p:cNvSpPr>
              <p:nvPr/>
            </p:nvSpPr>
            <p:spPr bwMode="auto">
              <a:xfrm>
                <a:off x="4038600" y="6248400"/>
                <a:ext cx="1210267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66151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6248400"/>
                <a:ext cx="1210267" cy="3084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511" name="Rectangle 7"/>
              <p:cNvSpPr>
                <a:spLocks noChangeArrowheads="1"/>
              </p:cNvSpPr>
              <p:nvPr/>
            </p:nvSpPr>
            <p:spPr bwMode="auto">
              <a:xfrm>
                <a:off x="6713538" y="5499100"/>
                <a:ext cx="734560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66151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3538" y="5499100"/>
                <a:ext cx="734560" cy="3084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512" name="Rectangle 8"/>
              <p:cNvSpPr>
                <a:spLocks noChangeArrowheads="1"/>
              </p:cNvSpPr>
              <p:nvPr/>
            </p:nvSpPr>
            <p:spPr bwMode="auto">
              <a:xfrm>
                <a:off x="2824163" y="1616075"/>
                <a:ext cx="734560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14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661512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4163" y="1616075"/>
                <a:ext cx="734560" cy="30841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Cover:  LP Relaxation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Weighted vertex cover.  </a:t>
            </a:r>
            <a:r>
              <a:rPr lang="en-US" altLang="en-US" dirty="0">
                <a:solidFill>
                  <a:schemeClr val="tx1"/>
                </a:solidFill>
              </a:rPr>
              <a:t>Linear programming formulation.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Optimal value of (LP)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  optimal value of </a:t>
            </a:r>
            <a:r>
              <a:rPr lang="en-US" altLang="en-US" dirty="0">
                <a:solidFill>
                  <a:schemeClr val="tx1"/>
                </a:solidFill>
              </a:rPr>
              <a:t>(ILP).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LP has fewer constraints. </a:t>
            </a:r>
            <a:endParaRPr lang="en-US" altLang="en-US" dirty="0"/>
          </a:p>
          <a:p>
            <a:r>
              <a:rPr lang="en-US" altLang="en-US" dirty="0"/>
              <a:t>Note.  </a:t>
            </a:r>
            <a:r>
              <a:rPr lang="en-US" altLang="en-US" dirty="0">
                <a:solidFill>
                  <a:schemeClr val="tx1"/>
                </a:solidFill>
              </a:rPr>
              <a:t>LP is not equivalent to vertex cover. 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How can solving LP help us find a small vertex cover?</a:t>
            </a:r>
          </a:p>
          <a:p>
            <a:r>
              <a:rPr lang="en-US" altLang="en-US" dirty="0"/>
              <a:t>A.  </a:t>
            </a:r>
            <a:r>
              <a:rPr lang="en-US" altLang="en-US" dirty="0">
                <a:solidFill>
                  <a:schemeClr val="tx1"/>
                </a:solidFill>
              </a:rPr>
              <a:t>Solve LP and </a:t>
            </a:r>
            <a:r>
              <a:rPr lang="en-US" altLang="en-US" dirty="0">
                <a:solidFill>
                  <a:schemeClr val="accent1"/>
                </a:solidFill>
              </a:rPr>
              <a:t>round</a:t>
            </a:r>
            <a:r>
              <a:rPr lang="en-US" altLang="en-US" dirty="0">
                <a:solidFill>
                  <a:schemeClr val="tx1"/>
                </a:solidFill>
              </a:rPr>
              <a:t> fractional values.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CB3E3-FDFC-4C5B-B9F6-F8CD5D8CAF6D}" type="slidenum">
              <a:rPr lang="en-US" altLang="en-US"/>
              <a:pPr/>
              <a:t>38</a:t>
            </a:fld>
            <a:endParaRPr lang="en-US" altLang="en-US" sz="1400"/>
          </a:p>
        </p:txBody>
      </p:sp>
      <p:sp>
        <p:nvSpPr>
          <p:cNvPr id="520196" name="Oval 4"/>
          <p:cNvSpPr>
            <a:spLocks noChangeAspect="1" noChangeArrowheads="1"/>
          </p:cNvSpPr>
          <p:nvPr/>
        </p:nvSpPr>
        <p:spPr bwMode="auto">
          <a:xfrm>
            <a:off x="6542088" y="4656138"/>
            <a:ext cx="249237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cxnSp>
        <p:nvCxnSpPr>
          <p:cNvPr id="520197" name="AutoShape 5"/>
          <p:cNvCxnSpPr>
            <a:cxnSpLocks noChangeShapeType="1"/>
            <a:stCxn id="520196" idx="6"/>
            <a:endCxn id="520200" idx="2"/>
          </p:cNvCxnSpPr>
          <p:nvPr/>
        </p:nvCxnSpPr>
        <p:spPr bwMode="auto">
          <a:xfrm>
            <a:off x="6791325" y="478155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0198" name="AutoShape 6"/>
          <p:cNvCxnSpPr>
            <a:cxnSpLocks noChangeShapeType="1"/>
            <a:stCxn id="520196" idx="5"/>
            <a:endCxn id="520201" idx="1"/>
          </p:cNvCxnSpPr>
          <p:nvPr/>
        </p:nvCxnSpPr>
        <p:spPr bwMode="auto">
          <a:xfrm>
            <a:off x="6754813" y="4870450"/>
            <a:ext cx="60642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0199" name="AutoShape 7"/>
          <p:cNvCxnSpPr>
            <a:cxnSpLocks noChangeShapeType="1"/>
            <a:stCxn id="520200" idx="3"/>
            <a:endCxn id="520201" idx="7"/>
          </p:cNvCxnSpPr>
          <p:nvPr/>
        </p:nvCxnSpPr>
        <p:spPr bwMode="auto">
          <a:xfrm flipH="1">
            <a:off x="7537450" y="4870450"/>
            <a:ext cx="585788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0200" name="Oval 8"/>
          <p:cNvSpPr>
            <a:spLocks noChangeAspect="1" noChangeArrowheads="1"/>
          </p:cNvSpPr>
          <p:nvPr/>
        </p:nvSpPr>
        <p:spPr bwMode="auto">
          <a:xfrm>
            <a:off x="8086725" y="4656138"/>
            <a:ext cx="249238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>
              <a:solidFill>
                <a:schemeClr val="bg1"/>
              </a:solidFill>
            </a:endParaRPr>
          </a:p>
        </p:txBody>
      </p:sp>
      <p:sp>
        <p:nvSpPr>
          <p:cNvPr id="520201" name="Oval 9"/>
          <p:cNvSpPr>
            <a:spLocks noChangeAspect="1" noChangeArrowheads="1"/>
          </p:cNvSpPr>
          <p:nvPr/>
        </p:nvSpPr>
        <p:spPr bwMode="auto">
          <a:xfrm>
            <a:off x="7324725" y="5319713"/>
            <a:ext cx="249238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520205" name="Object 13"/>
          <p:cNvGraphicFramePr>
            <a:graphicFrameLocks noChangeAspect="1"/>
          </p:cNvGraphicFramePr>
          <p:nvPr/>
        </p:nvGraphicFramePr>
        <p:xfrm>
          <a:off x="2203450" y="1649413"/>
          <a:ext cx="42259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87800" imgH="1244600" progId="Equation.3">
                  <p:embed/>
                </p:oleObj>
              </mc:Choice>
              <mc:Fallback>
                <p:oleObj name="Equation" r:id="rId3" imgW="3987800" imgH="1244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094" t="-11020" r="-3094" b="-11020"/>
                      <a:stretch>
                        <a:fillRect/>
                      </a:stretch>
                    </p:blipFill>
                    <p:spPr bwMode="auto">
                      <a:xfrm>
                        <a:off x="2203450" y="1649413"/>
                        <a:ext cx="4225925" cy="15176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06" name="Rectangle 14"/>
          <p:cNvSpPr>
            <a:spLocks noChangeArrowheads="1"/>
          </p:cNvSpPr>
          <p:nvPr/>
        </p:nvSpPr>
        <p:spPr bwMode="auto">
          <a:xfrm>
            <a:off x="8334375" y="4556125"/>
            <a:ext cx="3333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ym typeface="Symbol" pitchFamily="92" charset="2"/>
              </a:rPr>
              <a:t>½</a:t>
            </a:r>
          </a:p>
        </p:txBody>
      </p:sp>
      <p:sp>
        <p:nvSpPr>
          <p:cNvPr id="520207" name="Rectangle 15"/>
          <p:cNvSpPr>
            <a:spLocks noChangeArrowheads="1"/>
          </p:cNvSpPr>
          <p:nvPr/>
        </p:nvSpPr>
        <p:spPr bwMode="auto">
          <a:xfrm>
            <a:off x="6192838" y="4556125"/>
            <a:ext cx="3333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ym typeface="Symbol" pitchFamily="92" charset="2"/>
              </a:rPr>
              <a:t>½</a:t>
            </a:r>
          </a:p>
        </p:txBody>
      </p:sp>
      <p:sp>
        <p:nvSpPr>
          <p:cNvPr id="520208" name="Rectangle 16"/>
          <p:cNvSpPr>
            <a:spLocks noChangeArrowheads="1"/>
          </p:cNvSpPr>
          <p:nvPr/>
        </p:nvSpPr>
        <p:spPr bwMode="auto">
          <a:xfrm>
            <a:off x="7275513" y="5568950"/>
            <a:ext cx="3333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ym typeface="Symbol" pitchFamily="92" charset="2"/>
              </a:rPr>
              <a:t>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uiExpand="1" build="p"/>
      <p:bldP spid="520196" grpId="0" animBg="1"/>
      <p:bldP spid="520200" grpId="0" animBg="1"/>
      <p:bldP spid="520201" grpId="0" animBg="1"/>
      <p:bldP spid="520206" grpId="0"/>
      <p:bldP spid="520207" grpId="0"/>
      <p:bldP spid="5202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optimal solution to (LP), 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𝑉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sSubSup>
                          <m:sSubSup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a vertex cover whose weight is at most twice the min possible weight.</a:t>
                </a:r>
                <a:endParaRPr lang="en-US" altLang="en-US" dirty="0"/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[S is a vertex cover]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Consider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𝐸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1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, either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dirty="0"/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dirty="0"/>
                  <a:t>   </a:t>
                </a:r>
                <a:r>
                  <a:rPr lang="en-US" altLang="en-US" dirty="0">
                    <a:sym typeface="Symbol" pitchFamily="92" charset="2"/>
                  </a:rPr>
                  <a:t>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itchFamily="92" charset="2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covered.</a:t>
                </a: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[S has desired cost]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/>
                  <a:t> be optimal vertex cover. Then</a:t>
                </a: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522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 t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3FF9-7F85-4C0D-83D9-B2637D5529B8}" type="slidenum">
              <a:rPr lang="en-US" altLang="en-US"/>
              <a:pPr/>
              <a:t>39</a:t>
            </a:fld>
            <a:endParaRPr lang="en-US" altLang="en-US" sz="1400"/>
          </a:p>
        </p:txBody>
      </p:sp>
      <p:graphicFrame>
        <p:nvGraphicFramePr>
          <p:cNvPr id="522244" name="Object 4"/>
          <p:cNvGraphicFramePr>
            <a:graphicFrameLocks noChangeAspect="1"/>
          </p:cNvGraphicFramePr>
          <p:nvPr/>
        </p:nvGraphicFramePr>
        <p:xfrm>
          <a:off x="2133600" y="4186238"/>
          <a:ext cx="35306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600" imgH="533400" progId="Equation.3">
                  <p:embed/>
                </p:oleObj>
              </mc:Choice>
              <mc:Fallback>
                <p:oleObj name="Equation" r:id="rId5" imgW="30226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86238"/>
                        <a:ext cx="35306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45" name="Line 5"/>
          <p:cNvSpPr>
            <a:spLocks noChangeShapeType="1"/>
          </p:cNvSpPr>
          <p:nvPr/>
        </p:nvSpPr>
        <p:spPr bwMode="auto">
          <a:xfrm flipV="1">
            <a:off x="3054350" y="4762500"/>
            <a:ext cx="0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2246" name="Rectangle 6"/>
          <p:cNvSpPr>
            <a:spLocks noChangeArrowheads="1"/>
          </p:cNvSpPr>
          <p:nvPr/>
        </p:nvSpPr>
        <p:spPr bwMode="auto">
          <a:xfrm>
            <a:off x="2419350" y="5030788"/>
            <a:ext cx="182261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LP is a relaxation</a:t>
            </a:r>
          </a:p>
        </p:txBody>
      </p:sp>
      <p:sp>
        <p:nvSpPr>
          <p:cNvPr id="522247" name="Line 7"/>
          <p:cNvSpPr>
            <a:spLocks noChangeShapeType="1"/>
          </p:cNvSpPr>
          <p:nvPr/>
        </p:nvSpPr>
        <p:spPr bwMode="auto">
          <a:xfrm flipV="1">
            <a:off x="4552950" y="4759325"/>
            <a:ext cx="0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48" name="Rectangle 8"/>
              <p:cNvSpPr>
                <a:spLocks noChangeArrowheads="1"/>
              </p:cNvSpPr>
              <p:nvPr/>
            </p:nvSpPr>
            <p:spPr bwMode="auto">
              <a:xfrm>
                <a:off x="4251325" y="5027613"/>
                <a:ext cx="829458" cy="553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16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1600" dirty="0"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52224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1325" y="5027613"/>
                <a:ext cx="829458" cy="553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/>
      <p:bldP spid="522245" grpId="0" animBg="1"/>
      <p:bldP spid="522246" grpId="0"/>
      <p:bldP spid="522247" grpId="0" animBg="1"/>
      <p:bldP spid="522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Balancing: 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7490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A natural greedy algorithm.</a:t>
                </a:r>
              </a:p>
              <a:p>
                <a:pPr lvl="1"/>
                <a:r>
                  <a:rPr lang="en-US" altLang="en-US" dirty="0"/>
                  <a:t>Consider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jobs in some arbitrary order.</a:t>
                </a:r>
              </a:p>
              <a:p>
                <a:pPr lvl="1"/>
                <a:r>
                  <a:rPr lang="en-US" altLang="en-US" dirty="0"/>
                  <a:t>Assign 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to machine whose load is smallest so far.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Implementation.</a:t>
                </a:r>
                <a:r>
                  <a:rPr lang="en-US" altLang="en-US" dirty="0">
                    <a:solidFill>
                      <a:srgbClr val="0066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time using a priority queue.</a:t>
                </a:r>
              </a:p>
            </p:txBody>
          </p:sp>
        </mc:Choice>
        <mc:Fallback xmlns="">
          <p:sp>
            <p:nvSpPr>
              <p:cNvPr id="4474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8830-B407-49EE-9463-51303DD359D0}" type="slidenum">
              <a:rPr lang="en-US" altLang="en-US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7498" name="Text Box 10"/>
              <p:cNvSpPr txBox="1">
                <a:spLocks noChangeArrowheads="1"/>
              </p:cNvSpPr>
              <p:nvPr/>
            </p:nvSpPr>
            <p:spPr bwMode="auto">
              <a:xfrm>
                <a:off x="1371600" y="2279650"/>
                <a:ext cx="5778500" cy="22467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 rIns="137160" bIns="137160">
                <a:spAutoFit/>
              </a:bodyPr>
              <a:lstStyle/>
              <a:p>
                <a:r>
                  <a:rPr kumimoji="0" lang="en-US" altLang="en-US" sz="1600" b="1" u="sng" dirty="0">
                    <a:solidFill>
                      <a:schemeClr val="bg2"/>
                    </a:solidFill>
                    <a:latin typeface="Courier New" pitchFamily="92" charset="0"/>
                    <a:ea typeface="ＭＳ Ｐゴシック" pitchFamily="92" charset="-128"/>
                  </a:rPr>
                  <a:t>Greedy(</a:t>
                </a:r>
                <a14:m>
                  <m:oMath xmlns:m="http://schemas.openxmlformats.org/officeDocument/2006/math">
                    <m:r>
                      <a:rPr kumimoji="0"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𝑚</m:t>
                    </m:r>
                    <m:r>
                      <a:rPr kumimoji="0"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, </m:t>
                    </m:r>
                    <m:r>
                      <a:rPr kumimoji="0"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𝑛</m:t>
                    </m:r>
                    <m:r>
                      <a:rPr kumimoji="0"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, </m:t>
                    </m:r>
                    <m:r>
                      <a:rPr kumimoji="0"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𝑡</m:t>
                    </m:r>
                    <m:r>
                      <a:rPr kumimoji="0" lang="en-US" altLang="en-US" sz="1600" b="0" i="1" u="sng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1</m:t>
                    </m:r>
                    <m:r>
                      <a:rPr kumimoji="0" lang="en-US" altLang="en-US" sz="1600" b="0" i="1" u="sng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,</m:t>
                    </m:r>
                    <m:r>
                      <a:rPr kumimoji="0" lang="en-US" altLang="en-US" sz="1600" b="0" i="1" u="sng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𝑡</m:t>
                    </m:r>
                    <m:r>
                      <a:rPr kumimoji="0" lang="en-US" altLang="en-US" sz="1600" b="0" i="1" u="sng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2</m:t>
                    </m:r>
                    <m:r>
                      <a:rPr kumimoji="0" lang="en-US" altLang="en-US" sz="1600" b="0" i="1" u="sng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,…,</m:t>
                    </m:r>
                    <m:r>
                      <a:rPr kumimoji="0" lang="en-US" altLang="en-US" sz="1600" b="0" i="1" u="sng" dirty="0" err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𝑡</m:t>
                    </m:r>
                    <m:r>
                      <a:rPr kumimoji="0" lang="en-US" altLang="en-US" sz="1600" b="0" i="1" u="sng" baseline="-25000" dirty="0" err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ＭＳ Ｐゴシック" pitchFamily="92" charset="-128"/>
                      </a:rPr>
                      <m:t>𝑛</m:t>
                    </m:r>
                  </m:oMath>
                </a14:m>
                <a:r>
                  <a:rPr kumimoji="0" lang="en-US" altLang="en-US" sz="1600" b="1" u="sng" dirty="0">
                    <a:solidFill>
                      <a:schemeClr val="bg2"/>
                    </a:solidFill>
                    <a:latin typeface="Courier New" pitchFamily="92" charset="0"/>
                    <a:ea typeface="ＭＳ Ｐゴシック" pitchFamily="92" charset="-128"/>
                  </a:rPr>
                  <a:t>):</a:t>
                </a:r>
              </a:p>
              <a:p>
                <a:r>
                  <a:rPr kumimoji="0" lang="en-US" altLang="en-US" sz="1600" b="1" dirty="0">
                    <a:solidFill>
                      <a:schemeClr val="bg2"/>
                    </a:solidFill>
                    <a:latin typeface="Courier New" pitchFamily="92" charset="0"/>
                    <a:ea typeface="ＭＳ Ｐゴシック" pitchFamily="92" charset="-128"/>
                  </a:rPr>
                  <a:t>   </a:t>
                </a:r>
                <a:r>
                  <a:rPr lang="en-US" altLang="en-US" sz="1600" b="1" dirty="0">
                    <a:solidFill>
                      <a:srgbClr val="003399"/>
                    </a:solidFill>
                    <a:latin typeface="Courier New" pitchFamily="9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𝑖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←1</m:t>
                    </m:r>
                  </m:oMath>
                </a14:m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𝑚</m:t>
                    </m:r>
                  </m:oMath>
                </a14:m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 </a:t>
                </a:r>
                <a:endParaRPr lang="en-US" altLang="en-US" sz="1600" b="1" dirty="0">
                  <a:latin typeface="Courier New" pitchFamily="92" charset="0"/>
                </a:endParaRPr>
              </a:p>
              <a:p>
                <a:r>
                  <a:rPr lang="en-US" altLang="en-US" sz="1600" b="1" dirty="0">
                    <a:latin typeface="Courier New" pitchFamily="92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0</m:t>
                    </m:r>
                  </m:oMath>
                </a14:m>
                <a:endParaRPr lang="en-US" altLang="en-US" sz="1600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𝐽</m:t>
                    </m:r>
                    <m:d>
                      <m:d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sz="1600" b="0" i="1" dirty="0" err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e>
                    </m:d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←∅</m:t>
                    </m:r>
                  </m:oMath>
                </a14:m>
                <a:endParaRPr lang="en-US" altLang="en-US" sz="1600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sz="1600" b="1" dirty="0">
                    <a:solidFill>
                      <a:srgbClr val="003399"/>
                    </a:solidFill>
                    <a:latin typeface="Courier New" pitchFamily="92" charset="0"/>
                  </a:rPr>
                  <a:t>   for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𝑗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←1</m:t>
                    </m:r>
                  </m:oMath>
                </a14:m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endParaRPr lang="en-US" altLang="en-US" sz="1600" b="1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   </a:t>
                </a:r>
                <a:r>
                  <a:rPr lang="en-US" altLang="en-US" sz="1600" b="1" dirty="0">
                    <a:latin typeface="Courier New" pitchFamily="9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600" b="0" i="0" dirty="0" err="1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600" b="0" i="0" dirty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en-US" sz="16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en-US" sz="16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altLang="en-US" sz="1600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𝐽</m:t>
                    </m:r>
                    <m:d>
                      <m:d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sz="1600" b="0" i="1" dirty="0" err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e>
                    </m:d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←</m:t>
                    </m:r>
                    <m:r>
                      <a:rPr lang="en-US" altLang="en-US" sz="1600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𝐽</m:t>
                    </m:r>
                    <m:d>
                      <m:dPr>
                        <m:ctrlPr>
                          <a:rPr lang="en-US" altLang="en-US" sz="1600" b="0" i="1" dirty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sz="1600" b="0" i="1" dirty="0" err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e>
                    </m:d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∪</m:t>
                    </m:r>
                    <m:r>
                      <a:rPr lang="en-US" altLang="en-US" sz="1600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{</m:t>
                    </m:r>
                    <m:r>
                      <a:rPr lang="en-US" altLang="en-US" sz="1600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𝑗</m:t>
                    </m:r>
                    <m:r>
                      <a:rPr lang="en-US" altLang="en-US" sz="1600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}</m:t>
                    </m:r>
                  </m:oMath>
                </a14:m>
                <a:endParaRPr lang="en-US" altLang="en-US" sz="1600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sz="1600" b="1" dirty="0">
                    <a:latin typeface="Courier New" pitchFamily="92" charset="0"/>
                    <a:sym typeface="Symbol" pitchFamily="92" charset="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𝐿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  <m:r>
                      <a:rPr lang="en-US" altLang="en-US" sz="1600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←</m:t>
                    </m:r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sz="1600" b="0" i="1" dirty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𝐿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  <m:r>
                      <a:rPr lang="en-US" altLang="en-US" sz="1600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+</m:t>
                    </m:r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sz="1600" b="0" i="1" dirty="0" err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𝑡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sz="1600" baseline="-25000" dirty="0">
                  <a:latin typeface="Courier New" pitchFamily="92" charset="0"/>
                </a:endParaRPr>
              </a:p>
            </p:txBody>
          </p:sp>
        </mc:Choice>
        <mc:Fallback xmlns="">
          <p:sp>
            <p:nvSpPr>
              <p:cNvPr id="44749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279650"/>
                <a:ext cx="5778500" cy="22467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42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2-approximation algorithm for weighted vertex cover.</a:t>
                </a:r>
              </a:p>
              <a:p>
                <a:r>
                  <a:rPr lang="en-US" altLang="en-US" dirty="0"/>
                  <a:t>Integrality gap.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The integrality gap of an LP formulation of a problem is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sup</a:t>
                </a:r>
                <a:r>
                  <a:rPr lang="en-US" altLang="en-US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sym typeface="Symbol"/>
                  </a:rPr>
                  <a:t>OPT</a:t>
                </a:r>
                <a:r>
                  <a:rPr lang="en-US" altLang="en-US" baseline="-25000" dirty="0">
                    <a:solidFill>
                      <a:schemeClr val="tx1"/>
                    </a:solidFill>
                    <a:sym typeface="Symbol"/>
                  </a:rPr>
                  <a:t>ILP</a:t>
                </a:r>
                <a:r>
                  <a:rPr lang="en-US" altLang="en-US" dirty="0">
                    <a:solidFill>
                      <a:schemeClr val="tx1"/>
                    </a:solidFill>
                    <a:sym typeface="Symbol"/>
                  </a:rPr>
                  <a:t>(I) / OPT</a:t>
                </a:r>
                <a:r>
                  <a:rPr lang="en-US" altLang="en-US" baseline="-25000" dirty="0">
                    <a:solidFill>
                      <a:schemeClr val="tx1"/>
                    </a:solidFill>
                    <a:sym typeface="Symbol"/>
                  </a:rPr>
                  <a:t>LP</a:t>
                </a:r>
                <a:r>
                  <a:rPr lang="en-US" altLang="en-US" dirty="0">
                    <a:solidFill>
                      <a:schemeClr val="tx1"/>
                    </a:solidFill>
                    <a:sym typeface="Symbol"/>
                  </a:rPr>
                  <a:t>(I)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No hope to beat the integrality gap with any rounding scheme.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The integrality gap of the above LP formulation for vertex cover is 2.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Consider a complete graph</a:t>
                </a:r>
              </a:p>
              <a:p>
                <a:r>
                  <a:rPr lang="en-US" altLang="en-US" dirty="0">
                    <a:sym typeface="Symbol" pitchFamily="92" charset="2"/>
                  </a:rPr>
                  <a:t>Lower bound. 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If P  NP, then 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HK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radPr>
                          <m:deg/>
                          <m:e>
                            <m:r>
                              <a:rPr lang="en-HK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2</m:t>
                            </m:r>
                          </m:e>
                        </m:rad>
                        <m:r>
                          <a:rPr lang="en-HK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−</m:t>
                        </m:r>
                        <m:r>
                          <a:rPr lang="en-HK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-approximation for any constant </a:t>
                </a:r>
                <a14:m>
                  <m:oMath xmlns:m="http://schemas.openxmlformats.org/officeDocument/2006/math">
                    <m:r>
                      <a:rPr lang="en-HK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𝜀</m:t>
                    </m:r>
                    <m:r>
                      <a:rPr lang="en-HK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&gt;0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even with unit weights.   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ym typeface="Symbol" pitchFamily="92" charset="2"/>
                  </a:rPr>
                  <a:t>Under the unique games conjecture, 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HK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2</m:t>
                        </m:r>
                        <m:r>
                          <a:rPr lang="en-HK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−</m:t>
                        </m:r>
                        <m:r>
                          <a:rPr lang="en-HK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altLang="en-US" dirty="0">
                    <a:sym typeface="Symbol" pitchFamily="92" charset="2"/>
                  </a:rPr>
                  <a:t>-approximation.</a:t>
                </a:r>
              </a:p>
            </p:txBody>
          </p:sp>
        </mc:Choice>
        <mc:Fallback>
          <p:sp>
            <p:nvSpPr>
              <p:cNvPr id="524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1" r="-3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B2D58-3959-491B-8C77-AB69F98EE700}" type="slidenum">
              <a:rPr lang="en-US" altLang="en-US"/>
              <a:pPr/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LP Rounding: Set Cover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Formulation of 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>
                    <a:ea typeface="ＭＳ Ｐゴシック" pitchFamily="34" charset="-128"/>
                  </a:rPr>
                  <a:t>Problem Definition: </a:t>
                </a:r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Given a universe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𝑈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ＭＳ Ｐゴシック" pitchFamily="34" charset="-128"/>
                  </a:rPr>
                  <a:t> of n elements, a list</a:t>
                </a:r>
                <a:r>
                  <a:rPr lang="en-US" altLang="en-US" i="1" dirty="0">
                    <a:solidFill>
                      <a:schemeClr val="tx1"/>
                    </a:solidFill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SimSun" pitchFamily="2" charset="-122"/>
                  </a:rPr>
                  <a:t> of subsets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𝑈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SimSun" pitchFamily="2" charset="-122"/>
                  </a:rPr>
                  <a:t>, find a collection of these subsets whose union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</a:rPr>
                      <m:t>𝑈</m:t>
                    </m:r>
                  </m:oMath>
                </a14:m>
                <a:r>
                  <a:rPr lang="en-US" altLang="en-US" i="1" dirty="0">
                    <a:solidFill>
                      <a:schemeClr val="tx1"/>
                    </a:solidFill>
                    <a:ea typeface="SimSun" pitchFamily="2" charset="-122"/>
                  </a:rPr>
                  <a:t>.</a:t>
                </a:r>
              </a:p>
              <a:p>
                <a:pPr eaLnBrk="1" hangingPunct="1"/>
                <a:r>
                  <a:rPr lang="en-US" altLang="en-US" dirty="0">
                    <a:ea typeface="ＭＳ Ｐゴシック" pitchFamily="34" charset="-128"/>
                  </a:rPr>
                  <a:t>Weighted version: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baseline="-25000" dirty="0">
                    <a:solidFill>
                      <a:schemeClr val="tx1"/>
                    </a:solidFill>
                    <a:ea typeface="SimSun" pitchFamily="2" charset="-122"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  <a:ea typeface="SimSun" pitchFamily="2" charset="-122"/>
                  </a:rPr>
                  <a:t>has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SimSun" pitchFamily="2" charset="-122"/>
                  </a:rPr>
                  <a:t>.  Want to minimize total weight of the subsets selected in the set cover.</a:t>
                </a:r>
                <a:endParaRPr lang="en-US" altLang="en-US" i="1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r>
                  <a:rPr lang="en-US" dirty="0"/>
                  <a:t>ILP formulation:</a:t>
                </a:r>
              </a:p>
              <a:p>
                <a:pPr marL="631825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selected,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otherwise.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42</a:t>
            </a:fld>
            <a:endParaRPr lang="en-US" altLang="en-US" sz="140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82945"/>
              </p:ext>
            </p:extLst>
          </p:nvPr>
        </p:nvGraphicFramePr>
        <p:xfrm>
          <a:off x="1862931" y="3619500"/>
          <a:ext cx="5341938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080" imgH="939600" progId="Equation.3">
                  <p:embed/>
                </p:oleObj>
              </mc:Choice>
              <mc:Fallback>
                <p:oleObj name="Equation" r:id="rId4" imgW="26920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3094" t="-11020" r="-3094" b="-11020"/>
                      <a:stretch>
                        <a:fillRect/>
                      </a:stretch>
                    </p:blipFill>
                    <p:spPr bwMode="auto">
                      <a:xfrm>
                        <a:off x="1862931" y="3619500"/>
                        <a:ext cx="5341938" cy="2146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4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Relaxation for Set Cover and Rounding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262746"/>
                <a:ext cx="7848600" cy="3061854"/>
              </a:xfrm>
            </p:spPr>
            <p:txBody>
              <a:bodyPr/>
              <a:lstStyle/>
              <a:p>
                <a:r>
                  <a:rPr lang="en-US" dirty="0"/>
                  <a:t>Algorithm:</a:t>
                </a:r>
              </a:p>
              <a:p>
                <a:pPr marL="631825" lvl="1" indent="-285750"/>
                <a:r>
                  <a:rPr lang="en-US" dirty="0"/>
                  <a:t>Find the optimal fractional solution to the LP.</a:t>
                </a:r>
              </a:p>
              <a:p>
                <a:pPr marL="631825" lvl="1" indent="-285750"/>
                <a:r>
                  <a:rPr lang="en-US" dirty="0"/>
                  <a:t>Return all sets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frequency of the most frequent element</a:t>
                </a:r>
              </a:p>
              <a:p>
                <a:pPr marL="285750" indent="-285750"/>
                <a:r>
                  <a:rPr lang="en-US" dirty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This algorithm returns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for set cover.</a:t>
                </a:r>
              </a:p>
              <a:p>
                <a:pPr marL="285750" indent="-285750"/>
                <a:r>
                  <a:rPr lang="en-US" dirty="0"/>
                  <a:t>Pf: </a:t>
                </a:r>
                <a:r>
                  <a:rPr lang="en-US" dirty="0">
                    <a:solidFill>
                      <a:schemeClr val="tx1"/>
                    </a:solidFill>
                  </a:rPr>
                  <a:t>Same as in vertex cover – just replace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/>
                <a:endParaRPr lang="en-US" dirty="0"/>
              </a:p>
              <a:p>
                <a:pPr marL="631825" lvl="1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262746"/>
                <a:ext cx="7848600" cy="3061854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43</a:t>
            </a:fld>
            <a:endParaRPr lang="en-US" altLang="en-US" sz="140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360097"/>
              </p:ext>
            </p:extLst>
          </p:nvPr>
        </p:nvGraphicFramePr>
        <p:xfrm>
          <a:off x="2027238" y="927100"/>
          <a:ext cx="488791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939600" progId="Equation.3">
                  <p:embed/>
                </p:oleObj>
              </mc:Choice>
              <mc:Fallback>
                <p:oleObj name="Equation" r:id="rId4" imgW="24634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3094" t="-11020" r="-3094" b="-11020"/>
                      <a:stretch>
                        <a:fillRect/>
                      </a:stretch>
                    </p:blipFill>
                    <p:spPr bwMode="auto">
                      <a:xfrm>
                        <a:off x="2027238" y="927100"/>
                        <a:ext cx="4887912" cy="2146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1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23452"/>
                <a:ext cx="7848600" cy="5410200"/>
              </a:xfrm>
            </p:spPr>
            <p:txBody>
              <a:bodyPr/>
              <a:lstStyle/>
              <a:p>
                <a:r>
                  <a:rPr lang="en-US" dirty="0"/>
                  <a:t>Algorithm:</a:t>
                </a:r>
              </a:p>
              <a:p>
                <a:pPr lvl="1"/>
                <a:r>
                  <a:rPr lang="en-US" dirty="0"/>
                  <a:t>Find the optimal fractional solution to the LP.</a:t>
                </a:r>
              </a:p>
              <a:p>
                <a:pPr lvl="1"/>
                <a:r>
                  <a:rPr lang="en-US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Analysis:</a:t>
                </a:r>
              </a:p>
              <a:p>
                <a:pPr lvl="1"/>
                <a:r>
                  <a:rPr lang="en-US" dirty="0"/>
                  <a:t>The expected 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sym typeface="Symbol"/>
                          </a:rPr>
                          <m:t>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en-US" dirty="0" err="1">
                    <a:sym typeface="Symbol"/>
                  </a:rPr>
                  <a:t>Pr</a:t>
                </a:r>
                <a:r>
                  <a:rPr lang="en-US" dirty="0">
                    <a:sym typeface="Symbol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is picked]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sym typeface="Symbol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𝑂𝑃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𝐿𝑃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probability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not covered is </a:t>
                </a:r>
              </a:p>
              <a:p>
                <a:pPr algn="ctr"/>
                <a:endParaRPr lang="en-US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𝑒</m:t>
                      </m:r>
                    </m:oMath>
                  </m:oMathPara>
                </a14:m>
                <a:endParaRPr lang="en-US" sz="2000" baseline="30000" dirty="0">
                  <a:solidFill>
                    <a:schemeClr val="tx1"/>
                  </a:solidFill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/>
                  </a:rPr>
                  <a:t> is number of sets covering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𝑗</m:t>
                    </m:r>
                  </m:oMath>
                </a14:m>
                <a:endParaRPr lang="en-US" dirty="0">
                  <a:solidFill>
                    <a:schemeClr val="tx1"/>
                  </a:solidFill>
                  <a:ea typeface="Cambria Math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To cover all elements, do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times independently, and take all sets.  Now the probability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not covered is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≤1/(4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for some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large enough.</a:t>
                </a:r>
              </a:p>
              <a:p>
                <a:pPr algn="ctr"/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23452"/>
                <a:ext cx="7848600" cy="5410200"/>
              </a:xfrm>
              <a:blipFill rotWithShape="0">
                <a:blip r:embed="rId2"/>
                <a:stretch>
                  <a:fillRect l="-621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44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343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933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Bad Event 1: </a:t>
                </a:r>
                <a:r>
                  <a:rPr lang="en-US" dirty="0">
                    <a:solidFill>
                      <a:schemeClr val="tx1"/>
                    </a:solidFill>
                  </a:rPr>
                  <a:t>Some element is not covered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probability of this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Bad Event 2: </a:t>
                </a:r>
                <a:r>
                  <a:rPr lang="en-US" dirty="0">
                    <a:solidFill>
                      <a:schemeClr val="tx1"/>
                    </a:solidFill>
                  </a:rPr>
                  <a:t>Cost of the picked sets is too high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E[cost of one round] = OPT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LP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E[cost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rounds]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OPT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LP</a:t>
                </a:r>
                <a:endParaRPr lang="en-US" baseline="-25000" dirty="0"/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[cost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rounds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OPT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LP</a:t>
                </a:r>
                <a:r>
                  <a:rPr lang="en-US" dirty="0">
                    <a:solidFill>
                      <a:schemeClr val="tx1"/>
                    </a:solidFill>
                  </a:rPr>
                  <a:t>] ≤ 1/4 </a:t>
                </a:r>
              </a:p>
              <a:p>
                <a:r>
                  <a:rPr lang="en-US" dirty="0"/>
                  <a:t>Markov inequality:</a:t>
                </a:r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]]≤1/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Probability that one bad event occurs ≤ 1/4 + 1/4 =1/2.  (union bound)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Probability that the algorithm succeeds ≥ 1/2.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What if it fails?  Start over again!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45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453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11.8  FPTAS: The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sz="quarter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Using </a:t>
                </a:r>
                <a14:m>
                  <m:oMath xmlns:m="http://schemas.openxmlformats.org/officeDocument/2006/math">
                    <m:r>
                      <a:rPr lang="en-HK" sz="18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HK" sz="1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/>
                  <a:t> as the parameter</a:t>
                </a: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sz="quarter" idx="1"/>
              </p:nvPr>
            </p:nvSpPr>
            <p:spPr>
              <a:blipFill>
                <a:blip r:embed="rId3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8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153400" cy="5410200"/>
              </a:xfrm>
            </p:spPr>
            <p:txBody>
              <a:bodyPr/>
              <a:lstStyle/>
              <a:p>
                <a:r>
                  <a:rPr lang="en-US" altLang="en-US" dirty="0"/>
                  <a:t>PTAS.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(1+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𝜀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-approximation algorithm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with poly-time running time for any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constant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𝜀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&gt;0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(1+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𝜀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-approximation: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itchFamily="92" charset="2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panose="02040503050406030204" pitchFamily="18" charset="0"/>
                                    <a:sym typeface="Symbol" pitchFamily="92" charset="2"/>
                                  </a:rPr>
                                  <m:t>ALG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panose="02040503050406030204" pitchFamily="18" charset="0"/>
                                    <a:sym typeface="Symbol" pitchFamily="92" charset="2"/>
                                  </a:rPr>
                                  <m:t>OPT</m:t>
                                </m:r>
                              </m:den>
                            </m:f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itchFamily="92" charset="2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panose="02040503050406030204" pitchFamily="18" charset="0"/>
                                    <a:sym typeface="Symbol" pitchFamily="92" charset="2"/>
                                  </a:rPr>
                                  <m:t>OPT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panose="02040503050406030204" pitchFamily="18" charset="0"/>
                                    <a:sym typeface="Symbol" pitchFamily="92" charset="2"/>
                                  </a:rPr>
                                  <m:t>ALG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≤1+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𝜀</m:t>
                    </m:r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r>
                  <a:rPr lang="en-US" altLang="en-US" dirty="0"/>
                  <a:t>Consequence.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PTAS produces arbitrarily high quality solutions, but trades off accuracy for time. </a:t>
                </a:r>
              </a:p>
              <a:p>
                <a:r>
                  <a:rPr lang="en-US" altLang="en-US" dirty="0"/>
                  <a:t>EPTAS.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(1+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𝜀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-approximation algorithm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with running time </a:t>
                </a:r>
                <a14:m>
                  <m:oMath xmlns:m="http://schemas.openxmlformats.org/officeDocument/2006/math">
                    <m:r>
                      <a:rPr lang="en-HK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HK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HK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 </a:t>
                </a:r>
                <a:endParaRPr lang="en-US" altLang="en-US" dirty="0"/>
              </a:p>
              <a:p>
                <a:r>
                  <a:rPr lang="en-US" altLang="en-US" dirty="0"/>
                  <a:t>FPTAS.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(1+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𝜀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-approximation algorithm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with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1/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𝜀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 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FPTAS </a:t>
                </a:r>
                <a14:m>
                  <m:oMath xmlns:m="http://schemas.openxmlformats.org/officeDocument/2006/math">
                    <m:r>
                      <a:rPr lang="en-HK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EPTAS </a:t>
                </a:r>
                <a14:m>
                  <m:oMath xmlns:m="http://schemas.openxmlformats.org/officeDocument/2006/math">
                    <m:r>
                      <a:rPr lang="en-HK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PTAS</a:t>
                </a:r>
              </a:p>
            </p:txBody>
          </p:sp>
        </mc:Choice>
        <mc:Fallback xmlns="">
          <p:sp>
            <p:nvSpPr>
              <p:cNvPr id="6348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53400" cy="5410200"/>
              </a:xfrm>
              <a:blipFill>
                <a:blip r:embed="rId3"/>
                <a:stretch>
                  <a:fillRect l="-598" r="-74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7B866-62AB-4E8F-A9A9-5C5FF562FE84}" type="slidenum">
              <a:rPr lang="en-US" altLang="en-US"/>
              <a:pPr/>
              <a:t>47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4337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FB97-1DCC-4CB4-9257-18F303D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Decision Problems and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2A290-E2F9-46C3-8A0B-3A0769E91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Decision version of a minimization problem:</a:t>
                </a:r>
              </a:p>
              <a:p>
                <a:pPr lvl="1"/>
                <a:r>
                  <a:rPr lang="en-HK" dirty="0"/>
                  <a:t>For a parameter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dirty="0"/>
                  <a:t>, decide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HK" b="0" dirty="0"/>
              </a:p>
              <a:p>
                <a:pPr lvl="1"/>
                <a:r>
                  <a:rPr lang="en-HK" dirty="0"/>
                  <a:t>Can solve the optimization version by solving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OPT</m:t>
                        </m:r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HK" b="0" dirty="0"/>
                  <a:t> instances of the decision problem.  </a:t>
                </a:r>
              </a:p>
              <a:p>
                <a:pPr lvl="2"/>
                <a:r>
                  <a:rPr lang="en-HK" dirty="0"/>
                  <a:t>Try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=1, 2, 4, 8,…</m:t>
                    </m:r>
                  </m:oMath>
                </a14:m>
                <a:r>
                  <a:rPr lang="en-HK" b="0" dirty="0"/>
                  <a:t> until the answer is ‘yes’.</a:t>
                </a:r>
              </a:p>
              <a:p>
                <a:pPr lvl="2"/>
                <a:r>
                  <a:rPr lang="en-HK" dirty="0"/>
                  <a:t>Note: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HK" dirty="0"/>
                  <a:t>is at most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2⋅</m:t>
                    </m:r>
                    <m:r>
                      <m:rPr>
                        <m:sty m:val="p"/>
                      </m:rPr>
                      <a:rPr lang="en-HK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HK" dirty="0"/>
                  <a:t> when the doubling search stops.</a:t>
                </a:r>
              </a:p>
              <a:p>
                <a:pPr lvl="2"/>
                <a:r>
                  <a:rPr lang="en-HK" dirty="0"/>
                  <a:t>Then do a binary search.</a:t>
                </a:r>
              </a:p>
              <a:p>
                <a:r>
                  <a:rPr lang="en-HK" dirty="0"/>
                  <a:t>Approximate decision version of a minimization problem:</a:t>
                </a:r>
              </a:p>
              <a:p>
                <a:pPr lvl="1"/>
                <a:r>
                  <a:rPr lang="en-HK" dirty="0"/>
                  <a:t>The decision algorithm should, for any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dirty="0"/>
                  <a:t>:</a:t>
                </a:r>
              </a:p>
              <a:p>
                <a:pPr lvl="2"/>
                <a:r>
                  <a:rPr lang="en-HK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b="0" dirty="0"/>
                  <a:t>, return ‘yes’;</a:t>
                </a:r>
              </a:p>
              <a:p>
                <a:pPr lvl="2"/>
                <a:r>
                  <a:rPr lang="en-HK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dirty="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dirty="0"/>
                  <a:t>, return ‘no’;</a:t>
                </a:r>
              </a:p>
              <a:p>
                <a:pPr lvl="2"/>
                <a:r>
                  <a:rPr lang="en-HK" dirty="0"/>
                  <a:t>otherwise, can return anything.</a:t>
                </a:r>
              </a:p>
              <a:p>
                <a:pPr lvl="1"/>
                <a:r>
                  <a:rPr lang="en-HK" dirty="0"/>
                  <a:t>The algorithm above returns a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i="0" dirty="0" smtClean="0">
                        <a:latin typeface="Cambria Math" panose="02040503050406030204" pitchFamily="18" charset="0"/>
                      </a:rPr>
                      <m:t>ALG</m:t>
                    </m:r>
                  </m:oMath>
                </a14:m>
                <a:r>
                  <a:rPr lang="en-HK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HK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)≤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HK" dirty="0"/>
                  <a:t> by solving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HK" i="0">
                            <a:latin typeface="Cambria Math" panose="02040503050406030204" pitchFamily="18" charset="0"/>
                          </a:rPr>
                          <m:t>OPT</m:t>
                        </m:r>
                      </m:e>
                    </m:func>
                    <m:r>
                      <a:rPr lang="en-HK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HK" dirty="0"/>
                  <a:t> instances of the decision problem.  </a:t>
                </a:r>
              </a:p>
              <a:p>
                <a:pPr lvl="2"/>
                <a:r>
                  <a:rPr lang="en-HK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HK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HK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HK" dirty="0"/>
                  <a:t> </a:t>
                </a:r>
              </a:p>
              <a:p>
                <a:pPr lvl="2"/>
                <a:r>
                  <a:rPr lang="en-HK" b="0" dirty="0"/>
                  <a:t>So returning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HK">
                        <a:latin typeface="Cambria Math" panose="02040503050406030204" pitchFamily="18" charset="0"/>
                      </a:rPr>
                      <m:t>ALG</m:t>
                    </m:r>
                  </m:oMath>
                </a14:m>
                <a:r>
                  <a:rPr lang="en-HK" b="0" dirty="0"/>
                  <a:t> is a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b="0" dirty="0"/>
                  <a:t>-approximation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dirty="0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HK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2A290-E2F9-46C3-8A0B-3A0769E91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r="-1320" b="-349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B0019-4E03-402E-81CF-031241B1E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48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242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E4B3-94E7-4721-AB8D-0DD5EE90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EPTAS and FPT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7D888-8C79-4C1F-B3A4-02A4D273DB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Theorem. </a:t>
                </a:r>
                <a:r>
                  <a:rPr lang="en-HK" dirty="0">
                    <a:solidFill>
                      <a:schemeClr val="tx1"/>
                    </a:solidFill>
                  </a:rPr>
                  <a:t>If a decision problem has an EPTAS, then it is in FPT parameterized by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, provided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 is an integer.</a:t>
                </a:r>
              </a:p>
              <a:p>
                <a:r>
                  <a:rPr lang="en-HK" dirty="0"/>
                  <a:t>Proof. </a:t>
                </a:r>
              </a:p>
              <a:p>
                <a:pPr lvl="1"/>
                <a:r>
                  <a:rPr lang="en-HK" dirty="0">
                    <a:solidFill>
                      <a:schemeClr val="tx1"/>
                    </a:solidFill>
                  </a:rPr>
                  <a:t>Let A be an </a:t>
                </a:r>
                <a:r>
                  <a:rPr lang="en-HK" dirty="0"/>
                  <a:t>EPTAS for the problem.</a:t>
                </a:r>
              </a:p>
              <a:p>
                <a:pPr lvl="2"/>
                <a:r>
                  <a:rPr lang="en-HK" dirty="0"/>
                  <a:t>Will try to find an algorithm A’ with running time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for the exact decision problem.</a:t>
                </a:r>
              </a:p>
              <a:p>
                <a:pPr lvl="1"/>
                <a:r>
                  <a:rPr lang="en-HK" dirty="0">
                    <a:solidFill>
                      <a:schemeClr val="tx1"/>
                    </a:solidFill>
                  </a:rPr>
                  <a:t>A has running time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HK" dirty="0"/>
                  <a:t>Run A with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HK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HK" dirty="0"/>
                  <a:t>Running time is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HK" dirty="0"/>
                  <a:t>Verify that it correctly solves the exact decision problem:</a:t>
                </a:r>
              </a:p>
              <a:p>
                <a:pPr lvl="2"/>
                <a:r>
                  <a:rPr lang="en-HK" dirty="0">
                    <a:solidFill>
                      <a:schemeClr val="tx1"/>
                    </a:solidFill>
                  </a:rPr>
                  <a:t>Case (1):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OPT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HK" dirty="0">
                    <a:solidFill>
                      <a:schemeClr val="tx1"/>
                    </a:solidFill>
                  </a:rPr>
                </a:br>
                <a:r>
                  <a:rPr lang="en-HK" dirty="0">
                    <a:solidFill>
                      <a:schemeClr val="tx1"/>
                    </a:solidFill>
                  </a:rPr>
                  <a:t>The algorithm returns ‘yes’.</a:t>
                </a:r>
              </a:p>
              <a:p>
                <a:pPr lvl="2"/>
                <a:r>
                  <a:rPr lang="en-HK" dirty="0"/>
                  <a:t>Case (2):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HK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+1≥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dirty="0">
                    <a:solidFill>
                      <a:schemeClr val="tx1"/>
                    </a:solidFill>
                  </a:rPr>
                  <a:t>, so the algorithm returns ‘no’.</a:t>
                </a:r>
              </a:p>
              <a:p>
                <a:pPr lvl="2"/>
                <a:endParaRPr lang="en-H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7D888-8C79-4C1F-B3A4-02A4D273D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D836-D22F-4073-9F3F-9FB205AD7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49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7382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Balancing:  Greedy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95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Theorem.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[Graham, 1966]</a:t>
                </a:r>
                <a:r>
                  <a:rPr lang="en-US" altLang="en-US" dirty="0"/>
                  <a:t>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a 2-approximation.</a:t>
                </a:r>
              </a:p>
              <a:p>
                <a:pPr lvl="1"/>
                <a:r>
                  <a:rPr lang="en-US" altLang="en-US" dirty="0"/>
                  <a:t>First worst-case analysis of an approximation algorithm.</a:t>
                </a:r>
              </a:p>
              <a:p>
                <a:pPr lvl="1"/>
                <a:r>
                  <a:rPr lang="en-US" altLang="en-US" dirty="0"/>
                  <a:t>Need to compare resulting solution with optimal </a:t>
                </a:r>
                <a:r>
                  <a:rPr lang="en-US" altLang="en-US" dirty="0" err="1"/>
                  <a:t>makespan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Lemma 1.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The optimal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makespan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Some machine must process the most time-consuming job.  </a:t>
                </a:r>
                <a:r>
                  <a:rPr lang="en-US" altLang="en-US" dirty="0">
                    <a:solidFill>
                      <a:schemeClr val="tx1"/>
                    </a:solidFill>
                    <a:ea typeface="Lucida Grande" pitchFamily="92" charset="0"/>
                    <a:cs typeface="Lucida Grande" pitchFamily="92" charset="0"/>
                  </a:rPr>
                  <a:t>▪</a:t>
                </a:r>
              </a:p>
              <a:p>
                <a:r>
                  <a:rPr lang="en-US" altLang="en-US" dirty="0"/>
                  <a:t>Lemma 2.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The optimal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makespan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One of m machines must do at least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fraction of total work.  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▪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49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4391-268D-41EC-A147-703C97FC875D}" type="slidenum">
              <a:rPr lang="en-US" altLang="en-US"/>
              <a:pPr/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69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Knapsack problem.</a:t>
                </a:r>
              </a:p>
              <a:p>
                <a:pPr lvl="1"/>
                <a:r>
                  <a:rPr lang="en-US" altLang="en-US" dirty="0"/>
                  <a:t>Given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objects and a “knapsack”.</a:t>
                </a:r>
              </a:p>
              <a:p>
                <a:pPr lvl="1"/>
                <a:r>
                  <a:rPr lang="en-US" altLang="en-US" dirty="0"/>
                  <a:t>Item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has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/>
                  <a:t>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Knapsack can carry weight up to W.  (We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dirty="0"/>
                  <a:t>)</a:t>
                </a:r>
              </a:p>
              <a:p>
                <a:pPr lvl="1"/>
                <a:r>
                  <a:rPr lang="en-US" altLang="en-US" dirty="0"/>
                  <a:t>Goal:  fill knapsack so as to maximize total value.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{ 3, 4 } has value 40.</a:t>
                </a:r>
              </a:p>
            </p:txBody>
          </p:sp>
        </mc:Choice>
        <mc:Fallback xmlns="">
          <p:sp>
            <p:nvSpPr>
              <p:cNvPr id="636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F307-319C-4C40-9A29-7A935E1D6DAD}" type="slidenum">
              <a:rPr lang="en-US" altLang="en-US"/>
              <a:pPr/>
              <a:t>50</a:t>
            </a:fld>
            <a:endParaRPr lang="en-US" altLang="en-US" sz="1400"/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6781800" y="3238500"/>
            <a:ext cx="8445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1</a:t>
            </a:r>
            <a:endParaRPr kumimoji="0" lang="en-US" altLang="en-US" sz="1600" baseline="30000"/>
          </a:p>
        </p:txBody>
      </p:sp>
      <p:sp>
        <p:nvSpPr>
          <p:cNvPr id="636933" name="Rectangle 5"/>
          <p:cNvSpPr>
            <a:spLocks noChangeArrowheads="1"/>
          </p:cNvSpPr>
          <p:nvPr/>
        </p:nvSpPr>
        <p:spPr bwMode="auto">
          <a:xfrm>
            <a:off x="6781800" y="2819400"/>
            <a:ext cx="84455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>
                <a:solidFill>
                  <a:schemeClr val="bg1"/>
                </a:solidFill>
              </a:rPr>
              <a:t>Value</a:t>
            </a:r>
            <a:endParaRPr lang="en-US" altLang="en-US" sz="1600" baseline="-25000">
              <a:solidFill>
                <a:schemeClr val="bg1"/>
              </a:solidFill>
            </a:endParaRPr>
          </a:p>
        </p:txBody>
      </p:sp>
      <p:sp>
        <p:nvSpPr>
          <p:cNvPr id="636934" name="Rectangle 6"/>
          <p:cNvSpPr>
            <a:spLocks noChangeArrowheads="1"/>
          </p:cNvSpPr>
          <p:nvPr/>
        </p:nvSpPr>
        <p:spPr bwMode="auto">
          <a:xfrm>
            <a:off x="6781800" y="3937000"/>
            <a:ext cx="8445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18</a:t>
            </a:r>
            <a:endParaRPr kumimoji="0" lang="en-US" altLang="en-US" sz="1600" baseline="30000"/>
          </a:p>
        </p:txBody>
      </p:sp>
      <p:sp>
        <p:nvSpPr>
          <p:cNvPr id="636935" name="Rectangle 7"/>
          <p:cNvSpPr>
            <a:spLocks noChangeArrowheads="1"/>
          </p:cNvSpPr>
          <p:nvPr/>
        </p:nvSpPr>
        <p:spPr bwMode="auto">
          <a:xfrm>
            <a:off x="6781800" y="4286250"/>
            <a:ext cx="8445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22</a:t>
            </a:r>
            <a:endParaRPr kumimoji="0" lang="en-US" altLang="en-US" sz="1600" baseline="30000"/>
          </a:p>
        </p:txBody>
      </p: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6781800" y="4635500"/>
            <a:ext cx="8445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28</a:t>
            </a:r>
            <a:endParaRPr kumimoji="0" lang="en-US" altLang="en-US" sz="1600" baseline="30000"/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7626350" y="3238500"/>
            <a:ext cx="9080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/>
              <a:t>1</a:t>
            </a:r>
            <a:endParaRPr kumimoji="0" lang="en-US" altLang="en-US" sz="1600"/>
          </a:p>
        </p:txBody>
      </p:sp>
      <p:sp>
        <p:nvSpPr>
          <p:cNvPr id="636938" name="Rectangle 10"/>
          <p:cNvSpPr>
            <a:spLocks noChangeArrowheads="1"/>
          </p:cNvSpPr>
          <p:nvPr/>
        </p:nvSpPr>
        <p:spPr bwMode="auto">
          <a:xfrm>
            <a:off x="7626350" y="2819400"/>
            <a:ext cx="90805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>
                <a:solidFill>
                  <a:schemeClr val="bg1"/>
                </a:solidFill>
              </a:rPr>
              <a:t>Weight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7626350" y="3937000"/>
            <a:ext cx="9080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  <a:endParaRPr kumimoji="0" lang="en-US" altLang="en-US" sz="1600" baseline="30000"/>
          </a:p>
        </p:txBody>
      </p:sp>
      <p:sp>
        <p:nvSpPr>
          <p:cNvPr id="636940" name="Rectangle 12"/>
          <p:cNvSpPr>
            <a:spLocks noChangeArrowheads="1"/>
          </p:cNvSpPr>
          <p:nvPr/>
        </p:nvSpPr>
        <p:spPr bwMode="auto">
          <a:xfrm>
            <a:off x="7626350" y="4286250"/>
            <a:ext cx="9080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/>
              <a:t>6</a:t>
            </a:r>
            <a:endParaRPr kumimoji="0" lang="en-US" altLang="en-US" sz="1600"/>
          </a:p>
        </p:txBody>
      </p:sp>
      <p:sp>
        <p:nvSpPr>
          <p:cNvPr id="636941" name="Rectangle 13"/>
          <p:cNvSpPr>
            <a:spLocks noChangeArrowheads="1"/>
          </p:cNvSpPr>
          <p:nvPr/>
        </p:nvSpPr>
        <p:spPr bwMode="auto">
          <a:xfrm>
            <a:off x="6781800" y="3587750"/>
            <a:ext cx="8445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  <a:endParaRPr kumimoji="0" lang="en-US" altLang="en-US" sz="1600" baseline="30000"/>
          </a:p>
        </p:txBody>
      </p:sp>
      <p:sp>
        <p:nvSpPr>
          <p:cNvPr id="636942" name="Rectangle 14"/>
          <p:cNvSpPr>
            <a:spLocks noChangeArrowheads="1"/>
          </p:cNvSpPr>
          <p:nvPr/>
        </p:nvSpPr>
        <p:spPr bwMode="auto">
          <a:xfrm>
            <a:off x="7626350" y="3587750"/>
            <a:ext cx="9080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/>
              <a:t>2</a:t>
            </a:r>
            <a:endParaRPr kumimoji="0" lang="en-US" altLang="en-US" sz="1600" baseline="30000"/>
          </a:p>
        </p:txBody>
      </p:sp>
      <p:sp>
        <p:nvSpPr>
          <p:cNvPr id="636943" name="Rectangle 15"/>
          <p:cNvSpPr>
            <a:spLocks noChangeArrowheads="1"/>
          </p:cNvSpPr>
          <p:nvPr/>
        </p:nvSpPr>
        <p:spPr bwMode="auto">
          <a:xfrm>
            <a:off x="7626350" y="4635500"/>
            <a:ext cx="9080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  <a:endParaRPr kumimoji="0" lang="en-US" altLang="en-US" sz="1600" baseline="30000"/>
          </a:p>
        </p:txBody>
      </p:sp>
      <p:sp>
        <p:nvSpPr>
          <p:cNvPr id="636944" name="Rectangle 16"/>
          <p:cNvSpPr>
            <a:spLocks noChangeArrowheads="1"/>
          </p:cNvSpPr>
          <p:nvPr/>
        </p:nvSpPr>
        <p:spPr bwMode="auto">
          <a:xfrm>
            <a:off x="6019800" y="2819400"/>
            <a:ext cx="7620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636945" name="Rectangle 17"/>
          <p:cNvSpPr>
            <a:spLocks noChangeArrowheads="1"/>
          </p:cNvSpPr>
          <p:nvPr/>
        </p:nvSpPr>
        <p:spPr bwMode="auto">
          <a:xfrm>
            <a:off x="6019800" y="3238500"/>
            <a:ext cx="76200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1</a:t>
            </a:r>
            <a:endParaRPr kumimoji="0" lang="en-US" altLang="en-US" sz="1600" baseline="30000"/>
          </a:p>
        </p:txBody>
      </p:sp>
      <p:sp>
        <p:nvSpPr>
          <p:cNvPr id="636946" name="Rectangle 18"/>
          <p:cNvSpPr>
            <a:spLocks noChangeArrowheads="1"/>
          </p:cNvSpPr>
          <p:nvPr/>
        </p:nvSpPr>
        <p:spPr bwMode="auto">
          <a:xfrm>
            <a:off x="6019800" y="3937000"/>
            <a:ext cx="76200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  <a:endParaRPr kumimoji="0" lang="en-US" altLang="en-US" sz="1600" baseline="30000"/>
          </a:p>
        </p:txBody>
      </p:sp>
      <p:sp>
        <p:nvSpPr>
          <p:cNvPr id="636947" name="Rectangle 19"/>
          <p:cNvSpPr>
            <a:spLocks noChangeArrowheads="1"/>
          </p:cNvSpPr>
          <p:nvPr/>
        </p:nvSpPr>
        <p:spPr bwMode="auto">
          <a:xfrm>
            <a:off x="6019800" y="4286250"/>
            <a:ext cx="76200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  <a:endParaRPr kumimoji="0" lang="en-US" altLang="en-US" sz="1600" baseline="30000"/>
          </a:p>
        </p:txBody>
      </p:sp>
      <p:sp>
        <p:nvSpPr>
          <p:cNvPr id="636948" name="Rectangle 20"/>
          <p:cNvSpPr>
            <a:spLocks noChangeArrowheads="1"/>
          </p:cNvSpPr>
          <p:nvPr/>
        </p:nvSpPr>
        <p:spPr bwMode="auto">
          <a:xfrm>
            <a:off x="6019800" y="4635500"/>
            <a:ext cx="76200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  <a:endParaRPr kumimoji="0" lang="en-US" altLang="en-US" sz="1600" baseline="30000"/>
          </a:p>
        </p:txBody>
      </p:sp>
      <p:sp>
        <p:nvSpPr>
          <p:cNvPr id="636949" name="Rectangle 21"/>
          <p:cNvSpPr>
            <a:spLocks noChangeArrowheads="1"/>
          </p:cNvSpPr>
          <p:nvPr/>
        </p:nvSpPr>
        <p:spPr bwMode="auto">
          <a:xfrm>
            <a:off x="6019800" y="3587750"/>
            <a:ext cx="76200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  <a:endParaRPr kumimoji="0" lang="en-US" altLang="en-US" sz="1600" baseline="30000"/>
          </a:p>
        </p:txBody>
      </p:sp>
      <p:sp>
        <p:nvSpPr>
          <p:cNvPr id="636950" name="Rectangle 22"/>
          <p:cNvSpPr>
            <a:spLocks noChangeArrowheads="1"/>
          </p:cNvSpPr>
          <p:nvPr/>
        </p:nvSpPr>
        <p:spPr bwMode="auto">
          <a:xfrm>
            <a:off x="4578350" y="3733800"/>
            <a:ext cx="106045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W = 11</a:t>
            </a:r>
            <a:endParaRPr kumimoji="0" lang="en-US" alt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1412863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Knapsack Problem:  Dynamic Programming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10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altLang="en-US" dirty="0"/>
                  <a:t>Def.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max value subset of items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1,…,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with weight limit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Case 1:  </a:t>
                </a:r>
                <a:r>
                  <a:rPr lang="en-US" altLang="en-US" dirty="0">
                    <a:sym typeface="Symbol" pitchFamily="92" charset="2"/>
                  </a:rPr>
                  <a:t>OPT </a:t>
                </a:r>
                <a:r>
                  <a:rPr lang="en-US" altLang="en-US" dirty="0"/>
                  <a:t>does not select item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2"/>
                <a:r>
                  <a:rPr lang="en-US" altLang="en-US" dirty="0"/>
                  <a:t>OPT selects best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–1</m:t>
                    </m:r>
                  </m:oMath>
                </a14:m>
                <a:r>
                  <a:rPr lang="en-US" altLang="en-US" dirty="0"/>
                  <a:t> with weight limit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Case 2:  OPT selects item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2"/>
                <a:r>
                  <a:rPr lang="en-US" altLang="en-US" dirty="0"/>
                  <a:t>new weight limit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2000" baseline="-25000" dirty="0"/>
              </a:p>
              <a:p>
                <a:pPr lvl="2"/>
                <a:r>
                  <a:rPr lang="en-US" altLang="en-US" dirty="0">
                    <a:sym typeface="Symbol" pitchFamily="92" charset="2"/>
                  </a:rPr>
                  <a:t>OPT</a:t>
                </a:r>
                <a:r>
                  <a:rPr lang="en-US" altLang="en-US" dirty="0"/>
                  <a:t> selects best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with weight limit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2"/>
                <a:endParaRPr lang="en-US" altLang="en-US" dirty="0"/>
              </a:p>
              <a:p>
                <a:pPr lvl="2"/>
                <a:endParaRPr lang="en-US" altLang="en-US" dirty="0"/>
              </a:p>
              <a:p>
                <a:pPr lvl="2"/>
                <a:endParaRPr lang="en-US" altLang="en-US" dirty="0"/>
              </a:p>
              <a:p>
                <a:pPr lvl="2"/>
                <a:endParaRPr lang="en-US" altLang="en-US" dirty="0"/>
              </a:p>
              <a:p>
                <a:pPr lvl="2">
                  <a:buFontTx/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Running time.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weight limit.</a:t>
                </a:r>
              </a:p>
              <a:p>
                <a:pPr lvl="1"/>
                <a:r>
                  <a:rPr lang="en-US" altLang="en-US" dirty="0">
                    <a:solidFill>
                      <a:schemeClr val="accent1"/>
                    </a:solidFill>
                  </a:rPr>
                  <a:t>Not polynomial</a:t>
                </a:r>
                <a:r>
                  <a:rPr lang="en-US" altLang="en-US" dirty="0"/>
                  <a:t> in input size!</a:t>
                </a:r>
              </a:p>
              <a:p>
                <a:pPr lvl="1"/>
                <a:r>
                  <a:rPr lang="en-US" altLang="en-US" dirty="0"/>
                  <a:t>Knapsack is actually NP-hard.</a:t>
                </a:r>
              </a:p>
            </p:txBody>
          </p:sp>
        </mc:Choice>
        <mc:Fallback xmlns="">
          <p:sp>
            <p:nvSpPr>
              <p:cNvPr id="641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  <a:blipFill rotWithShape="0">
                <a:blip r:embed="rId4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71E15-F24E-4B0B-8C5E-AC6E838ADDF2}" type="slidenum">
              <a:rPr lang="en-US" altLang="en-US"/>
              <a:pPr/>
              <a:t>51</a:t>
            </a:fld>
            <a:endParaRPr lang="en-US" altLang="en-US" sz="1400"/>
          </a:p>
        </p:txBody>
      </p:sp>
      <p:graphicFrame>
        <p:nvGraphicFramePr>
          <p:cNvPr id="641028" name="Object 4"/>
          <p:cNvGraphicFramePr>
            <a:graphicFrameLocks noChangeAspect="1"/>
          </p:cNvGraphicFramePr>
          <p:nvPr/>
        </p:nvGraphicFramePr>
        <p:xfrm>
          <a:off x="1385208" y="3040549"/>
          <a:ext cx="6453178" cy="140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76640" imgH="711000" progId="Equation.3">
                  <p:embed/>
                </p:oleObj>
              </mc:Choice>
              <mc:Fallback>
                <p:oleObj name="Equation" r:id="rId5" imgW="4076640" imgH="711000" progId="Equation.3">
                  <p:embed/>
                  <p:pic>
                    <p:nvPicPr>
                      <p:cNvPr id="64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-2061" t="-14999" r="-2061" b="-14999"/>
                      <a:stretch>
                        <a:fillRect/>
                      </a:stretch>
                    </p:blipFill>
                    <p:spPr bwMode="auto">
                      <a:xfrm>
                        <a:off x="1385208" y="3040549"/>
                        <a:ext cx="6453178" cy="140423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04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Knapsack Problem:  Dynamic Programming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35100"/>
                <a:ext cx="8001000" cy="5410200"/>
              </a:xfrm>
            </p:spPr>
            <p:txBody>
              <a:bodyPr/>
              <a:lstStyle/>
              <a:p>
                <a:r>
                  <a:rPr lang="en-US" altLang="en-US" dirty="0"/>
                  <a:t>Def.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min weight subset of items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that yields value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Case 1:  OPT does not select item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2"/>
                <a:r>
                  <a:rPr lang="en-US" altLang="en-US" dirty="0"/>
                  <a:t>OPT selects best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that achieves value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Case 2:  OPT selects item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2"/>
                <a:r>
                  <a:rPr lang="en-US" altLang="en-US" dirty="0"/>
                  <a:t>consumes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new value needed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/>
              </a:p>
              <a:p>
                <a:pPr lvl="2"/>
                <a:r>
                  <a:rPr lang="en-US" altLang="en-US" dirty="0"/>
                  <a:t>OPT selects best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that achieves value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460375" lvl="2" indent="0">
                  <a:buNone/>
                </a:pPr>
                <a:endParaRPr lang="en-US" altLang="en-US" sz="2000" b="0" i="1" dirty="0">
                  <a:latin typeface="Cambria Math"/>
                </a:endParaRPr>
              </a:p>
              <a:p>
                <a:pPr marL="460375" lvl="2" indent="0"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</a:rPr>
                      <m:t>𝑂𝑃𝑇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en-US" sz="20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en-US" sz="2000" b="0" i="1" dirty="0">
                    <a:latin typeface="Cambria Math"/>
                  </a:rPr>
                  <a:t>=</a:t>
                </a:r>
              </a:p>
              <a:p>
                <a:pPr marL="460375" lvl="2" indent="0">
                  <a:buNone/>
                </a:pPr>
                <a:endParaRPr lang="en-US" altLang="en-US" sz="2000" i="1" dirty="0">
                  <a:latin typeface="Cambria Math"/>
                </a:endParaRPr>
              </a:p>
              <a:p>
                <a:pPr marL="460375" lvl="2" indent="0">
                  <a:buNone/>
                </a:pPr>
                <a:endParaRPr lang="en-US" altLang="en-US" sz="2000" b="0" i="1" dirty="0">
                  <a:latin typeface="Cambria Math"/>
                </a:endParaRPr>
              </a:p>
              <a:p>
                <a:pPr marL="4603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=0,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=0;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=0, 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&gt;0;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en-US" sz="2000" b="0" i="0" smtClean="0">
                                  <a:latin typeface="Cambria Math"/>
                                </a:rPr>
                                <m:t>min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𝑂𝑃𝑇</m:t>
                              </m:r>
                              <m:d>
                                <m:d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𝑂𝑃𝑇</m:t>
                              </m:r>
                              <m:d>
                                <m:d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−1,</m:t>
                                  </m:r>
                                  <m:func>
                                    <m:funcPr>
                                      <m:ctrl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2000" b="0" i="0" smtClean="0">
                                          <a:latin typeface="Cambria Math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2000" b="0" i="1" smtClean="0">
                                              <a:latin typeface="Cambria Math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en-US" sz="20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en-US" sz="20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b="0" i="0" smtClean="0">
                                  <a:latin typeface="Cambria Math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 lvl="2"/>
                <a:endParaRPr lang="en-US" altLang="en-US" dirty="0"/>
              </a:p>
              <a:p>
                <a:r>
                  <a:rPr lang="en-US" altLang="en-US" dirty="0"/>
                  <a:t>Running time.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/>
                  <a:t> = optimal value = maximum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/>
                  <a:t> such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𝑊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</a:p>
              <a:p>
                <a:pPr lvl="1"/>
                <a:r>
                  <a:rPr lang="en-US" altLang="en-US" dirty="0">
                    <a:solidFill>
                      <a:schemeClr val="accent1"/>
                    </a:solidFill>
                  </a:rPr>
                  <a:t>Not polynomial</a:t>
                </a:r>
                <a:r>
                  <a:rPr lang="en-US" altLang="en-US" dirty="0"/>
                  <a:t> in input size!</a:t>
                </a:r>
              </a:p>
            </p:txBody>
          </p:sp>
        </mc:Choice>
        <mc:Fallback xmlns="">
          <p:sp>
            <p:nvSpPr>
              <p:cNvPr id="64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35100"/>
                <a:ext cx="8001000" cy="5410200"/>
              </a:xfrm>
              <a:blipFill rotWithShape="0">
                <a:blip r:embed="rId3"/>
                <a:stretch>
                  <a:fillRect l="-16527" r="-1295" b="-3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87FAF-E1FF-4E65-B608-DC0DF91E18FE}" type="slidenum">
              <a:rPr lang="en-US" altLang="en-US"/>
              <a:pPr/>
              <a:t>52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909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Knapsack:  FPTAS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Intuition for approximation algorithm.</a:t>
            </a:r>
          </a:p>
          <a:p>
            <a:pPr lvl="1"/>
            <a:r>
              <a:rPr lang="en-US" altLang="en-US" dirty="0"/>
              <a:t>Round all values up to lie in smaller range.</a:t>
            </a:r>
          </a:p>
          <a:p>
            <a:pPr lvl="1"/>
            <a:r>
              <a:rPr lang="en-US" altLang="en-US" dirty="0"/>
              <a:t>Run dynamic programming algorithm on rounded instance.</a:t>
            </a:r>
          </a:p>
          <a:p>
            <a:pPr lvl="1"/>
            <a:r>
              <a:rPr lang="en-US" altLang="en-US" dirty="0"/>
              <a:t>Return optimal items in rounded instance.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1F796-9E31-4C9C-8F88-912885BC1887}" type="slidenum">
              <a:rPr lang="en-US" altLang="en-US"/>
              <a:pPr/>
              <a:t>53</a:t>
            </a:fld>
            <a:endParaRPr lang="en-US" altLang="en-US" sz="1400"/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588963" y="2817813"/>
            <a:ext cx="914400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645125" name="Text Box 5"/>
          <p:cNvSpPr txBox="1">
            <a:spLocks noChangeArrowheads="1"/>
          </p:cNvSpPr>
          <p:nvPr/>
        </p:nvSpPr>
        <p:spPr bwMode="auto">
          <a:xfrm>
            <a:off x="1503363" y="2817813"/>
            <a:ext cx="1524000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3027363" y="2817813"/>
            <a:ext cx="963612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Weight</a:t>
            </a:r>
          </a:p>
        </p:txBody>
      </p:sp>
      <p:sp>
        <p:nvSpPr>
          <p:cNvPr id="645127" name="Text Box 7"/>
          <p:cNvSpPr txBox="1">
            <a:spLocks noChangeArrowheads="1"/>
          </p:cNvSpPr>
          <p:nvPr/>
        </p:nvSpPr>
        <p:spPr bwMode="auto">
          <a:xfrm>
            <a:off x="588963" y="3198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</a:t>
            </a:r>
          </a:p>
        </p:txBody>
      </p:sp>
      <p:sp>
        <p:nvSpPr>
          <p:cNvPr id="645128" name="Text Box 8"/>
          <p:cNvSpPr txBox="1">
            <a:spLocks noChangeArrowheads="1"/>
          </p:cNvSpPr>
          <p:nvPr/>
        </p:nvSpPr>
        <p:spPr bwMode="auto">
          <a:xfrm>
            <a:off x="1503363" y="3207280"/>
            <a:ext cx="1524000" cy="369974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2,134,221</a:t>
            </a:r>
            <a:endParaRPr lang="en-US" altLang="en-US" sz="1600" dirty="0"/>
          </a:p>
        </p:txBody>
      </p:sp>
      <p:sp>
        <p:nvSpPr>
          <p:cNvPr id="645129" name="Text Box 9"/>
          <p:cNvSpPr txBox="1">
            <a:spLocks noChangeArrowheads="1"/>
          </p:cNvSpPr>
          <p:nvPr/>
        </p:nvSpPr>
        <p:spPr bwMode="auto">
          <a:xfrm>
            <a:off x="3027363" y="3198813"/>
            <a:ext cx="963612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</a:t>
            </a:r>
          </a:p>
        </p:txBody>
      </p:sp>
      <p:sp>
        <p:nvSpPr>
          <p:cNvPr id="645130" name="Text Box 10"/>
          <p:cNvSpPr txBox="1">
            <a:spLocks noChangeArrowheads="1"/>
          </p:cNvSpPr>
          <p:nvPr/>
        </p:nvSpPr>
        <p:spPr bwMode="auto">
          <a:xfrm>
            <a:off x="588963" y="3579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2</a:t>
            </a:r>
          </a:p>
        </p:txBody>
      </p:sp>
      <p:sp>
        <p:nvSpPr>
          <p:cNvPr id="645131" name="Text Box 11"/>
          <p:cNvSpPr txBox="1">
            <a:spLocks noChangeArrowheads="1"/>
          </p:cNvSpPr>
          <p:nvPr/>
        </p:nvSpPr>
        <p:spPr bwMode="auto">
          <a:xfrm>
            <a:off x="1503363" y="3588280"/>
            <a:ext cx="1524000" cy="369974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6,656,342</a:t>
            </a:r>
          </a:p>
        </p:txBody>
      </p:sp>
      <p:sp>
        <p:nvSpPr>
          <p:cNvPr id="645132" name="Text Box 12"/>
          <p:cNvSpPr txBox="1">
            <a:spLocks noChangeArrowheads="1"/>
          </p:cNvSpPr>
          <p:nvPr/>
        </p:nvSpPr>
        <p:spPr bwMode="auto">
          <a:xfrm>
            <a:off x="3027363" y="3579813"/>
            <a:ext cx="963612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645133" name="Text Box 13"/>
          <p:cNvSpPr txBox="1">
            <a:spLocks noChangeArrowheads="1"/>
          </p:cNvSpPr>
          <p:nvPr/>
        </p:nvSpPr>
        <p:spPr bwMode="auto">
          <a:xfrm>
            <a:off x="588963" y="3960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3</a:t>
            </a:r>
          </a:p>
        </p:txBody>
      </p:sp>
      <p:sp>
        <p:nvSpPr>
          <p:cNvPr id="645134" name="Text Box 14"/>
          <p:cNvSpPr txBox="1">
            <a:spLocks noChangeArrowheads="1"/>
          </p:cNvSpPr>
          <p:nvPr/>
        </p:nvSpPr>
        <p:spPr bwMode="auto">
          <a:xfrm>
            <a:off x="1507066" y="3969280"/>
            <a:ext cx="1523999" cy="369974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18,810,013</a:t>
            </a:r>
          </a:p>
        </p:txBody>
      </p:sp>
      <p:sp>
        <p:nvSpPr>
          <p:cNvPr id="645135" name="Text Box 15"/>
          <p:cNvSpPr txBox="1">
            <a:spLocks noChangeArrowheads="1"/>
          </p:cNvSpPr>
          <p:nvPr/>
        </p:nvSpPr>
        <p:spPr bwMode="auto">
          <a:xfrm>
            <a:off x="3027363" y="3960813"/>
            <a:ext cx="963612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5</a:t>
            </a:r>
          </a:p>
        </p:txBody>
      </p:sp>
      <p:sp>
        <p:nvSpPr>
          <p:cNvPr id="645136" name="Text Box 16"/>
          <p:cNvSpPr txBox="1">
            <a:spLocks noChangeArrowheads="1"/>
          </p:cNvSpPr>
          <p:nvPr/>
        </p:nvSpPr>
        <p:spPr bwMode="auto">
          <a:xfrm>
            <a:off x="588963" y="4341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4</a:t>
            </a:r>
          </a:p>
        </p:txBody>
      </p:sp>
      <p:sp>
        <p:nvSpPr>
          <p:cNvPr id="645137" name="Text Box 17"/>
          <p:cNvSpPr txBox="1">
            <a:spLocks noChangeArrowheads="1"/>
          </p:cNvSpPr>
          <p:nvPr/>
        </p:nvSpPr>
        <p:spPr bwMode="auto">
          <a:xfrm>
            <a:off x="1503363" y="4341813"/>
            <a:ext cx="15240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22,217,800</a:t>
            </a:r>
          </a:p>
        </p:txBody>
      </p:sp>
      <p:sp>
        <p:nvSpPr>
          <p:cNvPr id="645138" name="Text Box 18"/>
          <p:cNvSpPr txBox="1">
            <a:spLocks noChangeArrowheads="1"/>
          </p:cNvSpPr>
          <p:nvPr/>
        </p:nvSpPr>
        <p:spPr bwMode="auto">
          <a:xfrm>
            <a:off x="3027363" y="4341813"/>
            <a:ext cx="963612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6</a:t>
            </a:r>
          </a:p>
        </p:txBody>
      </p:sp>
      <p:sp>
        <p:nvSpPr>
          <p:cNvPr id="645139" name="Text Box 19"/>
          <p:cNvSpPr txBox="1">
            <a:spLocks noChangeArrowheads="1"/>
          </p:cNvSpPr>
          <p:nvPr/>
        </p:nvSpPr>
        <p:spPr bwMode="auto">
          <a:xfrm>
            <a:off x="588963" y="4722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5</a:t>
            </a:r>
          </a:p>
        </p:txBody>
      </p:sp>
      <p:sp>
        <p:nvSpPr>
          <p:cNvPr id="645140" name="Text Box 20"/>
          <p:cNvSpPr txBox="1">
            <a:spLocks noChangeArrowheads="1"/>
          </p:cNvSpPr>
          <p:nvPr/>
        </p:nvSpPr>
        <p:spPr bwMode="auto">
          <a:xfrm>
            <a:off x="1503363" y="4722813"/>
            <a:ext cx="15240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28,343,199</a:t>
            </a:r>
          </a:p>
        </p:txBody>
      </p:sp>
      <p:sp>
        <p:nvSpPr>
          <p:cNvPr id="645141" name="Text Box 21"/>
          <p:cNvSpPr txBox="1">
            <a:spLocks noChangeArrowheads="1"/>
          </p:cNvSpPr>
          <p:nvPr/>
        </p:nvSpPr>
        <p:spPr bwMode="auto">
          <a:xfrm>
            <a:off x="3027363" y="4722813"/>
            <a:ext cx="963612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7</a:t>
            </a:r>
          </a:p>
        </p:txBody>
      </p:sp>
      <p:sp>
        <p:nvSpPr>
          <p:cNvPr id="645142" name="Text Box 22"/>
          <p:cNvSpPr txBox="1">
            <a:spLocks noChangeArrowheads="1"/>
          </p:cNvSpPr>
          <p:nvPr/>
        </p:nvSpPr>
        <p:spPr bwMode="auto">
          <a:xfrm>
            <a:off x="3013075" y="5307013"/>
            <a:ext cx="9874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W = 11</a:t>
            </a:r>
          </a:p>
        </p:txBody>
      </p:sp>
      <p:sp>
        <p:nvSpPr>
          <p:cNvPr id="645143" name="Text Box 23"/>
          <p:cNvSpPr txBox="1">
            <a:spLocks noChangeArrowheads="1"/>
          </p:cNvSpPr>
          <p:nvPr/>
        </p:nvSpPr>
        <p:spPr bwMode="auto">
          <a:xfrm>
            <a:off x="5562600" y="2817813"/>
            <a:ext cx="914400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645144" name="Text Box 24"/>
          <p:cNvSpPr txBox="1">
            <a:spLocks noChangeArrowheads="1"/>
          </p:cNvSpPr>
          <p:nvPr/>
        </p:nvSpPr>
        <p:spPr bwMode="auto">
          <a:xfrm>
            <a:off x="6477000" y="2817813"/>
            <a:ext cx="1066800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645145" name="Text Box 25"/>
          <p:cNvSpPr txBox="1">
            <a:spLocks noChangeArrowheads="1"/>
          </p:cNvSpPr>
          <p:nvPr/>
        </p:nvSpPr>
        <p:spPr bwMode="auto">
          <a:xfrm>
            <a:off x="7543800" y="2817813"/>
            <a:ext cx="911225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Weight</a:t>
            </a:r>
          </a:p>
        </p:txBody>
      </p:sp>
      <p:sp>
        <p:nvSpPr>
          <p:cNvPr id="645146" name="Text Box 26"/>
          <p:cNvSpPr txBox="1">
            <a:spLocks noChangeArrowheads="1"/>
          </p:cNvSpPr>
          <p:nvPr/>
        </p:nvSpPr>
        <p:spPr bwMode="auto">
          <a:xfrm>
            <a:off x="5562600" y="3198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</a:t>
            </a:r>
          </a:p>
        </p:txBody>
      </p:sp>
      <p:sp>
        <p:nvSpPr>
          <p:cNvPr id="645147" name="Text Box 27"/>
          <p:cNvSpPr txBox="1">
            <a:spLocks noChangeArrowheads="1"/>
          </p:cNvSpPr>
          <p:nvPr/>
        </p:nvSpPr>
        <p:spPr bwMode="auto">
          <a:xfrm>
            <a:off x="6484937" y="3223900"/>
            <a:ext cx="1046163" cy="33919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3</a:t>
            </a:r>
          </a:p>
        </p:txBody>
      </p:sp>
      <p:sp>
        <p:nvSpPr>
          <p:cNvPr id="645148" name="Text Box 28"/>
          <p:cNvSpPr txBox="1">
            <a:spLocks noChangeArrowheads="1"/>
          </p:cNvSpPr>
          <p:nvPr/>
        </p:nvSpPr>
        <p:spPr bwMode="auto">
          <a:xfrm>
            <a:off x="7543800" y="3198813"/>
            <a:ext cx="9112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</a:t>
            </a:r>
          </a:p>
        </p:txBody>
      </p:sp>
      <p:sp>
        <p:nvSpPr>
          <p:cNvPr id="645149" name="Text Box 29"/>
          <p:cNvSpPr txBox="1">
            <a:spLocks noChangeArrowheads="1"/>
          </p:cNvSpPr>
          <p:nvPr/>
        </p:nvSpPr>
        <p:spPr bwMode="auto">
          <a:xfrm>
            <a:off x="5562600" y="3579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645150" name="Text Box 30"/>
          <p:cNvSpPr txBox="1">
            <a:spLocks noChangeArrowheads="1"/>
          </p:cNvSpPr>
          <p:nvPr/>
        </p:nvSpPr>
        <p:spPr bwMode="auto">
          <a:xfrm>
            <a:off x="6477000" y="3579813"/>
            <a:ext cx="10668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7</a:t>
            </a:r>
          </a:p>
        </p:txBody>
      </p:sp>
      <p:sp>
        <p:nvSpPr>
          <p:cNvPr id="645151" name="Text Box 31"/>
          <p:cNvSpPr txBox="1">
            <a:spLocks noChangeArrowheads="1"/>
          </p:cNvSpPr>
          <p:nvPr/>
        </p:nvSpPr>
        <p:spPr bwMode="auto">
          <a:xfrm>
            <a:off x="7543800" y="3579813"/>
            <a:ext cx="9112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645152" name="Text Box 32"/>
          <p:cNvSpPr txBox="1">
            <a:spLocks noChangeArrowheads="1"/>
          </p:cNvSpPr>
          <p:nvPr/>
        </p:nvSpPr>
        <p:spPr bwMode="auto">
          <a:xfrm>
            <a:off x="5562600" y="3960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3</a:t>
            </a:r>
          </a:p>
        </p:txBody>
      </p:sp>
      <p:sp>
        <p:nvSpPr>
          <p:cNvPr id="645153" name="Text Box 33"/>
          <p:cNvSpPr txBox="1">
            <a:spLocks noChangeArrowheads="1"/>
          </p:cNvSpPr>
          <p:nvPr/>
        </p:nvSpPr>
        <p:spPr bwMode="auto">
          <a:xfrm>
            <a:off x="6477000" y="3960813"/>
            <a:ext cx="10668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19</a:t>
            </a:r>
          </a:p>
        </p:txBody>
      </p:sp>
      <p:sp>
        <p:nvSpPr>
          <p:cNvPr id="645154" name="Text Box 34"/>
          <p:cNvSpPr txBox="1">
            <a:spLocks noChangeArrowheads="1"/>
          </p:cNvSpPr>
          <p:nvPr/>
        </p:nvSpPr>
        <p:spPr bwMode="auto">
          <a:xfrm>
            <a:off x="7543800" y="3960813"/>
            <a:ext cx="9112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5</a:t>
            </a:r>
          </a:p>
        </p:txBody>
      </p:sp>
      <p:sp>
        <p:nvSpPr>
          <p:cNvPr id="645155" name="Text Box 35"/>
          <p:cNvSpPr txBox="1">
            <a:spLocks noChangeArrowheads="1"/>
          </p:cNvSpPr>
          <p:nvPr/>
        </p:nvSpPr>
        <p:spPr bwMode="auto">
          <a:xfrm>
            <a:off x="5562600" y="4341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4</a:t>
            </a:r>
          </a:p>
        </p:txBody>
      </p:sp>
      <p:sp>
        <p:nvSpPr>
          <p:cNvPr id="645156" name="Text Box 36"/>
          <p:cNvSpPr txBox="1">
            <a:spLocks noChangeArrowheads="1"/>
          </p:cNvSpPr>
          <p:nvPr/>
        </p:nvSpPr>
        <p:spPr bwMode="auto">
          <a:xfrm>
            <a:off x="6477000" y="4341813"/>
            <a:ext cx="10668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23</a:t>
            </a:r>
          </a:p>
        </p:txBody>
      </p:sp>
      <p:sp>
        <p:nvSpPr>
          <p:cNvPr id="645157" name="Text Box 37"/>
          <p:cNvSpPr txBox="1">
            <a:spLocks noChangeArrowheads="1"/>
          </p:cNvSpPr>
          <p:nvPr/>
        </p:nvSpPr>
        <p:spPr bwMode="auto">
          <a:xfrm>
            <a:off x="7543800" y="4341813"/>
            <a:ext cx="9112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6</a:t>
            </a:r>
          </a:p>
        </p:txBody>
      </p:sp>
      <p:sp>
        <p:nvSpPr>
          <p:cNvPr id="645158" name="Text Box 38"/>
          <p:cNvSpPr txBox="1">
            <a:spLocks noChangeArrowheads="1"/>
          </p:cNvSpPr>
          <p:nvPr/>
        </p:nvSpPr>
        <p:spPr bwMode="auto">
          <a:xfrm>
            <a:off x="5562600" y="4722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5</a:t>
            </a:r>
          </a:p>
        </p:txBody>
      </p:sp>
      <p:sp>
        <p:nvSpPr>
          <p:cNvPr id="645159" name="Text Box 39"/>
          <p:cNvSpPr txBox="1">
            <a:spLocks noChangeArrowheads="1"/>
          </p:cNvSpPr>
          <p:nvPr/>
        </p:nvSpPr>
        <p:spPr bwMode="auto">
          <a:xfrm>
            <a:off x="6477000" y="4722813"/>
            <a:ext cx="10668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29</a:t>
            </a:r>
          </a:p>
        </p:txBody>
      </p:sp>
      <p:sp>
        <p:nvSpPr>
          <p:cNvPr id="645160" name="Text Box 40"/>
          <p:cNvSpPr txBox="1">
            <a:spLocks noChangeArrowheads="1"/>
          </p:cNvSpPr>
          <p:nvPr/>
        </p:nvSpPr>
        <p:spPr bwMode="auto">
          <a:xfrm>
            <a:off x="7543800" y="4722813"/>
            <a:ext cx="9112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7</a:t>
            </a:r>
          </a:p>
        </p:txBody>
      </p:sp>
      <p:sp>
        <p:nvSpPr>
          <p:cNvPr id="645161" name="AutoShape 41"/>
          <p:cNvSpPr>
            <a:spLocks noChangeArrowheads="1"/>
          </p:cNvSpPr>
          <p:nvPr/>
        </p:nvSpPr>
        <p:spPr bwMode="auto">
          <a:xfrm>
            <a:off x="4781550" y="3976688"/>
            <a:ext cx="347663" cy="193675"/>
          </a:xfrm>
          <a:prstGeom prst="rightArrow">
            <a:avLst>
              <a:gd name="adj1" fmla="val 50000"/>
              <a:gd name="adj2" fmla="val 44877"/>
            </a:avLst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45162" name="Text Box 42"/>
          <p:cNvSpPr txBox="1">
            <a:spLocks noChangeArrowheads="1"/>
          </p:cNvSpPr>
          <p:nvPr/>
        </p:nvSpPr>
        <p:spPr bwMode="auto">
          <a:xfrm>
            <a:off x="969963" y="5943600"/>
            <a:ext cx="2209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original instance</a:t>
            </a:r>
          </a:p>
        </p:txBody>
      </p:sp>
      <p:sp>
        <p:nvSpPr>
          <p:cNvPr id="645163" name="Text Box 43"/>
          <p:cNvSpPr txBox="1">
            <a:spLocks noChangeArrowheads="1"/>
          </p:cNvSpPr>
          <p:nvPr/>
        </p:nvSpPr>
        <p:spPr bwMode="auto">
          <a:xfrm>
            <a:off x="5943600" y="5943600"/>
            <a:ext cx="2209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rounded instance</a:t>
            </a:r>
          </a:p>
        </p:txBody>
      </p:sp>
      <p:sp>
        <p:nvSpPr>
          <p:cNvPr id="645164" name="Text Box 44"/>
          <p:cNvSpPr txBox="1">
            <a:spLocks noChangeArrowheads="1"/>
          </p:cNvSpPr>
          <p:nvPr/>
        </p:nvSpPr>
        <p:spPr bwMode="auto">
          <a:xfrm>
            <a:off x="7531100" y="5307013"/>
            <a:ext cx="93345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W = 11</a:t>
            </a:r>
          </a:p>
        </p:txBody>
      </p:sp>
    </p:spTree>
    <p:extLst>
      <p:ext uri="{BB962C8B-B14F-4D97-AF65-F5344CB8AC3E}">
        <p14:creationId xmlns:p14="http://schemas.microsoft.com/office/powerpoint/2010/main" val="1232643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Knapsack:  FPTAS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71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Knapsack FPTAS.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Round up all values:  </a:t>
                </a:r>
              </a:p>
              <a:p>
                <a:pPr lvl="2"/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altLang="en-US" dirty="0"/>
                  <a:t> = largest value in original instance</a:t>
                </a:r>
              </a:p>
              <a:p>
                <a:pPr lvl="2"/>
                <a:r>
                  <a:rPr lang="en-US" altLang="en-US" dirty="0">
                    <a:sym typeface="Symbol" pitchFamily="92" charset="2"/>
                  </a:rPr>
                  <a:t>     = precision parameter</a:t>
                </a:r>
              </a:p>
              <a:p>
                <a:pPr lvl="2"/>
                <a:r>
                  <a:rPr lang="en-US" altLang="en-US" dirty="0">
                    <a:sym typeface="Symbol" pitchFamily="92" charset="2"/>
                  </a:rPr>
                  <a:t>     =  scaling factor =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 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 err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 /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Ideas.  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Optimal solution to problems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are equivalent.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close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so optimal solution using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nearly optimal.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small and integral so dynamic programming algorithm is fast.</a:t>
                </a:r>
                <a:endParaRPr lang="en-US" altLang="en-US" dirty="0"/>
              </a:p>
              <a:p>
                <a:r>
                  <a:rPr lang="en-US" altLang="en-US" dirty="0"/>
                  <a:t>Running time.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Dynamic program II running time is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altLang="en-US" b="0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Note that </a:t>
                </a:r>
              </a:p>
            </p:txBody>
          </p:sp>
        </mc:Choice>
        <mc:Fallback xmlns="">
          <p:sp>
            <p:nvSpPr>
              <p:cNvPr id="64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437F6-5A34-4588-BB6C-A73042D52C7C}" type="slidenum">
              <a:rPr lang="en-US" altLang="en-US"/>
              <a:pPr/>
              <a:t>54</a:t>
            </a:fld>
            <a:endParaRPr lang="en-US" altLang="en-US" sz="1400"/>
          </a:p>
        </p:txBody>
      </p:sp>
      <p:graphicFrame>
        <p:nvGraphicFramePr>
          <p:cNvPr id="647172" name="Object 4"/>
          <p:cNvGraphicFramePr>
            <a:graphicFrameLocks noChangeAspect="1"/>
          </p:cNvGraphicFramePr>
          <p:nvPr/>
        </p:nvGraphicFramePr>
        <p:xfrm>
          <a:off x="4898572" y="778003"/>
          <a:ext cx="2020907" cy="7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360" imgH="431640" progId="Equation.3">
                  <p:embed/>
                </p:oleObj>
              </mc:Choice>
              <mc:Fallback>
                <p:oleObj name="Equation" r:id="rId5" imgW="1206360" imgH="431640" progId="Equation.3">
                  <p:embed/>
                  <p:pic>
                    <p:nvPicPr>
                      <p:cNvPr id="64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2" y="778003"/>
                        <a:ext cx="2020907" cy="7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9" name="Object 11"/>
          <p:cNvGraphicFramePr>
            <a:graphicFrameLocks noChangeAspect="1"/>
          </p:cNvGraphicFramePr>
          <p:nvPr/>
        </p:nvGraphicFramePr>
        <p:xfrm>
          <a:off x="2176399" y="5041790"/>
          <a:ext cx="2204769" cy="75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9720" imgH="431640" progId="Equation.3">
                  <p:embed/>
                </p:oleObj>
              </mc:Choice>
              <mc:Fallback>
                <p:oleObj name="Equation" r:id="rId7" imgW="1269720" imgH="431640" progId="Equation.3">
                  <p:embed/>
                  <p:pic>
                    <p:nvPicPr>
                      <p:cNvPr id="64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399" y="5041790"/>
                        <a:ext cx="2204769" cy="75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7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Knapsack:  FPTAS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solution found by our algorithm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the optimal solution, then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Pf.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b="0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≥(1−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40834" y="6629400"/>
            <a:ext cx="1905000" cy="228600"/>
          </a:xfrm>
        </p:spPr>
        <p:txBody>
          <a:bodyPr/>
          <a:lstStyle/>
          <a:p>
            <a:fld id="{0002466B-C46B-4D87-A34C-E9FDE381149E}" type="slidenum">
              <a:rPr lang="en-US" altLang="en-US"/>
              <a:pPr/>
              <a:t>55</a:t>
            </a:fld>
            <a:endParaRPr lang="en-US" altLang="en-US" sz="1400" dirty="0"/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4025520" y="3726409"/>
            <a:ext cx="186749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always round up</a:t>
            </a: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4041971" y="3236628"/>
            <a:ext cx="365164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solve rounded instance optimally</a:t>
            </a:r>
          </a:p>
        </p:txBody>
      </p:sp>
      <p:sp>
        <p:nvSpPr>
          <p:cNvPr id="649223" name="Rectangle 7"/>
          <p:cNvSpPr>
            <a:spLocks noChangeArrowheads="1"/>
          </p:cNvSpPr>
          <p:nvPr/>
        </p:nvSpPr>
        <p:spPr bwMode="auto">
          <a:xfrm>
            <a:off x="4029880" y="2240965"/>
            <a:ext cx="344485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never round up by more than </a:t>
            </a:r>
            <a:r>
              <a:rPr lang="en-US" altLang="en-US" dirty="0">
                <a:latin typeface="Symbol" pitchFamily="92" charset="2"/>
                <a:sym typeface="Symbol" pitchFamily="92" charset="2"/>
              </a:rPr>
              <a:t></a:t>
            </a:r>
            <a:endParaRPr lang="en-US" altLang="en-US" dirty="0"/>
          </a:p>
        </p:txBody>
      </p:sp>
      <p:graphicFrame>
        <p:nvGraphicFramePr>
          <p:cNvPr id="649224" name="Object 8"/>
          <p:cNvGraphicFramePr>
            <a:graphicFrameLocks noChangeAspect="1"/>
          </p:cNvGraphicFramePr>
          <p:nvPr/>
        </p:nvGraphicFramePr>
        <p:xfrm>
          <a:off x="3371850" y="1530350"/>
          <a:ext cx="21129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368280" progId="Equation.3">
                  <p:embed/>
                </p:oleObj>
              </mc:Choice>
              <mc:Fallback>
                <p:oleObj name="Equation" r:id="rId5" imgW="1193760" imgH="368280" progId="Equation.3">
                  <p:embed/>
                  <p:pic>
                    <p:nvPicPr>
                      <p:cNvPr id="64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1530350"/>
                        <a:ext cx="21129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5" name="Rectangle 9"/>
          <p:cNvSpPr>
            <a:spLocks noChangeArrowheads="1"/>
          </p:cNvSpPr>
          <p:nvPr/>
        </p:nvSpPr>
        <p:spPr bwMode="auto">
          <a:xfrm>
            <a:off x="4011254" y="2776521"/>
            <a:ext cx="92653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|S| </a:t>
            </a:r>
            <a:r>
              <a:rPr lang="en-US" altLang="en-US" dirty="0">
                <a:sym typeface="Symbol" pitchFamily="92" charset="2"/>
              </a:rPr>
              <a:t></a:t>
            </a:r>
            <a:r>
              <a:rPr lang="en-US" altLang="en-US" dirty="0"/>
              <a:t> n</a:t>
            </a:r>
          </a:p>
        </p:txBody>
      </p:sp>
      <p:sp>
        <p:nvSpPr>
          <p:cNvPr id="649226" name="Rectangle 10"/>
          <p:cNvSpPr>
            <a:spLocks noChangeArrowheads="1"/>
          </p:cNvSpPr>
          <p:nvPr/>
        </p:nvSpPr>
        <p:spPr bwMode="auto">
          <a:xfrm>
            <a:off x="4011254" y="4055092"/>
            <a:ext cx="28485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n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itchFamily="92" charset="2"/>
              </a:rPr>
              <a:t></a:t>
            </a:r>
            <a:r>
              <a:rPr lang="en-US" altLang="en-US" dirty="0"/>
              <a:t> = </a:t>
            </a:r>
            <a:r>
              <a:rPr lang="en-US" altLang="en-US" dirty="0">
                <a:sym typeface="Symbol" pitchFamily="92" charset="2"/>
              </a:rPr>
              <a:t></a:t>
            </a:r>
            <a:r>
              <a:rPr lang="en-US" altLang="en-US" baseline="-25000" dirty="0"/>
              <a:t>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max</a:t>
            </a:r>
            <a:r>
              <a:rPr lang="en-US" altLang="en-US" dirty="0"/>
              <a:t>, 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max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92" charset="2"/>
              </a:rPr>
              <a:t> </a:t>
            </a:r>
            <a:r>
              <a:rPr lang="en-US" altLang="en-US" baseline="-25000" dirty="0" err="1">
                <a:sym typeface="Symbol" pitchFamily="92" charset="2"/>
              </a:rPr>
              <a:t>iS</a:t>
            </a:r>
            <a:r>
              <a:rPr lang="en-US" altLang="en-US" baseline="-25000" dirty="0">
                <a:sym typeface="Symbol" pitchFamily="92" charset="2"/>
              </a:rPr>
              <a:t>*</a:t>
            </a:r>
            <a:r>
              <a:rPr lang="en-US" altLang="en-US" dirty="0">
                <a:sym typeface="Symbol" pitchFamily="92" charset="2"/>
              </a:rPr>
              <a:t> v</a:t>
            </a:r>
            <a:r>
              <a:rPr lang="en-US" altLang="en-US" baseline="-25000" dirty="0">
                <a:sym typeface="Symbol" pitchFamily="92" charset="2"/>
              </a:rPr>
              <a:t>i</a:t>
            </a:r>
            <a:endParaRPr lang="en-US" altLang="en-US" dirty="0">
              <a:sym typeface="Symbol" pitchFamily="9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4281" y="4934129"/>
            <a:ext cx="2770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Q:</a:t>
            </a:r>
            <a:r>
              <a:rPr lang="en-US" dirty="0"/>
              <a:t> Can we use Dynamic Programming I and round up the weights?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266" y="4932469"/>
            <a:ext cx="5253451" cy="116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dirty="0">
                <a:solidFill>
                  <a:srgbClr val="003399"/>
                </a:solidFill>
              </a:rPr>
              <a:t>Note: </a:t>
            </a:r>
            <a:r>
              <a:rPr lang="en-US" dirty="0"/>
              <a:t>ALG &gt; (1 – </a:t>
            </a:r>
            <a:r>
              <a:rPr lang="el-GR" dirty="0"/>
              <a:t>ε</a:t>
            </a:r>
            <a:r>
              <a:rPr lang="en-US" dirty="0"/>
              <a:t>) OPT is actually as good as </a:t>
            </a:r>
          </a:p>
          <a:p>
            <a:r>
              <a:rPr lang="en-US" dirty="0"/>
              <a:t>ALG &gt; OPT /(1 + </a:t>
            </a:r>
            <a:r>
              <a:rPr lang="el-GR" dirty="0"/>
              <a:t>ε</a:t>
            </a:r>
            <a:r>
              <a:rPr lang="en-US" dirty="0"/>
              <a:t>), since 1 – </a:t>
            </a:r>
            <a:r>
              <a:rPr lang="el-GR" dirty="0"/>
              <a:t>ε</a:t>
            </a:r>
            <a:r>
              <a:rPr lang="en-US" dirty="0"/>
              <a:t> &gt; 1/(1 + 2</a:t>
            </a:r>
            <a:r>
              <a:rPr lang="el-GR" dirty="0"/>
              <a:t>ε</a:t>
            </a:r>
            <a:r>
              <a:rPr lang="en-US" dirty="0"/>
              <a:t>), for </a:t>
            </a:r>
            <a:r>
              <a:rPr lang="el-GR" dirty="0"/>
              <a:t>ε</a:t>
            </a:r>
            <a:r>
              <a:rPr lang="en-US" dirty="0"/>
              <a:t> small enough.  Replacing </a:t>
            </a:r>
            <a:r>
              <a:rPr lang="el-GR" dirty="0"/>
              <a:t>ε</a:t>
            </a:r>
            <a:r>
              <a:rPr lang="en-US" dirty="0"/>
              <a:t> with </a:t>
            </a:r>
            <a:r>
              <a:rPr lang="el-GR" dirty="0"/>
              <a:t>ε</a:t>
            </a:r>
            <a:r>
              <a:rPr lang="en-US" dirty="0"/>
              <a:t>/2 makes the former a (1+</a:t>
            </a:r>
            <a:r>
              <a:rPr lang="el-GR" dirty="0"/>
              <a:t>ε</a:t>
            </a:r>
            <a:r>
              <a:rPr lang="en-US" dirty="0"/>
              <a:t>)-approximation.</a:t>
            </a:r>
          </a:p>
        </p:txBody>
      </p:sp>
    </p:spTree>
    <p:extLst>
      <p:ext uri="{BB962C8B-B14F-4D97-AF65-F5344CB8AC3E}">
        <p14:creationId xmlns:p14="http://schemas.microsoft.com/office/powerpoint/2010/main" val="155188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Balancing:  Greedy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15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a 2-approximation.</a:t>
                </a:r>
              </a:p>
              <a:p>
                <a:r>
                  <a:rPr lang="en-US" altLang="en-US" dirty="0"/>
                  <a:t>Pf.  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Consider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of the bottleneck machine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be last job scheduled on machine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When 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was assigned to machine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had smallest load.  Its load before assignment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sz="2000" baseline="-25000" dirty="0"/>
              </a:p>
              <a:p>
                <a:pPr lvl="1"/>
                <a:r>
                  <a:rPr lang="en-US" altLang="en-US" dirty="0"/>
                  <a:t>By the greedy nature,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9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451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C02E9-5A2B-4F2B-B3D4-56DD6E7A37A2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451592" name="Rectangle 8"/>
          <p:cNvSpPr>
            <a:spLocks noChangeAspect="1" noChangeArrowheads="1"/>
          </p:cNvSpPr>
          <p:nvPr/>
        </p:nvSpPr>
        <p:spPr bwMode="auto">
          <a:xfrm>
            <a:off x="1435100" y="4419600"/>
            <a:ext cx="1379538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3" name="Rectangle 9"/>
          <p:cNvSpPr>
            <a:spLocks noChangeAspect="1" noChangeArrowheads="1"/>
          </p:cNvSpPr>
          <p:nvPr/>
        </p:nvSpPr>
        <p:spPr bwMode="auto">
          <a:xfrm>
            <a:off x="2514600" y="4953000"/>
            <a:ext cx="10541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4" name="Rectangle 10"/>
          <p:cNvSpPr>
            <a:spLocks noChangeAspect="1" noChangeArrowheads="1"/>
          </p:cNvSpPr>
          <p:nvPr/>
        </p:nvSpPr>
        <p:spPr bwMode="auto">
          <a:xfrm>
            <a:off x="2806700" y="5467350"/>
            <a:ext cx="25146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5" name="Rectangle 11"/>
          <p:cNvSpPr>
            <a:spLocks noChangeAspect="1" noChangeArrowheads="1"/>
          </p:cNvSpPr>
          <p:nvPr/>
        </p:nvSpPr>
        <p:spPr bwMode="auto">
          <a:xfrm>
            <a:off x="1435100" y="4953000"/>
            <a:ext cx="1093788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6" name="Rectangle 12"/>
          <p:cNvSpPr>
            <a:spLocks noChangeAspect="1" noChangeArrowheads="1"/>
          </p:cNvSpPr>
          <p:nvPr/>
        </p:nvSpPr>
        <p:spPr bwMode="auto">
          <a:xfrm>
            <a:off x="1435100" y="5467350"/>
            <a:ext cx="1379538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1597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3568700" y="4953000"/>
                <a:ext cx="4419600" cy="3238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59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8700" y="4953000"/>
                <a:ext cx="4419600" cy="323850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1598" name="Rectangle 14"/>
          <p:cNvSpPr>
            <a:spLocks noChangeAspect="1" noChangeArrowheads="1"/>
          </p:cNvSpPr>
          <p:nvPr/>
        </p:nvSpPr>
        <p:spPr bwMode="auto">
          <a:xfrm>
            <a:off x="2806700" y="4419600"/>
            <a:ext cx="9144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9" name="Rectangle 15"/>
          <p:cNvSpPr>
            <a:spLocks noChangeAspect="1" noChangeArrowheads="1"/>
          </p:cNvSpPr>
          <p:nvPr/>
        </p:nvSpPr>
        <p:spPr bwMode="auto">
          <a:xfrm>
            <a:off x="5092700" y="4419600"/>
            <a:ext cx="1143000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/>
          </a:p>
        </p:txBody>
      </p:sp>
      <p:sp>
        <p:nvSpPr>
          <p:cNvPr id="451600" name="Rectangle 16"/>
          <p:cNvSpPr>
            <a:spLocks noChangeAspect="1" noChangeArrowheads="1"/>
          </p:cNvSpPr>
          <p:nvPr/>
        </p:nvSpPr>
        <p:spPr bwMode="auto">
          <a:xfrm>
            <a:off x="3721100" y="4419600"/>
            <a:ext cx="1371600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/>
          </a:p>
        </p:txBody>
      </p:sp>
      <p:sp>
        <p:nvSpPr>
          <p:cNvPr id="451601" name="Rectangle 17"/>
          <p:cNvSpPr>
            <a:spLocks noChangeAspect="1" noChangeArrowheads="1"/>
          </p:cNvSpPr>
          <p:nvPr/>
        </p:nvSpPr>
        <p:spPr bwMode="auto">
          <a:xfrm>
            <a:off x="5321300" y="5467350"/>
            <a:ext cx="2133600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/>
          </a:p>
        </p:txBody>
      </p:sp>
      <p:sp>
        <p:nvSpPr>
          <p:cNvPr id="451602" name="Line 18"/>
          <p:cNvSpPr>
            <a:spLocks noChangeAspect="1" noChangeShapeType="1"/>
          </p:cNvSpPr>
          <p:nvPr/>
        </p:nvSpPr>
        <p:spPr bwMode="auto">
          <a:xfrm>
            <a:off x="1428750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51603" name="Text Box 19"/>
          <p:cNvSpPr txBox="1">
            <a:spLocks noChangeAspect="1" noChangeArrowheads="1"/>
          </p:cNvSpPr>
          <p:nvPr/>
        </p:nvSpPr>
        <p:spPr bwMode="auto">
          <a:xfrm>
            <a:off x="1266825" y="6010275"/>
            <a:ext cx="4873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1604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7653338" y="6172200"/>
                <a:ext cx="1020762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45160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3338" y="6172200"/>
                <a:ext cx="1020762" cy="3391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1605" name="Line 21"/>
          <p:cNvSpPr>
            <a:spLocks noChangeShapeType="1"/>
          </p:cNvSpPr>
          <p:nvPr/>
        </p:nvSpPr>
        <p:spPr bwMode="auto">
          <a:xfrm>
            <a:off x="7988300" y="5867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1606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3233738" y="6172200"/>
                <a:ext cx="1020762" cy="359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1600" i="1" baseline="-250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1600" baseline="-25000" dirty="0"/>
              </a:p>
            </p:txBody>
          </p:sp>
        </mc:Choice>
        <mc:Fallback xmlns="">
          <p:sp>
            <p:nvSpPr>
              <p:cNvPr id="45160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3738" y="6172200"/>
                <a:ext cx="1020762" cy="359010"/>
              </a:xfrm>
              <a:prstGeom prst="rect">
                <a:avLst/>
              </a:prstGeom>
              <a:blipFill rotWithShape="0">
                <a:blip r:embed="rId6"/>
                <a:stretch>
                  <a:fillRect b="-8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3568700" y="4114800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1609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242888" y="4921250"/>
                <a:ext cx="1085362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dirty="0"/>
                  <a:t>machine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451609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88" y="4921250"/>
                <a:ext cx="1085362" cy="339196"/>
              </a:xfrm>
              <a:prstGeom prst="rect">
                <a:avLst/>
              </a:prstGeom>
              <a:blipFill rotWithShape="0">
                <a:blip r:embed="rId7"/>
                <a:stretch>
                  <a:fillRect l="-3371" t="-3571" b="-232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1610" name="Line 26"/>
          <p:cNvSpPr>
            <a:spLocks noChangeShapeType="1"/>
          </p:cNvSpPr>
          <p:nvPr/>
        </p:nvSpPr>
        <p:spPr bwMode="auto">
          <a:xfrm rot="16200000" flipH="1">
            <a:off x="2101850" y="4233863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1611" name="Rectangle 27"/>
              <p:cNvSpPr>
                <a:spLocks noChangeArrowheads="1"/>
              </p:cNvSpPr>
              <p:nvPr/>
            </p:nvSpPr>
            <p:spPr bwMode="auto">
              <a:xfrm>
                <a:off x="1274763" y="3771900"/>
                <a:ext cx="2931893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600" dirty="0"/>
                  <a:t>blue jobs scheduled before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451611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4763" y="3771900"/>
                <a:ext cx="2931893" cy="339196"/>
              </a:xfrm>
              <a:prstGeom prst="rect">
                <a:avLst/>
              </a:prstGeom>
              <a:blipFill rotWithShape="0">
                <a:blip r:embed="rId8"/>
                <a:stretch>
                  <a:fillRect l="-1040" t="-3636" b="-2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Balancing:  Greedy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97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a 2-approximation.</a:t>
                </a:r>
              </a:p>
              <a:p>
                <a:r>
                  <a:rPr lang="en-US" altLang="en-US" dirty="0"/>
                  <a:t>Pf.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Consider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of the bottleneck machine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be last job scheduled on machine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When job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was assigned to machine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had smallest load.  Its load before assignment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sz="2000" baseline="-25000" dirty="0"/>
              </a:p>
              <a:p>
                <a:pPr lvl="1"/>
                <a:r>
                  <a:rPr lang="en-US" altLang="en-US" dirty="0"/>
                  <a:t>By the greedy nature,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9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Sum inequalities over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and divide by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𝑚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:</a:t>
                </a:r>
              </a:p>
              <a:p>
                <a:pPr marL="114300" lvl="1" indent="0">
                  <a:buNone/>
                </a:pPr>
                <a:endParaRPr lang="en-US" altLang="en-US" i="1" dirty="0">
                  <a:latin typeface="Cambria Math" panose="02040503050406030204" pitchFamily="18" charset="0"/>
                  <a:sym typeface="Symbol" pitchFamily="92" charset="2"/>
                </a:endParaRPr>
              </a:p>
              <a:p>
                <a:pPr marL="114300" lvl="1" indent="0">
                  <a:buNone/>
                </a:pPr>
                <a:r>
                  <a:rPr lang="en-US" altLang="en-US" i="1" dirty="0">
                    <a:latin typeface="Cambria Math" panose="02040503050406030204" pitchFamily="18" charset="0"/>
                    <a:sym typeface="Symbol" pitchFamily="92" charset="2"/>
                  </a:rPr>
                  <a:t>    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≤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en-US" b="0" dirty="0">
                    <a:sym typeface="Symbol" pitchFamily="92" charset="2"/>
                  </a:rPr>
                </a:br>
                <a:br>
                  <a:rPr lang="en-US" altLang="en-US" b="0" dirty="0">
                    <a:sym typeface="Symbol" pitchFamily="92" charset="2"/>
                  </a:rPr>
                </a:br>
                <a:r>
                  <a:rPr lang="en-US" altLang="en-US" b="0" dirty="0">
                    <a:sym typeface="Symbol" pitchFamily="92" charset="2"/>
                  </a:rPr>
                  <a:t>               </a:t>
                </a:r>
                <a:r>
                  <a:rPr lang="en-US" altLang="en-US" dirty="0">
                    <a:sym typeface="Symbol" pitchFamily="92" charset="2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pPr marL="114300" lvl="1" indent="0">
                  <a:buNone/>
                </a:pPr>
                <a:r>
                  <a:rPr lang="en-US" altLang="en-US" b="0" dirty="0">
                    <a:sym typeface="Symbol" pitchFamily="92" charset="2"/>
                  </a:rPr>
                  <a:t>			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𝑂𝑃𝑇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	(Lemma 2)</a:t>
                </a:r>
              </a:p>
              <a:p>
                <a:pPr marL="114300" lvl="1" indent="0">
                  <a:buNone/>
                </a:pPr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Now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≤2⋅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𝑂𝑃𝑇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	(Lemma 1)   	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▪</a:t>
                </a:r>
              </a:p>
            </p:txBody>
          </p:sp>
        </mc:Choice>
        <mc:Fallback xmlns="">
          <p:sp>
            <p:nvSpPr>
              <p:cNvPr id="459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9C3E-1F79-4BCF-B12D-9B2CCE9E0D09}" type="slidenum">
              <a:rPr lang="en-US" altLang="en-US"/>
              <a:pPr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Balancing:  Greedy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56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Q.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Is our analysis tight?</a:t>
                </a:r>
              </a:p>
              <a:p>
                <a:r>
                  <a:rPr lang="en-US" altLang="en-US" dirty="0"/>
                  <a:t>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Essentially yes.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machines,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length-1 jobs, one job of length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455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C4113-08D4-4E33-B394-058364ABB2BE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455788" name="Rectangle 108"/>
          <p:cNvSpPr>
            <a:spLocks noChangeArrowheads="1"/>
          </p:cNvSpPr>
          <p:nvPr/>
        </p:nvSpPr>
        <p:spPr bwMode="auto">
          <a:xfrm>
            <a:off x="15240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89" name="Rectangle 109"/>
          <p:cNvSpPr>
            <a:spLocks noChangeArrowheads="1"/>
          </p:cNvSpPr>
          <p:nvPr/>
        </p:nvSpPr>
        <p:spPr bwMode="auto">
          <a:xfrm>
            <a:off x="18288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0" name="Rectangle 110"/>
          <p:cNvSpPr>
            <a:spLocks noChangeArrowheads="1"/>
          </p:cNvSpPr>
          <p:nvPr/>
        </p:nvSpPr>
        <p:spPr bwMode="auto">
          <a:xfrm>
            <a:off x="21336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1" name="Rectangle 111"/>
          <p:cNvSpPr>
            <a:spLocks noChangeArrowheads="1"/>
          </p:cNvSpPr>
          <p:nvPr/>
        </p:nvSpPr>
        <p:spPr bwMode="auto">
          <a:xfrm>
            <a:off x="24384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2" name="Rectangle 112"/>
          <p:cNvSpPr>
            <a:spLocks noChangeArrowheads="1"/>
          </p:cNvSpPr>
          <p:nvPr/>
        </p:nvSpPr>
        <p:spPr bwMode="auto">
          <a:xfrm>
            <a:off x="27432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3" name="Rectangle 113"/>
          <p:cNvSpPr>
            <a:spLocks noChangeArrowheads="1"/>
          </p:cNvSpPr>
          <p:nvPr/>
        </p:nvSpPr>
        <p:spPr bwMode="auto">
          <a:xfrm>
            <a:off x="30480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4" name="Rectangle 114"/>
          <p:cNvSpPr>
            <a:spLocks noChangeArrowheads="1"/>
          </p:cNvSpPr>
          <p:nvPr/>
        </p:nvSpPr>
        <p:spPr bwMode="auto">
          <a:xfrm>
            <a:off x="33528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5" name="Rectangle 115"/>
          <p:cNvSpPr>
            <a:spLocks noChangeArrowheads="1"/>
          </p:cNvSpPr>
          <p:nvPr/>
        </p:nvSpPr>
        <p:spPr bwMode="auto">
          <a:xfrm>
            <a:off x="36576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6" name="Rectangle 116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7" name="Rectangle 117"/>
          <p:cNvSpPr>
            <a:spLocks noChangeArrowheads="1"/>
          </p:cNvSpPr>
          <p:nvPr/>
        </p:nvSpPr>
        <p:spPr bwMode="auto">
          <a:xfrm>
            <a:off x="4267200" y="2743200"/>
            <a:ext cx="3048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9" name="Rectangle 119"/>
          <p:cNvSpPr>
            <a:spLocks noChangeArrowheads="1"/>
          </p:cNvSpPr>
          <p:nvPr/>
        </p:nvSpPr>
        <p:spPr bwMode="auto">
          <a:xfrm>
            <a:off x="15240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0" name="Rectangle 120"/>
          <p:cNvSpPr>
            <a:spLocks noChangeArrowheads="1"/>
          </p:cNvSpPr>
          <p:nvPr/>
        </p:nvSpPr>
        <p:spPr bwMode="auto">
          <a:xfrm>
            <a:off x="18288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1" name="Rectangle 121"/>
          <p:cNvSpPr>
            <a:spLocks noChangeArrowheads="1"/>
          </p:cNvSpPr>
          <p:nvPr/>
        </p:nvSpPr>
        <p:spPr bwMode="auto">
          <a:xfrm>
            <a:off x="21336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2" name="Rectangle 122"/>
          <p:cNvSpPr>
            <a:spLocks noChangeArrowheads="1"/>
          </p:cNvSpPr>
          <p:nvPr/>
        </p:nvSpPr>
        <p:spPr bwMode="auto">
          <a:xfrm>
            <a:off x="24384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3" name="Rectangle 123"/>
          <p:cNvSpPr>
            <a:spLocks noChangeArrowheads="1"/>
          </p:cNvSpPr>
          <p:nvPr/>
        </p:nvSpPr>
        <p:spPr bwMode="auto">
          <a:xfrm>
            <a:off x="27432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4" name="Rectangle 124"/>
          <p:cNvSpPr>
            <a:spLocks noChangeArrowheads="1"/>
          </p:cNvSpPr>
          <p:nvPr/>
        </p:nvSpPr>
        <p:spPr bwMode="auto">
          <a:xfrm>
            <a:off x="30480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5" name="Rectangle 125"/>
          <p:cNvSpPr>
            <a:spLocks noChangeArrowheads="1"/>
          </p:cNvSpPr>
          <p:nvPr/>
        </p:nvSpPr>
        <p:spPr bwMode="auto">
          <a:xfrm>
            <a:off x="33528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6" name="Rectangle 126"/>
          <p:cNvSpPr>
            <a:spLocks noChangeArrowheads="1"/>
          </p:cNvSpPr>
          <p:nvPr/>
        </p:nvSpPr>
        <p:spPr bwMode="auto">
          <a:xfrm>
            <a:off x="36576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7" name="Rectangle 127"/>
          <p:cNvSpPr>
            <a:spLocks noChangeArrowheads="1"/>
          </p:cNvSpPr>
          <p:nvPr/>
        </p:nvSpPr>
        <p:spPr bwMode="auto">
          <a:xfrm>
            <a:off x="39624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8" name="Rectangle 128"/>
          <p:cNvSpPr>
            <a:spLocks noChangeArrowheads="1"/>
          </p:cNvSpPr>
          <p:nvPr/>
        </p:nvSpPr>
        <p:spPr bwMode="auto">
          <a:xfrm>
            <a:off x="4267200" y="30480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2 idle</a:t>
            </a:r>
          </a:p>
        </p:txBody>
      </p:sp>
      <p:sp>
        <p:nvSpPr>
          <p:cNvPr id="455810" name="Rectangle 130"/>
          <p:cNvSpPr>
            <a:spLocks noChangeArrowheads="1"/>
          </p:cNvSpPr>
          <p:nvPr/>
        </p:nvSpPr>
        <p:spPr bwMode="auto">
          <a:xfrm>
            <a:off x="15240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1" name="Rectangle 131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2" name="Rectangle 132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3" name="Rectangle 133"/>
          <p:cNvSpPr>
            <a:spLocks noChangeArrowheads="1"/>
          </p:cNvSpPr>
          <p:nvPr/>
        </p:nvSpPr>
        <p:spPr bwMode="auto">
          <a:xfrm>
            <a:off x="24384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4" name="Rectangle 134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5" name="Rectangle 135"/>
          <p:cNvSpPr>
            <a:spLocks noChangeArrowheads="1"/>
          </p:cNvSpPr>
          <p:nvPr/>
        </p:nvSpPr>
        <p:spPr bwMode="auto">
          <a:xfrm>
            <a:off x="30480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6" name="Rectangle 136"/>
          <p:cNvSpPr>
            <a:spLocks noChangeArrowheads="1"/>
          </p:cNvSpPr>
          <p:nvPr/>
        </p:nvSpPr>
        <p:spPr bwMode="auto">
          <a:xfrm>
            <a:off x="33528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7" name="Rectangle 137"/>
          <p:cNvSpPr>
            <a:spLocks noChangeArrowheads="1"/>
          </p:cNvSpPr>
          <p:nvPr/>
        </p:nvSpPr>
        <p:spPr bwMode="auto">
          <a:xfrm>
            <a:off x="36576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8" name="Rectangle 138"/>
          <p:cNvSpPr>
            <a:spLocks noChangeArrowheads="1"/>
          </p:cNvSpPr>
          <p:nvPr/>
        </p:nvSpPr>
        <p:spPr bwMode="auto">
          <a:xfrm>
            <a:off x="39624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9" name="Rectangle 139"/>
          <p:cNvSpPr>
            <a:spLocks noChangeArrowheads="1"/>
          </p:cNvSpPr>
          <p:nvPr/>
        </p:nvSpPr>
        <p:spPr bwMode="auto">
          <a:xfrm>
            <a:off x="4267200" y="33528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3 idle</a:t>
            </a:r>
          </a:p>
        </p:txBody>
      </p:sp>
      <p:sp>
        <p:nvSpPr>
          <p:cNvPr id="455821" name="Rectangle 141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2" name="Rectangle 142"/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3" name="Rectangle 143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4" name="Rectangle 144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5" name="Rectangle 145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6" name="Rectangle 146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7" name="Rectangle 147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8" name="Rectangle 148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9" name="Rectangle 149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0" name="Rectangle 150"/>
          <p:cNvSpPr>
            <a:spLocks noChangeArrowheads="1"/>
          </p:cNvSpPr>
          <p:nvPr/>
        </p:nvSpPr>
        <p:spPr bwMode="auto">
          <a:xfrm>
            <a:off x="4267200" y="36576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4 idle</a:t>
            </a:r>
          </a:p>
        </p:txBody>
      </p:sp>
      <p:sp>
        <p:nvSpPr>
          <p:cNvPr id="455832" name="Rectangle 152"/>
          <p:cNvSpPr>
            <a:spLocks noChangeArrowheads="1"/>
          </p:cNvSpPr>
          <p:nvPr/>
        </p:nvSpPr>
        <p:spPr bwMode="auto">
          <a:xfrm>
            <a:off x="1524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3" name="Rectangle 153"/>
          <p:cNvSpPr>
            <a:spLocks noChangeArrowheads="1"/>
          </p:cNvSpPr>
          <p:nvPr/>
        </p:nvSpPr>
        <p:spPr bwMode="auto">
          <a:xfrm>
            <a:off x="1828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4" name="Rectangle 154"/>
          <p:cNvSpPr>
            <a:spLocks noChangeArrowheads="1"/>
          </p:cNvSpPr>
          <p:nvPr/>
        </p:nvSpPr>
        <p:spPr bwMode="auto">
          <a:xfrm>
            <a:off x="2133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5" name="Rectangle 155"/>
          <p:cNvSpPr>
            <a:spLocks noChangeArrowheads="1"/>
          </p:cNvSpPr>
          <p:nvPr/>
        </p:nvSpPr>
        <p:spPr bwMode="auto">
          <a:xfrm>
            <a:off x="2438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6" name="Rectangle 156"/>
          <p:cNvSpPr>
            <a:spLocks noChangeArrowheads="1"/>
          </p:cNvSpPr>
          <p:nvPr/>
        </p:nvSpPr>
        <p:spPr bwMode="auto">
          <a:xfrm>
            <a:off x="27432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7" name="Rectangle 157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8" name="Rectangle 158"/>
          <p:cNvSpPr>
            <a:spLocks noChangeArrowheads="1"/>
          </p:cNvSpPr>
          <p:nvPr/>
        </p:nvSpPr>
        <p:spPr bwMode="auto">
          <a:xfrm>
            <a:off x="3352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9" name="Rectangle 159"/>
          <p:cNvSpPr>
            <a:spLocks noChangeArrowheads="1"/>
          </p:cNvSpPr>
          <p:nvPr/>
        </p:nvSpPr>
        <p:spPr bwMode="auto">
          <a:xfrm>
            <a:off x="3657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0" name="Rectangle 160"/>
          <p:cNvSpPr>
            <a:spLocks noChangeArrowheads="1"/>
          </p:cNvSpPr>
          <p:nvPr/>
        </p:nvSpPr>
        <p:spPr bwMode="auto">
          <a:xfrm>
            <a:off x="3962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1" name="Rectangle 161"/>
          <p:cNvSpPr>
            <a:spLocks noChangeArrowheads="1"/>
          </p:cNvSpPr>
          <p:nvPr/>
        </p:nvSpPr>
        <p:spPr bwMode="auto">
          <a:xfrm>
            <a:off x="4267200" y="39624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5 idle</a:t>
            </a:r>
          </a:p>
        </p:txBody>
      </p:sp>
      <p:sp>
        <p:nvSpPr>
          <p:cNvPr id="455843" name="Rectangle 163"/>
          <p:cNvSpPr>
            <a:spLocks noChangeArrowheads="1"/>
          </p:cNvSpPr>
          <p:nvPr/>
        </p:nvSpPr>
        <p:spPr bwMode="auto">
          <a:xfrm>
            <a:off x="15240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4" name="Rectangle 164"/>
          <p:cNvSpPr>
            <a:spLocks noChangeArrowheads="1"/>
          </p:cNvSpPr>
          <p:nvPr/>
        </p:nvSpPr>
        <p:spPr bwMode="auto">
          <a:xfrm>
            <a:off x="1828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5" name="Rectangle 165"/>
          <p:cNvSpPr>
            <a:spLocks noChangeArrowheads="1"/>
          </p:cNvSpPr>
          <p:nvPr/>
        </p:nvSpPr>
        <p:spPr bwMode="auto">
          <a:xfrm>
            <a:off x="2133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6" name="Rectangle 166"/>
          <p:cNvSpPr>
            <a:spLocks noChangeArrowheads="1"/>
          </p:cNvSpPr>
          <p:nvPr/>
        </p:nvSpPr>
        <p:spPr bwMode="auto">
          <a:xfrm>
            <a:off x="24384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7" name="Rectangle 167"/>
          <p:cNvSpPr>
            <a:spLocks noChangeArrowheads="1"/>
          </p:cNvSpPr>
          <p:nvPr/>
        </p:nvSpPr>
        <p:spPr bwMode="auto">
          <a:xfrm>
            <a:off x="27432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8" name="Rectangle 168"/>
          <p:cNvSpPr>
            <a:spLocks noChangeArrowheads="1"/>
          </p:cNvSpPr>
          <p:nvPr/>
        </p:nvSpPr>
        <p:spPr bwMode="auto">
          <a:xfrm>
            <a:off x="30480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9" name="Rectangle 169"/>
          <p:cNvSpPr>
            <a:spLocks noChangeArrowheads="1"/>
          </p:cNvSpPr>
          <p:nvPr/>
        </p:nvSpPr>
        <p:spPr bwMode="auto">
          <a:xfrm>
            <a:off x="3352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0" name="Rectangle 170"/>
          <p:cNvSpPr>
            <a:spLocks noChangeArrowheads="1"/>
          </p:cNvSpPr>
          <p:nvPr/>
        </p:nvSpPr>
        <p:spPr bwMode="auto">
          <a:xfrm>
            <a:off x="3657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1" name="Rectangle 171"/>
          <p:cNvSpPr>
            <a:spLocks noChangeArrowheads="1"/>
          </p:cNvSpPr>
          <p:nvPr/>
        </p:nvSpPr>
        <p:spPr bwMode="auto">
          <a:xfrm>
            <a:off x="39624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2" name="Rectangle 172"/>
          <p:cNvSpPr>
            <a:spLocks noChangeArrowheads="1"/>
          </p:cNvSpPr>
          <p:nvPr/>
        </p:nvSpPr>
        <p:spPr bwMode="auto">
          <a:xfrm>
            <a:off x="4267200" y="42672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6 idle</a:t>
            </a:r>
          </a:p>
        </p:txBody>
      </p:sp>
      <p:sp>
        <p:nvSpPr>
          <p:cNvPr id="455854" name="Rectangle 174"/>
          <p:cNvSpPr>
            <a:spLocks noChangeArrowheads="1"/>
          </p:cNvSpPr>
          <p:nvPr/>
        </p:nvSpPr>
        <p:spPr bwMode="auto">
          <a:xfrm>
            <a:off x="1524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5" name="Rectangle 175"/>
          <p:cNvSpPr>
            <a:spLocks noChangeArrowheads="1"/>
          </p:cNvSpPr>
          <p:nvPr/>
        </p:nvSpPr>
        <p:spPr bwMode="auto">
          <a:xfrm>
            <a:off x="1828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6" name="Rectangle 176"/>
          <p:cNvSpPr>
            <a:spLocks noChangeArrowheads="1"/>
          </p:cNvSpPr>
          <p:nvPr/>
        </p:nvSpPr>
        <p:spPr bwMode="auto">
          <a:xfrm>
            <a:off x="2133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7" name="Rectangle 177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8" name="Rectangle 178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9" name="Rectangle 179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0" name="Rectangle 180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1" name="Rectangle 181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2" name="Rectangle 182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3" name="Rectangle 183"/>
          <p:cNvSpPr>
            <a:spLocks noChangeArrowheads="1"/>
          </p:cNvSpPr>
          <p:nvPr/>
        </p:nvSpPr>
        <p:spPr bwMode="auto">
          <a:xfrm>
            <a:off x="4267200" y="45720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7 idle</a:t>
            </a:r>
          </a:p>
        </p:txBody>
      </p:sp>
      <p:sp>
        <p:nvSpPr>
          <p:cNvPr id="455865" name="Rectangle 185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6" name="Rectangle 186"/>
          <p:cNvSpPr>
            <a:spLocks noChangeArrowheads="1"/>
          </p:cNvSpPr>
          <p:nvPr/>
        </p:nvSpPr>
        <p:spPr bwMode="auto">
          <a:xfrm>
            <a:off x="1828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7" name="Rectangle 187"/>
          <p:cNvSpPr>
            <a:spLocks noChangeArrowheads="1"/>
          </p:cNvSpPr>
          <p:nvPr/>
        </p:nvSpPr>
        <p:spPr bwMode="auto">
          <a:xfrm>
            <a:off x="2133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8" name="Rectangle 188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9" name="Rectangle 189"/>
          <p:cNvSpPr>
            <a:spLocks noChangeArrowheads="1"/>
          </p:cNvSpPr>
          <p:nvPr/>
        </p:nvSpPr>
        <p:spPr bwMode="auto">
          <a:xfrm>
            <a:off x="27432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0" name="Rectangle 190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1" name="Rectangle 191"/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2" name="Rectangle 192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3" name="Rectangle 193"/>
          <p:cNvSpPr>
            <a:spLocks noChangeArrowheads="1"/>
          </p:cNvSpPr>
          <p:nvPr/>
        </p:nvSpPr>
        <p:spPr bwMode="auto">
          <a:xfrm>
            <a:off x="39624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4" name="Rectangle 194"/>
          <p:cNvSpPr>
            <a:spLocks noChangeArrowheads="1"/>
          </p:cNvSpPr>
          <p:nvPr/>
        </p:nvSpPr>
        <p:spPr bwMode="auto">
          <a:xfrm>
            <a:off x="4267200" y="48768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8 idle</a:t>
            </a:r>
          </a:p>
        </p:txBody>
      </p:sp>
      <p:sp>
        <p:nvSpPr>
          <p:cNvPr id="455876" name="Rectangle 196"/>
          <p:cNvSpPr>
            <a:spLocks noChangeArrowheads="1"/>
          </p:cNvSpPr>
          <p:nvPr/>
        </p:nvSpPr>
        <p:spPr bwMode="auto">
          <a:xfrm>
            <a:off x="1524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7" name="Rectangle 197"/>
          <p:cNvSpPr>
            <a:spLocks noChangeArrowheads="1"/>
          </p:cNvSpPr>
          <p:nvPr/>
        </p:nvSpPr>
        <p:spPr bwMode="auto">
          <a:xfrm>
            <a:off x="1828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8" name="Rectangle 198"/>
          <p:cNvSpPr>
            <a:spLocks noChangeArrowheads="1"/>
          </p:cNvSpPr>
          <p:nvPr/>
        </p:nvSpPr>
        <p:spPr bwMode="auto">
          <a:xfrm>
            <a:off x="2133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9" name="Rectangle 199"/>
          <p:cNvSpPr>
            <a:spLocks noChangeArrowheads="1"/>
          </p:cNvSpPr>
          <p:nvPr/>
        </p:nvSpPr>
        <p:spPr bwMode="auto">
          <a:xfrm>
            <a:off x="2438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0" name="Rectangle 200"/>
          <p:cNvSpPr>
            <a:spLocks noChangeArrowheads="1"/>
          </p:cNvSpPr>
          <p:nvPr/>
        </p:nvSpPr>
        <p:spPr bwMode="auto">
          <a:xfrm>
            <a:off x="27432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1" name="Rectangle 201"/>
          <p:cNvSpPr>
            <a:spLocks noChangeArrowheads="1"/>
          </p:cNvSpPr>
          <p:nvPr/>
        </p:nvSpPr>
        <p:spPr bwMode="auto">
          <a:xfrm>
            <a:off x="3048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2" name="Rectangle 202"/>
          <p:cNvSpPr>
            <a:spLocks noChangeArrowheads="1"/>
          </p:cNvSpPr>
          <p:nvPr/>
        </p:nvSpPr>
        <p:spPr bwMode="auto">
          <a:xfrm>
            <a:off x="3352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3" name="Rectangle 203"/>
          <p:cNvSpPr>
            <a:spLocks noChangeArrowheads="1"/>
          </p:cNvSpPr>
          <p:nvPr/>
        </p:nvSpPr>
        <p:spPr bwMode="auto">
          <a:xfrm>
            <a:off x="3657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4" name="Rectangle 204"/>
          <p:cNvSpPr>
            <a:spLocks noChangeArrowheads="1"/>
          </p:cNvSpPr>
          <p:nvPr/>
        </p:nvSpPr>
        <p:spPr bwMode="auto">
          <a:xfrm>
            <a:off x="3962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5" name="Rectangle 205"/>
          <p:cNvSpPr>
            <a:spLocks noChangeArrowheads="1"/>
          </p:cNvSpPr>
          <p:nvPr/>
        </p:nvSpPr>
        <p:spPr bwMode="auto">
          <a:xfrm>
            <a:off x="4267200" y="51816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9 idle</a:t>
            </a:r>
          </a:p>
        </p:txBody>
      </p:sp>
      <p:sp>
        <p:nvSpPr>
          <p:cNvPr id="455887" name="Rectangle 207"/>
          <p:cNvSpPr>
            <a:spLocks noChangeArrowheads="1"/>
          </p:cNvSpPr>
          <p:nvPr/>
        </p:nvSpPr>
        <p:spPr bwMode="auto">
          <a:xfrm>
            <a:off x="15240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8" name="Rectangle 208"/>
          <p:cNvSpPr>
            <a:spLocks noChangeArrowheads="1"/>
          </p:cNvSpPr>
          <p:nvPr/>
        </p:nvSpPr>
        <p:spPr bwMode="auto">
          <a:xfrm>
            <a:off x="18288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9" name="Rectangle 209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0" name="Rectangle 210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1" name="Rectangle 211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2" name="Rectangle 212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3" name="Rectangle 213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4" name="Rectangle 21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5" name="Rectangle 21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6" name="Rectangle 216"/>
          <p:cNvSpPr>
            <a:spLocks noChangeArrowheads="1"/>
          </p:cNvSpPr>
          <p:nvPr/>
        </p:nvSpPr>
        <p:spPr bwMode="auto">
          <a:xfrm>
            <a:off x="4267200" y="54864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10 idle</a:t>
            </a:r>
          </a:p>
        </p:txBody>
      </p:sp>
      <p:sp>
        <p:nvSpPr>
          <p:cNvPr id="455898" name="Line 218"/>
          <p:cNvSpPr>
            <a:spLocks noChangeAspect="1" noChangeShapeType="1"/>
          </p:cNvSpPr>
          <p:nvPr/>
        </p:nvSpPr>
        <p:spPr bwMode="auto">
          <a:xfrm>
            <a:off x="1517650" y="6000750"/>
            <a:ext cx="6977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55899" name="Text Box 219"/>
          <p:cNvSpPr txBox="1">
            <a:spLocks noChangeAspect="1" noChangeArrowheads="1"/>
          </p:cNvSpPr>
          <p:nvPr/>
        </p:nvSpPr>
        <p:spPr bwMode="auto">
          <a:xfrm>
            <a:off x="5251450" y="6186488"/>
            <a:ext cx="22161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list scheduling makespan = 19</a:t>
            </a:r>
          </a:p>
        </p:txBody>
      </p:sp>
      <p:sp>
        <p:nvSpPr>
          <p:cNvPr id="455900" name="Line 220"/>
          <p:cNvSpPr>
            <a:spLocks noChangeShapeType="1"/>
          </p:cNvSpPr>
          <p:nvPr/>
        </p:nvSpPr>
        <p:spPr bwMode="auto">
          <a:xfrm>
            <a:off x="7307263" y="5911850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5902" name="Text Box 222"/>
              <p:cNvSpPr txBox="1">
                <a:spLocks noChangeArrowheads="1"/>
              </p:cNvSpPr>
              <p:nvPr/>
            </p:nvSpPr>
            <p:spPr bwMode="auto">
              <a:xfrm>
                <a:off x="453224" y="3962400"/>
                <a:ext cx="918376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455902" name="Text 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224" y="3962400"/>
                <a:ext cx="918376" cy="339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903" name="Line 223"/>
          <p:cNvSpPr>
            <a:spLocks noChangeShapeType="1"/>
          </p:cNvSpPr>
          <p:nvPr/>
        </p:nvSpPr>
        <p:spPr bwMode="auto">
          <a:xfrm>
            <a:off x="4267200" y="5907088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Balancing:  Greedy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7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Q.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Is our analysis tight?</a:t>
                </a:r>
              </a:p>
              <a:p>
                <a:r>
                  <a:rPr lang="en-US" altLang="en-US" dirty="0"/>
                  <a:t>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Essentially yes.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machines,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length-1 jobs, one job of length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456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722E-2AA1-4BBB-A45F-0D6D1DB26FAD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456814" name="Rectangle 110"/>
          <p:cNvSpPr>
            <a:spLocks noChangeArrowheads="1"/>
          </p:cNvSpPr>
          <p:nvPr/>
        </p:nvSpPr>
        <p:spPr bwMode="auto">
          <a:xfrm>
            <a:off x="15240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15" name="Rectangle 111"/>
          <p:cNvSpPr>
            <a:spLocks noChangeArrowheads="1"/>
          </p:cNvSpPr>
          <p:nvPr/>
        </p:nvSpPr>
        <p:spPr bwMode="auto">
          <a:xfrm>
            <a:off x="18288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16" name="Rectangle 112"/>
          <p:cNvSpPr>
            <a:spLocks noChangeArrowheads="1"/>
          </p:cNvSpPr>
          <p:nvPr/>
        </p:nvSpPr>
        <p:spPr bwMode="auto">
          <a:xfrm>
            <a:off x="21336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17" name="Rectangle 113"/>
          <p:cNvSpPr>
            <a:spLocks noChangeArrowheads="1"/>
          </p:cNvSpPr>
          <p:nvPr/>
        </p:nvSpPr>
        <p:spPr bwMode="auto">
          <a:xfrm>
            <a:off x="24384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18" name="Rectangle 114"/>
          <p:cNvSpPr>
            <a:spLocks noChangeArrowheads="1"/>
          </p:cNvSpPr>
          <p:nvPr/>
        </p:nvSpPr>
        <p:spPr bwMode="auto">
          <a:xfrm>
            <a:off x="27432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19" name="Rectangle 115"/>
          <p:cNvSpPr>
            <a:spLocks noChangeArrowheads="1"/>
          </p:cNvSpPr>
          <p:nvPr/>
        </p:nvSpPr>
        <p:spPr bwMode="auto">
          <a:xfrm>
            <a:off x="30480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0" name="Rectangle 116"/>
          <p:cNvSpPr>
            <a:spLocks noChangeArrowheads="1"/>
          </p:cNvSpPr>
          <p:nvPr/>
        </p:nvSpPr>
        <p:spPr bwMode="auto">
          <a:xfrm>
            <a:off x="33528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1" name="Rectangle 117"/>
          <p:cNvSpPr>
            <a:spLocks noChangeArrowheads="1"/>
          </p:cNvSpPr>
          <p:nvPr/>
        </p:nvSpPr>
        <p:spPr bwMode="auto">
          <a:xfrm>
            <a:off x="36576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2" name="Rectangle 11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3" name="Rectangle 119"/>
          <p:cNvSpPr>
            <a:spLocks noChangeArrowheads="1"/>
          </p:cNvSpPr>
          <p:nvPr/>
        </p:nvSpPr>
        <p:spPr bwMode="auto">
          <a:xfrm>
            <a:off x="1524000" y="5486400"/>
            <a:ext cx="3048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4" name="Rectangle 120"/>
          <p:cNvSpPr>
            <a:spLocks noChangeArrowheads="1"/>
          </p:cNvSpPr>
          <p:nvPr/>
        </p:nvSpPr>
        <p:spPr bwMode="auto">
          <a:xfrm>
            <a:off x="42672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5" name="Rectangle 121"/>
          <p:cNvSpPr>
            <a:spLocks noChangeArrowheads="1"/>
          </p:cNvSpPr>
          <p:nvPr/>
        </p:nvSpPr>
        <p:spPr bwMode="auto">
          <a:xfrm>
            <a:off x="15240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6" name="Rectangle 122"/>
          <p:cNvSpPr>
            <a:spLocks noChangeArrowheads="1"/>
          </p:cNvSpPr>
          <p:nvPr/>
        </p:nvSpPr>
        <p:spPr bwMode="auto">
          <a:xfrm>
            <a:off x="18288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7" name="Rectangle 123"/>
          <p:cNvSpPr>
            <a:spLocks noChangeArrowheads="1"/>
          </p:cNvSpPr>
          <p:nvPr/>
        </p:nvSpPr>
        <p:spPr bwMode="auto">
          <a:xfrm>
            <a:off x="21336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8" name="Rectangle 124"/>
          <p:cNvSpPr>
            <a:spLocks noChangeArrowheads="1"/>
          </p:cNvSpPr>
          <p:nvPr/>
        </p:nvSpPr>
        <p:spPr bwMode="auto">
          <a:xfrm>
            <a:off x="24384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9" name="Rectangle 125"/>
          <p:cNvSpPr>
            <a:spLocks noChangeArrowheads="1"/>
          </p:cNvSpPr>
          <p:nvPr/>
        </p:nvSpPr>
        <p:spPr bwMode="auto">
          <a:xfrm>
            <a:off x="27432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0" name="Rectangle 126"/>
          <p:cNvSpPr>
            <a:spLocks noChangeArrowheads="1"/>
          </p:cNvSpPr>
          <p:nvPr/>
        </p:nvSpPr>
        <p:spPr bwMode="auto">
          <a:xfrm>
            <a:off x="30480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1" name="Rectangle 127"/>
          <p:cNvSpPr>
            <a:spLocks noChangeArrowheads="1"/>
          </p:cNvSpPr>
          <p:nvPr/>
        </p:nvSpPr>
        <p:spPr bwMode="auto">
          <a:xfrm>
            <a:off x="33528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2" name="Rectangle 128"/>
          <p:cNvSpPr>
            <a:spLocks noChangeArrowheads="1"/>
          </p:cNvSpPr>
          <p:nvPr/>
        </p:nvSpPr>
        <p:spPr bwMode="auto">
          <a:xfrm>
            <a:off x="36576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3" name="Rectangle 129"/>
          <p:cNvSpPr>
            <a:spLocks noChangeArrowheads="1"/>
          </p:cNvSpPr>
          <p:nvPr/>
        </p:nvSpPr>
        <p:spPr bwMode="auto">
          <a:xfrm>
            <a:off x="39624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5" name="Rectangle 131"/>
          <p:cNvSpPr>
            <a:spLocks noChangeArrowheads="1"/>
          </p:cNvSpPr>
          <p:nvPr/>
        </p:nvSpPr>
        <p:spPr bwMode="auto">
          <a:xfrm>
            <a:off x="42672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6" name="Rectangle 132"/>
          <p:cNvSpPr>
            <a:spLocks noChangeArrowheads="1"/>
          </p:cNvSpPr>
          <p:nvPr/>
        </p:nvSpPr>
        <p:spPr bwMode="auto">
          <a:xfrm>
            <a:off x="15240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7" name="Rectangle 13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8" name="Rectangle 134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9" name="Rectangle 135"/>
          <p:cNvSpPr>
            <a:spLocks noChangeArrowheads="1"/>
          </p:cNvSpPr>
          <p:nvPr/>
        </p:nvSpPr>
        <p:spPr bwMode="auto">
          <a:xfrm>
            <a:off x="24384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0" name="Rectangle 136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1" name="Rectangle 137"/>
          <p:cNvSpPr>
            <a:spLocks noChangeArrowheads="1"/>
          </p:cNvSpPr>
          <p:nvPr/>
        </p:nvSpPr>
        <p:spPr bwMode="auto">
          <a:xfrm>
            <a:off x="30480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2" name="Rectangle 138"/>
          <p:cNvSpPr>
            <a:spLocks noChangeArrowheads="1"/>
          </p:cNvSpPr>
          <p:nvPr/>
        </p:nvSpPr>
        <p:spPr bwMode="auto">
          <a:xfrm>
            <a:off x="33528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3" name="Rectangle 139"/>
          <p:cNvSpPr>
            <a:spLocks noChangeArrowheads="1"/>
          </p:cNvSpPr>
          <p:nvPr/>
        </p:nvSpPr>
        <p:spPr bwMode="auto">
          <a:xfrm>
            <a:off x="36576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4" name="Rectangle 140"/>
          <p:cNvSpPr>
            <a:spLocks noChangeArrowheads="1"/>
          </p:cNvSpPr>
          <p:nvPr/>
        </p:nvSpPr>
        <p:spPr bwMode="auto">
          <a:xfrm>
            <a:off x="39624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6" name="Rectangle 142"/>
          <p:cNvSpPr>
            <a:spLocks noChangeArrowheads="1"/>
          </p:cNvSpPr>
          <p:nvPr/>
        </p:nvSpPr>
        <p:spPr bwMode="auto">
          <a:xfrm>
            <a:off x="42672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7" name="Rectangle 143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8" name="Rectangle 144"/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9" name="Rectangle 145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0" name="Rectangle 146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1" name="Rectangle 147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2" name="Rectangle 148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3" name="Rectangle 149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4" name="Rectangle 150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5" name="Rectangle 151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7" name="Rectangle 153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8" name="Rectangle 154"/>
          <p:cNvSpPr>
            <a:spLocks noChangeArrowheads="1"/>
          </p:cNvSpPr>
          <p:nvPr/>
        </p:nvSpPr>
        <p:spPr bwMode="auto">
          <a:xfrm>
            <a:off x="1524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9" name="Rectangle 155"/>
          <p:cNvSpPr>
            <a:spLocks noChangeArrowheads="1"/>
          </p:cNvSpPr>
          <p:nvPr/>
        </p:nvSpPr>
        <p:spPr bwMode="auto">
          <a:xfrm>
            <a:off x="1828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0" name="Rectangle 156"/>
          <p:cNvSpPr>
            <a:spLocks noChangeArrowheads="1"/>
          </p:cNvSpPr>
          <p:nvPr/>
        </p:nvSpPr>
        <p:spPr bwMode="auto">
          <a:xfrm>
            <a:off x="2133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1" name="Rectangle 157"/>
          <p:cNvSpPr>
            <a:spLocks noChangeArrowheads="1"/>
          </p:cNvSpPr>
          <p:nvPr/>
        </p:nvSpPr>
        <p:spPr bwMode="auto">
          <a:xfrm>
            <a:off x="2438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2" name="Rectangle 158"/>
          <p:cNvSpPr>
            <a:spLocks noChangeArrowheads="1"/>
          </p:cNvSpPr>
          <p:nvPr/>
        </p:nvSpPr>
        <p:spPr bwMode="auto">
          <a:xfrm>
            <a:off x="27432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3" name="Rectangle 159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4" name="Rectangle 160"/>
          <p:cNvSpPr>
            <a:spLocks noChangeArrowheads="1"/>
          </p:cNvSpPr>
          <p:nvPr/>
        </p:nvSpPr>
        <p:spPr bwMode="auto">
          <a:xfrm>
            <a:off x="3352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5" name="Rectangle 161"/>
          <p:cNvSpPr>
            <a:spLocks noChangeArrowheads="1"/>
          </p:cNvSpPr>
          <p:nvPr/>
        </p:nvSpPr>
        <p:spPr bwMode="auto">
          <a:xfrm>
            <a:off x="3657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6" name="Rectangle 162"/>
          <p:cNvSpPr>
            <a:spLocks noChangeArrowheads="1"/>
          </p:cNvSpPr>
          <p:nvPr/>
        </p:nvSpPr>
        <p:spPr bwMode="auto">
          <a:xfrm>
            <a:off x="3962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8" name="Rectangle 164"/>
          <p:cNvSpPr>
            <a:spLocks noChangeArrowheads="1"/>
          </p:cNvSpPr>
          <p:nvPr/>
        </p:nvSpPr>
        <p:spPr bwMode="auto">
          <a:xfrm>
            <a:off x="42672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9" name="Rectangle 165"/>
          <p:cNvSpPr>
            <a:spLocks noChangeArrowheads="1"/>
          </p:cNvSpPr>
          <p:nvPr/>
        </p:nvSpPr>
        <p:spPr bwMode="auto">
          <a:xfrm>
            <a:off x="15240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0" name="Rectangle 166"/>
          <p:cNvSpPr>
            <a:spLocks noChangeArrowheads="1"/>
          </p:cNvSpPr>
          <p:nvPr/>
        </p:nvSpPr>
        <p:spPr bwMode="auto">
          <a:xfrm>
            <a:off x="1828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1" name="Rectangle 167"/>
          <p:cNvSpPr>
            <a:spLocks noChangeArrowheads="1"/>
          </p:cNvSpPr>
          <p:nvPr/>
        </p:nvSpPr>
        <p:spPr bwMode="auto">
          <a:xfrm>
            <a:off x="2133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2" name="Rectangle 168"/>
          <p:cNvSpPr>
            <a:spLocks noChangeArrowheads="1"/>
          </p:cNvSpPr>
          <p:nvPr/>
        </p:nvSpPr>
        <p:spPr bwMode="auto">
          <a:xfrm>
            <a:off x="24384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3" name="Rectangle 169"/>
          <p:cNvSpPr>
            <a:spLocks noChangeArrowheads="1"/>
          </p:cNvSpPr>
          <p:nvPr/>
        </p:nvSpPr>
        <p:spPr bwMode="auto">
          <a:xfrm>
            <a:off x="27432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4" name="Rectangle 170"/>
          <p:cNvSpPr>
            <a:spLocks noChangeArrowheads="1"/>
          </p:cNvSpPr>
          <p:nvPr/>
        </p:nvSpPr>
        <p:spPr bwMode="auto">
          <a:xfrm>
            <a:off x="30480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5" name="Rectangle 171"/>
          <p:cNvSpPr>
            <a:spLocks noChangeArrowheads="1"/>
          </p:cNvSpPr>
          <p:nvPr/>
        </p:nvSpPr>
        <p:spPr bwMode="auto">
          <a:xfrm>
            <a:off x="3352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6" name="Rectangle 172"/>
          <p:cNvSpPr>
            <a:spLocks noChangeArrowheads="1"/>
          </p:cNvSpPr>
          <p:nvPr/>
        </p:nvSpPr>
        <p:spPr bwMode="auto">
          <a:xfrm>
            <a:off x="3657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7" name="Rectangle 173"/>
          <p:cNvSpPr>
            <a:spLocks noChangeArrowheads="1"/>
          </p:cNvSpPr>
          <p:nvPr/>
        </p:nvSpPr>
        <p:spPr bwMode="auto">
          <a:xfrm>
            <a:off x="39624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9" name="Rectangle 175"/>
          <p:cNvSpPr>
            <a:spLocks noChangeArrowheads="1"/>
          </p:cNvSpPr>
          <p:nvPr/>
        </p:nvSpPr>
        <p:spPr bwMode="auto">
          <a:xfrm>
            <a:off x="42672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0" name="Rectangle 176"/>
          <p:cNvSpPr>
            <a:spLocks noChangeArrowheads="1"/>
          </p:cNvSpPr>
          <p:nvPr/>
        </p:nvSpPr>
        <p:spPr bwMode="auto">
          <a:xfrm>
            <a:off x="1524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1" name="Rectangle 177"/>
          <p:cNvSpPr>
            <a:spLocks noChangeArrowheads="1"/>
          </p:cNvSpPr>
          <p:nvPr/>
        </p:nvSpPr>
        <p:spPr bwMode="auto">
          <a:xfrm>
            <a:off x="1828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2" name="Rectangle 178"/>
          <p:cNvSpPr>
            <a:spLocks noChangeArrowheads="1"/>
          </p:cNvSpPr>
          <p:nvPr/>
        </p:nvSpPr>
        <p:spPr bwMode="auto">
          <a:xfrm>
            <a:off x="2133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3" name="Rectangle 179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4" name="Rectangle 180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5" name="Rectangle 181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6" name="Rectangle 182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7" name="Rectangle 183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8" name="Rectangle 184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0" name="Rectangle 186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1" name="Rectangle 187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2" name="Rectangle 188"/>
          <p:cNvSpPr>
            <a:spLocks noChangeArrowheads="1"/>
          </p:cNvSpPr>
          <p:nvPr/>
        </p:nvSpPr>
        <p:spPr bwMode="auto">
          <a:xfrm>
            <a:off x="1828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3" name="Rectangle 189"/>
          <p:cNvSpPr>
            <a:spLocks noChangeArrowheads="1"/>
          </p:cNvSpPr>
          <p:nvPr/>
        </p:nvSpPr>
        <p:spPr bwMode="auto">
          <a:xfrm>
            <a:off x="2133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4" name="Rectangle 190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5" name="Rectangle 191"/>
          <p:cNvSpPr>
            <a:spLocks noChangeArrowheads="1"/>
          </p:cNvSpPr>
          <p:nvPr/>
        </p:nvSpPr>
        <p:spPr bwMode="auto">
          <a:xfrm>
            <a:off x="27432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6" name="Rectangle 192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7" name="Rectangle 193"/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8" name="Rectangle 194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9" name="Rectangle 195"/>
          <p:cNvSpPr>
            <a:spLocks noChangeArrowheads="1"/>
          </p:cNvSpPr>
          <p:nvPr/>
        </p:nvSpPr>
        <p:spPr bwMode="auto">
          <a:xfrm>
            <a:off x="39624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1" name="Rectangle 197"/>
          <p:cNvSpPr>
            <a:spLocks noChangeArrowheads="1"/>
          </p:cNvSpPr>
          <p:nvPr/>
        </p:nvSpPr>
        <p:spPr bwMode="auto">
          <a:xfrm>
            <a:off x="42672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2" name="Rectangle 198"/>
          <p:cNvSpPr>
            <a:spLocks noChangeArrowheads="1"/>
          </p:cNvSpPr>
          <p:nvPr/>
        </p:nvSpPr>
        <p:spPr bwMode="auto">
          <a:xfrm>
            <a:off x="1524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3" name="Rectangle 199"/>
          <p:cNvSpPr>
            <a:spLocks noChangeArrowheads="1"/>
          </p:cNvSpPr>
          <p:nvPr/>
        </p:nvSpPr>
        <p:spPr bwMode="auto">
          <a:xfrm>
            <a:off x="1828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4" name="Rectangle 200"/>
          <p:cNvSpPr>
            <a:spLocks noChangeArrowheads="1"/>
          </p:cNvSpPr>
          <p:nvPr/>
        </p:nvSpPr>
        <p:spPr bwMode="auto">
          <a:xfrm>
            <a:off x="2133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5" name="Rectangle 201"/>
          <p:cNvSpPr>
            <a:spLocks noChangeArrowheads="1"/>
          </p:cNvSpPr>
          <p:nvPr/>
        </p:nvSpPr>
        <p:spPr bwMode="auto">
          <a:xfrm>
            <a:off x="2438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6" name="Rectangle 202"/>
          <p:cNvSpPr>
            <a:spLocks noChangeArrowheads="1"/>
          </p:cNvSpPr>
          <p:nvPr/>
        </p:nvSpPr>
        <p:spPr bwMode="auto">
          <a:xfrm>
            <a:off x="27432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7" name="Rectangle 203"/>
          <p:cNvSpPr>
            <a:spLocks noChangeArrowheads="1"/>
          </p:cNvSpPr>
          <p:nvPr/>
        </p:nvSpPr>
        <p:spPr bwMode="auto">
          <a:xfrm>
            <a:off x="3048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8" name="Rectangle 204"/>
          <p:cNvSpPr>
            <a:spLocks noChangeArrowheads="1"/>
          </p:cNvSpPr>
          <p:nvPr/>
        </p:nvSpPr>
        <p:spPr bwMode="auto">
          <a:xfrm>
            <a:off x="3352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9" name="Rectangle 205"/>
          <p:cNvSpPr>
            <a:spLocks noChangeArrowheads="1"/>
          </p:cNvSpPr>
          <p:nvPr/>
        </p:nvSpPr>
        <p:spPr bwMode="auto">
          <a:xfrm>
            <a:off x="3657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10" name="Rectangle 206"/>
          <p:cNvSpPr>
            <a:spLocks noChangeArrowheads="1"/>
          </p:cNvSpPr>
          <p:nvPr/>
        </p:nvSpPr>
        <p:spPr bwMode="auto">
          <a:xfrm>
            <a:off x="3962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12" name="Rectangle 208"/>
          <p:cNvSpPr>
            <a:spLocks noChangeArrowheads="1"/>
          </p:cNvSpPr>
          <p:nvPr/>
        </p:nvSpPr>
        <p:spPr bwMode="auto">
          <a:xfrm>
            <a:off x="42672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35" name="Line 231"/>
          <p:cNvSpPr>
            <a:spLocks noChangeAspect="1" noChangeShapeType="1"/>
          </p:cNvSpPr>
          <p:nvPr/>
        </p:nvSpPr>
        <p:spPr bwMode="auto">
          <a:xfrm>
            <a:off x="1517650" y="6000750"/>
            <a:ext cx="6977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56937" name="Line 233"/>
          <p:cNvSpPr>
            <a:spLocks noChangeShapeType="1"/>
          </p:cNvSpPr>
          <p:nvPr/>
        </p:nvSpPr>
        <p:spPr bwMode="auto">
          <a:xfrm>
            <a:off x="4564063" y="59039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939" name="Text Box 235"/>
              <p:cNvSpPr txBox="1">
                <a:spLocks noChangeArrowheads="1"/>
              </p:cNvSpPr>
              <p:nvPr/>
            </p:nvSpPr>
            <p:spPr bwMode="auto">
              <a:xfrm>
                <a:off x="485031" y="3962400"/>
                <a:ext cx="854765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456939" name="Text 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031" y="3962400"/>
                <a:ext cx="854765" cy="339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940" name="Text Box 236"/>
          <p:cNvSpPr txBox="1">
            <a:spLocks noChangeAspect="1" noChangeArrowheads="1"/>
          </p:cNvSpPr>
          <p:nvPr/>
        </p:nvSpPr>
        <p:spPr bwMode="auto">
          <a:xfrm>
            <a:off x="2987675" y="6186488"/>
            <a:ext cx="17081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optimal makespan = 10</a:t>
            </a:r>
          </a:p>
        </p:txBody>
      </p:sp>
      <p:sp>
        <p:nvSpPr>
          <p:cNvPr id="456941" name="Line 237"/>
          <p:cNvSpPr>
            <a:spLocks noChangeShapeType="1"/>
          </p:cNvSpPr>
          <p:nvPr/>
        </p:nvSpPr>
        <p:spPr bwMode="auto">
          <a:xfrm>
            <a:off x="7307263" y="5911850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42" name="Line 238"/>
          <p:cNvSpPr>
            <a:spLocks noChangeShapeType="1"/>
          </p:cNvSpPr>
          <p:nvPr/>
        </p:nvSpPr>
        <p:spPr bwMode="auto">
          <a:xfrm>
            <a:off x="4267200" y="5907088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12673</TotalTime>
  <Words>5084</Words>
  <Application>Microsoft Office PowerPoint</Application>
  <PresentationFormat>On-screen Show (4:3)</PresentationFormat>
  <Paragraphs>664</Paragraphs>
  <Slides>55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Monotype Sorts</vt:lpstr>
      <vt:lpstr>Arial</vt:lpstr>
      <vt:lpstr>Cambria Math</vt:lpstr>
      <vt:lpstr>Comic Sans MS</vt:lpstr>
      <vt:lpstr>Courier New</vt:lpstr>
      <vt:lpstr>Symbol</vt:lpstr>
      <vt:lpstr>Wingdings</vt:lpstr>
      <vt:lpstr>Theme1</vt:lpstr>
      <vt:lpstr>Equation</vt:lpstr>
      <vt:lpstr>Approximation Algorithms</vt:lpstr>
      <vt:lpstr>11.1  Load Balancing</vt:lpstr>
      <vt:lpstr>Load Balancing</vt:lpstr>
      <vt:lpstr>Load Balancing:  Greedy</vt:lpstr>
      <vt:lpstr>Load Balancing:  Greedy Analysis</vt:lpstr>
      <vt:lpstr>Load Balancing:  Greedy Analysis</vt:lpstr>
      <vt:lpstr>Load Balancing:  Greedy Analysis</vt:lpstr>
      <vt:lpstr>Load Balancing:  Greedy Analysis</vt:lpstr>
      <vt:lpstr>Load Balancing:  Greedy Analysis</vt:lpstr>
      <vt:lpstr>Load Balancing:  LPT Rule</vt:lpstr>
      <vt:lpstr>Load Balancing:  LPT Rule</vt:lpstr>
      <vt:lpstr>Load Balancing:  LPT Rule</vt:lpstr>
      <vt:lpstr>11.2  The k-Center problem</vt:lpstr>
      <vt:lpstr>The k-Center Problem</vt:lpstr>
      <vt:lpstr>The k-Center Problem</vt:lpstr>
      <vt:lpstr>1-Center</vt:lpstr>
      <vt:lpstr>Greedy Algorithm for k-Center:  A False Start</vt:lpstr>
      <vt:lpstr>k-Center:  Greedy Algorithm</vt:lpstr>
      <vt:lpstr>k-Center:  Analysis of Greedy Algorithm</vt:lpstr>
      <vt:lpstr>The k-Center Problem</vt:lpstr>
      <vt:lpstr>1-Center Revisited</vt:lpstr>
      <vt:lpstr>11.3  Set Cover</vt:lpstr>
      <vt:lpstr>Set Cover</vt:lpstr>
      <vt:lpstr>Weighted Set Cover</vt:lpstr>
      <vt:lpstr>Relating ∑cs with OPT </vt:lpstr>
      <vt:lpstr>Approximation Ratio of the Greedy Algorithm</vt:lpstr>
      <vt:lpstr>11.4  The Pricing Method:  Vertex Cover</vt:lpstr>
      <vt:lpstr>Weighted Vertex Cover</vt:lpstr>
      <vt:lpstr>Weighted Vertex Cover</vt:lpstr>
      <vt:lpstr>Pricing Method</vt:lpstr>
      <vt:lpstr>Pricing Method: Example</vt:lpstr>
      <vt:lpstr>Pricing Method:  Analysis</vt:lpstr>
      <vt:lpstr>11.6  LP Rounding: Vertex Cover</vt:lpstr>
      <vt:lpstr>Weighted Vertex Cover:  Integer Linear Programming Formulation</vt:lpstr>
      <vt:lpstr>Integer Linear Programming</vt:lpstr>
      <vt:lpstr>Linear Programming</vt:lpstr>
      <vt:lpstr>LP Feasible Region</vt:lpstr>
      <vt:lpstr>Weighted Vertex Cover:  LP Relaxation</vt:lpstr>
      <vt:lpstr>Weighted Vertex Cover</vt:lpstr>
      <vt:lpstr>Weighted Vertex Cover</vt:lpstr>
      <vt:lpstr>LP Rounding: Set Cover</vt:lpstr>
      <vt:lpstr>ILP Formulation of Set Cover</vt:lpstr>
      <vt:lpstr>LP Relaxation for Set Cover and Rounding</vt:lpstr>
      <vt:lpstr>Randomized Rounding</vt:lpstr>
      <vt:lpstr>O(log⁡n)-Approximation</vt:lpstr>
      <vt:lpstr>11.8  FPTAS: The Knapsack Problem</vt:lpstr>
      <vt:lpstr>Polynomial Time Approximation Scheme</vt:lpstr>
      <vt:lpstr>Decision Problems and Optimization Problems</vt:lpstr>
      <vt:lpstr>EPTAS and FPT</vt:lpstr>
      <vt:lpstr>Knapsack Problem</vt:lpstr>
      <vt:lpstr>Knapsack Problem:  Dynamic Programming I</vt:lpstr>
      <vt:lpstr>Knapsack Problem:  Dynamic Programming II</vt:lpstr>
      <vt:lpstr>Knapsack:  FPTAS</vt:lpstr>
      <vt:lpstr>Knapsack:  FPTAS</vt:lpstr>
      <vt:lpstr>Knapsack:  FPTAS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Ke YI</cp:lastModifiedBy>
  <cp:revision>834</cp:revision>
  <cp:lastPrinted>2005-06-13T18:09:28Z</cp:lastPrinted>
  <dcterms:created xsi:type="dcterms:W3CDTF">1999-12-31T01:41:01Z</dcterms:created>
  <dcterms:modified xsi:type="dcterms:W3CDTF">2023-09-18T03:03:10Z</dcterms:modified>
</cp:coreProperties>
</file>