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6" r:id="rId1"/>
  </p:sldMasterIdLst>
  <p:notesMasterIdLst>
    <p:notesMasterId r:id="rId20"/>
  </p:notesMasterIdLst>
  <p:handoutMasterIdLst>
    <p:handoutMasterId r:id="rId21"/>
  </p:handoutMasterIdLst>
  <p:sldIdLst>
    <p:sldId id="662" r:id="rId2"/>
    <p:sldId id="664" r:id="rId3"/>
    <p:sldId id="665" r:id="rId4"/>
    <p:sldId id="684" r:id="rId5"/>
    <p:sldId id="666" r:id="rId6"/>
    <p:sldId id="667" r:id="rId7"/>
    <p:sldId id="674" r:id="rId8"/>
    <p:sldId id="675" r:id="rId9"/>
    <p:sldId id="670" r:id="rId10"/>
    <p:sldId id="671" r:id="rId11"/>
    <p:sldId id="672" r:id="rId12"/>
    <p:sldId id="673" r:id="rId13"/>
    <p:sldId id="680" r:id="rId14"/>
    <p:sldId id="681" r:id="rId15"/>
    <p:sldId id="682" r:id="rId16"/>
    <p:sldId id="683" r:id="rId17"/>
    <p:sldId id="676" r:id="rId18"/>
    <p:sldId id="677" r:id="rId19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6603" autoAdjust="0"/>
  </p:normalViewPr>
  <p:slideViewPr>
    <p:cSldViewPr snapToGrid="0">
      <p:cViewPr varScale="1">
        <p:scale>
          <a:sx n="100" d="100"/>
          <a:sy n="100" d="100"/>
        </p:scale>
        <p:origin x="614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11/13/2023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53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51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23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0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0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46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93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9831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7589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6164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29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277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355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1843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9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70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Relationship Id="rId9" Type="http://schemas.openxmlformats.org/officeDocument/2006/relationships/image" Target="../media/image6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13.9 Tail Inequalities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>
          <a:xfrm>
            <a:off x="1220787" y="4947031"/>
            <a:ext cx="7162800" cy="1202944"/>
          </a:xfrm>
        </p:spPr>
        <p:txBody>
          <a:bodyPr/>
          <a:lstStyle/>
          <a:p>
            <a:r>
              <a:rPr lang="en-US" dirty="0"/>
              <a:t>KT 13.9</a:t>
            </a:r>
          </a:p>
          <a:p>
            <a:r>
              <a:rPr lang="en-US" dirty="0"/>
              <a:t>MR 3.2, 4.1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1A91AB74-BC2C-47DC-8A56-3F4E23B550F6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2451481"/>
            <a:ext cx="77819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Balls and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25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Setup.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Throw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balls into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bins uniformly and independently.</a:t>
                </a:r>
              </a:p>
              <a:p>
                <a:r>
                  <a:rPr lang="en-US" altLang="en-US" dirty="0"/>
                  <a:t>Birthday paradox.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How many balls are needed in order to see at least one collision?</a:t>
                </a:r>
              </a:p>
              <a:p>
                <a:r>
                  <a:rPr lang="en-US" altLang="en-US" dirty="0"/>
                  <a:t>Answer.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balls, expect to see one collision.</a:t>
                </a:r>
              </a:p>
              <a:p>
                <a:r>
                  <a:rPr lang="en-US" altLang="en-US" dirty="0"/>
                  <a:t>Coupon collector.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How many balls are needed to cover all bins?</a:t>
                </a:r>
              </a:p>
              <a:p>
                <a:r>
                  <a:rPr lang="en-US" altLang="en-US" dirty="0"/>
                  <a:t>Answer.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balls in expectation.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The occupancy problem.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balls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bins, what is the maximum number of balls in any bin?</a:t>
                </a:r>
              </a:p>
              <a:p>
                <a:r>
                  <a:rPr lang="en-US" altLang="en-US" dirty="0"/>
                  <a:t>Challenge.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func>
                          <m:func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!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E0AE-09B3-42C5-AF7D-422C490C2A0D}" type="slidenum">
              <a:rPr lang="en-US" altLang="en-US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640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Occupancy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355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Analysis.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= number of balls in bin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altLang="en-US" dirty="0"/>
                  <a:t> if ball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assigned to bin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, and 0 otherwise.</a:t>
                </a:r>
              </a:p>
              <a:p>
                <a:pPr lvl="1"/>
                <a:r>
                  <a:rPr lang="en-US" altLang="en-US" dirty="0"/>
                  <a:t>We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 = 1/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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dirty="0"/>
                  <a:t>,</a:t>
                </a:r>
                <a:r>
                  <a:rPr lang="en-US" altLang="en-US" dirty="0">
                    <a:sym typeface="Symbol" pitchFamily="9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 = 1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Applying </a:t>
                </a:r>
                <a:r>
                  <a:rPr lang="en-US" altLang="en-US" dirty="0" err="1"/>
                  <a:t>Chernoff</a:t>
                </a:r>
                <a:r>
                  <a:rPr lang="en-US" altLang="en-US" dirty="0"/>
                  <a:t> bounds with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−1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yields</a:t>
                </a:r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(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be number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, and choose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 (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/>
                  <a:t>Union bound </a:t>
                </a:r>
                <a:r>
                  <a:rPr lang="en-US" altLang="en-US" dirty="0">
                    <a:sym typeface="Symbol" pitchFamily="92" charset="2"/>
                  </a:rPr>
                  <a:t>  with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 1−1/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no bin receives more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(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 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 err="1">
                            <a:latin typeface="Cambria Math" panose="02040503050406030204" pitchFamily="18" charset="0"/>
                            <a:sym typeface="Symbol" pitchFamily="92" charset="2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/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log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en-US" i="1" dirty="0" err="1">
                        <a:latin typeface="Cambria Math" panose="02040503050406030204" pitchFamily="18" charset="0"/>
                        <a:sym typeface="Symbol" pitchFamily="92" charset="2"/>
                      </a:rPr>
                      <m:t>log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balls.</a:t>
                </a:r>
              </a:p>
            </p:txBody>
          </p:sp>
        </mc:Choice>
        <mc:Fallback xmlns="">
          <p:sp>
            <p:nvSpPr>
              <p:cNvPr id="66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21" r="-2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42462-D460-40F7-87E5-4F0715F1781E}" type="slidenum">
              <a:rPr lang="en-US" altLang="en-US"/>
              <a:pPr/>
              <a:t>11</a:t>
            </a:fld>
            <a:endParaRPr lang="en-US" altLang="en-US" sz="1400"/>
          </a:p>
        </p:txBody>
      </p:sp>
      <p:graphicFrame>
        <p:nvGraphicFramePr>
          <p:cNvPr id="663558" name="Object 6"/>
          <p:cNvGraphicFramePr>
            <a:graphicFrameLocks noChangeAspect="1"/>
          </p:cNvGraphicFramePr>
          <p:nvPr/>
        </p:nvGraphicFramePr>
        <p:xfrm>
          <a:off x="6045740" y="2455863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26920" imgH="609480" progId="Equation.3">
                  <p:embed/>
                </p:oleObj>
              </mc:Choice>
              <mc:Fallback>
                <p:oleObj name="Equation" r:id="rId5" imgW="1726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740" y="2455863"/>
                        <a:ext cx="172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9" name="Object 7"/>
          <p:cNvGraphicFramePr>
            <a:graphicFrameLocks noChangeAspect="1"/>
          </p:cNvGraphicFramePr>
          <p:nvPr/>
        </p:nvGraphicFramePr>
        <p:xfrm>
          <a:off x="1447800" y="3810000"/>
          <a:ext cx="576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65760" imgH="711000" progId="Equation.3">
                  <p:embed/>
                </p:oleObj>
              </mc:Choice>
              <mc:Fallback>
                <p:oleObj name="Equation" r:id="rId7" imgW="5765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576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3560" name="Rectangle 8"/>
              <p:cNvSpPr>
                <a:spLocks noChangeArrowheads="1"/>
              </p:cNvSpPr>
              <p:nvPr/>
            </p:nvSpPr>
            <p:spPr bwMode="auto">
              <a:xfrm>
                <a:off x="3078163" y="5400675"/>
                <a:ext cx="4437112" cy="523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 dirty="0"/>
                  <a:t>Fact:  this bound is asymptotically tight:  with high</a:t>
                </a:r>
                <a:br>
                  <a:rPr lang="en-US" altLang="en-US" sz="1400" dirty="0"/>
                </a:br>
                <a:r>
                  <a:rPr lang="en-US" altLang="en-US" sz="1400" dirty="0"/>
                  <a:t>probability, some bin receives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400" i="0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Ω</m:t>
                    </m:r>
                    <m:r>
                      <a:rPr lang="en-US" altLang="en-US" sz="140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func>
                      <m:funcPr>
                        <m:ctrlPr>
                          <a:rPr lang="en-US" altLang="en-US" sz="14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400" i="0" dirty="0" err="1">
                            <a:latin typeface="Cambria Math" panose="02040503050406030204" pitchFamily="18" charset="0"/>
                            <a:sym typeface="Symbol" pitchFamily="92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14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func>
                    <m: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/ </m:t>
                    </m:r>
                    <m:r>
                      <m:rPr>
                        <m:sty m:val="p"/>
                      </m:rP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log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en-US" sz="1400" i="1" dirty="0" err="1">
                        <a:latin typeface="Cambria Math" panose="02040503050406030204" pitchFamily="18" charset="0"/>
                        <a:sym typeface="Symbol" pitchFamily="92" charset="2"/>
                      </a:rPr>
                      <m:t>log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⁡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) </m:t>
                    </m:r>
                  </m:oMath>
                </a14:m>
                <a:endParaRPr lang="en-US" altLang="en-US" sz="1400" dirty="0"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66356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163" y="5400675"/>
                <a:ext cx="4437112" cy="523862"/>
              </a:xfrm>
              <a:prstGeom prst="rect">
                <a:avLst/>
              </a:prstGeom>
              <a:blipFill rotWithShape="0">
                <a:blip r:embed="rId9"/>
                <a:stretch>
                  <a:fillRect l="-412" t="-2326" b="-104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3561" name="Line 9"/>
          <p:cNvSpPr>
            <a:spLocks noChangeShapeType="1"/>
          </p:cNvSpPr>
          <p:nvPr/>
        </p:nvSpPr>
        <p:spPr bwMode="auto">
          <a:xfrm flipH="1" flipV="1">
            <a:off x="2940050" y="5272088"/>
            <a:ext cx="142875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Even more balls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0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Suppose the number of balls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16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Then each bin expects to receive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𝜇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16 </m:t>
                    </m:r>
                    <m:r>
                      <m:rPr>
                        <m:sty m:val="p"/>
                      </m:rP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balls. With high probability every bin will have between half and twice the average load.</a:t>
                </a:r>
              </a:p>
              <a:p>
                <a:r>
                  <a:rPr lang="en-US" altLang="en-US" dirty="0"/>
                  <a:t>Pf.</a:t>
                </a:r>
              </a:p>
              <a:p>
                <a:pPr lvl="1"/>
                <a:r>
                  <a:rPr lang="en-US" altLang="en-US" dirty="0"/>
                  <a:t>Applying </a:t>
                </a:r>
                <a:r>
                  <a:rPr lang="en-US" altLang="en-US" dirty="0" err="1"/>
                  <a:t>Chernoff</a:t>
                </a:r>
                <a:r>
                  <a:rPr lang="en-US" altLang="en-US" dirty="0"/>
                  <a:t> bounds with </a:t>
                </a:r>
                <a14:m>
                  <m:oMath xmlns:m="http://schemas.openxmlformats.org/officeDocument/2006/math">
                    <m:r>
                      <a:rPr lang="en-HK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=1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1/2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respectively yields</a:t>
                </a:r>
              </a:p>
              <a:p>
                <a:pPr lvl="1" algn="ctr"/>
                <a:endParaRPr lang="en-US" altLang="en-US" dirty="0">
                  <a:sym typeface="Symbol" pitchFamily="92" charset="2"/>
                </a:endParaRPr>
              </a:p>
              <a:p>
                <a:pPr marL="1143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&gt;2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&lt;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b="0" i="0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16/3</m:t>
                              </m:r>
                            </m:sup>
                          </m:sSup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&lt;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dirty="0">
                  <a:sym typeface="Symbol" pitchFamily="92" charset="2"/>
                </a:endParaRPr>
              </a:p>
              <a:p>
                <a:pPr marL="114300" lvl="1" indent="0" algn="ctr">
                  <a:buNone/>
                </a:pPr>
                <a:br>
                  <a:rPr lang="en-US" altLang="en-US" i="1" dirty="0">
                    <a:latin typeface="Cambria Math" panose="02040503050406030204" pitchFamily="18" charset="0"/>
                    <a:sym typeface="Symbol" pitchFamily="9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&lt;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  <a:sym typeface="Symbol" pitchFamily="92" charset="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  <a:sym typeface="Symbol" pitchFamily="9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  <a:sym typeface="Symbol" pitchFamily="92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  <a:sym typeface="Symbol" pitchFamily="92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ex</m:t>
                          </m:r>
                          <m:r>
                            <m:rPr>
                              <m:sty m:val="p"/>
                            </m:rPr>
                            <a:rPr lang="en-US" altLang="en-US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8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Union bound </a:t>
                </a:r>
                <a:r>
                  <a:rPr lang="en-US" altLang="en-US" dirty="0">
                    <a:sym typeface="Symbol" pitchFamily="92" charset="2"/>
                  </a:rPr>
                  <a:t> </a:t>
                </a:r>
                <a:r>
                  <a:rPr lang="en-US" altLang="en-US" dirty="0"/>
                  <a:t> every bin has load between half and twice the average with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 1−2/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 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▪</a:t>
                </a:r>
              </a:p>
              <a:p>
                <a:pPr marL="114300" lvl="1" indent="0">
                  <a:buNone/>
                </a:pPr>
                <a:endParaRPr lang="en-US" altLang="en-US" dirty="0"/>
              </a:p>
              <a:p>
                <a:pPr marL="0" lvl="1" indent="0">
                  <a:buNone/>
                </a:pPr>
                <a:r>
                  <a:rPr lang="en-US" altLang="en-US" dirty="0">
                    <a:solidFill>
                      <a:srgbClr val="003399"/>
                    </a:solidFill>
                  </a:rPr>
                  <a:t>Q.</a:t>
                </a:r>
                <a:r>
                  <a:rPr lang="en-US" altLang="en-US" dirty="0"/>
                  <a:t>  According to coupon collector, 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/>
                  <a:t> balls just to cover all bins. Anything wrong?</a:t>
                </a:r>
                <a:endParaRPr lang="en-US" altLang="en-US" dirty="0">
                  <a:ea typeface="Lucida Grande" pitchFamily="92" charset="0"/>
                  <a:cs typeface="Lucida Grande" pitchFamily="92" charset="0"/>
                </a:endParaRPr>
              </a:p>
            </p:txBody>
          </p:sp>
        </mc:Choice>
        <mc:Fallback xmlns="">
          <p:sp>
            <p:nvSpPr>
              <p:cNvPr id="66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1" r="-69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11D3-E673-4679-9EFA-63D25EFAA132}" type="slidenum">
              <a:rPr lang="en-US" altLang="en-US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038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More Applications with </a:t>
            </a:r>
            <a:r>
              <a:rPr lang="en-US" dirty="0" err="1"/>
              <a:t>Chernoff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1A91AB74-BC2C-47DC-8A56-3F4E23B550F6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616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a general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238566" cy="5410200"/>
              </a:xfrm>
            </p:spPr>
            <p:txBody>
              <a:bodyPr/>
              <a:lstStyle/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chemeClr val="tx1"/>
                    </a:solidFill>
                  </a:rPr>
                  <a:t>Given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real values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 After taking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samples, how would you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both small error and high confidence?</a:t>
                </a:r>
              </a:p>
              <a:p>
                <a:pPr/>
                <a:r>
                  <a:rPr lang="en-US" dirty="0"/>
                  <a:t>Solution 1: </a:t>
                </a:r>
                <a:r>
                  <a:rPr lang="en-US" dirty="0">
                    <a:solidFill>
                      <a:schemeClr val="tx1"/>
                    </a:solidFill>
                  </a:rPr>
                  <a:t>Taking average.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average.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>
                    <a:solidFill>
                      <a:schemeClr val="tx1"/>
                    </a:solidFill>
                  </a:rPr>
                  <a:t>Can only use Chebyshev since the samples are not 0-1 random variables: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|&gt;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|&gt;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238566" cy="5410200"/>
              </a:xfrm>
              <a:blipFill>
                <a:blip r:embed="rId2"/>
                <a:stretch>
                  <a:fillRect l="-2073" t="-788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031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computation in Olympics: Truncated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p:pic>
        <p:nvPicPr>
          <p:cNvPr id="1030" name="Picture 6" descr="http://cdn04.cdn.socialitelife.com/wp-content/uploads/2012/07/31/enhanced-buzz-2289-1343736043-7-580x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9" y="1320800"/>
            <a:ext cx="7842621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90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“Median of averages”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164" y="914400"/>
                <a:ext cx="8432800" cy="5410200"/>
              </a:xfrm>
            </p:spPr>
            <p:txBody>
              <a:bodyPr/>
              <a:lstStyle/>
              <a:p>
                <a:r>
                  <a:rPr lang="en-US" dirty="0"/>
                  <a:t>Solution 2: </a:t>
                </a:r>
                <a:r>
                  <a:rPr lang="en-US" dirty="0">
                    <a:solidFill>
                      <a:schemeClr val="tx1"/>
                    </a:solidFill>
                  </a:rPr>
                  <a:t>Divide the samples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groups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Take average in each group, then take </a:t>
                </a:r>
                <a:r>
                  <a:rPr lang="en-US" dirty="0">
                    <a:solidFill>
                      <a:srgbClr val="990033"/>
                    </a:solidFill>
                  </a:rPr>
                  <a:t>median</a:t>
                </a:r>
                <a:r>
                  <a:rPr lang="en-US" dirty="0">
                    <a:solidFill>
                      <a:schemeClr val="tx1"/>
                    </a:solidFill>
                  </a:rPr>
                  <a:t> of the group averages.</a:t>
                </a:r>
              </a:p>
              <a:p>
                <a:r>
                  <a:rPr lang="en-US" dirty="0"/>
                  <a:t>Analysis:</a:t>
                </a:r>
                <a:r>
                  <a:rPr lang="en-US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group averages.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|&gt;2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(Chebyshev).</a:t>
                </a:r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their median.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be more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away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more than half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must be </a:t>
                </a:r>
                <a:r>
                  <a:rPr lang="en-US" dirty="0">
                    <a:solidFill>
                      <a:srgbClr val="990033"/>
                    </a:solidFill>
                  </a:rPr>
                  <a:t>bad </a:t>
                </a:r>
                <a:r>
                  <a:rPr lang="en-US" dirty="0">
                    <a:solidFill>
                      <a:schemeClr val="tx1"/>
                    </a:solidFill>
                  </a:rPr>
                  <a:t>(i.e.,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/>
                <a:r>
                  <a:rPr lang="en-US" dirty="0">
                    <a:solidFill>
                      <a:schemeClr val="bg2"/>
                    </a:solidFill>
                  </a:rPr>
                  <a:t>Suppose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is bad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. 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be the number of bad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’s. 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. By </a:t>
                </a:r>
                <a:r>
                  <a:rPr lang="en-US" dirty="0" err="1">
                    <a:solidFill>
                      <a:schemeClr val="bg2"/>
                    </a:solidFill>
                  </a:rPr>
                  <a:t>Chernoff</a:t>
                </a:r>
                <a:r>
                  <a:rPr lang="en-US" dirty="0">
                    <a:solidFill>
                      <a:schemeClr val="bg2"/>
                    </a:solidFill>
                  </a:rPr>
                  <a:t>, more than half are bad with probability at most 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&gt;2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|&gt;2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Remark:</a:t>
                </a:r>
                <a:r>
                  <a:rPr lang="en-US" dirty="0">
                    <a:solidFill>
                      <a:schemeClr val="tx1"/>
                    </a:solidFill>
                  </a:rPr>
                  <a:t> The same guarantee holds for truncated mean (but requires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Hoeffding's</a:t>
                </a:r>
                <a:r>
                  <a:rPr lang="en-US" dirty="0">
                    <a:solidFill>
                      <a:schemeClr val="tx1"/>
                    </a:solidFill>
                  </a:rPr>
                  <a:t> inequality, which is a generalization of the Chernoff inequality).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164" y="914400"/>
                <a:ext cx="8432800" cy="5410200"/>
              </a:xfrm>
              <a:blipFill>
                <a:blip r:embed="rId2"/>
                <a:stretch>
                  <a:fillRect l="-578" r="-65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8818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probability bound on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184776" cy="5410200"/>
              </a:xfrm>
            </p:spPr>
            <p:txBody>
              <a:bodyPr/>
              <a:lstStyle/>
              <a:p>
                <a:r>
                  <a:rPr lang="en-US" dirty="0"/>
                  <a:t>Quicksort: </a:t>
                </a:r>
                <a:r>
                  <a:rPr lang="en-US" dirty="0">
                    <a:solidFill>
                      <a:schemeClr val="tx1"/>
                    </a:solidFill>
                  </a:rPr>
                  <a:t>We previously showed that its expected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Quicksort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Proof: </a:t>
                </a:r>
              </a:p>
              <a:p>
                <a:pPr marL="631825" lvl="1" indent="-285750"/>
                <a:r>
                  <a:rPr lang="en-US" dirty="0"/>
                  <a:t>Suffices to show that maximum recursion depth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Each splitter is good with probability 1/2. </a:t>
                </a: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One branch of recursion finishes after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good splitters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At a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some large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≥4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expect to see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good splitters.</a:t>
                </a:r>
              </a:p>
              <a:p>
                <a:pPr marL="631825" lvl="1" indent="-285750"/>
                <a:r>
                  <a:rPr lang="en-US" dirty="0"/>
                  <a:t>If the branch is still running, it must have seen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good splitters, which happens with probability at most</a:t>
                </a:r>
              </a:p>
              <a:p>
                <a:pPr lvl="1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=1/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branches. </a:t>
                </a:r>
                <a:r>
                  <a:rPr lang="en-US" dirty="0"/>
                  <a:t>So the probability that one has depth more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84776" cy="5410200"/>
              </a:xfrm>
              <a:blipFill>
                <a:blip r:embed="rId2"/>
                <a:stretch>
                  <a:fillRect l="-596" r="-149" b="-22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Chernoff</a:t>
            </a:r>
            <a:r>
              <a:rPr lang="en-US" dirty="0"/>
              <a:t> Bound: Probability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Recall the definition of BPP:</a:t>
                </a:r>
              </a:p>
              <a:p>
                <a:r>
                  <a:rPr lang="en-US" altLang="en-US" dirty="0"/>
                  <a:t>BPP.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[Monte Carlo] 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Decision problems solvable with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two-sided error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in poly-time.</a:t>
                </a:r>
              </a:p>
              <a:p>
                <a:r>
                  <a:rPr lang="en-US" altLang="en-US" dirty="0"/>
                  <a:t>Two-sided error.</a:t>
                </a:r>
              </a:p>
              <a:p>
                <a:pPr lvl="1"/>
                <a:r>
                  <a:rPr lang="en-US" altLang="en-US" dirty="0"/>
                  <a:t>If the correct answer is </a:t>
                </a:r>
                <a:r>
                  <a:rPr lang="en-US" altLang="en-US" sz="1600" dirty="0">
                    <a:latin typeface="Courier New" pitchFamily="92" charset="0"/>
                  </a:rPr>
                  <a:t>no</a:t>
                </a:r>
                <a:r>
                  <a:rPr lang="en-US" altLang="en-US" dirty="0"/>
                  <a:t>, return </a:t>
                </a:r>
                <a:r>
                  <a:rPr lang="en-US" altLang="en-US" sz="1600" dirty="0">
                    <a:latin typeface="Courier New" pitchFamily="92" charset="0"/>
                  </a:rPr>
                  <a:t>no</a:t>
                </a:r>
                <a:r>
                  <a:rPr lang="en-US" altLang="en-US" dirty="0"/>
                  <a:t> with probability </a:t>
                </a:r>
                <a:r>
                  <a:rPr lang="en-US" altLang="en-US" dirty="0">
                    <a:sym typeface="Symbol" pitchFamily="92" charset="2"/>
                  </a:rPr>
                  <a:t> 2/3.</a:t>
                </a:r>
              </a:p>
              <a:p>
                <a:pPr lvl="1"/>
                <a:r>
                  <a:rPr lang="en-US" altLang="en-US" dirty="0"/>
                  <a:t>If the correct answer is </a:t>
                </a:r>
                <a:r>
                  <a:rPr lang="en-US" altLang="en-US" sz="1600" dirty="0">
                    <a:latin typeface="Courier New" pitchFamily="92" charset="0"/>
                  </a:rPr>
                  <a:t>yes</a:t>
                </a:r>
                <a:r>
                  <a:rPr lang="en-US" altLang="en-US" dirty="0"/>
                  <a:t>, return </a:t>
                </a:r>
                <a:r>
                  <a:rPr lang="en-US" altLang="en-US" sz="1600" dirty="0">
                    <a:latin typeface="Courier New" pitchFamily="92" charset="0"/>
                  </a:rPr>
                  <a:t>yes</a:t>
                </a:r>
                <a:r>
                  <a:rPr lang="en-US" altLang="en-US" dirty="0"/>
                  <a:t> with probability </a:t>
                </a:r>
                <a:r>
                  <a:rPr lang="en-US" altLang="en-US" dirty="0">
                    <a:sym typeface="Symbol" pitchFamily="92" charset="2"/>
                  </a:rPr>
                  <a:t> 2/3.</a:t>
                </a:r>
              </a:p>
              <a:p>
                <a:r>
                  <a:rPr lang="en-US" altLang="en-US" dirty="0"/>
                  <a:t>Question: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How to boost the success probability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HK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altLang="en-US" dirty="0"/>
                  <a:t>General solution: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Run multiple times and take majority.</a:t>
                </a:r>
              </a:p>
              <a:p>
                <a:r>
                  <a:rPr lang="en-US" altLang="en-US" dirty="0" err="1">
                    <a:solidFill>
                      <a:schemeClr val="tx1"/>
                    </a:solidFill>
                  </a:rPr>
                  <a:t>Chernoff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bound shows that it suffices to run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⁡(1/</m:t>
                    </m:r>
                    <m:r>
                      <a:rPr lang="en-HK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times.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Note: (Asymptotically) the same as for one-sided error algorithms.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4724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Chebyshev</a:t>
            </a:r>
            <a:r>
              <a:rPr lang="en-US" dirty="0"/>
              <a:t>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Theorem:</a:t>
                </a:r>
                <a:r>
                  <a:rPr lang="en-US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random variable, with expectation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For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have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dirty="0"/>
                  <a:t>Proof: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:br>
                  <a:rPr lang="en-US" b="0" dirty="0">
                    <a:solidFill>
                      <a:schemeClr val="tx1"/>
                    </a:solidFill>
                  </a:rPr>
                </a:br>
                <a:r>
                  <a:rPr lang="en-US" b="0" dirty="0">
                    <a:solidFill>
                      <a:schemeClr val="tx1"/>
                    </a:solidFill>
                  </a:rPr>
                  <a:t>Then applying Markov inequality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:r>
                  <a:rPr lang="en-US" dirty="0"/>
                  <a:t>Markov inequality.</a:t>
                </a:r>
                <a:r>
                  <a:rPr lang="en-US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random variable taking nonnegative values, and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For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have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Another form of Markov inequality.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94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Chernoff</a:t>
            </a:r>
            <a:r>
              <a:rPr lang="en-US" dirty="0"/>
              <a:t>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153" y="762000"/>
                <a:ext cx="8355052" cy="5410200"/>
              </a:xfrm>
            </p:spPr>
            <p:txBody>
              <a:bodyPr/>
              <a:lstStyle/>
              <a:p>
                <a:r>
                  <a:rPr lang="en-US" dirty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independent 0-1 random variables (not necessarily identical),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/>
                  <a:t>Proof sketch (details in textbook):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HK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𝑡𝑋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H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𝑡𝑋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HK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Then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Corollary: </a:t>
                </a:r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Proof: </a:t>
                </a:r>
                <a:r>
                  <a:rPr lang="en-US" dirty="0">
                    <a:solidFill>
                      <a:schemeClr val="tx1"/>
                    </a:solidFill>
                  </a:rPr>
                  <a:t>It is known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Then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(1+</m:t>
                                        </m:r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HK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3" y="762000"/>
                <a:ext cx="8355052" cy="5410200"/>
              </a:xfrm>
              <a:blipFill>
                <a:blip r:embed="rId2"/>
                <a:stretch>
                  <a:fillRect l="-657" t="-1464" b="-90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469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Chernoff</a:t>
            </a:r>
            <a:r>
              <a:rPr lang="en-US"/>
              <a:t>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153" y="762000"/>
                <a:ext cx="7951694" cy="5410200"/>
              </a:xfrm>
            </p:spPr>
            <p:txBody>
              <a:bodyPr/>
              <a:lstStyle/>
              <a:p>
                <a:r>
                  <a:rPr lang="en-US" dirty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independent 0-1 random variables (not necessarily identical),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br>
                  <a:rPr lang="en-US" i="1" dirty="0">
                    <a:solidFill>
                      <a:schemeClr val="tx1"/>
                    </a:solidFill>
                  </a:rPr>
                </a:br>
                <a:br>
                  <a:rPr lang="en-US" i="1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br>
                  <a:rPr lang="en-US" i="1" dirty="0">
                    <a:solidFill>
                      <a:schemeClr val="tx1"/>
                    </a:solidFill>
                  </a:rPr>
                </a:br>
                <a:br>
                  <a:rPr lang="en-US" i="1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br>
                  <a:rPr lang="en-US" i="1" dirty="0">
                    <a:solidFill>
                      <a:schemeClr val="tx1"/>
                    </a:solidFill>
                  </a:rPr>
                </a:br>
                <a:endParaRPr lang="en-US" i="1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Central limit theorem: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independent and identically distributed random variables, and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→∞,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Why is central limit theorem not good enough?</a:t>
                </a:r>
              </a:p>
              <a:p>
                <a:pPr marL="631825" lvl="1" indent="-285750"/>
                <a:r>
                  <a:rPr lang="en-US" dirty="0"/>
                  <a:t>It only talks about the limit, not for any specific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/>
                  <a:t>Integrals over normal have no closed form.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3" y="762000"/>
                <a:ext cx="7951694" cy="5410200"/>
              </a:xfrm>
              <a:blipFill>
                <a:blip r:embed="rId2"/>
                <a:stretch>
                  <a:fillRect l="-690" t="-146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2344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Random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207830" cy="5410200"/>
              </a:xfrm>
            </p:spPr>
            <p:txBody>
              <a:bodyPr/>
              <a:lstStyle/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chemeClr val="tx1"/>
                    </a:solidFill>
                  </a:rPr>
                  <a:t>Given an array of 0’s and 1’s, and want to estimate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fraction of 1’s.  We do so by random sampling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locations.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result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sample, then the estimator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Markov inequality: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Chebyshev inequality (only need pairwise independence):</a:t>
                </a:r>
                <a:br>
                  <a:rPr lang="en-US" dirty="0"/>
                </a:b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|&gt;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where</a:t>
                </a: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HK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0" dirty="0">
                    <a:solidFill>
                      <a:schemeClr val="tx1"/>
                    </a:solidFill>
                    <a:latin typeface="+mj-lt"/>
                  </a:rPr>
                  <a:t>for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207830" cy="5410200"/>
              </a:xfrm>
              <a:blipFill>
                <a:blip r:embed="rId2"/>
                <a:stretch>
                  <a:fillRect l="-594" r="-7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900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Random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238566" cy="5410200"/>
              </a:xfrm>
            </p:spPr>
            <p:txBody>
              <a:bodyPr/>
              <a:lstStyle/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chemeClr val="tx1"/>
                    </a:solidFill>
                  </a:rPr>
                  <a:t>Given an array of 0’s and 1’s, and want to estimate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fraction of 1’s.  We do so by random sampling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locations.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result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sample, then the estimator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:r>
                  <a:rPr lang="en-US" dirty="0" err="1"/>
                  <a:t>Chernoff</a:t>
                </a:r>
                <a:r>
                  <a:rPr lang="en-US" dirty="0"/>
                  <a:t> inequality (need full independence):</a:t>
                </a:r>
                <a:br>
                  <a:rPr lang="en-US" dirty="0"/>
                </a:br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H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HK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HK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0" dirty="0">
                    <a:solidFill>
                      <a:schemeClr val="tx1"/>
                    </a:solidFill>
                    <a:latin typeface="+mj-lt"/>
                  </a:rPr>
                  <a:t>Exponentially small!</a:t>
                </a: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|&gt;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H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H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H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Remark:</a:t>
                </a:r>
                <a:r>
                  <a:rPr lang="en-US" dirty="0">
                    <a:solidFill>
                      <a:schemeClr val="tx1"/>
                    </a:solidFill>
                  </a:rPr>
                  <a:t> Sampling with and without replacement.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238566" cy="5410200"/>
              </a:xfrm>
              <a:blipFill>
                <a:blip r:embed="rId2"/>
                <a:stretch>
                  <a:fillRect l="-592" r="-370" b="-25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304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4905" y="2251379"/>
            <a:ext cx="3680779" cy="338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for Density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Problem: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 in the plane, sample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with constant probability, for </a:t>
                </a:r>
                <a:r>
                  <a:rPr lang="en-US" dirty="0">
                    <a:solidFill>
                      <a:srgbClr val="990033"/>
                    </a:solidFill>
                  </a:rPr>
                  <a:t>every</a:t>
                </a:r>
                <a:r>
                  <a:rPr lang="en-US" dirty="0">
                    <a:solidFill>
                      <a:schemeClr val="tx1"/>
                    </a:solidFill>
                  </a:rPr>
                  <a:t> rectangle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Q:</a:t>
                </a:r>
                <a:r>
                  <a:rPr lang="en-US" dirty="0">
                    <a:solidFill>
                      <a:schemeClr val="tx1"/>
                    </a:solidFill>
                  </a:rPr>
                  <a:t> What large should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be?</a:t>
                </a:r>
              </a:p>
              <a:p>
                <a:r>
                  <a:rPr lang="en-US" dirty="0"/>
                  <a:t>Analysis: </a:t>
                </a:r>
                <a:r>
                  <a:rPr lang="en-US" dirty="0">
                    <a:solidFill>
                      <a:schemeClr val="tx1"/>
                    </a:solidFill>
                  </a:rPr>
                  <a:t>Consider </a:t>
                </a:r>
                <a:r>
                  <a:rPr lang="en-US" dirty="0">
                    <a:solidFill>
                      <a:srgbClr val="990033"/>
                    </a:solidFill>
                  </a:rPr>
                  <a:t>any</a:t>
                </a:r>
                <a:r>
                  <a:rPr lang="en-US" dirty="0">
                    <a:solidFill>
                      <a:schemeClr val="tx1"/>
                    </a:solidFill>
                  </a:rPr>
                  <a:t> one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Then the problem is the same as before.</a:t>
                </a:r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ensures the above guarantee with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constant probability by </a:t>
                </a:r>
                <a:r>
                  <a:rPr lang="en-US" dirty="0" err="1">
                    <a:solidFill>
                      <a:schemeClr val="tx1"/>
                    </a:solidFill>
                  </a:rPr>
                  <a:t>Chebyshev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But, this only holds for one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In order to make this hold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this probability has to be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(why?)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2356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for Density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Problem: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 in the plane, sample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with constant probability, for every rectangle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Analysis (continued):</a:t>
                </a: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Chebyshev</a:t>
                </a:r>
                <a:r>
                  <a:rPr lang="en-US" dirty="0">
                    <a:solidFill>
                      <a:schemeClr val="tx1"/>
                    </a:solidFill>
                  </a:rPr>
                  <a:t> not enough for such a high probability.</a:t>
                </a:r>
              </a:p>
              <a:p>
                <a:pPr/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Chernoff says: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H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/3).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need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HK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HK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It suffices to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Remark 1:</a:t>
                </a:r>
                <a:r>
                  <a:rPr lang="en-US" dirty="0">
                    <a:solidFill>
                      <a:schemeClr val="tx1"/>
                    </a:solidFill>
                  </a:rPr>
                  <a:t> Can show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“gridding”.</a:t>
                </a:r>
              </a:p>
              <a:p>
                <a:r>
                  <a:rPr lang="en-US" dirty="0"/>
                  <a:t>Remark 2: </a:t>
                </a:r>
                <a:r>
                  <a:rPr lang="en-US" dirty="0">
                    <a:solidFill>
                      <a:schemeClr val="tx1"/>
                    </a:solidFill>
                  </a:rPr>
                  <a:t>Can further improve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This holds for any </a:t>
                </a:r>
                <a:r>
                  <a:rPr lang="en-US" dirty="0">
                    <a:solidFill>
                      <a:srgbClr val="990033"/>
                    </a:solidFill>
                  </a:rPr>
                  <a:t>range space </a:t>
                </a: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its </a:t>
                </a:r>
                <a:r>
                  <a:rPr lang="en-US" dirty="0">
                    <a:solidFill>
                      <a:srgbClr val="990033"/>
                    </a:solidFill>
                  </a:rPr>
                  <a:t>VC-dimension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r="-1242" b="-540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729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13.10  Balls and Bins</a:t>
            </a:r>
          </a:p>
        </p:txBody>
      </p:sp>
    </p:spTree>
    <p:extLst>
      <p:ext uri="{BB962C8B-B14F-4D97-AF65-F5344CB8AC3E}">
        <p14:creationId xmlns:p14="http://schemas.microsoft.com/office/powerpoint/2010/main" val="16468598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23038</TotalTime>
  <Words>1802</Words>
  <Application>Microsoft Office PowerPoint</Application>
  <PresentationFormat>On-screen Show (4:3)</PresentationFormat>
  <Paragraphs>140</Paragraphs>
  <Slides>18</Slides>
  <Notes>4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Monotype Sorts</vt:lpstr>
      <vt:lpstr>Cambria Math</vt:lpstr>
      <vt:lpstr>Comic Sans MS</vt:lpstr>
      <vt:lpstr>Courier New</vt:lpstr>
      <vt:lpstr>Wingdings</vt:lpstr>
      <vt:lpstr>Theme1</vt:lpstr>
      <vt:lpstr>Equation</vt:lpstr>
      <vt:lpstr>13.9 Tail Inequalities</vt:lpstr>
      <vt:lpstr>Chebyshev inequality</vt:lpstr>
      <vt:lpstr>Chernoff inequality</vt:lpstr>
      <vt:lpstr>Chernoff inequality</vt:lpstr>
      <vt:lpstr>Application to Random Sampling</vt:lpstr>
      <vt:lpstr>Application to Random Sampling</vt:lpstr>
      <vt:lpstr>Random Sampling for Density Approximation</vt:lpstr>
      <vt:lpstr>Random Sampling for Density Approximation</vt:lpstr>
      <vt:lpstr>13.10  Balls and Bins</vt:lpstr>
      <vt:lpstr>Balls and Bins</vt:lpstr>
      <vt:lpstr>The Occupancy Problem</vt:lpstr>
      <vt:lpstr>Even more balls</vt:lpstr>
      <vt:lpstr>More Applications with Chernoff</vt:lpstr>
      <vt:lpstr>Sampling from a general distribution</vt:lpstr>
      <vt:lpstr>Score computation in Olympics: Truncated Mean</vt:lpstr>
      <vt:lpstr>“Median of averages” technique</vt:lpstr>
      <vt:lpstr>High probability bound on running time</vt:lpstr>
      <vt:lpstr>Chernoff Bound: Probability Boosting</vt:lpstr>
      <vt:lpstr>handout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Ke YI</cp:lastModifiedBy>
  <cp:revision>1425</cp:revision>
  <cp:lastPrinted>2005-05-09T19:05:58Z</cp:lastPrinted>
  <dcterms:created xsi:type="dcterms:W3CDTF">1999-12-31T01:41:01Z</dcterms:created>
  <dcterms:modified xsi:type="dcterms:W3CDTF">2023-11-13T03:26:56Z</dcterms:modified>
</cp:coreProperties>
</file>