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6" r:id="rId1"/>
  </p:sldMasterIdLst>
  <p:notesMasterIdLst>
    <p:notesMasterId r:id="rId42"/>
  </p:notesMasterIdLst>
  <p:handoutMasterIdLst>
    <p:handoutMasterId r:id="rId43"/>
  </p:handoutMasterIdLst>
  <p:sldIdLst>
    <p:sldId id="612" r:id="rId2"/>
    <p:sldId id="528" r:id="rId3"/>
    <p:sldId id="529" r:id="rId4"/>
    <p:sldId id="611" r:id="rId5"/>
    <p:sldId id="715" r:id="rId6"/>
    <p:sldId id="714" r:id="rId7"/>
    <p:sldId id="552" r:id="rId8"/>
    <p:sldId id="603" r:id="rId9"/>
    <p:sldId id="530" r:id="rId10"/>
    <p:sldId id="544" r:id="rId11"/>
    <p:sldId id="531" r:id="rId12"/>
    <p:sldId id="532" r:id="rId13"/>
    <p:sldId id="596" r:id="rId14"/>
    <p:sldId id="632" r:id="rId15"/>
    <p:sldId id="633" r:id="rId16"/>
    <p:sldId id="636" r:id="rId17"/>
    <p:sldId id="634" r:id="rId18"/>
    <p:sldId id="635" r:id="rId19"/>
    <p:sldId id="717" r:id="rId20"/>
    <p:sldId id="716" r:id="rId21"/>
    <p:sldId id="718" r:id="rId22"/>
    <p:sldId id="637" r:id="rId23"/>
    <p:sldId id="638" r:id="rId24"/>
    <p:sldId id="639" r:id="rId25"/>
    <p:sldId id="640" r:id="rId26"/>
    <p:sldId id="641" r:id="rId27"/>
    <p:sldId id="642" r:id="rId28"/>
    <p:sldId id="726" r:id="rId29"/>
    <p:sldId id="727" r:id="rId30"/>
    <p:sldId id="728" r:id="rId31"/>
    <p:sldId id="729" r:id="rId32"/>
    <p:sldId id="730" r:id="rId33"/>
    <p:sldId id="731" r:id="rId34"/>
    <p:sldId id="719" r:id="rId35"/>
    <p:sldId id="720" r:id="rId36"/>
    <p:sldId id="721" r:id="rId37"/>
    <p:sldId id="725" r:id="rId38"/>
    <p:sldId id="722" r:id="rId39"/>
    <p:sldId id="723" r:id="rId40"/>
    <p:sldId id="724" r:id="rId41"/>
  </p:sldIdLst>
  <p:sldSz cx="9144000" cy="6858000" type="screen4x3"/>
  <p:notesSz cx="9269413" cy="7019925"/>
  <p:custShowLst>
    <p:custShow name="handout" id="0">
      <p:sldLst>
        <p:sld r:id="rId3"/>
        <p:sld r:id="rId4"/>
        <p:sld r:id="rId8"/>
        <p:sld r:id="rId10"/>
        <p:sld r:id="rId11"/>
        <p:sld r:id="rId12"/>
        <p:sld r:id="rId1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6603" autoAdjust="0"/>
  </p:normalViewPr>
  <p:slideViewPr>
    <p:cSldViewPr snapToGrid="0">
      <p:cViewPr varScale="1">
        <p:scale>
          <a:sx n="100" d="100"/>
          <a:sy n="100" d="100"/>
        </p:scale>
        <p:origin x="614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ρ</a:t>
            </a:r>
            <a:r>
              <a:rPr lang="en-US"/>
              <a:t>, c=2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Sheet1!$A$1:$A$49</c:f>
              <c:numCache>
                <c:formatCode>General</c:formatCode>
                <c:ptCount val="4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</c:numCache>
            </c:numRef>
          </c:cat>
          <c:val>
            <c:numRef>
              <c:f>Sheet1!$B$1:$B$49</c:f>
              <c:numCache>
                <c:formatCode>General</c:formatCode>
                <c:ptCount val="49"/>
                <c:pt idx="0">
                  <c:v>0.49747470453061304</c:v>
                </c:pt>
                <c:pt idx="1">
                  <c:v>0.49489760495399682</c:v>
                </c:pt>
                <c:pt idx="2">
                  <c:v>0.49226680804354389</c:v>
                </c:pt>
                <c:pt idx="3">
                  <c:v>0.48958031680696623</c:v>
                </c:pt>
                <c:pt idx="4">
                  <c:v>0.48683602265324016</c:v>
                </c:pt>
                <c:pt idx="5">
                  <c:v>0.48403169678821251</c:v>
                </c:pt>
                <c:pt idx="6">
                  <c:v>0.48116498074360298</c:v>
                </c:pt>
                <c:pt idx="7">
                  <c:v>0.47823337592984905</c:v>
                </c:pt>
                <c:pt idx="8">
                  <c:v>0.47523423208636384</c:v>
                </c:pt>
                <c:pt idx="9">
                  <c:v>0.47216473448281521</c:v>
                </c:pt>
                <c:pt idx="10">
                  <c:v>0.46902188970136266</c:v>
                </c:pt>
                <c:pt idx="11">
                  <c:v>0.46580250980149251</c:v>
                </c:pt>
                <c:pt idx="12">
                  <c:v>0.46250319463525175</c:v>
                </c:pt>
                <c:pt idx="13">
                  <c:v>0.45912031203991893</c:v>
                </c:pt>
                <c:pt idx="14">
                  <c:v>0.45564997558586995</c:v>
                </c:pt>
                <c:pt idx="15">
                  <c:v>0.45208801949748706</c:v>
                </c:pt>
                <c:pt idx="16">
                  <c:v>0.4484299702917508</c:v>
                </c:pt>
                <c:pt idx="17">
                  <c:v>0.44467101458916519</c:v>
                </c:pt>
                <c:pt idx="18">
                  <c:v>0.44080596244041259</c:v>
                </c:pt>
                <c:pt idx="19">
                  <c:v>0.4368292053736752</c:v>
                </c:pt>
                <c:pt idx="20">
                  <c:v>0.43273466819411582</c:v>
                </c:pt>
                <c:pt idx="21">
                  <c:v>0.42851575334814035</c:v>
                </c:pt>
                <c:pt idx="22">
                  <c:v>0.42416527638678203</c:v>
                </c:pt>
                <c:pt idx="23">
                  <c:v>0.41967539070580762</c:v>
                </c:pt>
                <c:pt idx="24">
                  <c:v>0.41503749927884381</c:v>
                </c:pt>
                <c:pt idx="25">
                  <c:v>0.41024215049769636</c:v>
                </c:pt>
                <c:pt idx="26">
                  <c:v>0.40527891444017994</c:v>
                </c:pt>
                <c:pt idx="27">
                  <c:v>0.40013623482775806</c:v>
                </c:pt>
                <c:pt idx="28">
                  <c:v>0.39480125050863568</c:v>
                </c:pt>
                <c:pt idx="29">
                  <c:v>0.38925957835369523</c:v>
                </c:pt>
                <c:pt idx="30">
                  <c:v>0.38349504675521512</c:v>
                </c:pt>
                <c:pt idx="31">
                  <c:v>0.3774893651269311</c:v>
                </c:pt>
                <c:pt idx="32">
                  <c:v>0.37122170938646876</c:v>
                </c:pt>
                <c:pt idx="33">
                  <c:v>0.36466819551801671</c:v>
                </c:pt>
                <c:pt idx="34">
                  <c:v>0.35780120160906392</c:v>
                </c:pt>
                <c:pt idx="35">
                  <c:v>0.35058848098432072</c:v>
                </c:pt>
                <c:pt idx="36">
                  <c:v>0.34299198139165987</c:v>
                </c:pt>
                <c:pt idx="37">
                  <c:v>0.33496624087709559</c:v>
                </c:pt>
                <c:pt idx="38">
                  <c:v>0.32645615766925667</c:v>
                </c:pt>
                <c:pt idx="39">
                  <c:v>0.31739380551401469</c:v>
                </c:pt>
                <c:pt idx="40">
                  <c:v>0.30769374023130758</c:v>
                </c:pt>
                <c:pt idx="41">
                  <c:v>0.29724581756245777</c:v>
                </c:pt>
                <c:pt idx="42">
                  <c:v>0.28590368875902761</c:v>
                </c:pt>
                <c:pt idx="43">
                  <c:v>0.27346529587170337</c:v>
                </c:pt>
                <c:pt idx="44">
                  <c:v>0.25963731050575611</c:v>
                </c:pt>
                <c:pt idx="45">
                  <c:v>0.24396371352575655</c:v>
                </c:pt>
                <c:pt idx="46">
                  <c:v>0.22566142534891051</c:v>
                </c:pt>
                <c:pt idx="47">
                  <c:v>0.2031536794164589</c:v>
                </c:pt>
                <c:pt idx="48">
                  <c:v>0.1721218286112999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92-411F-8E95-E6BBE5FA3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197200"/>
        <c:axId val="344197856"/>
      </c:lineChart>
      <c:catAx>
        <c:axId val="34419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r/d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197856"/>
        <c:crosses val="autoZero"/>
        <c:auto val="0"/>
        <c:lblAlgn val="ctr"/>
        <c:lblOffset val="100"/>
        <c:noMultiLvlLbl val="0"/>
      </c:catAx>
      <c:valAx>
        <c:axId val="3441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19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51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480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55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There</a:t>
            </a:r>
            <a:r>
              <a:rPr lang="en-US" altLang="en-US" baseline="0" dirty="0"/>
              <a:t> is a purported proof in the following paper:</a:t>
            </a:r>
          </a:p>
          <a:p>
            <a:endParaRPr lang="en-US" altLang="en-US" baseline="0" dirty="0"/>
          </a:p>
          <a:p>
            <a:r>
              <a:rPr lang="en-US" altLang="en-US" dirty="0"/>
              <a:t>R. </a:t>
            </a:r>
            <a:r>
              <a:rPr lang="en-US" altLang="en-US" dirty="0" err="1"/>
              <a:t>Sundar</a:t>
            </a:r>
            <a:r>
              <a:rPr lang="en-US" altLang="en-US" dirty="0"/>
              <a:t>. A lower bound for the dictionary problem under a hashing model. In Proc. IEEE Symposium on Foundations of Computer Science,</a:t>
            </a:r>
          </a:p>
          <a:p>
            <a:r>
              <a:rPr lang="en-US" altLang="en-US" dirty="0"/>
              <a:t>pages 612–621, 1991.</a:t>
            </a:r>
          </a:p>
          <a:p>
            <a:endParaRPr lang="en-US" altLang="en-US" dirty="0"/>
          </a:p>
          <a:p>
            <a:r>
              <a:rPr lang="en-US" altLang="en-US" dirty="0"/>
              <a:t>But no one understands</a:t>
            </a:r>
            <a:r>
              <a:rPr lang="en-US" altLang="en-US" baseline="0" dirty="0"/>
              <a:t> the proof and the author cannot be reached for explanation.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024C-3CC4-4067-9D68-683747307D4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95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07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4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0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6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6925"/>
            <a:ext cx="6796087" cy="3155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60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6925"/>
            <a:ext cx="6796087" cy="3155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4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15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80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48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07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0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46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9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983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589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616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29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27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5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84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9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70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13.6  Hashing and Hash Tables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98901" y="2586523"/>
            <a:ext cx="7346197" cy="2721646"/>
          </a:xfrm>
        </p:spPr>
        <p:txBody>
          <a:bodyPr/>
          <a:lstStyle/>
          <a:p>
            <a:r>
              <a:rPr lang="en-US" sz="1800" dirty="0"/>
              <a:t>A data structure problem for which the randomized algorithm is conjectured to be strictly better than any deterministic algorithm.</a:t>
            </a:r>
          </a:p>
          <a:p>
            <a:endParaRPr lang="en-US" sz="1800" dirty="0"/>
          </a:p>
          <a:p>
            <a:r>
              <a:rPr lang="en-US" sz="1800" dirty="0"/>
              <a:t>See CLRS 11, KT 13.6 and MR 8.4-8.5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34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Universal hashing property. 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a universal class of hash functions, 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be chosen uniformly at random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and let</a:t>
                </a:r>
                <a:b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∈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 For any subset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of size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the expected number of items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that collide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</a:t>
                </a:r>
              </a:p>
              <a:p>
                <a:r>
                  <a:rPr lang="en-US" altLang="en-US" dirty="0"/>
                  <a:t>Pf.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For any element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define 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𝑋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𝑠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otherwise. 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be a random variable counting the total number of collisions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70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8C66-0D9F-4874-B739-A3F2270802E7}" type="slidenum">
              <a:rPr lang="en-US" altLang="en-US"/>
              <a:pPr/>
              <a:t>10</a:t>
            </a:fld>
            <a:endParaRPr lang="en-US" altLang="en-US" sz="1400"/>
          </a:p>
        </p:txBody>
      </p:sp>
      <p:graphicFrame>
        <p:nvGraphicFramePr>
          <p:cNvPr id="70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55334"/>
              </p:ext>
            </p:extLst>
          </p:nvPr>
        </p:nvGraphicFramePr>
        <p:xfrm>
          <a:off x="609600" y="3720042"/>
          <a:ext cx="766829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23200" imgH="317500" progId="Equation.3">
                  <p:embed/>
                </p:oleObj>
              </mc:Choice>
              <mc:Fallback>
                <p:oleObj name="Equation" r:id="rId5" imgW="78232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20042"/>
                        <a:ext cx="766829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493" name="Line 5"/>
          <p:cNvSpPr>
            <a:spLocks noChangeShapeType="1"/>
          </p:cNvSpPr>
          <p:nvPr/>
        </p:nvSpPr>
        <p:spPr bwMode="auto">
          <a:xfrm flipV="1">
            <a:off x="2992771" y="40311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1638634" y="4324880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linearity of expectation</a:t>
            </a:r>
          </a:p>
        </p:txBody>
      </p:sp>
      <p:sp>
        <p:nvSpPr>
          <p:cNvPr id="703495" name="Line 7"/>
          <p:cNvSpPr>
            <a:spLocks noChangeShapeType="1"/>
          </p:cNvSpPr>
          <p:nvPr/>
        </p:nvSpPr>
        <p:spPr bwMode="auto">
          <a:xfrm flipV="1">
            <a:off x="4410409" y="40311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3696034" y="4324880"/>
            <a:ext cx="24029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 err="1"/>
              <a:t>X</a:t>
            </a:r>
            <a:r>
              <a:rPr lang="en-US" altLang="en-US" sz="1400" baseline="-25000" dirty="0" err="1"/>
              <a:t>s</a:t>
            </a:r>
            <a:r>
              <a:rPr lang="en-US" altLang="en-US" sz="1400" dirty="0"/>
              <a:t> is a 0-1 random variable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 flipV="1">
            <a:off x="6178884" y="40375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6098936" y="4324880"/>
            <a:ext cx="150842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universal</a:t>
            </a:r>
            <a:br>
              <a:rPr lang="en-US" altLang="en-US" sz="1400" dirty="0"/>
            </a:br>
            <a:r>
              <a:rPr lang="en-US" altLang="en-US" sz="1400" dirty="0"/>
              <a:t>(assumes u </a:t>
            </a:r>
            <a:r>
              <a:rPr lang="en-US" altLang="en-US" sz="1400" dirty="0">
                <a:sym typeface="Symbol" pitchFamily="92" charset="2"/>
              </a:rPr>
              <a:t> S)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Universal Family of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ym typeface="Symbol" pitchFamily="92" charset="2"/>
                  </a:rPr>
                  <a:t>Bertrand’s Postulate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(actually a theorem): There exists a prime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Choose a prime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 </a:t>
                </a:r>
              </a:p>
              <a:p>
                <a:r>
                  <a:rPr lang="en-US" altLang="en-US" dirty="0"/>
                  <a:t>Hash 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≠ 0}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{0, 1, 2, …,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7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6CA3-564E-4625-AE53-1BBFAFC33A15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671761" name="Rectangle 17"/>
          <p:cNvSpPr>
            <a:spLocks noChangeArrowheads="1"/>
          </p:cNvSpPr>
          <p:nvPr/>
        </p:nvSpPr>
        <p:spPr bwMode="auto">
          <a:xfrm>
            <a:off x="4957763" y="1780793"/>
            <a:ext cx="26225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no need for randomness here</a:t>
            </a:r>
          </a:p>
        </p:txBody>
      </p:sp>
      <p:sp>
        <p:nvSpPr>
          <p:cNvPr id="671762" name="Line 18"/>
          <p:cNvSpPr>
            <a:spLocks noChangeShapeType="1"/>
          </p:cNvSpPr>
          <p:nvPr/>
        </p:nvSpPr>
        <p:spPr bwMode="auto">
          <a:xfrm flipH="1">
            <a:off x="4649788" y="194906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Universal Class of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240785" cy="5410200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≠ 0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is a universal class of hash functions.</a:t>
                </a: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two distinct elements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</a:t>
                </a:r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|=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−1)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 We will count the #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pairs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then show that this #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−1)≤1/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Consider the following equations (treat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𝑎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as unknowns):</a:t>
                </a: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𝑎𝑥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𝑢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  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𝑎𝑦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𝑣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  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𝑦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the two equations are not linearly dependent. So they have one unique solution for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]</m:t>
                    </m:r>
                  </m:oMath>
                </a14:m>
                <a:r>
                  <a:rPr lang="en-US" altLang="en-US" baseline="-25000" dirty="0">
                    <a:sym typeface="Symbol" pitchFamily="92" charset="2"/>
                  </a:rPr>
                  <a:t> </a:t>
                </a:r>
                <a:r>
                  <a:rPr lang="en-US" altLang="en-US" dirty="0">
                    <a:sym typeface="Symbol" pitchFamily="92" charset="2"/>
                  </a:rPr>
                  <a:t>(see next page).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So there is a one-to-one correspondence between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𝑝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𝑣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𝑚𝑜𝑑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)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𝑣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(since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≠0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).</a:t>
                </a: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𝑣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can take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different values</a:t>
                </a:r>
                <a:endParaRPr lang="en-US" altLang="en-US" b="0" dirty="0"/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So the #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)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pairs = #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)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pairs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67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240785" cy="5410200"/>
              </a:xfrm>
              <a:blipFill>
                <a:blip r:embed="rId3"/>
                <a:stretch>
                  <a:fillRect l="-59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AA4C-DF86-4D27-8508-BD2457EEBFFE}" type="slidenum">
              <a:rPr lang="en-US" altLang="en-US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 Field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07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A field is a set of elements with the following operations</a:t>
                </a:r>
              </a:p>
              <a:p>
                <a:pPr lvl="1"/>
                <a:r>
                  <a:rPr lang="en-US" altLang="en-US" dirty="0"/>
                  <a:t>+, -, *, / (except division by zero)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Example: rational numbers, real numbers,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The domain of all </a:t>
                </a:r>
                <a:r>
                  <a:rPr lang="en-US" altLang="en-US">
                    <a:solidFill>
                      <a:schemeClr val="tx1"/>
                    </a:solidFill>
                  </a:rPr>
                  <a:t>i</a:t>
                </a:r>
                <a:r>
                  <a:rPr lang="en-US" altLang="en-US"/>
                  <a:t>ntegers is </a:t>
                </a:r>
                <a:r>
                  <a:rPr lang="en-US" altLang="en-US" dirty="0"/>
                  <a:t>not!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The size of finite field is called its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order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Important properties of finite fields: </a:t>
                </a:r>
                <a:endParaRPr lang="en-US" altLang="en-US" dirty="0"/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Finite fields only of o</a:t>
                </a:r>
                <a:r>
                  <a:rPr lang="en-US" altLang="en-US" b="0" i="0" dirty="0">
                    <a:latin typeface="+mj-lt"/>
                    <a:ea typeface="Lucida Grande" pitchFamily="92" charset="0"/>
                    <a:cs typeface="Lucida Grande" pitchFamily="92" charset="0"/>
                  </a:rPr>
                  <a:t>rder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𝑝</m:t>
                    </m:r>
                    <m:r>
                      <a:rPr lang="en-US" altLang="en-US" b="0" i="1" baseline="3000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𝑘</m:t>
                    </m:r>
                  </m:oMath>
                </a14:m>
                <a:r>
                  <a:rPr lang="en-US" altLang="en-US" baseline="30000" dirty="0">
                    <a:ea typeface="Lucida Grande" pitchFamily="92" charset="0"/>
                    <a:cs typeface="Lucida Grande" pitchFamily="92" charset="0"/>
                  </a:rPr>
                  <a:t>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exist for prime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𝑝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.</a:t>
                </a: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All finite fields of the same size are isomorphic.</a:t>
                </a: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Any linear equation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𝑎𝑥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𝑏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 in a finite field has exactly one root.</a:t>
                </a: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Any system of non-degenerate linear equations with n unknowns and n equations has exactly one solution.</a:t>
                </a:r>
              </a:p>
              <a:p>
                <a:pPr lvl="1"/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Any polynomial of degree d has at most d roots.</a:t>
                </a:r>
              </a:p>
              <a:p>
                <a:pPr lvl="1"/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840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>
                <a:blip r:embed="rId3"/>
                <a:stretch>
                  <a:fillRect l="-609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ACFA-46DB-4BDC-B9E8-774D1F7AA325}" type="slidenum">
              <a:rPr lang="en-US" altLang="en-US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7700" y="813732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/>
                  <a:t>Integer encoding.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alt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en-US" b="0" baseline="-25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en-US" dirty="0"/>
                  <a:t>Hash function.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aseline="-25000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ym typeface="Symbol" pitchFamily="92" charset="2"/>
                  </a:rPr>
                  <a:t>Claim: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The hash function family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is universal.</a:t>
                </a:r>
              </a:p>
              <a:p>
                <a:r>
                  <a:rPr lang="en-US" altLang="en-US" dirty="0">
                    <a:sym typeface="Symbol" pitchFamily="92" charset="2"/>
                  </a:rPr>
                  <a:t>Proof sketch: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𝑑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+1</m:t>
                        </m:r>
                      </m:sup>
                    </m:sSup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hash functions</a:t>
                </a:r>
              </a:p>
              <a:p>
                <a:pPr marL="631825" lvl="1" indent="-285750"/>
                <a:r>
                  <a:rPr lang="en-US" altLang="en-US" dirty="0">
                    <a:sym typeface="Symbol" pitchFamily="92" charset="2"/>
                  </a:rPr>
                  <a:t>For any two elements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HK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≠(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  <m:sub>
                        <m:r>
                          <a:rPr lang="en-HK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then</a:t>
                </a: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+…+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HK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HK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𝑑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    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HK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HK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𝑑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𝑣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    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lvl="1" indent="0">
                  <a:buNone/>
                </a:pP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   for some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 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𝑚𝑜𝑑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b="0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marL="631825" lvl="1" indent="-285750"/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⋅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such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pairs, each pair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𝑑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solutions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7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813732"/>
                <a:ext cx="7848600" cy="5410200"/>
              </a:xfrm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6CA3-564E-4625-AE53-1BBFAFC33A15}" type="slidenum">
              <a:rPr lang="en-US" altLang="en-US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43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Pairwise-Independent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7807" y="931178"/>
                <a:ext cx="8088385" cy="5410200"/>
              </a:xfrm>
            </p:spPr>
            <p:txBody>
              <a:bodyPr/>
              <a:lstStyle/>
              <a:p>
                <a:r>
                  <a:rPr lang="en-US" dirty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pairwise-independent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independent, i.e., for any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hash function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pairwise-independent 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Note: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definition of above implicitly also requires uniformity. </a:t>
                </a:r>
              </a:p>
              <a:p>
                <a:r>
                  <a:rPr lang="en-US" altLang="en-US" dirty="0"/>
                  <a:t>Corollary: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A pairwise-independent hash family is universal (but not vice versa).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A pairwise-independent hash family is also called </a:t>
                </a:r>
                <a:r>
                  <a:rPr lang="en-US" altLang="en-US" dirty="0"/>
                  <a:t>strongly-universal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altLang="en-US" dirty="0"/>
                  <a:t>Hash 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pairwise-independent.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807" y="931178"/>
                <a:ext cx="8088385" cy="5410200"/>
              </a:xfr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66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Pairwise-Independent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hash function family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pairwise-independent.</a:t>
                </a:r>
              </a:p>
              <a:p>
                <a:r>
                  <a:rPr lang="en-US" altLang="en-US" dirty="0"/>
                  <a:t>Pf: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for any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consider the equations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mod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mod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This system of linear equations has exactly one solution 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are randomly chosen, the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prob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that the equations are satisfied is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1/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Q:</a:t>
                </a:r>
                <a:r>
                  <a:rPr lang="en-US" dirty="0">
                    <a:solidFill>
                      <a:schemeClr val="tx1"/>
                    </a:solidFill>
                  </a:rPr>
                  <a:t> What if the target domain size has size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 </a:t>
                </a:r>
              </a:p>
              <a:p>
                <a:r>
                  <a:rPr lang="en-US" dirty="0"/>
                  <a:t>A:</a:t>
                </a:r>
                <a:r>
                  <a:rPr lang="en-US" dirty="0">
                    <a:solidFill>
                      <a:schemeClr val="tx1"/>
                    </a:solidFill>
                  </a:rPr>
                  <a:t> Just do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end. The resulting hash function is not strictly pairwise independent, but close.  In fact, it can be shown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724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Pairwise Independence: Randomness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211" y="830510"/>
                <a:ext cx="7848600" cy="5410200"/>
              </a:xfrm>
            </p:spPr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Suppose we have an array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consisting of 0’s and 1’s, we want to estimate the fraction of 1’s,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Algorithm: </a:t>
                </a:r>
                <a:r>
                  <a:rPr lang="en-US" dirty="0">
                    <a:solidFill>
                      <a:schemeClr val="tx1"/>
                    </a:solidFill>
                  </a:rPr>
                  <a:t>Randomly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locations, compute the fraction. </a:t>
                </a:r>
              </a:p>
              <a:p>
                <a:r>
                  <a:rPr lang="en-US" dirty="0"/>
                  <a:t>Analysis: </a:t>
                </a:r>
                <a:r>
                  <a:rPr lang="en-US" dirty="0">
                    <a:solidFill>
                      <a:schemeClr val="tx1"/>
                    </a:solidFill>
                  </a:rPr>
                  <a:t>This is obviously an unbiased estimator. The variance is (letting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 the result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sample,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baseline="30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algorithm above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random numbers. We can reduce this to just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Using the hash function defined in previous page, we simply sample locations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Lemma</a:t>
                </a:r>
                <a:r>
                  <a:rPr lang="en-US" dirty="0">
                    <a:solidFill>
                      <a:schemeClr val="tx1"/>
                    </a:solidFill>
                  </a:rPr>
                  <a:t>: For pairwise independent random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baseline="-25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11" y="830510"/>
                <a:ext cx="7848600" cy="54102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245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k-wise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Random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-wise independent if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them are independent.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A hash function family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k-wise independent if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0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𝑚𝑜𝑑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-wise independent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,…,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are chosen randomly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</a:t>
                </a:r>
              </a:p>
              <a:p>
                <a:r>
                  <a:rPr lang="en-US" dirty="0"/>
                  <a:t>Linear probing: </a:t>
                </a:r>
                <a:r>
                  <a:rPr lang="en-US" dirty="0">
                    <a:solidFill>
                      <a:schemeClr val="tx1"/>
                    </a:solidFill>
                  </a:rPr>
                  <a:t>Pairwise is not enough for O(1) search time, 5-wise is!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039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</a:t>
                </a:r>
                <a:r>
                  <a:rPr lang="en-US" dirty="0">
                    <a:solidFill>
                      <a:schemeClr val="tx1"/>
                    </a:solidFill>
                  </a:rPr>
                  <a:t>Achieve O(1) worst-case search time on a static data set.</a:t>
                </a:r>
                <a:endParaRPr lang="en-US" dirty="0"/>
              </a:p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Suppose that we store n keys in a hash table of size m = 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using a hash function h randomly chosen from a universal class of hash functions. Then, the probability is less than 1/2 that there are any collisions.</a:t>
                </a:r>
              </a:p>
              <a:p>
                <a:r>
                  <a:rPr lang="en-US" dirty="0"/>
                  <a:t>Proof (similar to the birthday paradox):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pairs of keys </a:t>
                </a:r>
              </a:p>
              <a:p>
                <a:pPr lvl="1"/>
                <a:r>
                  <a:rPr lang="en-US" dirty="0"/>
                  <a:t>Each pair collides with probability 1/m=1/n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Let </a:t>
                </a:r>
                <a:r>
                  <a:rPr lang="en-US" i="1" dirty="0"/>
                  <a:t>X</a:t>
                </a:r>
                <a:r>
                  <a:rPr lang="en-US" dirty="0"/>
                  <a:t> be a random variable that counts the number of collisions.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apply Markov inequality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22" y="4307288"/>
            <a:ext cx="2494556" cy="18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Dictionary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052708" cy="5410200"/>
              </a:xfrm>
            </p:spPr>
            <p:txBody>
              <a:bodyPr/>
              <a:lstStyle/>
              <a:p>
                <a:r>
                  <a:rPr lang="en-US" dirty="0"/>
                  <a:t>Comparison-based: </a:t>
                </a:r>
                <a:r>
                  <a:rPr lang="en-US" dirty="0">
                    <a:solidFill>
                      <a:schemeClr val="tx1"/>
                    </a:solidFill>
                  </a:rPr>
                  <a:t>AVL-tree, red-black tree, skip-list, etc. O(log n) per operation.</a:t>
                </a:r>
              </a:p>
              <a:p>
                <a:r>
                  <a:rPr lang="en-US" dirty="0"/>
                  <a:t>Non-comparison-based: </a:t>
                </a:r>
                <a:r>
                  <a:rPr lang="en-US" dirty="0">
                    <a:solidFill>
                      <a:schemeClr val="tx1"/>
                    </a:solidFill>
                  </a:rPr>
                  <a:t>Hashing can achieve expected O(1) time. </a:t>
                </a:r>
              </a:p>
              <a:p>
                <a:pPr marL="688975" lvl="1" indent="-342900"/>
                <a:r>
                  <a:rPr lang="en-US" dirty="0"/>
                  <a:t>Assumption: Elements are integers from a domain U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88975" lvl="1" indent="-342900"/>
                <a:r>
                  <a:rPr lang="en-US" dirty="0"/>
                  <a:t>Computation model: Each word consists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bits.</a:t>
                </a:r>
              </a:p>
              <a:p>
                <a:pPr marL="342900" indent="-342900"/>
                <a:r>
                  <a:rPr lang="en-US" dirty="0"/>
                  <a:t>Remark: </a:t>
                </a:r>
                <a:r>
                  <a:rPr lang="en-US" dirty="0">
                    <a:solidFill>
                      <a:schemeClr val="tx1"/>
                    </a:solidFill>
                  </a:rPr>
                  <a:t>There are deterministic non-comparison-based dictionary structures achieving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66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52708" cy="5410200"/>
              </a:xfr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735-70F1-45C1-8386-A38DBC502CA3}" type="slidenum">
              <a:rPr lang="en-US" altLang="en-US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Two-level hashing: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perfect hashing to store the set K = {10, 22, 37, 40, 52, 60, 70, 72, 75}. The outer hash function is h(k) = ((</a:t>
            </a:r>
            <a:r>
              <a:rPr lang="en-US" dirty="0" err="1">
                <a:solidFill>
                  <a:schemeClr val="tx1"/>
                </a:solidFill>
              </a:rPr>
              <a:t>ak</a:t>
            </a:r>
            <a:r>
              <a:rPr lang="en-US" dirty="0">
                <a:solidFill>
                  <a:schemeClr val="tx1"/>
                </a:solidFill>
              </a:rPr>
              <a:t> + b) mod p) mod m, where a = 3, b = 42, p = 101, and m = 9. A secondary hash table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stores all the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keys hashing to slot j. The size of hash table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=n</a:t>
            </a:r>
            <a:r>
              <a:rPr lang="en-US" baseline="-25000" dirty="0">
                <a:solidFill>
                  <a:schemeClr val="tx1"/>
                </a:solidFill>
              </a:rPr>
              <a:t>j</a:t>
            </a:r>
            <a:r>
              <a:rPr lang="en-US" baseline="30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and the associated hash function is </a:t>
            </a:r>
            <a:r>
              <a:rPr lang="en-US" i="1" dirty="0" err="1">
                <a:solidFill>
                  <a:schemeClr val="tx1"/>
                </a:solidFill>
              </a:rPr>
              <a:t>h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 = ((</a:t>
            </a:r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i="1" dirty="0" err="1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 + </a:t>
            </a:r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) mod 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 mod </a:t>
            </a:r>
            <a:r>
              <a:rPr lang="en-US" i="1" dirty="0" err="1">
                <a:solidFill>
                  <a:schemeClr val="tx1"/>
                </a:solidFill>
              </a:rPr>
              <a:t>m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. No collisions occur in any of the secondary hash tables.</a:t>
            </a:r>
            <a:endParaRPr lang="en-US" baseline="30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64" y="1412474"/>
            <a:ext cx="6005887" cy="27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2000"/>
            <a:ext cx="7848600" cy="5410200"/>
          </a:xfrm>
        </p:spPr>
        <p:txBody>
          <a:bodyPr/>
          <a:lstStyle/>
          <a:p>
            <a:r>
              <a:rPr lang="en-US" dirty="0"/>
              <a:t>Theorem: </a:t>
            </a:r>
            <a:r>
              <a:rPr lang="en-US" dirty="0">
                <a:solidFill>
                  <a:schemeClr val="tx1"/>
                </a:solidFill>
              </a:rPr>
              <a:t>When m=n,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Proof: </a:t>
            </a:r>
            <a:r>
              <a:rPr lang="en-US" dirty="0">
                <a:solidFill>
                  <a:schemeClr val="tx1"/>
                </a:solidFill>
              </a:rPr>
              <a:t>See textbook.</a:t>
            </a:r>
          </a:p>
          <a:p>
            <a:r>
              <a:rPr lang="en-US" dirty="0"/>
              <a:t>Corollary: </a:t>
            </a:r>
            <a:r>
              <a:rPr lang="en-US" dirty="0">
                <a:solidFill>
                  <a:schemeClr val="tx1"/>
                </a:solidFill>
              </a:rPr>
              <a:t>With probability at least ½, the total size of all secondary hash tables is at most 4n.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Pick a primary hash function h</a:t>
            </a:r>
          </a:p>
          <a:p>
            <a:pPr lvl="1"/>
            <a:r>
              <a:rPr lang="en-US" dirty="0"/>
              <a:t>Compute total size of all secondary hash tables.  If greater than 4n, pick a new 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each secondary hash table j</a:t>
            </a:r>
          </a:p>
          <a:p>
            <a:pPr lvl="2"/>
            <a:r>
              <a:rPr lang="en-US" dirty="0"/>
              <a:t>Pick a hash function 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2"/>
            <a:r>
              <a:rPr lang="en-US" dirty="0"/>
              <a:t>If it causes any collision, pick a new 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dirty="0"/>
              <a:t>Running time: O(n)</a:t>
            </a:r>
          </a:p>
          <a:p>
            <a:r>
              <a:rPr lang="en-US" dirty="0"/>
              <a:t>Open question: </a:t>
            </a:r>
            <a:r>
              <a:rPr lang="en-US" dirty="0">
                <a:solidFill>
                  <a:schemeClr val="tx1"/>
                </a:solidFill>
              </a:rPr>
              <a:t>Can we achieve O(1) worst-case search time and O(1) worst-case insertion time simultaneously?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79" y="939721"/>
            <a:ext cx="2057042" cy="8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13.7 Finding the Closest Pair of Points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/>
              <a:t>One of the first problems studied in computational geometry.  The randomized algorithm is faster than the best known deterministic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7140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Closest Pair of Points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definition: </a:t>
                </a:r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 in the plane, find a pair of points with the smallest distance between them. </a:t>
                </a:r>
              </a:p>
              <a:p>
                <a:r>
                  <a:rPr lang="en-US" dirty="0"/>
                  <a:t>Comparison-based approach: </a:t>
                </a:r>
                <a:r>
                  <a:rPr lang="en-US" dirty="0">
                    <a:solidFill>
                      <a:schemeClr val="tx1"/>
                    </a:solidFill>
                  </a:rPr>
                  <a:t>Can solve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time.</a:t>
                </a:r>
              </a:p>
              <a:p>
                <a:r>
                  <a:rPr lang="en-US" dirty="0"/>
                  <a:t>Comparison-based lower 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this problem is more general than the </a:t>
                </a:r>
                <a:r>
                  <a:rPr lang="en-US" dirty="0">
                    <a:solidFill>
                      <a:srgbClr val="990033"/>
                    </a:solidFill>
                  </a:rPr>
                  <a:t>element uniqueness </a:t>
                </a:r>
                <a:r>
                  <a:rPr lang="en-US" dirty="0">
                    <a:solidFill>
                      <a:schemeClr val="tx1"/>
                    </a:solidFill>
                  </a:rPr>
                  <a:t>problem, which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in the comparison model.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will see a hashing-based randomized algorithm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time.</a:t>
                </a:r>
              </a:p>
              <a:p>
                <a:r>
                  <a:rPr lang="en-US" dirty="0"/>
                  <a:t>Standard RAM assumptions: 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The coordinates are integers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Each word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bits</a:t>
                </a:r>
              </a:p>
              <a:p>
                <a:pPr marL="631825" lvl="1" indent="-285750"/>
                <a:r>
                  <a:rPr lang="en-US" dirty="0"/>
                  <a:t>Primitive operations: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+,−, ×,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96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 outline</a:t>
                </a:r>
              </a:p>
              <a:p>
                <a:pPr marL="631825" lvl="1" indent="-285750"/>
                <a:r>
                  <a:rPr lang="en-US" dirty="0"/>
                  <a:t>Randomly permute all the points. Denote the permuted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/>
                  <a:t> keeps the shortest distance found so far</a:t>
                </a:r>
              </a:p>
              <a:p>
                <a:pPr marL="631825" lvl="1" indent="-285750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4,…,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912813" lvl="2" indent="-285750"/>
                <a:r>
                  <a:rPr lang="en-US" b="0" dirty="0">
                    <a:solidFill>
                      <a:srgbClr val="990033"/>
                    </a:solidFill>
                  </a:rPr>
                  <a:t>Check if there is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solidFill>
                      <a:srgbClr val="990033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>
                  <a:solidFill>
                    <a:srgbClr val="990033"/>
                  </a:solidFill>
                </a:endParaRPr>
              </a:p>
              <a:p>
                <a:pPr lvl="3" indent="0">
                  <a:buNone/>
                </a:pPr>
                <a:r>
                  <a:rPr lang="en-US" b="0" dirty="0"/>
                  <a:t>If so,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exit.</a:t>
                </a:r>
              </a:p>
              <a:p>
                <a:pPr marL="631825" lvl="1" indent="-285750"/>
                <a:r>
                  <a:rPr lang="en-US" b="0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b="0" dirty="0"/>
              </a:p>
              <a:p>
                <a:pPr marL="285750" indent="-285750"/>
                <a:r>
                  <a:rPr lang="en-US" dirty="0"/>
                  <a:t>Key step: </a:t>
                </a:r>
                <a:r>
                  <a:rPr lang="en-US" dirty="0">
                    <a:solidFill>
                      <a:schemeClr val="tx1"/>
                    </a:solidFill>
                  </a:rPr>
                  <a:t>Find such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(if it exists) in O(1) time!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75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984375"/>
                <a:ext cx="8130988" cy="1340223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dirty="0">
                    <a:solidFill>
                      <a:schemeClr val="tx1"/>
                    </a:solidFill>
                  </a:rPr>
                  <a:t>Such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lie in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cells surrounding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Note: </a:t>
                </a:r>
                <a:r>
                  <a:rPr lang="en-US" dirty="0">
                    <a:solidFill>
                      <a:schemeClr val="tx1"/>
                    </a:solidFill>
                  </a:rPr>
                  <a:t>Each cell contains at most one point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current smallest distance. Use hashing to find po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int given</a:t>
                </a:r>
                <a:r>
                  <a:rPr lang="en-US" dirty="0">
                    <a:solidFill>
                      <a:schemeClr val="tx1"/>
                    </a:solidFill>
                  </a:rPr>
                  <a:t> cell coordinates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in O(1) time.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984375"/>
                <a:ext cx="8130988" cy="1340223"/>
              </a:xfrm>
              <a:blipFill rotWithShape="0">
                <a:blip r:embed="rId3"/>
                <a:stretch>
                  <a:fillRect l="-600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pic>
        <p:nvPicPr>
          <p:cNvPr id="5" name="Picture 2" descr="C:\WINDOWS\Desktop\Oh_type\kleinberg_GIF_11to13_eplog\kleinberg_13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15788"/>
            <a:ext cx="70612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6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8104094" cy="5562600"/>
              </a:xfrm>
            </p:spPr>
            <p:txBody>
              <a:bodyPr/>
              <a:lstStyle/>
              <a:p>
                <a:r>
                  <a:rPr lang="en-US" dirty="0"/>
                  <a:t>Refined algorithm</a:t>
                </a:r>
              </a:p>
              <a:p>
                <a:pPr marL="631825" lvl="1" indent="-285750"/>
                <a:r>
                  <a:rPr lang="en-US" dirty="0"/>
                  <a:t>Randomly permute all the points. Denote the permuted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/>
                  <a:t> keeps the shortest distance found so far</a:t>
                </a:r>
              </a:p>
              <a:p>
                <a:pPr marL="631825" lvl="1" indent="-285750"/>
                <a:r>
                  <a:rPr lang="en-US" dirty="0">
                    <a:solidFill>
                      <a:srgbClr val="990033"/>
                    </a:solidFill>
                  </a:rPr>
                  <a:t>Build a hash table on the first two points</a:t>
                </a:r>
                <a:endParaRPr lang="en-US" b="0" dirty="0">
                  <a:solidFill>
                    <a:srgbClr val="990033"/>
                  </a:solidFill>
                </a:endParaRPr>
              </a:p>
              <a:p>
                <a:pPr marL="631825" lvl="1" indent="-285750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4,…,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912813" lvl="2" indent="-285750"/>
                <a:r>
                  <a:rPr lang="en-US" b="0" dirty="0">
                    <a:solidFill>
                      <a:schemeClr val="tx1"/>
                    </a:solidFill>
                  </a:rPr>
                  <a:t>Check if there is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3" indent="0">
                  <a:buNone/>
                </a:pPr>
                <a:r>
                  <a:rPr lang="en-US" b="0" dirty="0"/>
                  <a:t>If so,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exit.</a:t>
                </a:r>
              </a:p>
              <a:p>
                <a:pPr lvl="3" indent="0">
                  <a:buNone/>
                </a:pPr>
                <a:r>
                  <a:rPr lang="en-US" b="0" dirty="0">
                    <a:solidFill>
                      <a:srgbClr val="990033"/>
                    </a:solidFill>
                  </a:rPr>
                  <a:t>Rebuild the hash table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>
                    <a:solidFill>
                      <a:srgbClr val="990033"/>
                    </a:solidFill>
                  </a:rPr>
                  <a:t> points with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>
                  <a:solidFill>
                    <a:srgbClr val="990033"/>
                  </a:solidFill>
                </a:endParaRPr>
              </a:p>
              <a:p>
                <a:pPr marL="912813" lvl="2" indent="-285750"/>
                <a:r>
                  <a:rPr lang="en-US" dirty="0">
                    <a:solidFill>
                      <a:srgbClr val="990033"/>
                    </a:solidFill>
                  </a:rPr>
                  <a:t>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990033"/>
                    </a:solidFill>
                  </a:rPr>
                  <a:t> into hash table</a:t>
                </a:r>
              </a:p>
              <a:p>
                <a:pPr marL="631825" lvl="1" indent="-285750"/>
                <a:r>
                  <a:rPr lang="en-US" b="0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b="0" dirty="0"/>
              </a:p>
              <a:p>
                <a:pPr marL="285750" indent="-285750"/>
                <a:r>
                  <a:rPr lang="en-US" dirty="0"/>
                  <a:t># hash table operations 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lookups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inserts outside the rebuilds</a:t>
                </a:r>
              </a:p>
              <a:p>
                <a:pPr marL="631825" lvl="1" indent="-285750"/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inserts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hash table is rebuilt</a:t>
                </a:r>
              </a:p>
              <a:p>
                <a:pPr marL="631825" lvl="1" indent="-285750"/>
                <a:r>
                  <a:rPr lang="en-US" dirty="0"/>
                  <a:t>But, the probability to do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(why?)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⋅2/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inserts in expectation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104094" cy="5562600"/>
              </a:xfrm>
              <a:blipFill>
                <a:blip r:embed="rId2"/>
                <a:stretch>
                  <a:fillRect l="-602" b="-17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447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</p:spPr>
            <p:txBody>
              <a:bodyPr/>
              <a:lstStyle/>
              <a:p>
                <a:r>
                  <a:rPr lang="en-US" dirty="0"/>
                  <a:t>Lookups and inserts (not including those in the rebuilds)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such operations</a:t>
                </a:r>
              </a:p>
              <a:p>
                <a:pPr marL="631825" lvl="1" indent="-285750"/>
                <a:r>
                  <a:rPr lang="en-US" dirty="0"/>
                  <a:t>Each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in expectation (though not independent)</a:t>
                </a:r>
              </a:p>
              <a:p>
                <a:pPr marL="631825" lvl="1" indent="-285750"/>
                <a:r>
                  <a:rPr lang="en-US" dirty="0"/>
                  <a:t>Expected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Inserts in all the rebuilds:</a:t>
                </a:r>
              </a:p>
              <a:p>
                <a:pPr marL="631825" lvl="1" indent="-285750"/>
                <a:r>
                  <a:rPr lang="en-US" dirty="0"/>
                  <a:t>We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insert operations in expectation</a:t>
                </a:r>
              </a:p>
              <a:p>
                <a:pPr marL="631825" lvl="1" indent="-285750"/>
                <a:r>
                  <a:rPr lang="en-US" dirty="0"/>
                  <a:t>Each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in expectation, independent of previous operations (hash function property).</a:t>
                </a:r>
              </a:p>
              <a:p>
                <a:pPr marL="631825" lvl="1" indent="-285750"/>
                <a:r>
                  <a:rPr lang="en-US" dirty="0"/>
                  <a:t>Using the last step in the skip list analysis, the expected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  <a:blipFill>
                <a:blip r:embed="rId2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93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Randomized Incremental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66482" y="2653833"/>
            <a:ext cx="7611035" cy="3094037"/>
          </a:xfrm>
        </p:spPr>
        <p:txBody>
          <a:bodyPr/>
          <a:lstStyle/>
          <a:p>
            <a:r>
              <a:rPr lang="en-US" sz="1800"/>
              <a:t>See </a:t>
            </a:r>
            <a:r>
              <a:rPr lang="en-US" sz="1800" dirty="0"/>
              <a:t>MR 9.1-9.2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402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996518" cy="5410200"/>
              </a:xfrm>
            </p:spPr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bg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points in the plane, output the points on the convex hull in order.</a:t>
                </a: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Non-degenerate assumption: </a:t>
                </a:r>
                <a:r>
                  <a:rPr lang="en-US" dirty="0">
                    <a:solidFill>
                      <a:schemeClr val="tx1"/>
                    </a:solidFill>
                  </a:rPr>
                  <a:t>No 3 points are collinear. (In practice, make small perturbations to the points.)</a:t>
                </a:r>
              </a:p>
              <a:p>
                <a:r>
                  <a:rPr lang="en-US" dirty="0"/>
                  <a:t>Primitive operation:</a:t>
                </a:r>
                <a:r>
                  <a:rPr lang="en-US" dirty="0">
                    <a:solidFill>
                      <a:schemeClr val="bg2"/>
                    </a:solidFill>
                  </a:rPr>
                  <a:t> Given two line segments, do they intersect?</a:t>
                </a:r>
              </a:p>
              <a:p>
                <a:r>
                  <a:rPr lang="en-US" dirty="0"/>
                  <a:t>Lower bound:</a:t>
                </a:r>
                <a:r>
                  <a:rPr lang="en-US" dirty="0">
                    <a:solidFill>
                      <a:schemeClr val="bg2"/>
                    </a:solidFill>
                  </a:rPr>
                  <a:t> It is known that this problem is at least as hard as sorting.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996518" cy="5410200"/>
              </a:xfrm>
              <a:blipFill rotWithShape="0">
                <a:blip r:embed="rId2"/>
                <a:stretch>
                  <a:fillRect l="-610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29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007224" y="144332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55576" y="168536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49907" y="194534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7225" y="273647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67320" y="337297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60260" y="397808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26425" y="296507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12025" y="326763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63153" y="268268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62518" y="232409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6" name="Straight Connector 15"/>
          <p:cNvCxnSpPr>
            <a:stCxn id="6" idx="7"/>
          </p:cNvCxnSpPr>
          <p:nvPr/>
        </p:nvCxnSpPr>
        <p:spPr bwMode="auto">
          <a:xfrm flipV="1">
            <a:off x="3232095" y="1499847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7" idx="1"/>
          </p:cNvCxnSpPr>
          <p:nvPr/>
        </p:nvCxnSpPr>
        <p:spPr bwMode="auto">
          <a:xfrm flipH="1" flipV="1">
            <a:off x="4096871" y="1499847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0"/>
            <a:endCxn id="7" idx="5"/>
          </p:cNvCxnSpPr>
          <p:nvPr/>
        </p:nvCxnSpPr>
        <p:spPr bwMode="auto">
          <a:xfrm flipH="1" flipV="1">
            <a:off x="4926426" y="2029514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0" idx="7"/>
            <a:endCxn id="11" idx="4"/>
          </p:cNvCxnSpPr>
          <p:nvPr/>
        </p:nvCxnSpPr>
        <p:spPr bwMode="auto">
          <a:xfrm flipV="1">
            <a:off x="4836779" y="3063685"/>
            <a:ext cx="434470" cy="928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9" idx="5"/>
            <a:endCxn id="10" idx="2"/>
          </p:cNvCxnSpPr>
          <p:nvPr/>
        </p:nvCxnSpPr>
        <p:spPr bwMode="auto">
          <a:xfrm>
            <a:off x="3043839" y="3457142"/>
            <a:ext cx="1716421" cy="570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14" idx="4"/>
            <a:endCxn id="9" idx="1"/>
          </p:cNvCxnSpPr>
          <p:nvPr/>
        </p:nvCxnSpPr>
        <p:spPr bwMode="auto">
          <a:xfrm>
            <a:off x="2707342" y="2422705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stCxn id="6" idx="3"/>
            <a:endCxn id="14" idx="0"/>
          </p:cNvCxnSpPr>
          <p:nvPr/>
        </p:nvCxnSpPr>
        <p:spPr bwMode="auto">
          <a:xfrm flipH="1">
            <a:off x="2707342" y="1769538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540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6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9865" y="7620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/>
                  <a:t>Hash function.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={0,1,2,…,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−1}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table.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Create an array H of size m. When processing element x, access array element H[h(x)].</a:t>
                </a:r>
              </a:p>
              <a:p>
                <a:r>
                  <a:rPr lang="en-US" altLang="en-US" dirty="0"/>
                  <a:t>Collision.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When h(x) = h(y) but x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 y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Separate chaining: H[</a:t>
                </a:r>
                <a:r>
                  <a:rPr lang="en-US" altLang="en-US" dirty="0" err="1">
                    <a:sym typeface="Symbol" pitchFamily="92" charset="2"/>
                  </a:rPr>
                  <a:t>i</a:t>
                </a:r>
                <a:r>
                  <a:rPr lang="en-US" altLang="en-US" dirty="0">
                    <a:sym typeface="Symbol" pitchFamily="92" charset="2"/>
                  </a:rPr>
                  <a:t>] stores linked list of elements x with h(x) = </a:t>
                </a:r>
                <a:r>
                  <a:rPr lang="en-US" altLang="en-US" dirty="0" err="1">
                    <a:sym typeface="Symbol" pitchFamily="92" charset="2"/>
                  </a:rPr>
                  <a:t>i</a:t>
                </a:r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marL="114300" lvl="1" indent="0">
                  <a:buNone/>
                </a:pPr>
                <a:endParaRPr lang="en-US" altLang="en-US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6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865" y="762000"/>
                <a:ext cx="7848600" cy="5410200"/>
              </a:xfrm>
              <a:blipFill>
                <a:blip r:embed="rId3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5F898-7943-4BC1-A139-F773F094F258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2297205" y="2875370"/>
            <a:ext cx="3886200" cy="2119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021542" y="3195252"/>
            <a:ext cx="714375" cy="2127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51230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4020080" y="3195252"/>
            <a:ext cx="714375" cy="2127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12350</a:t>
            </a:r>
          </a:p>
        </p:txBody>
      </p:sp>
      <p:cxnSp>
        <p:nvCxnSpPr>
          <p:cNvPr id="669703" name="AutoShape 7"/>
          <p:cNvCxnSpPr>
            <a:cxnSpLocks noChangeShapeType="1"/>
            <a:stCxn id="669701" idx="3"/>
            <a:endCxn id="669702" idx="1"/>
          </p:cNvCxnSpPr>
          <p:nvPr/>
        </p:nvCxnSpPr>
        <p:spPr bwMode="auto">
          <a:xfrm>
            <a:off x="3735917" y="3301615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3037417" y="4584315"/>
            <a:ext cx="714375" cy="2111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969</a:t>
            </a: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2584980" y="3220652"/>
            <a:ext cx="37465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>
                <a:solidFill>
                  <a:srgbClr val="006600"/>
                </a:solidFill>
                <a:latin typeface="Courier New" pitchFamily="92" charset="0"/>
              </a:rPr>
              <a:t>H[0]</a:t>
            </a:r>
          </a:p>
        </p:txBody>
      </p:sp>
      <p:sp>
        <p:nvSpPr>
          <p:cNvPr id="669708" name="Text Box 12"/>
          <p:cNvSpPr txBox="1">
            <a:spLocks noChangeArrowheads="1"/>
          </p:cNvSpPr>
          <p:nvPr/>
        </p:nvSpPr>
        <p:spPr bwMode="auto">
          <a:xfrm>
            <a:off x="2584980" y="3582602"/>
            <a:ext cx="37465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>
                <a:solidFill>
                  <a:srgbClr val="006600"/>
                </a:solidFill>
                <a:latin typeface="Courier New" pitchFamily="92" charset="0"/>
              </a:rPr>
              <a:t>H[1]</a:t>
            </a:r>
          </a:p>
        </p:txBody>
      </p:sp>
      <p:sp>
        <p:nvSpPr>
          <p:cNvPr id="669709" name="Text Box 13"/>
          <p:cNvSpPr txBox="1">
            <a:spLocks noChangeArrowheads="1"/>
          </p:cNvSpPr>
          <p:nvPr/>
        </p:nvSpPr>
        <p:spPr bwMode="auto">
          <a:xfrm>
            <a:off x="2579867" y="4622310"/>
            <a:ext cx="4286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>
                <a:solidFill>
                  <a:srgbClr val="006600"/>
                </a:solidFill>
                <a:latin typeface="Courier New" pitchFamily="92" charset="0"/>
              </a:rPr>
              <a:t>H[9]</a:t>
            </a:r>
          </a:p>
        </p:txBody>
      </p:sp>
      <p:sp>
        <p:nvSpPr>
          <p:cNvPr id="669711" name="Oval 15"/>
          <p:cNvSpPr>
            <a:spLocks noChangeArrowheads="1"/>
          </p:cNvSpPr>
          <p:nvPr/>
        </p:nvSpPr>
        <p:spPr bwMode="auto">
          <a:xfrm>
            <a:off x="2753255" y="4239827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2" name="Oval 16"/>
          <p:cNvSpPr>
            <a:spLocks noChangeArrowheads="1"/>
          </p:cNvSpPr>
          <p:nvPr/>
        </p:nvSpPr>
        <p:spPr bwMode="auto">
          <a:xfrm>
            <a:off x="2753255" y="4320790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3" name="Oval 17"/>
          <p:cNvSpPr>
            <a:spLocks noChangeArrowheads="1"/>
          </p:cNvSpPr>
          <p:nvPr/>
        </p:nvSpPr>
        <p:spPr bwMode="auto">
          <a:xfrm>
            <a:off x="2753255" y="4400165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026305" y="3935027"/>
            <a:ext cx="714375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12352</a:t>
            </a:r>
          </a:p>
        </p:txBody>
      </p:sp>
      <p:sp>
        <p:nvSpPr>
          <p:cNvPr id="669715" name="Text Box 19"/>
          <p:cNvSpPr txBox="1">
            <a:spLocks noChangeArrowheads="1"/>
          </p:cNvSpPr>
          <p:nvPr/>
        </p:nvSpPr>
        <p:spPr bwMode="auto">
          <a:xfrm>
            <a:off x="4024842" y="3935027"/>
            <a:ext cx="777875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562</a:t>
            </a:r>
          </a:p>
        </p:txBody>
      </p:sp>
      <p:cxnSp>
        <p:nvCxnSpPr>
          <p:cNvPr id="669716" name="AutoShape 20"/>
          <p:cNvCxnSpPr>
            <a:cxnSpLocks noChangeShapeType="1"/>
            <a:stCxn id="669714" idx="3"/>
            <a:endCxn id="669715" idx="1"/>
          </p:cNvCxnSpPr>
          <p:nvPr/>
        </p:nvCxnSpPr>
        <p:spPr bwMode="auto">
          <a:xfrm>
            <a:off x="3740680" y="4041390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17" name="Text Box 21"/>
          <p:cNvSpPr txBox="1">
            <a:spLocks noChangeArrowheads="1"/>
          </p:cNvSpPr>
          <p:nvPr/>
        </p:nvSpPr>
        <p:spPr bwMode="auto">
          <a:xfrm>
            <a:off x="2583392" y="3968365"/>
            <a:ext cx="3730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>
                <a:solidFill>
                  <a:srgbClr val="006600"/>
                </a:solidFill>
                <a:latin typeface="Courier New" pitchFamily="92" charset="0"/>
              </a:rPr>
              <a:t>H[2]</a:t>
            </a:r>
          </a:p>
        </p:txBody>
      </p:sp>
      <p:sp>
        <p:nvSpPr>
          <p:cNvPr id="669718" name="Text Box 22"/>
          <p:cNvSpPr txBox="1">
            <a:spLocks noChangeArrowheads="1"/>
          </p:cNvSpPr>
          <p:nvPr/>
        </p:nvSpPr>
        <p:spPr bwMode="auto">
          <a:xfrm>
            <a:off x="5036080" y="3935027"/>
            <a:ext cx="909637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>
                <a:latin typeface="Courier New" pitchFamily="92" charset="0"/>
              </a:rPr>
              <a:t>122</a:t>
            </a:r>
          </a:p>
        </p:txBody>
      </p:sp>
      <p:cxnSp>
        <p:nvCxnSpPr>
          <p:cNvPr id="669719" name="AutoShape 23"/>
          <p:cNvCxnSpPr>
            <a:cxnSpLocks noChangeShapeType="1"/>
            <a:stCxn id="669715" idx="3"/>
            <a:endCxn id="669718" idx="1"/>
          </p:cNvCxnSpPr>
          <p:nvPr/>
        </p:nvCxnSpPr>
        <p:spPr bwMode="auto">
          <a:xfrm>
            <a:off x="4802717" y="4041390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3027892" y="3549265"/>
            <a:ext cx="714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>
                <a:latin typeface="Courier New" pitchFamily="92" charset="0"/>
              </a:rPr>
              <a:t>null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Incremental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319248" cy="5410200"/>
              </a:xfrm>
            </p:spPr>
            <p:txBody>
              <a:bodyPr/>
              <a:lstStyle/>
              <a:p>
                <a:r>
                  <a:rPr lang="en-US" dirty="0"/>
                  <a:t>Algorithm outline:</a:t>
                </a:r>
              </a:p>
              <a:p>
                <a:pPr marL="631825" lvl="1" indent="-285750"/>
                <a:r>
                  <a:rPr lang="en-US" dirty="0"/>
                  <a:t>Randomly permute the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Build the convex hull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Add the remaining points one by one, and update the convex hull after  each step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r>
                  <a:rPr lang="en-US" dirty="0"/>
                  <a:t>Structural changes:</a:t>
                </a:r>
              </a:p>
              <a:p>
                <a:pPr marL="631825" lvl="1" indent="-285750"/>
                <a:r>
                  <a:rPr lang="en-US" dirty="0"/>
                  <a:t>Each step adds at most one point to convex hull, but may delete many</a:t>
                </a:r>
              </a:p>
              <a:p>
                <a:pPr marL="631825" lvl="1" indent="-285750"/>
                <a:r>
                  <a:rPr lang="en-US" dirty="0"/>
                  <a:t>Amortized # changes = O(1) (why?)  </a:t>
                </a:r>
                <a:r>
                  <a:rPr lang="en-US" dirty="0">
                    <a:solidFill>
                      <a:srgbClr val="990033"/>
                    </a:solidFill>
                  </a:rPr>
                  <a:t>Randomization not needed here</a:t>
                </a:r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319248" cy="5410200"/>
              </a:xfrm>
              <a:blipFill rotWithShape="0">
                <a:blip r:embed="rId2"/>
                <a:stretch>
                  <a:fillRect l="-586" r="-1905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30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168589" y="2833483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941" y="3075531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1272" y="333550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68590" y="4126641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8685" y="476313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921625" y="536824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87790" y="435523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73390" y="4657793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18" y="407284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883" y="371425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393460" y="2890010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258236" y="2890010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087791" y="3419677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4998144" y="4453848"/>
            <a:ext cx="434470" cy="928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205204" y="4847305"/>
            <a:ext cx="1716421" cy="570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2868707" y="3812868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2868707" y="3159701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979576" y="2279168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Straight Connector 22"/>
          <p:cNvCxnSpPr>
            <a:stCxn id="6" idx="7"/>
            <a:endCxn id="22" idx="2"/>
          </p:cNvCxnSpPr>
          <p:nvPr/>
        </p:nvCxnSpPr>
        <p:spPr bwMode="auto">
          <a:xfrm flipV="1">
            <a:off x="3393460" y="2328474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1" idx="5"/>
            <a:endCxn id="22" idx="5"/>
          </p:cNvCxnSpPr>
          <p:nvPr/>
        </p:nvCxnSpPr>
        <p:spPr bwMode="auto">
          <a:xfrm flipH="1" flipV="1">
            <a:off x="5056095" y="2363338"/>
            <a:ext cx="408214" cy="2076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46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95121"/>
                <a:ext cx="7848600" cy="2168851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Points in convex hull in linked list in order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not yet added, if the ray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intersects an edge of the convex hull,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stores a pointer to that edge.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some point always inside the convex hull, e.g., the centroid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Each edge of the convex hull stores a list of pointers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intersects the edge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Initializing these data structures takes O(n)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95121"/>
                <a:ext cx="7848600" cy="2168851"/>
              </a:xfrm>
              <a:blipFill rotWithShape="0">
                <a:blip r:embed="rId2"/>
                <a:stretch>
                  <a:fillRect l="-621" b="-146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31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752789" y="338032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01141" y="362237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95472" y="388235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52790" y="4673484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12885" y="530997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474129" y="565511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71990" y="490208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57590" y="520463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008718" y="461968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408083" y="426110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977660" y="3436853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842436" y="3436853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671991" y="3966520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5550648" y="5000691"/>
            <a:ext cx="466166" cy="668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789404" y="5394148"/>
            <a:ext cx="1684725" cy="3102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3452907" y="4359711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3452907" y="3706544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5563776" y="282601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645532" y="412908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156200" y="3149737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053540" y="307667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05254" y="4560231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54" y="4560231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9" idx="1"/>
          </p:cNvCxnSpPr>
          <p:nvPr/>
        </p:nvCxnSpPr>
        <p:spPr bwMode="auto">
          <a:xfrm flipH="1" flipV="1">
            <a:off x="4447988" y="3076671"/>
            <a:ext cx="357266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8" idx="1"/>
          </p:cNvCxnSpPr>
          <p:nvPr/>
        </p:nvCxnSpPr>
        <p:spPr bwMode="auto">
          <a:xfrm flipH="1" flipV="1">
            <a:off x="3999753" y="2910181"/>
            <a:ext cx="766165" cy="1777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9" idx="1"/>
          </p:cNvCxnSpPr>
          <p:nvPr/>
        </p:nvCxnSpPr>
        <p:spPr bwMode="auto">
          <a:xfrm flipV="1">
            <a:off x="4805254" y="2698376"/>
            <a:ext cx="866737" cy="2031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29" idx="1"/>
          </p:cNvCxnSpPr>
          <p:nvPr/>
        </p:nvCxnSpPr>
        <p:spPr bwMode="auto">
          <a:xfrm flipV="1">
            <a:off x="4805254" y="3076671"/>
            <a:ext cx="440593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67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913" y="788823"/>
                <a:ext cx="7976346" cy="175497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inside the convex hull, discard it. Otherwise, walk along the edge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intersects in both directions, and update the convex hull.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affected, need to change its pointer to one of the two newly added edges. This is O(1) time per point.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 the total time = # rays intersecting the deleted edges.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is O(n) in the worst case – need randomization 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913" y="788823"/>
                <a:ext cx="7976346" cy="1754974"/>
              </a:xfrm>
              <a:blipFill rotWithShape="0">
                <a:blip r:embed="rId2"/>
                <a:stretch>
                  <a:fillRect l="-611" r="-764" b="-4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32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168589" y="408853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941" y="433058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1272" y="459056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68590" y="5381694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8685" y="601818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921625" y="611679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87790" y="561029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73390" y="591284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18" y="532789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883" y="496931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393460" y="4145063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258236" y="4145063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087791" y="4674730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4998144" y="5708901"/>
            <a:ext cx="434470" cy="42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205204" y="6102358"/>
            <a:ext cx="1716421" cy="63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2868707" y="5067921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2868707" y="4414754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979576" y="353422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061332" y="483729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985174" y="419801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469340" y="378488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21054" y="5268441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54" y="5268441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stCxn id="26" idx="1"/>
          </p:cNvCxnSpPr>
          <p:nvPr/>
        </p:nvCxnSpPr>
        <p:spPr bwMode="auto">
          <a:xfrm flipH="1" flipV="1">
            <a:off x="3863788" y="3784881"/>
            <a:ext cx="357266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8" idx="1"/>
          </p:cNvCxnSpPr>
          <p:nvPr/>
        </p:nvCxnSpPr>
        <p:spPr bwMode="auto">
          <a:xfrm flipH="1" flipV="1">
            <a:off x="3393460" y="3583527"/>
            <a:ext cx="788258" cy="181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6" idx="1"/>
          </p:cNvCxnSpPr>
          <p:nvPr/>
        </p:nvCxnSpPr>
        <p:spPr bwMode="auto">
          <a:xfrm flipV="1">
            <a:off x="4221054" y="3348259"/>
            <a:ext cx="911560" cy="2089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6" idx="1"/>
          </p:cNvCxnSpPr>
          <p:nvPr/>
        </p:nvCxnSpPr>
        <p:spPr bwMode="auto">
          <a:xfrm flipV="1">
            <a:off x="4221054" y="3663686"/>
            <a:ext cx="1207393" cy="1774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6" idx="7"/>
            <a:endCxn id="22" idx="2"/>
          </p:cNvCxnSpPr>
          <p:nvPr/>
        </p:nvCxnSpPr>
        <p:spPr bwMode="auto">
          <a:xfrm flipV="1">
            <a:off x="3393460" y="3583527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1" idx="7"/>
            <a:endCxn id="22" idx="5"/>
          </p:cNvCxnSpPr>
          <p:nvPr/>
        </p:nvCxnSpPr>
        <p:spPr bwMode="auto">
          <a:xfrm flipH="1" flipV="1">
            <a:off x="5056095" y="3618391"/>
            <a:ext cx="408214" cy="2006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50497" y="3348259"/>
                <a:ext cx="419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97" y="3348259"/>
                <a:ext cx="41941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91137" y="3437518"/>
                <a:ext cx="435568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7" y="3437518"/>
                <a:ext cx="435568" cy="358368"/>
              </a:xfrm>
              <a:prstGeom prst="rect">
                <a:avLst/>
              </a:prstGeom>
              <a:blipFill rotWithShape="0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cost of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step.  Want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Forward analysis: </a:t>
                </a:r>
                <a:r>
                  <a:rPr lang="en-US" dirty="0">
                    <a:solidFill>
                      <a:schemeClr val="tx1"/>
                    </a:solidFill>
                  </a:rPr>
                  <a:t>Hull(first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-&gt; 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</a:t>
                </a:r>
              </a:p>
              <a:p>
                <a:r>
                  <a:rPr lang="en-US" dirty="0"/>
                  <a:t>Backward analysis: </a:t>
                </a:r>
                <a:r>
                  <a:rPr lang="en-US" dirty="0">
                    <a:solidFill>
                      <a:schemeClr val="tx1"/>
                    </a:solidFill>
                  </a:rPr>
                  <a:t>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-&gt; 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Each of the first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 is equally likely to be the last</a:t>
                </a:r>
              </a:p>
              <a:p>
                <a:pPr marL="631825" lvl="1" indent="-285750"/>
                <a:r>
                  <a:rPr lang="en-US" dirty="0"/>
                  <a:t>Consider any ray.  It is affected if its intersecting edge is deleted (in the backward view),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rays 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Expected total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  <a:blipFill rotWithShape="0"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33</a:t>
            </a:fld>
            <a:endParaRPr lang="en-US" altLang="en-US" sz="1400"/>
          </a:p>
        </p:txBody>
      </p:sp>
      <p:sp>
        <p:nvSpPr>
          <p:cNvPr id="70" name="Oval 69"/>
          <p:cNvSpPr/>
          <p:nvPr/>
        </p:nvSpPr>
        <p:spPr bwMode="auto">
          <a:xfrm>
            <a:off x="7037296" y="432161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185648" y="456366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879979" y="482364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037297" y="5614776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5997392" y="625127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541869" y="624839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8256497" y="584337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342095" y="595403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293225" y="556098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692590" y="520239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0" name="Straight Connector 79"/>
          <p:cNvCxnSpPr>
            <a:stCxn id="71" idx="7"/>
          </p:cNvCxnSpPr>
          <p:nvPr/>
        </p:nvCxnSpPr>
        <p:spPr bwMode="auto">
          <a:xfrm flipV="1">
            <a:off x="6262167" y="4378145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72" idx="1"/>
          </p:cNvCxnSpPr>
          <p:nvPr/>
        </p:nvCxnSpPr>
        <p:spPr bwMode="auto">
          <a:xfrm flipH="1" flipV="1">
            <a:off x="7126943" y="4378145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6" idx="0"/>
            <a:endCxn id="72" idx="5"/>
          </p:cNvCxnSpPr>
          <p:nvPr/>
        </p:nvCxnSpPr>
        <p:spPr bwMode="auto">
          <a:xfrm flipH="1" flipV="1">
            <a:off x="7956498" y="4907812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5" idx="7"/>
            <a:endCxn id="76" idx="4"/>
          </p:cNvCxnSpPr>
          <p:nvPr/>
        </p:nvCxnSpPr>
        <p:spPr bwMode="auto">
          <a:xfrm flipV="1">
            <a:off x="7618388" y="5941983"/>
            <a:ext cx="682933" cy="320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4" idx="5"/>
            <a:endCxn id="75" idx="2"/>
          </p:cNvCxnSpPr>
          <p:nvPr/>
        </p:nvCxnSpPr>
        <p:spPr bwMode="auto">
          <a:xfrm flipV="1">
            <a:off x="6073911" y="6297705"/>
            <a:ext cx="1467958" cy="37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79" idx="4"/>
            <a:endCxn id="74" idx="1"/>
          </p:cNvCxnSpPr>
          <p:nvPr/>
        </p:nvCxnSpPr>
        <p:spPr bwMode="auto">
          <a:xfrm>
            <a:off x="5737414" y="5301003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71" idx="3"/>
            <a:endCxn id="79" idx="0"/>
          </p:cNvCxnSpPr>
          <p:nvPr/>
        </p:nvCxnSpPr>
        <p:spPr bwMode="auto">
          <a:xfrm flipH="1">
            <a:off x="5737414" y="4647836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7848283" y="3767303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6930039" y="5070374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817104" y="4335558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338047" y="4017963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089761" y="5501523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1" y="5501523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>
            <a:stCxn id="91" idx="1"/>
          </p:cNvCxnSpPr>
          <p:nvPr/>
        </p:nvCxnSpPr>
        <p:spPr bwMode="auto">
          <a:xfrm flipH="1" flipV="1">
            <a:off x="6769970" y="3948180"/>
            <a:ext cx="319791" cy="1722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>
            <a:stCxn id="73" idx="1"/>
          </p:cNvCxnSpPr>
          <p:nvPr/>
        </p:nvCxnSpPr>
        <p:spPr bwMode="auto">
          <a:xfrm flipH="1" flipV="1">
            <a:off x="6266671" y="3791328"/>
            <a:ext cx="783754" cy="183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91" idx="1"/>
          </p:cNvCxnSpPr>
          <p:nvPr/>
        </p:nvCxnSpPr>
        <p:spPr bwMode="auto">
          <a:xfrm flipV="1">
            <a:off x="7089761" y="3408287"/>
            <a:ext cx="974312" cy="2262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>
            <a:stCxn id="91" idx="1"/>
          </p:cNvCxnSpPr>
          <p:nvPr/>
        </p:nvCxnSpPr>
        <p:spPr bwMode="auto">
          <a:xfrm flipV="1">
            <a:off x="7089761" y="3505200"/>
            <a:ext cx="1328098" cy="2165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71" idx="7"/>
            <a:endCxn id="87" idx="2"/>
          </p:cNvCxnSpPr>
          <p:nvPr/>
        </p:nvCxnSpPr>
        <p:spPr bwMode="auto">
          <a:xfrm flipV="1">
            <a:off x="6262167" y="3816609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76" idx="7"/>
            <a:endCxn id="87" idx="5"/>
          </p:cNvCxnSpPr>
          <p:nvPr/>
        </p:nvCxnSpPr>
        <p:spPr bwMode="auto">
          <a:xfrm flipH="1" flipV="1">
            <a:off x="7924802" y="3851473"/>
            <a:ext cx="408214" cy="2006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88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Locality Sensitive Hashing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98901" y="2586523"/>
            <a:ext cx="7346197" cy="2721646"/>
          </a:xfrm>
        </p:spPr>
        <p:txBody>
          <a:bodyPr/>
          <a:lstStyle/>
          <a:p>
            <a:r>
              <a:rPr lang="en-US" sz="1600"/>
              <a:t>See CY </a:t>
            </a:r>
            <a:r>
              <a:rPr lang="en-US" sz="1600" dirty="0"/>
              <a:t>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39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46273" cy="5410200"/>
              </a:xfrm>
            </p:spPr>
            <p:txBody>
              <a:bodyPr/>
              <a:lstStyle/>
              <a:p>
                <a:r>
                  <a:rPr lang="en-US" dirty="0"/>
                  <a:t>Nearest neighbor search</a:t>
                </a:r>
              </a:p>
              <a:p>
                <a:pPr lvl="1"/>
                <a:r>
                  <a:rPr lang="en-US" dirty="0"/>
                  <a:t>Preprocess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some metric space, so that give a query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find its nearest neighbor in the point set.</a:t>
                </a:r>
              </a:p>
              <a:p>
                <a:r>
                  <a:rPr lang="en-US" dirty="0"/>
                  <a:t>Deterministic/exact methods</a:t>
                </a:r>
              </a:p>
              <a:p>
                <a:pPr lvl="1"/>
                <a:r>
                  <a:rPr lang="en-US" dirty="0"/>
                  <a:t>Search time grows exponentially in dimensionality </a:t>
                </a:r>
              </a:p>
              <a:p>
                <a:pPr lvl="1"/>
                <a:r>
                  <a:rPr lang="en-US" b="0" dirty="0"/>
                  <a:t>For dimensionality greater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worse than a linear scan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-near neighbor search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If there exists at least one point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return a point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</m:oMath>
                </a14:m>
                <a:r>
                  <a:rPr lang="en-US" dirty="0"/>
                  <a:t> with high probability.</a:t>
                </a:r>
              </a:p>
              <a:p>
                <a:pPr lvl="1"/>
                <a:r>
                  <a:rPr lang="en-US" dirty="0"/>
                  <a:t>Otherwise, return a point with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𝑐𝑟</m:t>
                    </m:r>
                  </m:oMath>
                </a14:m>
                <a:r>
                  <a:rPr lang="en-US" dirty="0"/>
                  <a:t> or report ‘no’.</a:t>
                </a:r>
              </a:p>
              <a:p>
                <a:r>
                  <a:rPr lang="en-US" dirty="0"/>
                  <a:t>Approximate nearest neighbor search:</a:t>
                </a:r>
              </a:p>
              <a:p>
                <a:pPr lvl="1"/>
                <a:r>
                  <a:rPr lang="en-US" dirty="0"/>
                  <a:t>Suppose the smallest possible distance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/>
                  <a:t> and largest distance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, build above structure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can find a point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true nearest neighbor (why?).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46273" cy="5410200"/>
              </a:xfrm>
              <a:blipFill>
                <a:blip r:embed="rId2"/>
                <a:stretch>
                  <a:fillRect l="-599" r="-1347" b="-30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715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LSH Family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4888"/>
                <a:ext cx="7848600" cy="4949711"/>
              </a:xfrm>
            </p:spPr>
            <p:txBody>
              <a:bodyPr/>
              <a:lstStyle/>
              <a:p>
                <a:r>
                  <a:rPr lang="en-US" dirty="0"/>
                  <a:t>Def: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family of functions defined over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distance measure. Suppose the following holds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uniformly chosen at random: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-sensitive.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4888"/>
                <a:ext cx="7848600" cy="4949711"/>
              </a:xfrm>
              <a:blipFill>
                <a:blip r:embed="rId2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591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 Family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Hamming distance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-bit strings:</a:t>
                </a:r>
              </a:p>
              <a:p>
                <a:pPr lvl="1"/>
                <a:r>
                  <a:rPr lang="en-US" dirty="0"/>
                  <a:t>Hamming distance = # different bits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Bit sampling: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randomly chosen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i="1" dirty="0"/>
              </a:p>
              <a:p>
                <a:r>
                  <a:rPr lang="en-US" dirty="0" err="1"/>
                  <a:t>Jaccard</a:t>
                </a:r>
                <a:r>
                  <a:rPr lang="en-US" dirty="0"/>
                  <a:t> similarity over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The definition needs to be flipped over: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a truly random function mapping elements to distinct integers</a:t>
                </a:r>
              </a:p>
              <a:p>
                <a:pPr lvl="1"/>
                <a:r>
                  <a:rPr lang="en-US" dirty="0" err="1"/>
                  <a:t>MinHash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other constructions in the literature for a variety of metric spaces…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4950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try:</a:t>
                </a:r>
              </a:p>
              <a:p>
                <a:pPr lvl="1"/>
                <a:r>
                  <a:rPr lang="en-US" dirty="0"/>
                  <a:t>Just build a hash table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store elements hashed to the same slot by chaining</a:t>
                </a:r>
              </a:p>
              <a:p>
                <a:pPr lvl="1"/>
                <a:r>
                  <a:rPr lang="en-US" dirty="0"/>
                  <a:t>For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search the chain at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Problem: may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far points before finding a near neighbor.</a:t>
                </a:r>
              </a:p>
              <a:p>
                <a:r>
                  <a:rPr lang="en-US" dirty="0"/>
                  <a:t>Idea 1: Probability reduction</a:t>
                </a:r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Concatenate their outputs: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Idea 2: Probability amplification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hash tables, each 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independently chosen.</a:t>
                </a:r>
              </a:p>
              <a:p>
                <a:pPr lvl="1"/>
                <a:r>
                  <a:rPr lang="en-US" dirty="0"/>
                  <a:t>For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check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hash table, return any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found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516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there exists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at least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hash tables.</a:t>
                </a:r>
              </a:p>
              <a:p>
                <a:r>
                  <a:rPr lang="en-US" dirty="0"/>
                  <a:t>P2:</a:t>
                </a:r>
                <a:r>
                  <a:rPr lang="en-US" dirty="0">
                    <a:solidFill>
                      <a:schemeClr val="tx1"/>
                    </a:solidFill>
                  </a:rPr>
                  <a:t>The total number of far points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all hash tables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both P1 and P2 hold, the algorithm is correct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search cost.  Will need to show that both P1 and P2 hold with high probability.</a:t>
                </a:r>
              </a:p>
              <a:p>
                <a:r>
                  <a:rPr lang="en-US" dirty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the probability that P1 holds is at least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The expected number of far points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 in one hast table is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/>
                  <a:t>The expected number </a:t>
                </a:r>
                <a:r>
                  <a:rPr lang="en-US"/>
                  <a:t>of far points </a:t>
                </a:r>
                <a:r>
                  <a:rPr lang="en-US" dirty="0"/>
                  <a:t>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in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hast tables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By Markov inequality, </a:t>
                </a:r>
                <a:r>
                  <a:rPr lang="en-US" dirty="0" err="1"/>
                  <a:t>Pr</a:t>
                </a:r>
                <a:r>
                  <a:rPr lang="en-US" dirty="0"/>
                  <a:t>[P2]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38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06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Chaining under Truly Random Hashing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Truly random hashing assumption: </a:t>
                </a:r>
                <a:r>
                  <a:rPr lang="en-US" dirty="0">
                    <a:solidFill>
                      <a:schemeClr val="tx1"/>
                    </a:solidFill>
                  </a:rPr>
                  <a:t>h is a truly random hash function.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any x, h(x) is uniformly distributed in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{ 0, 1, …, m-1 }.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Let U = {x</a:t>
                </a:r>
                <a:r>
                  <a:rPr lang="en-US" baseline="-25000" dirty="0">
                    <a:solidFill>
                      <a:schemeClr val="tx1"/>
                    </a:solidFill>
                    <a:sym typeface="Symbol" pitchFamily="92" charset="2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, x</a:t>
                </a:r>
                <a:r>
                  <a:rPr lang="en-US" baseline="-25000" dirty="0">
                    <a:solidFill>
                      <a:schemeClr val="tx1"/>
                    </a:solidFill>
                    <a:sym typeface="Symbol" pitchFamily="92" charset="2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, …, </a:t>
                </a:r>
                <a:r>
                  <a:rPr lang="en-US" dirty="0" err="1">
                    <a:solidFill>
                      <a:schemeClr val="tx1"/>
                    </a:solidFill>
                    <a:sym typeface="Symbol" pitchFamily="92" charset="2"/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  <a:sym typeface="Symbol" pitchFamily="92" charset="2"/>
                  </a:rPr>
                  <a:t>u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}. h(x</a:t>
                </a:r>
                <a:r>
                  <a:rPr lang="en-US" baseline="-25000" dirty="0">
                    <a:solidFill>
                      <a:schemeClr val="tx1"/>
                    </a:solidFill>
                    <a:sym typeface="Symbol" pitchFamily="92" charset="2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), h(x</a:t>
                </a:r>
                <a:r>
                  <a:rPr lang="en-US" baseline="-25000" dirty="0">
                    <a:solidFill>
                      <a:schemeClr val="tx1"/>
                    </a:solidFill>
                    <a:sym typeface="Symbol" pitchFamily="92" charset="2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), …, h(</a:t>
                </a:r>
                <a:r>
                  <a:rPr lang="en-US" dirty="0" err="1">
                    <a:solidFill>
                      <a:schemeClr val="tx1"/>
                    </a:solidFill>
                    <a:sym typeface="Symbol" pitchFamily="92" charset="2"/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  <a:sym typeface="Symbol" pitchFamily="92" charset="2"/>
                  </a:rPr>
                  <a:t>u</a:t>
                </a:r>
                <a:r>
                  <a:rPr lang="en-US" dirty="0">
                    <a:solidFill>
                      <a:schemeClr val="tx1"/>
                    </a:solidFill>
                    <a:sym typeface="Symbol" pitchFamily="92" charset="2"/>
                  </a:rPr>
                  <a:t>) are mutually independent.</a:t>
                </a:r>
              </a:p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For any x, the expected number of elements colliding with x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Pf: </a:t>
                </a:r>
                <a:r>
                  <a:rPr lang="en-US" dirty="0">
                    <a:solidFill>
                      <a:schemeClr val="tx1"/>
                    </a:solidFill>
                  </a:rPr>
                  <a:t>Use linearity of expectation.</a:t>
                </a:r>
              </a:p>
              <a:p>
                <a:r>
                  <a:rPr lang="en-US" dirty="0"/>
                  <a:t>Corollary: </a:t>
                </a:r>
                <a:r>
                  <a:rPr lang="en-US" dirty="0">
                    <a:solidFill>
                      <a:schemeClr val="tx1"/>
                    </a:solidFill>
                  </a:rPr>
                  <a:t>Insert, delete, find all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in expectation. </a:t>
                </a:r>
              </a:p>
              <a:p>
                <a:r>
                  <a:rPr lang="en-US" dirty="0"/>
                  <a:t>Load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Amortization is needed to maintain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23033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Performance guarantee:</a:t>
                </a:r>
              </a:p>
              <a:p>
                <a:pPr lvl="1"/>
                <a:r>
                  <a:rPr lang="en-US" dirty="0"/>
                  <a:t>Search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Space cost: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each hash table slot, we store pointers to the original points.</a:t>
                </a:r>
              </a:p>
              <a:p>
                <a:r>
                  <a:rPr lang="en-US" dirty="0"/>
                  <a:t>How large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depends on the LSH family </a:t>
                </a:r>
              </a:p>
              <a:p>
                <a:pPr lvl="1"/>
                <a:r>
                  <a:rPr lang="en-US" dirty="0"/>
                  <a:t>For the bit-sampling LSH family for Hamming space: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40</a:t>
            </a:fld>
            <a:endParaRPr lang="en-US" altLang="en-US" sz="140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141114" y="3464379"/>
          <a:ext cx="4572000" cy="316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ym typeface="Symbol" pitchFamily="92" charset="2"/>
                  </a:rPr>
                  <a:t>Open Addressing: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Use no additional storage other than the array H.</a:t>
                </a:r>
              </a:p>
              <a:p>
                <a:r>
                  <a:rPr lang="en-US" altLang="en-US" dirty="0">
                    <a:sym typeface="Symbol" pitchFamily="92" charset="2"/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: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b="0" i="1" dirty="0">
                  <a:latin typeface="Cambria Math" panose="02040503050406030204" pitchFamily="18" charset="0"/>
                  <a:sym typeface="Symbol" pitchFamily="9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,0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−1)</m:t>
                    </m:r>
                  </m:oMath>
                </a14:m>
                <a:r>
                  <a:rPr lang="en-US" altLang="en-US" i="1" dirty="0">
                    <a:sym typeface="Symbol" pitchFamily="92" charset="2"/>
                  </a:rPr>
                  <a:t> </a:t>
                </a:r>
                <a:r>
                  <a:rPr lang="en-US" altLang="en-US" dirty="0">
                    <a:sym typeface="Symbol" pitchFamily="92" charset="2"/>
                  </a:rPr>
                  <a:t>is the probe sequence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</m:oMath>
                </a14:m>
                <a:endParaRPr lang="en-US" altLang="en-US" i="1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The probe sequence should be a permutation of [m].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If H[h(x,0)] is occupied, try H[h(x,1)], H[h(x,2)], …</a:t>
                </a:r>
              </a:p>
              <a:p>
                <a:r>
                  <a:rPr lang="en-US" altLang="en-US" dirty="0">
                    <a:sym typeface="Symbol" pitchFamily="92" charset="2"/>
                  </a:rPr>
                  <a:t>Examples of open addressing: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Linear probing: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sym typeface="Symbol" pitchFamily="92" charset="2"/>
                      </a:rPr>
                      <m:t>mod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</m:oMath>
                </a14:m>
                <a:endParaRPr lang="en-US" altLang="en-US" b="0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Quadratic probing: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sym typeface="Symbol" pitchFamily="92" charset="2"/>
                      </a:rPr>
                      <m:t>mod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Double hashing: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)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sym typeface="Symbol" pitchFamily="92" charset="2"/>
                      </a:rPr>
                      <m:t>mod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r>
                  <a:rPr lang="en-US" altLang="en-US" dirty="0">
                    <a:sym typeface="Symbol" pitchFamily="92" charset="2"/>
                  </a:rPr>
                  <a:t>Deletions are difficult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Can’t just mark the slot empty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Need to leave a special ‘DELETED’ mark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Performance doesn’t only depend 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𝛼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845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Open Addressing under Uniform Hashing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Uniform hashing assumption: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For any x, its probing sequence is a random permutation of [m].</a:t>
                </a: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dirty="0">
                    <a:sym typeface="Symbol" pitchFamily="92" charset="2"/>
                  </a:rPr>
                  <a:t>All probing sequences are mutually independent.</a:t>
                </a:r>
              </a:p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The expected number of probes in a search or an insertion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r>
                  <a:rPr lang="en-US" dirty="0"/>
                  <a:t>Recall: </a:t>
                </a:r>
                <a:r>
                  <a:rPr lang="en-US" dirty="0">
                    <a:solidFill>
                      <a:schemeClr val="tx1"/>
                    </a:solidFill>
                  </a:rPr>
                  <a:t>If a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positive integer values, then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Proof of theorem: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probes.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dirty="0"/>
                  <a:t>first probe hits an occupied slot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dirty="0"/>
                  <a:t>first 2 probes hit occupied slots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dirty="0"/>
                  <a:t>first i-1 probes hit occupied slots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466" b="-1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5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 Hoc Hash Function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Unfortunately, truly random hash functions don’t exist. (More precisely, such a function requires O(u log n) bits to represent.)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dirty="0"/>
              <a:t>Ad hoc hash function.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Deterministic hashing.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If u  n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, then for any fixed hash function h, there is a subset </a:t>
            </a:r>
            <a:r>
              <a:rPr lang="en-US" altLang="en-US" dirty="0">
                <a:solidFill>
                  <a:schemeClr val="tx1"/>
                </a:solidFill>
              </a:rPr>
              <a:t>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 U of n elements that all hash to same slot. Thus, (n) time per search in the worst case.</a:t>
            </a:r>
          </a:p>
          <a:p>
            <a:r>
              <a:rPr lang="en-US" altLang="en-US" dirty="0">
                <a:sym typeface="Symbol" pitchFamily="92" charset="2"/>
              </a:rPr>
              <a:t>Q.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Is ad hoc hash function good enough </a:t>
            </a:r>
            <a:r>
              <a:rPr lang="en-US" altLang="en-US" dirty="0">
                <a:solidFill>
                  <a:srgbClr val="FF0000"/>
                </a:solidFill>
                <a:sym typeface="Symbol" pitchFamily="92" charset="2"/>
              </a:rPr>
              <a:t>in practice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?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723B-0BBD-4419-9847-FA8DA2E38765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1877880" y="2360613"/>
            <a:ext cx="5554663" cy="1709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h(String s,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n)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hash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for (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= 0;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&lt; </a:t>
            </a:r>
            <a:r>
              <a:rPr kumimoji="0" lang="en-US" altLang="en-US" b="1" dirty="0" err="1">
                <a:latin typeface="Courier New" pitchFamily="92" charset="0"/>
              </a:rPr>
              <a:t>s.length</a:t>
            </a:r>
            <a:r>
              <a:rPr kumimoji="0" lang="en-US" altLang="en-US" b="1" dirty="0">
                <a:latin typeface="Courier New" pitchFamily="92" charset="0"/>
              </a:rPr>
              <a:t>();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++)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   hash = (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</a:rPr>
              <a:t>31</a:t>
            </a:r>
            <a:r>
              <a:rPr kumimoji="0" lang="en-US" altLang="en-US" b="1" dirty="0">
                <a:latin typeface="Courier New" pitchFamily="92" charset="0"/>
              </a:rPr>
              <a:t> * hash) + s[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return hash % 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}</a:t>
            </a:r>
          </a:p>
        </p:txBody>
      </p:sp>
      <p:sp>
        <p:nvSpPr>
          <p:cNvPr id="712713" name="Text Box 9"/>
          <p:cNvSpPr txBox="1">
            <a:spLocks noChangeArrowheads="1"/>
          </p:cNvSpPr>
          <p:nvPr/>
        </p:nvSpPr>
        <p:spPr bwMode="auto">
          <a:xfrm>
            <a:off x="4351902" y="1960563"/>
            <a:ext cx="30051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 dirty="0">
                <a:solidFill>
                  <a:schemeClr val="hlink"/>
                </a:solidFill>
              </a:rPr>
              <a:t>hash function ala Java string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Complexity Attacks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can't we live with ad hoc hash functions?</a:t>
            </a:r>
          </a:p>
          <a:p>
            <a:pPr lvl="1"/>
            <a:r>
              <a:rPr lang="en-US" altLang="en-US" dirty="0"/>
              <a:t>Obvious situations:  aircraft control, nuclear reactors.</a:t>
            </a:r>
          </a:p>
          <a:p>
            <a:pPr lvl="1"/>
            <a:r>
              <a:rPr lang="en-US" altLang="en-US" dirty="0"/>
              <a:t>Denial-of-service attacks.</a:t>
            </a:r>
          </a:p>
          <a:p>
            <a:endParaRPr lang="en-US" altLang="en-US" sz="1600" kern="1200" dirty="0">
              <a:solidFill>
                <a:schemeClr val="accent1"/>
              </a:solidFill>
              <a:latin typeface="Comic Sans MS" pitchFamily="92" charset="0"/>
            </a:endParaRPr>
          </a:p>
          <a:p>
            <a:endParaRPr lang="en-US" altLang="en-US" dirty="0"/>
          </a:p>
          <a:p>
            <a:r>
              <a:rPr lang="en-US" altLang="en-US" dirty="0"/>
              <a:t>Q: </a:t>
            </a:r>
            <a:r>
              <a:rPr lang="en-US" altLang="en-US" dirty="0">
                <a:solidFill>
                  <a:schemeClr val="tx1"/>
                </a:solidFill>
              </a:rPr>
              <a:t>How about using </a:t>
            </a:r>
            <a:r>
              <a:rPr lang="en-US" dirty="0">
                <a:solidFill>
                  <a:schemeClr val="tx1"/>
                </a:solidFill>
              </a:rPr>
              <a:t>cryptographic hash functions like </a:t>
            </a:r>
            <a:r>
              <a:rPr lang="en-US" altLang="en-US" dirty="0">
                <a:solidFill>
                  <a:schemeClr val="tx1"/>
                </a:solidFill>
              </a:rPr>
              <a:t>MD5, SHA-x?</a:t>
            </a:r>
          </a:p>
          <a:p>
            <a:r>
              <a:rPr lang="en-US" altLang="en-US" dirty="0"/>
              <a:t>A: </a:t>
            </a:r>
            <a:r>
              <a:rPr lang="en-US" altLang="en-US" dirty="0">
                <a:solidFill>
                  <a:schemeClr val="tx1"/>
                </a:solidFill>
              </a:rPr>
              <a:t>Performance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Cryptographic guarantees vs probabilistic guarantees</a:t>
            </a:r>
          </a:p>
          <a:p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69EE6-FE2D-4B39-89B9-A0BDDD13EE60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855044" name="Rectangle 4"/>
          <p:cNvSpPr>
            <a:spLocks noChangeArrowheads="1"/>
          </p:cNvSpPr>
          <p:nvPr/>
        </p:nvSpPr>
        <p:spPr bwMode="auto">
          <a:xfrm>
            <a:off x="3780493" y="2092325"/>
            <a:ext cx="395128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0" rIns="92075" bIns="0">
            <a:spAutoFit/>
          </a:bodyPr>
          <a:lstStyle/>
          <a:p>
            <a:pPr>
              <a:lnSpc>
                <a:spcPts val="17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malicious adversary learns your ad hoc hash function (e.g., by reading Java API) and causes a big pile-up in a single slot that grinds performance to a halt</a:t>
            </a:r>
          </a:p>
        </p:txBody>
      </p:sp>
      <p:sp>
        <p:nvSpPr>
          <p:cNvPr id="855045" name="Line 5"/>
          <p:cNvSpPr>
            <a:spLocks noChangeShapeType="1"/>
          </p:cNvSpPr>
          <p:nvPr/>
        </p:nvSpPr>
        <p:spPr bwMode="auto">
          <a:xfrm flipH="1" flipV="1">
            <a:off x="3666193" y="193992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Universal class of hash functions.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[Carter-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Wegman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 1980s]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For any pair of elements x, 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U, </a:t>
                </a:r>
                <a:r>
                  <a:rPr lang="en-US" altLang="en-US" dirty="0" err="1">
                    <a:sym typeface="Symbol" pitchFamily="92" charset="2"/>
                  </a:rPr>
                  <a:t>Pr</a:t>
                </a:r>
                <a:r>
                  <a:rPr lang="en-US" altLang="en-US" baseline="-25000" dirty="0" err="1">
                    <a:sym typeface="Symbol" pitchFamily="92" charset="2"/>
                  </a:rPr>
                  <a:t>h</a:t>
                </a:r>
                <a:r>
                  <a:rPr lang="en-US" altLang="en-US" baseline="-25000" dirty="0" err="1">
                    <a:sym typeface="Symbol" panose="05050102010706020507" pitchFamily="18" charset="2"/>
                  </a:rPr>
                  <a:t>H</a:t>
                </a:r>
                <a:r>
                  <a:rPr lang="en-US" altLang="en-US" dirty="0">
                    <a:sym typeface="Symbol" pitchFamily="92" charset="2"/>
                  </a:rPr>
                  <a:t>[h(x)=h(y)] ≤ 1/n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Can select random h efficiently.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Can compute h(x) efficiently.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r>
                  <a:rPr lang="en-US" altLang="en-US" dirty="0"/>
                  <a:t>Ex.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 = { a, b, c, d, e, f }, n = 2.</a:t>
                </a:r>
              </a:p>
            </p:txBody>
          </p:sp>
        </mc:Choice>
        <mc:Fallback xmlns="">
          <p:sp>
            <p:nvSpPr>
              <p:cNvPr id="67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57E9-7C12-4F0F-879F-78670858B865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670730" name="Rectangle 10"/>
          <p:cNvSpPr>
            <a:spLocks noChangeArrowheads="1"/>
          </p:cNvSpPr>
          <p:nvPr/>
        </p:nvSpPr>
        <p:spPr bwMode="auto">
          <a:xfrm>
            <a:off x="5338763" y="1724025"/>
            <a:ext cx="2089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chosen uniformly at random</a:t>
            </a:r>
          </a:p>
        </p:txBody>
      </p:sp>
      <p:sp>
        <p:nvSpPr>
          <p:cNvPr id="670731" name="Line 11"/>
          <p:cNvSpPr>
            <a:spLocks noChangeShapeType="1"/>
          </p:cNvSpPr>
          <p:nvPr/>
        </p:nvSpPr>
        <p:spPr bwMode="auto">
          <a:xfrm flipH="1" flipV="1">
            <a:off x="5165725" y="1647825"/>
            <a:ext cx="1682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0734" name="Rectangle 14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0736" name="Rectangle 16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0737" name="Rectangle 17"/>
          <p:cNvSpPr>
            <a:spLocks noChangeArrowheads="1"/>
          </p:cNvSpPr>
          <p:nvPr/>
        </p:nvSpPr>
        <p:spPr bwMode="auto">
          <a:xfrm>
            <a:off x="29718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32766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35814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70742" name="Rectangle 22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3" name="Rectangle 23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4" name="Rectangle 24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29718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>
            <a:off x="32766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35814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9" name="Rectangle 29"/>
          <p:cNvSpPr>
            <a:spLocks noChangeArrowheads="1"/>
          </p:cNvSpPr>
          <p:nvPr/>
        </p:nvSpPr>
        <p:spPr bwMode="auto">
          <a:xfrm>
            <a:off x="20574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3622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6670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9718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3" name="Rectangle 33"/>
          <p:cNvSpPr>
            <a:spLocks noChangeArrowheads="1"/>
          </p:cNvSpPr>
          <p:nvPr/>
        </p:nvSpPr>
        <p:spPr bwMode="auto">
          <a:xfrm>
            <a:off x="32766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4" name="Rectangle 34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1371600" y="35814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1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1371600" y="38862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2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57" name="Rectangle 37"/>
          <p:cNvSpPr>
            <a:spLocks noChangeArrowheads="1"/>
          </p:cNvSpPr>
          <p:nvPr/>
        </p:nvSpPr>
        <p:spPr bwMode="auto">
          <a:xfrm>
            <a:off x="4343400" y="3200400"/>
            <a:ext cx="23288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H = {h</a:t>
            </a:r>
            <a:r>
              <a:rPr lang="en-US" altLang="en-US" sz="1400" baseline="-25000"/>
              <a:t>1</a:t>
            </a:r>
            <a:r>
              <a:rPr lang="en-US" altLang="en-US" sz="1400"/>
              <a:t>, h</a:t>
            </a:r>
            <a:r>
              <a:rPr lang="en-US" altLang="en-US" sz="1400" baseline="-25000"/>
              <a:t>2</a:t>
            </a:r>
            <a:r>
              <a:rPr lang="en-US" altLang="en-US" sz="1400"/>
              <a:t>}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h(b)]  =  1/2</a:t>
            </a:r>
          </a:p>
          <a:p>
            <a:r>
              <a:rPr lang="en-US" altLang="en-US" sz="1400">
                <a:solidFill>
                  <a:schemeClr val="accent1"/>
                </a:solidFill>
              </a:rPr>
              <a:t>Pr</a:t>
            </a:r>
            <a:r>
              <a:rPr lang="en-US" altLang="en-US" sz="1400" baseline="-25000">
                <a:solidFill>
                  <a:schemeClr val="accent1"/>
                </a:solidFill>
              </a:rPr>
              <a:t> h </a:t>
            </a:r>
            <a:r>
              <a:rPr lang="en-US" altLang="en-US" sz="1400" baseline="-25000">
                <a:solidFill>
                  <a:schemeClr val="accent1"/>
                </a:solidFill>
                <a:sym typeface="Symbol" pitchFamily="92" charset="2"/>
              </a:rPr>
              <a:t> H</a:t>
            </a:r>
            <a:r>
              <a:rPr lang="en-US" altLang="en-US" sz="1400">
                <a:solidFill>
                  <a:schemeClr val="accent1"/>
                </a:solidFill>
                <a:sym typeface="Symbol" pitchFamily="92" charset="2"/>
              </a:rPr>
              <a:t> </a:t>
            </a:r>
            <a:r>
              <a:rPr lang="en-US" altLang="en-US" sz="1400">
                <a:solidFill>
                  <a:schemeClr val="accent1"/>
                </a:solidFill>
              </a:rPr>
              <a:t>[h(a) = h(c)]  =  1</a:t>
            </a:r>
            <a:br>
              <a:rPr lang="en-US" altLang="en-US" sz="1400">
                <a:solidFill>
                  <a:schemeClr val="accent1"/>
                </a:solidFill>
              </a:rPr>
            </a:br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h(d)]  =  0</a:t>
            </a:r>
            <a:br>
              <a:rPr lang="en-US" altLang="en-US" sz="1400"/>
            </a:br>
            <a:r>
              <a:rPr lang="en-US" altLang="en-US" sz="1400"/>
              <a:t>. . .</a:t>
            </a:r>
          </a:p>
        </p:txBody>
      </p:sp>
      <p:sp>
        <p:nvSpPr>
          <p:cNvPr id="670758" name="Rectangle 38"/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23622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26670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29718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3276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70763" name="Rectangle 43"/>
          <p:cNvSpPr>
            <a:spLocks noChangeArrowheads="1"/>
          </p:cNvSpPr>
          <p:nvPr/>
        </p:nvSpPr>
        <p:spPr bwMode="auto">
          <a:xfrm>
            <a:off x="35814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70764" name="Rectangle 44"/>
          <p:cNvSpPr>
            <a:spLocks noChangeArrowheads="1"/>
          </p:cNvSpPr>
          <p:nvPr/>
        </p:nvSpPr>
        <p:spPr bwMode="auto">
          <a:xfrm>
            <a:off x="20574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23622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26670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67" name="Rectangle 47"/>
          <p:cNvSpPr>
            <a:spLocks noChangeArrowheads="1"/>
          </p:cNvSpPr>
          <p:nvPr/>
        </p:nvSpPr>
        <p:spPr bwMode="auto">
          <a:xfrm>
            <a:off x="29718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8" name="Rectangle 48"/>
          <p:cNvSpPr>
            <a:spLocks noChangeArrowheads="1"/>
          </p:cNvSpPr>
          <p:nvPr/>
        </p:nvSpPr>
        <p:spPr bwMode="auto">
          <a:xfrm>
            <a:off x="32766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69" name="Rectangle 49"/>
          <p:cNvSpPr>
            <a:spLocks noChangeArrowheads="1"/>
          </p:cNvSpPr>
          <p:nvPr/>
        </p:nvSpPr>
        <p:spPr bwMode="auto">
          <a:xfrm>
            <a:off x="35814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0" name="Rectangle 50"/>
          <p:cNvSpPr>
            <a:spLocks noChangeArrowheads="1"/>
          </p:cNvSpPr>
          <p:nvPr/>
        </p:nvSpPr>
        <p:spPr bwMode="auto">
          <a:xfrm>
            <a:off x="20574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23622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2" name="Rectangle 52"/>
          <p:cNvSpPr>
            <a:spLocks noChangeArrowheads="1"/>
          </p:cNvSpPr>
          <p:nvPr/>
        </p:nvSpPr>
        <p:spPr bwMode="auto">
          <a:xfrm>
            <a:off x="26670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3" name="Rectangle 53"/>
          <p:cNvSpPr>
            <a:spLocks noChangeArrowheads="1"/>
          </p:cNvSpPr>
          <p:nvPr/>
        </p:nvSpPr>
        <p:spPr bwMode="auto">
          <a:xfrm>
            <a:off x="29718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5" name="Rectangle 55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6" name="Rectangle 56"/>
          <p:cNvSpPr>
            <a:spLocks noChangeArrowheads="1"/>
          </p:cNvSpPr>
          <p:nvPr/>
        </p:nvSpPr>
        <p:spPr bwMode="auto">
          <a:xfrm>
            <a:off x="1371600" y="56388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3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1371600" y="59436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4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78" name="Rectangle 58"/>
          <p:cNvSpPr>
            <a:spLocks noChangeArrowheads="1"/>
          </p:cNvSpPr>
          <p:nvPr/>
        </p:nvSpPr>
        <p:spPr bwMode="auto">
          <a:xfrm>
            <a:off x="4375150" y="4724400"/>
            <a:ext cx="2328863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H = {h</a:t>
            </a:r>
            <a:r>
              <a:rPr lang="en-US" altLang="en-US" sz="1400" baseline="-25000"/>
              <a:t>1</a:t>
            </a:r>
            <a:r>
              <a:rPr lang="en-US" altLang="en-US" sz="1400"/>
              <a:t>, h</a:t>
            </a:r>
            <a:r>
              <a:rPr lang="en-US" altLang="en-US" sz="1400" baseline="-25000"/>
              <a:t>2 </a:t>
            </a:r>
            <a:r>
              <a:rPr lang="en-US" altLang="en-US" sz="1400"/>
              <a:t>, h</a:t>
            </a:r>
            <a:r>
              <a:rPr lang="en-US" altLang="en-US" sz="1400" baseline="-25000"/>
              <a:t>3 </a:t>
            </a:r>
            <a:r>
              <a:rPr lang="en-US" altLang="en-US" sz="1400"/>
              <a:t>, h</a:t>
            </a:r>
            <a:r>
              <a:rPr lang="en-US" altLang="en-US" sz="1400" baseline="-25000"/>
              <a:t>4</a:t>
            </a:r>
            <a:r>
              <a:rPr lang="en-US" altLang="en-US" sz="1400"/>
              <a:t>}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h(b)]  =  1/2</a:t>
            </a:r>
            <a:br>
              <a:rPr lang="en-US" altLang="en-US" sz="1400"/>
            </a:br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h(c)]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h(d)]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h(e)]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h(f)]  =  0</a:t>
            </a:r>
          </a:p>
          <a:p>
            <a:r>
              <a:rPr lang="en-US" altLang="en-US" sz="1400"/>
              <a:t>. . .</a:t>
            </a:r>
          </a:p>
        </p:txBody>
      </p:sp>
      <p:sp>
        <p:nvSpPr>
          <p:cNvPr id="670779" name="Rectangle 59"/>
          <p:cNvSpPr>
            <a:spLocks noChangeArrowheads="1"/>
          </p:cNvSpPr>
          <p:nvPr/>
        </p:nvSpPr>
        <p:spPr bwMode="auto">
          <a:xfrm>
            <a:off x="20574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0" name="Rectangle 60"/>
          <p:cNvSpPr>
            <a:spLocks noChangeArrowheads="1"/>
          </p:cNvSpPr>
          <p:nvPr/>
        </p:nvSpPr>
        <p:spPr bwMode="auto">
          <a:xfrm>
            <a:off x="23622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1" name="Rectangle 61"/>
          <p:cNvSpPr>
            <a:spLocks noChangeArrowheads="1"/>
          </p:cNvSpPr>
          <p:nvPr/>
        </p:nvSpPr>
        <p:spPr bwMode="auto">
          <a:xfrm>
            <a:off x="26670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2" name="Rectangle 62"/>
          <p:cNvSpPr>
            <a:spLocks noChangeArrowheads="1"/>
          </p:cNvSpPr>
          <p:nvPr/>
        </p:nvSpPr>
        <p:spPr bwMode="auto">
          <a:xfrm>
            <a:off x="29718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3" name="Rectangle 63"/>
          <p:cNvSpPr>
            <a:spLocks noChangeArrowheads="1"/>
          </p:cNvSpPr>
          <p:nvPr/>
        </p:nvSpPr>
        <p:spPr bwMode="auto">
          <a:xfrm>
            <a:off x="32766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4" name="Rectangle 64"/>
          <p:cNvSpPr>
            <a:spLocks noChangeArrowheads="1"/>
          </p:cNvSpPr>
          <p:nvPr/>
        </p:nvSpPr>
        <p:spPr bwMode="auto">
          <a:xfrm>
            <a:off x="35814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5" name="Rectangle 65"/>
          <p:cNvSpPr>
            <a:spLocks noChangeArrowheads="1"/>
          </p:cNvSpPr>
          <p:nvPr/>
        </p:nvSpPr>
        <p:spPr bwMode="auto">
          <a:xfrm>
            <a:off x="20574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6" name="Rectangle 66"/>
          <p:cNvSpPr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7" name="Rectangle 67"/>
          <p:cNvSpPr>
            <a:spLocks noChangeArrowheads="1"/>
          </p:cNvSpPr>
          <p:nvPr/>
        </p:nvSpPr>
        <p:spPr bwMode="auto">
          <a:xfrm>
            <a:off x="26670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8" name="Rectangle 68"/>
          <p:cNvSpPr>
            <a:spLocks noChangeArrowheads="1"/>
          </p:cNvSpPr>
          <p:nvPr/>
        </p:nvSpPr>
        <p:spPr bwMode="auto">
          <a:xfrm>
            <a:off x="29718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9" name="Rectangle 69"/>
          <p:cNvSpPr>
            <a:spLocks noChangeArrowheads="1"/>
          </p:cNvSpPr>
          <p:nvPr/>
        </p:nvSpPr>
        <p:spPr bwMode="auto">
          <a:xfrm>
            <a:off x="32766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90" name="Rectangle 70"/>
          <p:cNvSpPr>
            <a:spLocks noChangeArrowheads="1"/>
          </p:cNvSpPr>
          <p:nvPr/>
        </p:nvSpPr>
        <p:spPr bwMode="auto">
          <a:xfrm>
            <a:off x="35814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91" name="Rectangle 71"/>
          <p:cNvSpPr>
            <a:spLocks noChangeArrowheads="1"/>
          </p:cNvSpPr>
          <p:nvPr/>
        </p:nvSpPr>
        <p:spPr bwMode="auto">
          <a:xfrm>
            <a:off x="1371600" y="50292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1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92" name="Rectangle 72"/>
          <p:cNvSpPr>
            <a:spLocks noChangeArrowheads="1"/>
          </p:cNvSpPr>
          <p:nvPr/>
        </p:nvSpPr>
        <p:spPr bwMode="auto">
          <a:xfrm>
            <a:off x="1371600" y="53340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2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93" name="Rectangle 73"/>
          <p:cNvSpPr>
            <a:spLocks noChangeArrowheads="1"/>
          </p:cNvSpPr>
          <p:nvPr/>
        </p:nvSpPr>
        <p:spPr bwMode="auto">
          <a:xfrm>
            <a:off x="7310438" y="3498850"/>
            <a:ext cx="1238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</a:rPr>
              <a:t>not</a:t>
            </a:r>
            <a:r>
              <a:rPr lang="en-US" altLang="en-US" sz="1400"/>
              <a:t> universal</a:t>
            </a:r>
          </a:p>
        </p:txBody>
      </p:sp>
      <p:sp>
        <p:nvSpPr>
          <p:cNvPr id="670794" name="Rectangle 74"/>
          <p:cNvSpPr>
            <a:spLocks noChangeArrowheads="1"/>
          </p:cNvSpPr>
          <p:nvPr/>
        </p:nvSpPr>
        <p:spPr bwMode="auto">
          <a:xfrm>
            <a:off x="7445375" y="5216525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universal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23020</TotalTime>
  <Words>4689</Words>
  <Application>Microsoft Office PowerPoint</Application>
  <PresentationFormat>On-screen Show (4:3)</PresentationFormat>
  <Paragraphs>504</Paragraphs>
  <Slides>40</Slides>
  <Notes>14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Monotype Sorts</vt:lpstr>
      <vt:lpstr>Cambria Math</vt:lpstr>
      <vt:lpstr>Comic Sans MS</vt:lpstr>
      <vt:lpstr>Courier New</vt:lpstr>
      <vt:lpstr>Wingdings</vt:lpstr>
      <vt:lpstr>Theme1</vt:lpstr>
      <vt:lpstr>Equation</vt:lpstr>
      <vt:lpstr>13.6  Hashing and Hash Tables</vt:lpstr>
      <vt:lpstr>The Dictionary Problem</vt:lpstr>
      <vt:lpstr>Hash Table</vt:lpstr>
      <vt:lpstr>Analysis of Chaining under Truly Random Hashing Assumption</vt:lpstr>
      <vt:lpstr>Open Addressing</vt:lpstr>
      <vt:lpstr>Analysis of Open Addressing under Uniform Hashing Assumption</vt:lpstr>
      <vt:lpstr>Ad Hoc Hash Function</vt:lpstr>
      <vt:lpstr>Algorithmic Complexity Attacks</vt:lpstr>
      <vt:lpstr>Universal Hashing</vt:lpstr>
      <vt:lpstr>Universal Hashing</vt:lpstr>
      <vt:lpstr>Designing a Universal Family of Hash Functions</vt:lpstr>
      <vt:lpstr>Designing a Universal Class of Hash Functions</vt:lpstr>
      <vt:lpstr>Finite Field Basics</vt:lpstr>
      <vt:lpstr>Hashing Vectors</vt:lpstr>
      <vt:lpstr>Pairwise-Independent Hash Functions</vt:lpstr>
      <vt:lpstr>Pairwise-Independent Hash Functions</vt:lpstr>
      <vt:lpstr>Application of Pairwise Independence: Randomness Reduction</vt:lpstr>
      <vt:lpstr>Generalization to k-wise independence</vt:lpstr>
      <vt:lpstr>Perfect Hashing</vt:lpstr>
      <vt:lpstr>Perfect Hashing</vt:lpstr>
      <vt:lpstr>Perfect Hashing: Analysis</vt:lpstr>
      <vt:lpstr>13.7 Finding the Closest Pair of Points</vt:lpstr>
      <vt:lpstr>The Closest Pair of Points Problem</vt:lpstr>
      <vt:lpstr>Algorithm Outline</vt:lpstr>
      <vt:lpstr>Gridding</vt:lpstr>
      <vt:lpstr>Refined Algorithm</vt:lpstr>
      <vt:lpstr>Cost Analysis</vt:lpstr>
      <vt:lpstr>Randomized Incremental Construction</vt:lpstr>
      <vt:lpstr>Convex Hulls</vt:lpstr>
      <vt:lpstr>Randomized Incremental Construction</vt:lpstr>
      <vt:lpstr>Data Structures</vt:lpstr>
      <vt:lpstr>Add One Point</vt:lpstr>
      <vt:lpstr>Analysis</vt:lpstr>
      <vt:lpstr>Locality Sensitive Hashing</vt:lpstr>
      <vt:lpstr>Nearest Neighbor Search</vt:lpstr>
      <vt:lpstr>LSH Family</vt:lpstr>
      <vt:lpstr>LSH Family Constructions</vt:lpstr>
      <vt:lpstr>Hash Table Construction</vt:lpstr>
      <vt:lpstr>LSH Analysis</vt:lpstr>
      <vt:lpstr>LSH Summary</vt:lpstr>
      <vt:lpstr>handout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1417</cp:revision>
  <cp:lastPrinted>2005-05-09T19:05:58Z</cp:lastPrinted>
  <dcterms:created xsi:type="dcterms:W3CDTF">1999-12-31T01:41:01Z</dcterms:created>
  <dcterms:modified xsi:type="dcterms:W3CDTF">2023-11-06T03:04:09Z</dcterms:modified>
</cp:coreProperties>
</file>