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309" r:id="rId3"/>
    <p:sldId id="306" r:id="rId4"/>
    <p:sldId id="304" r:id="rId5"/>
    <p:sldId id="308" r:id="rId6"/>
    <p:sldId id="300" r:id="rId7"/>
    <p:sldId id="301" r:id="rId8"/>
    <p:sldId id="299" r:id="rId9"/>
    <p:sldId id="295" r:id="rId10"/>
    <p:sldId id="296" r:id="rId11"/>
    <p:sldId id="297" r:id="rId12"/>
    <p:sldId id="261" r:id="rId13"/>
    <p:sldId id="262" r:id="rId14"/>
    <p:sldId id="298" r:id="rId15"/>
    <p:sldId id="269" r:id="rId16"/>
    <p:sldId id="270" r:id="rId17"/>
    <p:sldId id="286" r:id="rId18"/>
    <p:sldId id="287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47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8B4B-ED74-40E0-9736-76B5813A8A5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9738-4D91-4B2E-BE62-C0B642B2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0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3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286000"/>
            <a:ext cx="9144000" cy="1524000"/>
          </a:xfrm>
        </p:spPr>
        <p:txBody>
          <a:bodyPr/>
          <a:lstStyle/>
          <a:p>
            <a:r>
              <a:rPr lang="en-US" sz="4000" b="1" dirty="0"/>
              <a:t>COMP 5711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Advanced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90600" y="4572000"/>
            <a:ext cx="7162800" cy="736600"/>
          </a:xfrm>
        </p:spPr>
        <p:txBody>
          <a:bodyPr/>
          <a:lstStyle/>
          <a:p>
            <a:pPr algn="ctr"/>
            <a:r>
              <a:rPr lang="en-US" dirty="0" err="1"/>
              <a:t>Ke</a:t>
            </a:r>
            <a:r>
              <a:rPr lang="en-US" dirty="0"/>
              <a:t> Yi</a:t>
            </a:r>
          </a:p>
          <a:p>
            <a:pPr algn="ctr"/>
            <a:r>
              <a:rPr lang="en-US" dirty="0" err="1"/>
              <a:t>Dept</a:t>
            </a:r>
            <a:r>
              <a:rPr lang="en-US" dirty="0"/>
              <a:t> CSE, HKUST</a:t>
            </a:r>
          </a:p>
        </p:txBody>
      </p:sp>
    </p:spTree>
    <p:extLst>
      <p:ext uri="{BB962C8B-B14F-4D97-AF65-F5344CB8AC3E}">
        <p14:creationId xmlns:p14="http://schemas.microsoft.com/office/powerpoint/2010/main" val="386540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/>
              <a:t>Models of Computation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620000" cy="384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All models are wrong,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But some are useful.</a:t>
            </a:r>
          </a:p>
          <a:p>
            <a:pPr algn="r"/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George E. P. Box</a:t>
            </a:r>
          </a:p>
        </p:txBody>
      </p:sp>
    </p:spTree>
    <p:extLst>
      <p:ext uri="{BB962C8B-B14F-4D97-AF65-F5344CB8AC3E}">
        <p14:creationId xmlns:p14="http://schemas.microsoft.com/office/powerpoint/2010/main" val="17460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8" y="609600"/>
            <a:ext cx="9144000" cy="457200"/>
          </a:xfrm>
        </p:spPr>
        <p:txBody>
          <a:bodyPr/>
          <a:lstStyle/>
          <a:p>
            <a:r>
              <a:rPr lang="en-US" sz="2800" dirty="0"/>
              <a:t>Models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Turing machine</a:t>
            </a:r>
          </a:p>
          <a:p>
            <a:r>
              <a:rPr lang="en-US" sz="2000" dirty="0"/>
              <a:t>Random Access Machine (RAM)</a:t>
            </a:r>
          </a:p>
          <a:p>
            <a:pPr lvl="1"/>
            <a:r>
              <a:rPr lang="en-US" sz="2000" dirty="0"/>
              <a:t>Space</a:t>
            </a:r>
          </a:p>
          <a:p>
            <a:pPr lvl="1"/>
            <a:r>
              <a:rPr lang="en-US" sz="2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422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>
            <a:normAutofit/>
          </a:bodyPr>
          <a:lstStyle/>
          <a:p>
            <a:r>
              <a:rPr lang="en-US" sz="2800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Classical measures for algorithms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But do you really understand it?</a:t>
                </a:r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The set membership problem: How to store a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/>
                  <a:t>of positive integers </a:t>
                </a:r>
                <a:r>
                  <a:rPr lang="en-US" sz="2000" dirty="0"/>
                  <a:t>compactly such that, for any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we can check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i="1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Proposed solution: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000" i="1" baseline="-2500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𝑖</m:t>
                    </m:r>
                  </m:oMath>
                </a14:m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be the </a:t>
                </a:r>
                <a:r>
                  <a:rPr lang="en-US" sz="2000" dirty="0" err="1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i-th</a:t>
                </a: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prime number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𝑠</m:t>
                    </m:r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 Unicode MS" panose="020B0604020202020204" pitchFamily="34" charset="-128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 Unicode MS" panose="020B0604020202020204" pitchFamily="34" charset="-128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</m:e>
                    </m:nary>
                  </m:oMath>
                </a14:m>
                <a:endParaRPr lang="en-US" sz="2000" b="0" i="1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Now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, check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000" b="0" i="1" baseline="-25000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| </m:t>
                    </m:r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𝑠</m:t>
                    </m:r>
                  </m:oMath>
                </a14:m>
                <a:r>
                  <a:rPr lang="en-US" sz="2000" b="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endParaRPr lang="en-US" sz="20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Claim: We can solve this problem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(1)</m:t>
                    </m:r>
                  </m:oMath>
                </a14:m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space!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8200"/>
              </a:xfrm>
              <a:blipFill>
                <a:blip r:embed="rId2"/>
                <a:stretch>
                  <a:fillRect l="-741" t="-131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2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457200"/>
          </a:xfrm>
        </p:spPr>
        <p:txBody>
          <a:bodyPr/>
          <a:lstStyle/>
          <a:p>
            <a:r>
              <a:rPr lang="en-US" sz="2800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458200" cy="6096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Cannot have unbounded integers!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Can also screw up time complexity: Can solve NP-complete problems in polynomial time if allow unbounded integers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Consider bit-level complexity?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Then multiplication/division is more costly than addition/subtraction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Common assumptions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Each integer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bits, any arithmetic operation (+, - , *, /, mod)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-bit integers takes one unit of time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Or assume the word length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bits,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is a parameter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Real RAM: real numbers can only manipulated using arithmetic operations but cannot be converted to integers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Sorting: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RAM,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in real RAM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Linear programming: polynomial time in RAM, open problem in real RAM (strongly polynomial time)</a:t>
                </a:r>
              </a:p>
              <a:p>
                <a:pPr lvl="1">
                  <a:lnSpc>
                    <a:spcPct val="12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458200" cy="6096000"/>
              </a:xfrm>
              <a:blipFill>
                <a:blip r:embed="rId2"/>
                <a:stretch>
                  <a:fillRect l="-720" r="-288" b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6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253" y="609600"/>
            <a:ext cx="9144000" cy="457200"/>
          </a:xfrm>
        </p:spPr>
        <p:txBody>
          <a:bodyPr/>
          <a:lstStyle/>
          <a:p>
            <a:r>
              <a:rPr lang="en-US" sz="2800" dirty="0"/>
              <a:t>Models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Turing machine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Random Access Machine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Computation models for “Big data”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Data stream model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External memory model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Parallel models: PRAM, BSP, MapReduce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Distributed computing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1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/>
              <a:t>Asymptotics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848600" cy="495300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Asymptotics: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US" sz="2000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Why?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Easier to analyze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Result independent of implementation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Focus on growth rate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Worst-case analysis</a:t>
                </a:r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848600" cy="4953000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7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/>
              <a:t>Upper and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0386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Can you tell the differences of these statements: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complexity of algorithm A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complexity of algorithm A is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complexity of algorithm A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complexity of problem P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complexity of problem P is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complexity of problem 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038600"/>
              </a:xfrm>
              <a:blipFill rotWithShape="0">
                <a:blip r:embed="rId2"/>
                <a:stretch>
                  <a:fillRect l="-734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85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" y="609600"/>
            <a:ext cx="9144000" cy="457200"/>
          </a:xfrm>
        </p:spPr>
        <p:txBody>
          <a:bodyPr/>
          <a:lstStyle/>
          <a:p>
            <a:r>
              <a:rPr lang="en-US" sz="2800" dirty="0"/>
              <a:t>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7848600" cy="5029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No unconditional, concrete lower bounds are known 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Conjectures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Graph isomorphism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Integer factorization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Discrete logarithm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Exponential time hypothesis (ETH)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ea typeface="Cambria Math"/>
                  </a:rPr>
                  <a:t>3SUM</a:t>
                </a:r>
                <a:endParaRPr lang="en-US" sz="2000" b="0" baseline="30000" dirty="0">
                  <a:ea typeface="Cambria Math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>
                    <a:ea typeface="Cambria Math"/>
                  </a:rPr>
                  <a:t>Online matrix-vector multiplication</a:t>
                </a:r>
              </a:p>
              <a:p>
                <a:pPr marL="114300" lvl="1" indent="0">
                  <a:lnSpc>
                    <a:spcPct val="120000"/>
                  </a:lnSpc>
                  <a:buNone/>
                </a:pPr>
                <a:endParaRPr lang="en-US" sz="20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7848600" cy="5029200"/>
              </a:xfrm>
              <a:blipFill>
                <a:blip r:embed="rId2"/>
                <a:stretch>
                  <a:fillRect l="-776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4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/>
              <a:t>Lower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Restricted computational models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Decision tree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Non-time lower bounds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Circuit complexity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Communication lower bounds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Space lower bounds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Data structure lower bounds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I/O lower bounds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Sample-accuracy lower bound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90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5" y="609600"/>
            <a:ext cx="9144000" cy="457200"/>
          </a:xfrm>
        </p:spPr>
        <p:txBody>
          <a:bodyPr/>
          <a:lstStyle/>
          <a:p>
            <a:r>
              <a:rPr lang="en-US" sz="2800" dirty="0"/>
              <a:t>Beyond Worst-Case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5443"/>
            <a:ext cx="78486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Expected case (for randomized algorithms)</a:t>
            </a:r>
          </a:p>
          <a:p>
            <a:pPr lvl="1"/>
            <a:r>
              <a:rPr lang="en-US" sz="2000" dirty="0"/>
              <a:t>Also high-probability bound</a:t>
            </a:r>
          </a:p>
          <a:p>
            <a:r>
              <a:rPr lang="en-US" sz="2000" dirty="0"/>
              <a:t>Average-case analysis</a:t>
            </a:r>
          </a:p>
          <a:p>
            <a:r>
              <a:rPr lang="en-US" sz="2000" dirty="0"/>
              <a:t>Instance-optimality / Parameterized analysis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78C580-18CF-46AC-ADA8-AD642F662FBA}"/>
              </a:ext>
            </a:extLst>
          </p:cNvPr>
          <p:cNvCxnSpPr/>
          <p:nvPr/>
        </p:nvCxnSpPr>
        <p:spPr bwMode="auto">
          <a:xfrm>
            <a:off x="1441173" y="6427505"/>
            <a:ext cx="5943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0BDF8A-23BC-47C9-AA36-56C24961AE21}"/>
              </a:ext>
            </a:extLst>
          </p:cNvPr>
          <p:cNvCxnSpPr/>
          <p:nvPr/>
        </p:nvCxnSpPr>
        <p:spPr bwMode="auto">
          <a:xfrm flipV="1">
            <a:off x="1441173" y="2998505"/>
            <a:ext cx="0" cy="3429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B370CC-EF31-470F-AD6C-95E7C77F2A9C}"/>
              </a:ext>
            </a:extLst>
          </p:cNvPr>
          <p:cNvCxnSpPr/>
          <p:nvPr/>
        </p:nvCxnSpPr>
        <p:spPr bwMode="auto">
          <a:xfrm>
            <a:off x="1441173" y="3455705"/>
            <a:ext cx="579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Freeform 16">
            <a:extLst>
              <a:ext uri="{FF2B5EF4-FFF2-40B4-BE49-F238E27FC236}">
                <a16:creationId xmlns:a16="http://schemas.microsoft.com/office/drawing/2014/main" id="{A41E0B8A-D241-4907-ADEC-432DD2EBE7C1}"/>
              </a:ext>
            </a:extLst>
          </p:cNvPr>
          <p:cNvSpPr/>
          <p:nvPr/>
        </p:nvSpPr>
        <p:spPr bwMode="auto">
          <a:xfrm>
            <a:off x="1432890" y="3465480"/>
            <a:ext cx="5844209" cy="2137077"/>
          </a:xfrm>
          <a:custGeom>
            <a:avLst/>
            <a:gdLst>
              <a:gd name="connsiteX0" fmla="*/ 0 w 5844209"/>
              <a:gd name="connsiteY0" fmla="*/ 2137077 h 2137077"/>
              <a:gd name="connsiteX1" fmla="*/ 611257 w 5844209"/>
              <a:gd name="connsiteY1" fmla="*/ 1212738 h 2137077"/>
              <a:gd name="connsiteX2" fmla="*/ 1903344 w 5844209"/>
              <a:gd name="connsiteY2" fmla="*/ 1182921 h 2137077"/>
              <a:gd name="connsiteX3" fmla="*/ 2390361 w 5844209"/>
              <a:gd name="connsiteY3" fmla="*/ 203916 h 2137077"/>
              <a:gd name="connsiteX4" fmla="*/ 2946953 w 5844209"/>
              <a:gd name="connsiteY4" fmla="*/ 164 h 2137077"/>
              <a:gd name="connsiteX5" fmla="*/ 3443909 w 5844209"/>
              <a:gd name="connsiteY5" fmla="*/ 189008 h 2137077"/>
              <a:gd name="connsiteX6" fmla="*/ 4124740 w 5844209"/>
              <a:gd name="connsiteY6" fmla="*/ 1004016 h 2137077"/>
              <a:gd name="connsiteX7" fmla="*/ 5277679 w 5844209"/>
              <a:gd name="connsiteY7" fmla="*/ 964260 h 2137077"/>
              <a:gd name="connsiteX8" fmla="*/ 5844209 w 5844209"/>
              <a:gd name="connsiteY8" fmla="*/ 1197829 h 2137077"/>
              <a:gd name="connsiteX9" fmla="*/ 5844209 w 5844209"/>
              <a:gd name="connsiteY9" fmla="*/ 1197829 h 213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209" h="2137077">
                <a:moveTo>
                  <a:pt x="0" y="2137077"/>
                </a:moveTo>
                <a:cubicBezTo>
                  <a:pt x="147016" y="1754420"/>
                  <a:pt x="294033" y="1371764"/>
                  <a:pt x="611257" y="1212738"/>
                </a:cubicBezTo>
                <a:cubicBezTo>
                  <a:pt x="928481" y="1053712"/>
                  <a:pt x="1606827" y="1351058"/>
                  <a:pt x="1903344" y="1182921"/>
                </a:cubicBezTo>
                <a:cubicBezTo>
                  <a:pt x="2199861" y="1014784"/>
                  <a:pt x="2216426" y="401042"/>
                  <a:pt x="2390361" y="203916"/>
                </a:cubicBezTo>
                <a:cubicBezTo>
                  <a:pt x="2564296" y="6790"/>
                  <a:pt x="2771362" y="2649"/>
                  <a:pt x="2946953" y="164"/>
                </a:cubicBezTo>
                <a:cubicBezTo>
                  <a:pt x="3122544" y="-2321"/>
                  <a:pt x="3247611" y="21699"/>
                  <a:pt x="3443909" y="189008"/>
                </a:cubicBezTo>
                <a:cubicBezTo>
                  <a:pt x="3640207" y="356317"/>
                  <a:pt x="3819112" y="874807"/>
                  <a:pt x="4124740" y="1004016"/>
                </a:cubicBezTo>
                <a:cubicBezTo>
                  <a:pt x="4430368" y="1133225"/>
                  <a:pt x="4991101" y="931958"/>
                  <a:pt x="5277679" y="964260"/>
                </a:cubicBezTo>
                <a:cubicBezTo>
                  <a:pt x="5564257" y="996562"/>
                  <a:pt x="5844209" y="1197829"/>
                  <a:pt x="5844209" y="1197829"/>
                </a:cubicBezTo>
                <a:lnTo>
                  <a:pt x="5844209" y="1197829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D290624A-8F6D-4B5B-BA4D-17712AC1FB9F}"/>
              </a:ext>
            </a:extLst>
          </p:cNvPr>
          <p:cNvSpPr/>
          <p:nvPr/>
        </p:nvSpPr>
        <p:spPr bwMode="auto">
          <a:xfrm>
            <a:off x="1427921" y="3457848"/>
            <a:ext cx="5804452" cy="798390"/>
          </a:xfrm>
          <a:custGeom>
            <a:avLst/>
            <a:gdLst>
              <a:gd name="connsiteX0" fmla="*/ 0 w 1466022"/>
              <a:gd name="connsiteY0" fmla="*/ 342900 h 480329"/>
              <a:gd name="connsiteX1" fmla="*/ 526774 w 1466022"/>
              <a:gd name="connsiteY1" fmla="*/ 462169 h 480329"/>
              <a:gd name="connsiteX2" fmla="*/ 1466022 w 1466022"/>
              <a:gd name="connsiteY2" fmla="*/ 0 h 480329"/>
              <a:gd name="connsiteX3" fmla="*/ 1466022 w 1466022"/>
              <a:gd name="connsiteY3" fmla="*/ 0 h 480329"/>
              <a:gd name="connsiteX0" fmla="*/ 0 w 2131943"/>
              <a:gd name="connsiteY0" fmla="*/ 397565 h 534994"/>
              <a:gd name="connsiteX1" fmla="*/ 526774 w 2131943"/>
              <a:gd name="connsiteY1" fmla="*/ 516834 h 534994"/>
              <a:gd name="connsiteX2" fmla="*/ 1466022 w 2131943"/>
              <a:gd name="connsiteY2" fmla="*/ 54665 h 534994"/>
              <a:gd name="connsiteX3" fmla="*/ 2131943 w 2131943"/>
              <a:gd name="connsiteY3" fmla="*/ 0 h 534994"/>
              <a:gd name="connsiteX0" fmla="*/ 0 w 2559325"/>
              <a:gd name="connsiteY0" fmla="*/ 636104 h 773533"/>
              <a:gd name="connsiteX1" fmla="*/ 526774 w 2559325"/>
              <a:gd name="connsiteY1" fmla="*/ 755373 h 773533"/>
              <a:gd name="connsiteX2" fmla="*/ 1466022 w 2559325"/>
              <a:gd name="connsiteY2" fmla="*/ 293204 h 773533"/>
              <a:gd name="connsiteX3" fmla="*/ 2559325 w 2559325"/>
              <a:gd name="connsiteY3" fmla="*/ 0 h 773533"/>
              <a:gd name="connsiteX0" fmla="*/ 0 w 3786808"/>
              <a:gd name="connsiteY0" fmla="*/ 417443 h 554872"/>
              <a:gd name="connsiteX1" fmla="*/ 526774 w 3786808"/>
              <a:gd name="connsiteY1" fmla="*/ 536712 h 554872"/>
              <a:gd name="connsiteX2" fmla="*/ 1466022 w 3786808"/>
              <a:gd name="connsiteY2" fmla="*/ 74543 h 554872"/>
              <a:gd name="connsiteX3" fmla="*/ 3786808 w 3786808"/>
              <a:gd name="connsiteY3" fmla="*/ 0 h 554872"/>
              <a:gd name="connsiteX0" fmla="*/ 0 w 3786808"/>
              <a:gd name="connsiteY0" fmla="*/ 575570 h 712999"/>
              <a:gd name="connsiteX1" fmla="*/ 526774 w 3786808"/>
              <a:gd name="connsiteY1" fmla="*/ 694839 h 712999"/>
              <a:gd name="connsiteX2" fmla="*/ 1466022 w 3786808"/>
              <a:gd name="connsiteY2" fmla="*/ 232670 h 712999"/>
              <a:gd name="connsiteX3" fmla="*/ 3786808 w 3786808"/>
              <a:gd name="connsiteY3" fmla="*/ 158127 h 712999"/>
              <a:gd name="connsiteX0" fmla="*/ 0 w 3786808"/>
              <a:gd name="connsiteY0" fmla="*/ 663910 h 801339"/>
              <a:gd name="connsiteX1" fmla="*/ 526774 w 3786808"/>
              <a:gd name="connsiteY1" fmla="*/ 783179 h 801339"/>
              <a:gd name="connsiteX2" fmla="*/ 1466022 w 3786808"/>
              <a:gd name="connsiteY2" fmla="*/ 321010 h 801339"/>
              <a:gd name="connsiteX3" fmla="*/ 3786808 w 3786808"/>
              <a:gd name="connsiteY3" fmla="*/ 246467 h 801339"/>
              <a:gd name="connsiteX0" fmla="*/ 0 w 3786808"/>
              <a:gd name="connsiteY0" fmla="*/ 417480 h 554909"/>
              <a:gd name="connsiteX1" fmla="*/ 526774 w 3786808"/>
              <a:gd name="connsiteY1" fmla="*/ 536749 h 554909"/>
              <a:gd name="connsiteX2" fmla="*/ 1466022 w 3786808"/>
              <a:gd name="connsiteY2" fmla="*/ 74580 h 554909"/>
              <a:gd name="connsiteX3" fmla="*/ 2136912 w 3786808"/>
              <a:gd name="connsiteY3" fmla="*/ 233607 h 554909"/>
              <a:gd name="connsiteX4" fmla="*/ 3786808 w 3786808"/>
              <a:gd name="connsiteY4" fmla="*/ 37 h 554909"/>
              <a:gd name="connsiteX0" fmla="*/ 0 w 3786808"/>
              <a:gd name="connsiteY0" fmla="*/ 664349 h 801778"/>
              <a:gd name="connsiteX1" fmla="*/ 526774 w 3786808"/>
              <a:gd name="connsiteY1" fmla="*/ 783618 h 801778"/>
              <a:gd name="connsiteX2" fmla="*/ 1466022 w 3786808"/>
              <a:gd name="connsiteY2" fmla="*/ 321449 h 801778"/>
              <a:gd name="connsiteX3" fmla="*/ 2136912 w 3786808"/>
              <a:gd name="connsiteY3" fmla="*/ 480476 h 801778"/>
              <a:gd name="connsiteX4" fmla="*/ 2857499 w 3786808"/>
              <a:gd name="connsiteY4" fmla="*/ 3397 h 801778"/>
              <a:gd name="connsiteX5" fmla="*/ 3786808 w 3786808"/>
              <a:gd name="connsiteY5" fmla="*/ 246906 h 801778"/>
              <a:gd name="connsiteX0" fmla="*/ 0 w 3786808"/>
              <a:gd name="connsiteY0" fmla="*/ 664349 h 801778"/>
              <a:gd name="connsiteX1" fmla="*/ 526774 w 3786808"/>
              <a:gd name="connsiteY1" fmla="*/ 783618 h 801778"/>
              <a:gd name="connsiteX2" fmla="*/ 1466022 w 3786808"/>
              <a:gd name="connsiteY2" fmla="*/ 321449 h 801778"/>
              <a:gd name="connsiteX3" fmla="*/ 2136912 w 3786808"/>
              <a:gd name="connsiteY3" fmla="*/ 480476 h 801778"/>
              <a:gd name="connsiteX4" fmla="*/ 2320786 w 3786808"/>
              <a:gd name="connsiteY4" fmla="*/ 157454 h 801778"/>
              <a:gd name="connsiteX5" fmla="*/ 2857499 w 3786808"/>
              <a:gd name="connsiteY5" fmla="*/ 3397 h 801778"/>
              <a:gd name="connsiteX6" fmla="*/ 3786808 w 3786808"/>
              <a:gd name="connsiteY6" fmla="*/ 246906 h 801778"/>
              <a:gd name="connsiteX0" fmla="*/ 0 w 5804452"/>
              <a:gd name="connsiteY0" fmla="*/ 663103 h 800532"/>
              <a:gd name="connsiteX1" fmla="*/ 526774 w 5804452"/>
              <a:gd name="connsiteY1" fmla="*/ 782372 h 800532"/>
              <a:gd name="connsiteX2" fmla="*/ 1466022 w 5804452"/>
              <a:gd name="connsiteY2" fmla="*/ 320203 h 800532"/>
              <a:gd name="connsiteX3" fmla="*/ 2136912 w 5804452"/>
              <a:gd name="connsiteY3" fmla="*/ 479230 h 800532"/>
              <a:gd name="connsiteX4" fmla="*/ 2320786 w 5804452"/>
              <a:gd name="connsiteY4" fmla="*/ 156208 h 800532"/>
              <a:gd name="connsiteX5" fmla="*/ 2857499 w 5804452"/>
              <a:gd name="connsiteY5" fmla="*/ 2151 h 800532"/>
              <a:gd name="connsiteX6" fmla="*/ 5804452 w 5804452"/>
              <a:gd name="connsiteY6" fmla="*/ 439473 h 800532"/>
              <a:gd name="connsiteX0" fmla="*/ 0 w 5804452"/>
              <a:gd name="connsiteY0" fmla="*/ 662685 h 800114"/>
              <a:gd name="connsiteX1" fmla="*/ 526774 w 5804452"/>
              <a:gd name="connsiteY1" fmla="*/ 781954 h 800114"/>
              <a:gd name="connsiteX2" fmla="*/ 1466022 w 5804452"/>
              <a:gd name="connsiteY2" fmla="*/ 319785 h 800114"/>
              <a:gd name="connsiteX3" fmla="*/ 2136912 w 5804452"/>
              <a:gd name="connsiteY3" fmla="*/ 478812 h 800114"/>
              <a:gd name="connsiteX4" fmla="*/ 2320786 w 5804452"/>
              <a:gd name="connsiteY4" fmla="*/ 155790 h 800114"/>
              <a:gd name="connsiteX5" fmla="*/ 2857499 w 5804452"/>
              <a:gd name="connsiteY5" fmla="*/ 1733 h 800114"/>
              <a:gd name="connsiteX6" fmla="*/ 4586909 w 5804452"/>
              <a:gd name="connsiteY6" fmla="*/ 248060 h 800114"/>
              <a:gd name="connsiteX7" fmla="*/ 5804452 w 5804452"/>
              <a:gd name="connsiteY7" fmla="*/ 439055 h 800114"/>
              <a:gd name="connsiteX0" fmla="*/ 0 w 5804452"/>
              <a:gd name="connsiteY0" fmla="*/ 662685 h 800114"/>
              <a:gd name="connsiteX1" fmla="*/ 526774 w 5804452"/>
              <a:gd name="connsiteY1" fmla="*/ 781954 h 800114"/>
              <a:gd name="connsiteX2" fmla="*/ 1466022 w 5804452"/>
              <a:gd name="connsiteY2" fmla="*/ 319785 h 800114"/>
              <a:gd name="connsiteX3" fmla="*/ 2136912 w 5804452"/>
              <a:gd name="connsiteY3" fmla="*/ 478812 h 800114"/>
              <a:gd name="connsiteX4" fmla="*/ 2320786 w 5804452"/>
              <a:gd name="connsiteY4" fmla="*/ 155790 h 800114"/>
              <a:gd name="connsiteX5" fmla="*/ 2857499 w 5804452"/>
              <a:gd name="connsiteY5" fmla="*/ 1733 h 800114"/>
              <a:gd name="connsiteX6" fmla="*/ 4870174 w 5804452"/>
              <a:gd name="connsiteY6" fmla="*/ 153639 h 800114"/>
              <a:gd name="connsiteX7" fmla="*/ 5804452 w 5804452"/>
              <a:gd name="connsiteY7" fmla="*/ 439055 h 800114"/>
              <a:gd name="connsiteX0" fmla="*/ 0 w 5804452"/>
              <a:gd name="connsiteY0" fmla="*/ 662685 h 800114"/>
              <a:gd name="connsiteX1" fmla="*/ 526774 w 5804452"/>
              <a:gd name="connsiteY1" fmla="*/ 781954 h 800114"/>
              <a:gd name="connsiteX2" fmla="*/ 1466022 w 5804452"/>
              <a:gd name="connsiteY2" fmla="*/ 319785 h 800114"/>
              <a:gd name="connsiteX3" fmla="*/ 2136912 w 5804452"/>
              <a:gd name="connsiteY3" fmla="*/ 478812 h 800114"/>
              <a:gd name="connsiteX4" fmla="*/ 2320786 w 5804452"/>
              <a:gd name="connsiteY4" fmla="*/ 155790 h 800114"/>
              <a:gd name="connsiteX5" fmla="*/ 2857499 w 5804452"/>
              <a:gd name="connsiteY5" fmla="*/ 1733 h 800114"/>
              <a:gd name="connsiteX6" fmla="*/ 4870174 w 5804452"/>
              <a:gd name="connsiteY6" fmla="*/ 153639 h 800114"/>
              <a:gd name="connsiteX7" fmla="*/ 5391978 w 5804452"/>
              <a:gd name="connsiteY7" fmla="*/ 670473 h 800114"/>
              <a:gd name="connsiteX8" fmla="*/ 5804452 w 5804452"/>
              <a:gd name="connsiteY8" fmla="*/ 439055 h 800114"/>
              <a:gd name="connsiteX0" fmla="*/ 0 w 5804452"/>
              <a:gd name="connsiteY0" fmla="*/ 661478 h 798907"/>
              <a:gd name="connsiteX1" fmla="*/ 526774 w 5804452"/>
              <a:gd name="connsiteY1" fmla="*/ 780747 h 798907"/>
              <a:gd name="connsiteX2" fmla="*/ 1466022 w 5804452"/>
              <a:gd name="connsiteY2" fmla="*/ 318578 h 798907"/>
              <a:gd name="connsiteX3" fmla="*/ 2136912 w 5804452"/>
              <a:gd name="connsiteY3" fmla="*/ 477605 h 798907"/>
              <a:gd name="connsiteX4" fmla="*/ 2320786 w 5804452"/>
              <a:gd name="connsiteY4" fmla="*/ 154583 h 798907"/>
              <a:gd name="connsiteX5" fmla="*/ 2857499 w 5804452"/>
              <a:gd name="connsiteY5" fmla="*/ 526 h 798907"/>
              <a:gd name="connsiteX6" fmla="*/ 4040256 w 5804452"/>
              <a:gd name="connsiteY6" fmla="*/ 405879 h 798907"/>
              <a:gd name="connsiteX7" fmla="*/ 4870174 w 5804452"/>
              <a:gd name="connsiteY7" fmla="*/ 152432 h 798907"/>
              <a:gd name="connsiteX8" fmla="*/ 5391978 w 5804452"/>
              <a:gd name="connsiteY8" fmla="*/ 669266 h 798907"/>
              <a:gd name="connsiteX9" fmla="*/ 5804452 w 5804452"/>
              <a:gd name="connsiteY9" fmla="*/ 437848 h 798907"/>
              <a:gd name="connsiteX0" fmla="*/ 0 w 5804452"/>
              <a:gd name="connsiteY0" fmla="*/ 660961 h 798390"/>
              <a:gd name="connsiteX1" fmla="*/ 526774 w 5804452"/>
              <a:gd name="connsiteY1" fmla="*/ 780230 h 798390"/>
              <a:gd name="connsiteX2" fmla="*/ 1466022 w 5804452"/>
              <a:gd name="connsiteY2" fmla="*/ 318061 h 798390"/>
              <a:gd name="connsiteX3" fmla="*/ 2136912 w 5804452"/>
              <a:gd name="connsiteY3" fmla="*/ 477088 h 798390"/>
              <a:gd name="connsiteX4" fmla="*/ 2320786 w 5804452"/>
              <a:gd name="connsiteY4" fmla="*/ 154066 h 798390"/>
              <a:gd name="connsiteX5" fmla="*/ 2857499 w 5804452"/>
              <a:gd name="connsiteY5" fmla="*/ 9 h 798390"/>
              <a:gd name="connsiteX6" fmla="*/ 3508513 w 5804452"/>
              <a:gd name="connsiteY6" fmla="*/ 77371 h 798390"/>
              <a:gd name="connsiteX7" fmla="*/ 4040256 w 5804452"/>
              <a:gd name="connsiteY7" fmla="*/ 405362 h 798390"/>
              <a:gd name="connsiteX8" fmla="*/ 4870174 w 5804452"/>
              <a:gd name="connsiteY8" fmla="*/ 151915 h 798390"/>
              <a:gd name="connsiteX9" fmla="*/ 5391978 w 5804452"/>
              <a:gd name="connsiteY9" fmla="*/ 668749 h 798390"/>
              <a:gd name="connsiteX10" fmla="*/ 5804452 w 5804452"/>
              <a:gd name="connsiteY10" fmla="*/ 437331 h 79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04452" h="798390">
                <a:moveTo>
                  <a:pt x="0" y="660961"/>
                </a:moveTo>
                <a:cubicBezTo>
                  <a:pt x="141218" y="749170"/>
                  <a:pt x="282437" y="837380"/>
                  <a:pt x="526774" y="780230"/>
                </a:cubicBezTo>
                <a:cubicBezTo>
                  <a:pt x="771111" y="723080"/>
                  <a:pt x="1197666" y="368585"/>
                  <a:pt x="1466022" y="318061"/>
                </a:cubicBezTo>
                <a:cubicBezTo>
                  <a:pt x="1734378" y="267537"/>
                  <a:pt x="1962149" y="490340"/>
                  <a:pt x="2136912" y="477088"/>
                </a:cubicBezTo>
                <a:cubicBezTo>
                  <a:pt x="2311675" y="463836"/>
                  <a:pt x="2200688" y="233579"/>
                  <a:pt x="2320786" y="154066"/>
                </a:cubicBezTo>
                <a:cubicBezTo>
                  <a:pt x="2440884" y="74553"/>
                  <a:pt x="2686049" y="367"/>
                  <a:pt x="2857499" y="9"/>
                </a:cubicBezTo>
                <a:cubicBezTo>
                  <a:pt x="3028949" y="-349"/>
                  <a:pt x="3311387" y="9812"/>
                  <a:pt x="3508513" y="77371"/>
                </a:cubicBezTo>
                <a:cubicBezTo>
                  <a:pt x="3705639" y="144930"/>
                  <a:pt x="3786808" y="405362"/>
                  <a:pt x="4040256" y="405362"/>
                </a:cubicBezTo>
                <a:cubicBezTo>
                  <a:pt x="4293704" y="405362"/>
                  <a:pt x="4645715" y="49211"/>
                  <a:pt x="4870174" y="151915"/>
                </a:cubicBezTo>
                <a:cubicBezTo>
                  <a:pt x="5015948" y="198297"/>
                  <a:pt x="5246204" y="622367"/>
                  <a:pt x="5391978" y="668749"/>
                </a:cubicBezTo>
                <a:lnTo>
                  <a:pt x="5804452" y="43733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52FD3A6B-10B9-4D2D-9816-4234C42E6A88}"/>
              </a:ext>
            </a:extLst>
          </p:cNvPr>
          <p:cNvSpPr/>
          <p:nvPr/>
        </p:nvSpPr>
        <p:spPr bwMode="auto">
          <a:xfrm>
            <a:off x="1447800" y="3450771"/>
            <a:ext cx="5804452" cy="1258260"/>
          </a:xfrm>
          <a:custGeom>
            <a:avLst/>
            <a:gdLst>
              <a:gd name="connsiteX0" fmla="*/ 0 w 1466022"/>
              <a:gd name="connsiteY0" fmla="*/ 342900 h 480329"/>
              <a:gd name="connsiteX1" fmla="*/ 526774 w 1466022"/>
              <a:gd name="connsiteY1" fmla="*/ 462169 h 480329"/>
              <a:gd name="connsiteX2" fmla="*/ 1466022 w 1466022"/>
              <a:gd name="connsiteY2" fmla="*/ 0 h 480329"/>
              <a:gd name="connsiteX3" fmla="*/ 1466022 w 1466022"/>
              <a:gd name="connsiteY3" fmla="*/ 0 h 480329"/>
              <a:gd name="connsiteX0" fmla="*/ 0 w 2131943"/>
              <a:gd name="connsiteY0" fmla="*/ 397565 h 534994"/>
              <a:gd name="connsiteX1" fmla="*/ 526774 w 2131943"/>
              <a:gd name="connsiteY1" fmla="*/ 516834 h 534994"/>
              <a:gd name="connsiteX2" fmla="*/ 1466022 w 2131943"/>
              <a:gd name="connsiteY2" fmla="*/ 54665 h 534994"/>
              <a:gd name="connsiteX3" fmla="*/ 2131943 w 2131943"/>
              <a:gd name="connsiteY3" fmla="*/ 0 h 534994"/>
              <a:gd name="connsiteX0" fmla="*/ 0 w 2559325"/>
              <a:gd name="connsiteY0" fmla="*/ 636104 h 773533"/>
              <a:gd name="connsiteX1" fmla="*/ 526774 w 2559325"/>
              <a:gd name="connsiteY1" fmla="*/ 755373 h 773533"/>
              <a:gd name="connsiteX2" fmla="*/ 1466022 w 2559325"/>
              <a:gd name="connsiteY2" fmla="*/ 293204 h 773533"/>
              <a:gd name="connsiteX3" fmla="*/ 2559325 w 2559325"/>
              <a:gd name="connsiteY3" fmla="*/ 0 h 773533"/>
              <a:gd name="connsiteX0" fmla="*/ 0 w 3786808"/>
              <a:gd name="connsiteY0" fmla="*/ 417443 h 554872"/>
              <a:gd name="connsiteX1" fmla="*/ 526774 w 3786808"/>
              <a:gd name="connsiteY1" fmla="*/ 536712 h 554872"/>
              <a:gd name="connsiteX2" fmla="*/ 1466022 w 3786808"/>
              <a:gd name="connsiteY2" fmla="*/ 74543 h 554872"/>
              <a:gd name="connsiteX3" fmla="*/ 3786808 w 3786808"/>
              <a:gd name="connsiteY3" fmla="*/ 0 h 554872"/>
              <a:gd name="connsiteX0" fmla="*/ 0 w 3786808"/>
              <a:gd name="connsiteY0" fmla="*/ 575570 h 712999"/>
              <a:gd name="connsiteX1" fmla="*/ 526774 w 3786808"/>
              <a:gd name="connsiteY1" fmla="*/ 694839 h 712999"/>
              <a:gd name="connsiteX2" fmla="*/ 1466022 w 3786808"/>
              <a:gd name="connsiteY2" fmla="*/ 232670 h 712999"/>
              <a:gd name="connsiteX3" fmla="*/ 3786808 w 3786808"/>
              <a:gd name="connsiteY3" fmla="*/ 158127 h 712999"/>
              <a:gd name="connsiteX0" fmla="*/ 0 w 3786808"/>
              <a:gd name="connsiteY0" fmla="*/ 663910 h 801339"/>
              <a:gd name="connsiteX1" fmla="*/ 526774 w 3786808"/>
              <a:gd name="connsiteY1" fmla="*/ 783179 h 801339"/>
              <a:gd name="connsiteX2" fmla="*/ 1466022 w 3786808"/>
              <a:gd name="connsiteY2" fmla="*/ 321010 h 801339"/>
              <a:gd name="connsiteX3" fmla="*/ 3786808 w 3786808"/>
              <a:gd name="connsiteY3" fmla="*/ 246467 h 801339"/>
              <a:gd name="connsiteX0" fmla="*/ 0 w 3786808"/>
              <a:gd name="connsiteY0" fmla="*/ 417480 h 554909"/>
              <a:gd name="connsiteX1" fmla="*/ 526774 w 3786808"/>
              <a:gd name="connsiteY1" fmla="*/ 536749 h 554909"/>
              <a:gd name="connsiteX2" fmla="*/ 1466022 w 3786808"/>
              <a:gd name="connsiteY2" fmla="*/ 74580 h 554909"/>
              <a:gd name="connsiteX3" fmla="*/ 2136912 w 3786808"/>
              <a:gd name="connsiteY3" fmla="*/ 233607 h 554909"/>
              <a:gd name="connsiteX4" fmla="*/ 3786808 w 3786808"/>
              <a:gd name="connsiteY4" fmla="*/ 37 h 554909"/>
              <a:gd name="connsiteX0" fmla="*/ 0 w 3786808"/>
              <a:gd name="connsiteY0" fmla="*/ 664349 h 801778"/>
              <a:gd name="connsiteX1" fmla="*/ 526774 w 3786808"/>
              <a:gd name="connsiteY1" fmla="*/ 783618 h 801778"/>
              <a:gd name="connsiteX2" fmla="*/ 1466022 w 3786808"/>
              <a:gd name="connsiteY2" fmla="*/ 321449 h 801778"/>
              <a:gd name="connsiteX3" fmla="*/ 2136912 w 3786808"/>
              <a:gd name="connsiteY3" fmla="*/ 480476 h 801778"/>
              <a:gd name="connsiteX4" fmla="*/ 2857499 w 3786808"/>
              <a:gd name="connsiteY4" fmla="*/ 3397 h 801778"/>
              <a:gd name="connsiteX5" fmla="*/ 3786808 w 3786808"/>
              <a:gd name="connsiteY5" fmla="*/ 246906 h 801778"/>
              <a:gd name="connsiteX0" fmla="*/ 0 w 3786808"/>
              <a:gd name="connsiteY0" fmla="*/ 664349 h 801778"/>
              <a:gd name="connsiteX1" fmla="*/ 526774 w 3786808"/>
              <a:gd name="connsiteY1" fmla="*/ 783618 h 801778"/>
              <a:gd name="connsiteX2" fmla="*/ 1466022 w 3786808"/>
              <a:gd name="connsiteY2" fmla="*/ 321449 h 801778"/>
              <a:gd name="connsiteX3" fmla="*/ 2136912 w 3786808"/>
              <a:gd name="connsiteY3" fmla="*/ 480476 h 801778"/>
              <a:gd name="connsiteX4" fmla="*/ 2320786 w 3786808"/>
              <a:gd name="connsiteY4" fmla="*/ 157454 h 801778"/>
              <a:gd name="connsiteX5" fmla="*/ 2857499 w 3786808"/>
              <a:gd name="connsiteY5" fmla="*/ 3397 h 801778"/>
              <a:gd name="connsiteX6" fmla="*/ 3786808 w 3786808"/>
              <a:gd name="connsiteY6" fmla="*/ 246906 h 801778"/>
              <a:gd name="connsiteX0" fmla="*/ 0 w 5804452"/>
              <a:gd name="connsiteY0" fmla="*/ 663103 h 800532"/>
              <a:gd name="connsiteX1" fmla="*/ 526774 w 5804452"/>
              <a:gd name="connsiteY1" fmla="*/ 782372 h 800532"/>
              <a:gd name="connsiteX2" fmla="*/ 1466022 w 5804452"/>
              <a:gd name="connsiteY2" fmla="*/ 320203 h 800532"/>
              <a:gd name="connsiteX3" fmla="*/ 2136912 w 5804452"/>
              <a:gd name="connsiteY3" fmla="*/ 479230 h 800532"/>
              <a:gd name="connsiteX4" fmla="*/ 2320786 w 5804452"/>
              <a:gd name="connsiteY4" fmla="*/ 156208 h 800532"/>
              <a:gd name="connsiteX5" fmla="*/ 2857499 w 5804452"/>
              <a:gd name="connsiteY5" fmla="*/ 2151 h 800532"/>
              <a:gd name="connsiteX6" fmla="*/ 5804452 w 5804452"/>
              <a:gd name="connsiteY6" fmla="*/ 439473 h 800532"/>
              <a:gd name="connsiteX0" fmla="*/ 0 w 5804452"/>
              <a:gd name="connsiteY0" fmla="*/ 662685 h 800114"/>
              <a:gd name="connsiteX1" fmla="*/ 526774 w 5804452"/>
              <a:gd name="connsiteY1" fmla="*/ 781954 h 800114"/>
              <a:gd name="connsiteX2" fmla="*/ 1466022 w 5804452"/>
              <a:gd name="connsiteY2" fmla="*/ 319785 h 800114"/>
              <a:gd name="connsiteX3" fmla="*/ 2136912 w 5804452"/>
              <a:gd name="connsiteY3" fmla="*/ 478812 h 800114"/>
              <a:gd name="connsiteX4" fmla="*/ 2320786 w 5804452"/>
              <a:gd name="connsiteY4" fmla="*/ 155790 h 800114"/>
              <a:gd name="connsiteX5" fmla="*/ 2857499 w 5804452"/>
              <a:gd name="connsiteY5" fmla="*/ 1733 h 800114"/>
              <a:gd name="connsiteX6" fmla="*/ 4586909 w 5804452"/>
              <a:gd name="connsiteY6" fmla="*/ 248060 h 800114"/>
              <a:gd name="connsiteX7" fmla="*/ 5804452 w 5804452"/>
              <a:gd name="connsiteY7" fmla="*/ 439055 h 800114"/>
              <a:gd name="connsiteX0" fmla="*/ 0 w 5804452"/>
              <a:gd name="connsiteY0" fmla="*/ 662685 h 800114"/>
              <a:gd name="connsiteX1" fmla="*/ 526774 w 5804452"/>
              <a:gd name="connsiteY1" fmla="*/ 781954 h 800114"/>
              <a:gd name="connsiteX2" fmla="*/ 1466022 w 5804452"/>
              <a:gd name="connsiteY2" fmla="*/ 319785 h 800114"/>
              <a:gd name="connsiteX3" fmla="*/ 2136912 w 5804452"/>
              <a:gd name="connsiteY3" fmla="*/ 478812 h 800114"/>
              <a:gd name="connsiteX4" fmla="*/ 2320786 w 5804452"/>
              <a:gd name="connsiteY4" fmla="*/ 155790 h 800114"/>
              <a:gd name="connsiteX5" fmla="*/ 2857499 w 5804452"/>
              <a:gd name="connsiteY5" fmla="*/ 1733 h 800114"/>
              <a:gd name="connsiteX6" fmla="*/ 4870174 w 5804452"/>
              <a:gd name="connsiteY6" fmla="*/ 153639 h 800114"/>
              <a:gd name="connsiteX7" fmla="*/ 5804452 w 5804452"/>
              <a:gd name="connsiteY7" fmla="*/ 439055 h 800114"/>
              <a:gd name="connsiteX0" fmla="*/ 0 w 5804452"/>
              <a:gd name="connsiteY0" fmla="*/ 662685 h 800114"/>
              <a:gd name="connsiteX1" fmla="*/ 526774 w 5804452"/>
              <a:gd name="connsiteY1" fmla="*/ 781954 h 800114"/>
              <a:gd name="connsiteX2" fmla="*/ 1466022 w 5804452"/>
              <a:gd name="connsiteY2" fmla="*/ 319785 h 800114"/>
              <a:gd name="connsiteX3" fmla="*/ 2136912 w 5804452"/>
              <a:gd name="connsiteY3" fmla="*/ 478812 h 800114"/>
              <a:gd name="connsiteX4" fmla="*/ 2320786 w 5804452"/>
              <a:gd name="connsiteY4" fmla="*/ 155790 h 800114"/>
              <a:gd name="connsiteX5" fmla="*/ 2857499 w 5804452"/>
              <a:gd name="connsiteY5" fmla="*/ 1733 h 800114"/>
              <a:gd name="connsiteX6" fmla="*/ 4870174 w 5804452"/>
              <a:gd name="connsiteY6" fmla="*/ 153639 h 800114"/>
              <a:gd name="connsiteX7" fmla="*/ 5391978 w 5804452"/>
              <a:gd name="connsiteY7" fmla="*/ 670473 h 800114"/>
              <a:gd name="connsiteX8" fmla="*/ 5804452 w 5804452"/>
              <a:gd name="connsiteY8" fmla="*/ 439055 h 800114"/>
              <a:gd name="connsiteX0" fmla="*/ 0 w 5804452"/>
              <a:gd name="connsiteY0" fmla="*/ 661478 h 798907"/>
              <a:gd name="connsiteX1" fmla="*/ 526774 w 5804452"/>
              <a:gd name="connsiteY1" fmla="*/ 780747 h 798907"/>
              <a:gd name="connsiteX2" fmla="*/ 1466022 w 5804452"/>
              <a:gd name="connsiteY2" fmla="*/ 318578 h 798907"/>
              <a:gd name="connsiteX3" fmla="*/ 2136912 w 5804452"/>
              <a:gd name="connsiteY3" fmla="*/ 477605 h 798907"/>
              <a:gd name="connsiteX4" fmla="*/ 2320786 w 5804452"/>
              <a:gd name="connsiteY4" fmla="*/ 154583 h 798907"/>
              <a:gd name="connsiteX5" fmla="*/ 2857499 w 5804452"/>
              <a:gd name="connsiteY5" fmla="*/ 526 h 798907"/>
              <a:gd name="connsiteX6" fmla="*/ 4040256 w 5804452"/>
              <a:gd name="connsiteY6" fmla="*/ 405879 h 798907"/>
              <a:gd name="connsiteX7" fmla="*/ 4870174 w 5804452"/>
              <a:gd name="connsiteY7" fmla="*/ 152432 h 798907"/>
              <a:gd name="connsiteX8" fmla="*/ 5391978 w 5804452"/>
              <a:gd name="connsiteY8" fmla="*/ 669266 h 798907"/>
              <a:gd name="connsiteX9" fmla="*/ 5804452 w 5804452"/>
              <a:gd name="connsiteY9" fmla="*/ 437848 h 798907"/>
              <a:gd name="connsiteX0" fmla="*/ 0 w 5804452"/>
              <a:gd name="connsiteY0" fmla="*/ 660961 h 798390"/>
              <a:gd name="connsiteX1" fmla="*/ 526774 w 5804452"/>
              <a:gd name="connsiteY1" fmla="*/ 780230 h 798390"/>
              <a:gd name="connsiteX2" fmla="*/ 1466022 w 5804452"/>
              <a:gd name="connsiteY2" fmla="*/ 318061 h 798390"/>
              <a:gd name="connsiteX3" fmla="*/ 2136912 w 5804452"/>
              <a:gd name="connsiteY3" fmla="*/ 477088 h 798390"/>
              <a:gd name="connsiteX4" fmla="*/ 2320786 w 5804452"/>
              <a:gd name="connsiteY4" fmla="*/ 154066 h 798390"/>
              <a:gd name="connsiteX5" fmla="*/ 2857499 w 5804452"/>
              <a:gd name="connsiteY5" fmla="*/ 9 h 798390"/>
              <a:gd name="connsiteX6" fmla="*/ 3508513 w 5804452"/>
              <a:gd name="connsiteY6" fmla="*/ 77371 h 798390"/>
              <a:gd name="connsiteX7" fmla="*/ 4040256 w 5804452"/>
              <a:gd name="connsiteY7" fmla="*/ 405362 h 798390"/>
              <a:gd name="connsiteX8" fmla="*/ 4870174 w 5804452"/>
              <a:gd name="connsiteY8" fmla="*/ 151915 h 798390"/>
              <a:gd name="connsiteX9" fmla="*/ 5391978 w 5804452"/>
              <a:gd name="connsiteY9" fmla="*/ 668749 h 798390"/>
              <a:gd name="connsiteX10" fmla="*/ 5804452 w 5804452"/>
              <a:gd name="connsiteY10" fmla="*/ 437331 h 798390"/>
              <a:gd name="connsiteX0" fmla="*/ 0 w 5804452"/>
              <a:gd name="connsiteY0" fmla="*/ 877073 h 1051967"/>
              <a:gd name="connsiteX1" fmla="*/ 526774 w 5804452"/>
              <a:gd name="connsiteY1" fmla="*/ 996342 h 1051967"/>
              <a:gd name="connsiteX2" fmla="*/ 1182757 w 5804452"/>
              <a:gd name="connsiteY2" fmla="*/ 2429 h 1051967"/>
              <a:gd name="connsiteX3" fmla="*/ 2136912 w 5804452"/>
              <a:gd name="connsiteY3" fmla="*/ 693200 h 1051967"/>
              <a:gd name="connsiteX4" fmla="*/ 2320786 w 5804452"/>
              <a:gd name="connsiteY4" fmla="*/ 370178 h 1051967"/>
              <a:gd name="connsiteX5" fmla="*/ 2857499 w 5804452"/>
              <a:gd name="connsiteY5" fmla="*/ 216121 h 1051967"/>
              <a:gd name="connsiteX6" fmla="*/ 3508513 w 5804452"/>
              <a:gd name="connsiteY6" fmla="*/ 293483 h 1051967"/>
              <a:gd name="connsiteX7" fmla="*/ 4040256 w 5804452"/>
              <a:gd name="connsiteY7" fmla="*/ 621474 h 1051967"/>
              <a:gd name="connsiteX8" fmla="*/ 4870174 w 5804452"/>
              <a:gd name="connsiteY8" fmla="*/ 368027 h 1051967"/>
              <a:gd name="connsiteX9" fmla="*/ 5391978 w 5804452"/>
              <a:gd name="connsiteY9" fmla="*/ 884861 h 1051967"/>
              <a:gd name="connsiteX10" fmla="*/ 5804452 w 5804452"/>
              <a:gd name="connsiteY10" fmla="*/ 653443 h 1051967"/>
              <a:gd name="connsiteX0" fmla="*/ 0 w 5804452"/>
              <a:gd name="connsiteY0" fmla="*/ 881431 h 1056325"/>
              <a:gd name="connsiteX1" fmla="*/ 526774 w 5804452"/>
              <a:gd name="connsiteY1" fmla="*/ 1000700 h 1056325"/>
              <a:gd name="connsiteX2" fmla="*/ 1182757 w 5804452"/>
              <a:gd name="connsiteY2" fmla="*/ 6787 h 1056325"/>
              <a:gd name="connsiteX3" fmla="*/ 1838738 w 5804452"/>
              <a:gd name="connsiteY3" fmla="*/ 533563 h 1056325"/>
              <a:gd name="connsiteX4" fmla="*/ 2320786 w 5804452"/>
              <a:gd name="connsiteY4" fmla="*/ 374536 h 1056325"/>
              <a:gd name="connsiteX5" fmla="*/ 2857499 w 5804452"/>
              <a:gd name="connsiteY5" fmla="*/ 220479 h 1056325"/>
              <a:gd name="connsiteX6" fmla="*/ 3508513 w 5804452"/>
              <a:gd name="connsiteY6" fmla="*/ 297841 h 1056325"/>
              <a:gd name="connsiteX7" fmla="*/ 4040256 w 5804452"/>
              <a:gd name="connsiteY7" fmla="*/ 625832 h 1056325"/>
              <a:gd name="connsiteX8" fmla="*/ 4870174 w 5804452"/>
              <a:gd name="connsiteY8" fmla="*/ 372385 h 1056325"/>
              <a:gd name="connsiteX9" fmla="*/ 5391978 w 5804452"/>
              <a:gd name="connsiteY9" fmla="*/ 889219 h 1056325"/>
              <a:gd name="connsiteX10" fmla="*/ 5804452 w 5804452"/>
              <a:gd name="connsiteY10" fmla="*/ 657801 h 1056325"/>
              <a:gd name="connsiteX0" fmla="*/ 0 w 5804452"/>
              <a:gd name="connsiteY0" fmla="*/ 1053548 h 1228442"/>
              <a:gd name="connsiteX1" fmla="*/ 526774 w 5804452"/>
              <a:gd name="connsiteY1" fmla="*/ 1172817 h 1228442"/>
              <a:gd name="connsiteX2" fmla="*/ 1182757 w 5804452"/>
              <a:gd name="connsiteY2" fmla="*/ 178904 h 1228442"/>
              <a:gd name="connsiteX3" fmla="*/ 1838738 w 5804452"/>
              <a:gd name="connsiteY3" fmla="*/ 705680 h 1228442"/>
              <a:gd name="connsiteX4" fmla="*/ 2320786 w 5804452"/>
              <a:gd name="connsiteY4" fmla="*/ 546653 h 1228442"/>
              <a:gd name="connsiteX5" fmla="*/ 2703442 w 5804452"/>
              <a:gd name="connsiteY5" fmla="*/ 0 h 1228442"/>
              <a:gd name="connsiteX6" fmla="*/ 3508513 w 5804452"/>
              <a:gd name="connsiteY6" fmla="*/ 469958 h 1228442"/>
              <a:gd name="connsiteX7" fmla="*/ 4040256 w 5804452"/>
              <a:gd name="connsiteY7" fmla="*/ 797949 h 1228442"/>
              <a:gd name="connsiteX8" fmla="*/ 4870174 w 5804452"/>
              <a:gd name="connsiteY8" fmla="*/ 544502 h 1228442"/>
              <a:gd name="connsiteX9" fmla="*/ 5391978 w 5804452"/>
              <a:gd name="connsiteY9" fmla="*/ 1061336 h 1228442"/>
              <a:gd name="connsiteX10" fmla="*/ 5804452 w 5804452"/>
              <a:gd name="connsiteY10" fmla="*/ 829918 h 1228442"/>
              <a:gd name="connsiteX0" fmla="*/ 0 w 5804452"/>
              <a:gd name="connsiteY0" fmla="*/ 1053548 h 1228442"/>
              <a:gd name="connsiteX1" fmla="*/ 526774 w 5804452"/>
              <a:gd name="connsiteY1" fmla="*/ 1172817 h 1228442"/>
              <a:gd name="connsiteX2" fmla="*/ 1182757 w 5804452"/>
              <a:gd name="connsiteY2" fmla="*/ 178904 h 1228442"/>
              <a:gd name="connsiteX3" fmla="*/ 1838738 w 5804452"/>
              <a:gd name="connsiteY3" fmla="*/ 705680 h 1228442"/>
              <a:gd name="connsiteX4" fmla="*/ 2231334 w 5804452"/>
              <a:gd name="connsiteY4" fmla="*/ 109331 h 1228442"/>
              <a:gd name="connsiteX5" fmla="*/ 2703442 w 5804452"/>
              <a:gd name="connsiteY5" fmla="*/ 0 h 1228442"/>
              <a:gd name="connsiteX6" fmla="*/ 3508513 w 5804452"/>
              <a:gd name="connsiteY6" fmla="*/ 469958 h 1228442"/>
              <a:gd name="connsiteX7" fmla="*/ 4040256 w 5804452"/>
              <a:gd name="connsiteY7" fmla="*/ 797949 h 1228442"/>
              <a:gd name="connsiteX8" fmla="*/ 4870174 w 5804452"/>
              <a:gd name="connsiteY8" fmla="*/ 544502 h 1228442"/>
              <a:gd name="connsiteX9" fmla="*/ 5391978 w 5804452"/>
              <a:gd name="connsiteY9" fmla="*/ 1061336 h 1228442"/>
              <a:gd name="connsiteX10" fmla="*/ 5804452 w 5804452"/>
              <a:gd name="connsiteY10" fmla="*/ 829918 h 1228442"/>
              <a:gd name="connsiteX0" fmla="*/ 0 w 5804452"/>
              <a:gd name="connsiteY0" fmla="*/ 1083366 h 1258260"/>
              <a:gd name="connsiteX1" fmla="*/ 526774 w 5804452"/>
              <a:gd name="connsiteY1" fmla="*/ 1202635 h 1258260"/>
              <a:gd name="connsiteX2" fmla="*/ 1182757 w 5804452"/>
              <a:gd name="connsiteY2" fmla="*/ 208722 h 1258260"/>
              <a:gd name="connsiteX3" fmla="*/ 1838738 w 5804452"/>
              <a:gd name="connsiteY3" fmla="*/ 735498 h 1258260"/>
              <a:gd name="connsiteX4" fmla="*/ 2231334 w 5804452"/>
              <a:gd name="connsiteY4" fmla="*/ 139149 h 1258260"/>
              <a:gd name="connsiteX5" fmla="*/ 2922103 w 5804452"/>
              <a:gd name="connsiteY5" fmla="*/ 0 h 1258260"/>
              <a:gd name="connsiteX6" fmla="*/ 3508513 w 5804452"/>
              <a:gd name="connsiteY6" fmla="*/ 499776 h 1258260"/>
              <a:gd name="connsiteX7" fmla="*/ 4040256 w 5804452"/>
              <a:gd name="connsiteY7" fmla="*/ 827767 h 1258260"/>
              <a:gd name="connsiteX8" fmla="*/ 4870174 w 5804452"/>
              <a:gd name="connsiteY8" fmla="*/ 574320 h 1258260"/>
              <a:gd name="connsiteX9" fmla="*/ 5391978 w 5804452"/>
              <a:gd name="connsiteY9" fmla="*/ 1091154 h 1258260"/>
              <a:gd name="connsiteX10" fmla="*/ 5804452 w 5804452"/>
              <a:gd name="connsiteY10" fmla="*/ 859736 h 1258260"/>
              <a:gd name="connsiteX0" fmla="*/ 0 w 5804452"/>
              <a:gd name="connsiteY0" fmla="*/ 1083366 h 1258260"/>
              <a:gd name="connsiteX1" fmla="*/ 526774 w 5804452"/>
              <a:gd name="connsiteY1" fmla="*/ 1202635 h 1258260"/>
              <a:gd name="connsiteX2" fmla="*/ 1182757 w 5804452"/>
              <a:gd name="connsiteY2" fmla="*/ 208722 h 1258260"/>
              <a:gd name="connsiteX3" fmla="*/ 1838738 w 5804452"/>
              <a:gd name="connsiteY3" fmla="*/ 735498 h 1258260"/>
              <a:gd name="connsiteX4" fmla="*/ 2231334 w 5804452"/>
              <a:gd name="connsiteY4" fmla="*/ 139149 h 1258260"/>
              <a:gd name="connsiteX5" fmla="*/ 2922103 w 5804452"/>
              <a:gd name="connsiteY5" fmla="*/ 0 h 1258260"/>
              <a:gd name="connsiteX6" fmla="*/ 3906078 w 5804452"/>
              <a:gd name="connsiteY6" fmla="*/ 196632 h 1258260"/>
              <a:gd name="connsiteX7" fmla="*/ 4040256 w 5804452"/>
              <a:gd name="connsiteY7" fmla="*/ 827767 h 1258260"/>
              <a:gd name="connsiteX8" fmla="*/ 4870174 w 5804452"/>
              <a:gd name="connsiteY8" fmla="*/ 574320 h 1258260"/>
              <a:gd name="connsiteX9" fmla="*/ 5391978 w 5804452"/>
              <a:gd name="connsiteY9" fmla="*/ 1091154 h 1258260"/>
              <a:gd name="connsiteX10" fmla="*/ 5804452 w 5804452"/>
              <a:gd name="connsiteY10" fmla="*/ 859736 h 1258260"/>
              <a:gd name="connsiteX0" fmla="*/ 0 w 5804452"/>
              <a:gd name="connsiteY0" fmla="*/ 1083366 h 1258260"/>
              <a:gd name="connsiteX1" fmla="*/ 526774 w 5804452"/>
              <a:gd name="connsiteY1" fmla="*/ 1202635 h 1258260"/>
              <a:gd name="connsiteX2" fmla="*/ 1182757 w 5804452"/>
              <a:gd name="connsiteY2" fmla="*/ 208722 h 1258260"/>
              <a:gd name="connsiteX3" fmla="*/ 1838738 w 5804452"/>
              <a:gd name="connsiteY3" fmla="*/ 735498 h 1258260"/>
              <a:gd name="connsiteX4" fmla="*/ 2231334 w 5804452"/>
              <a:gd name="connsiteY4" fmla="*/ 139149 h 1258260"/>
              <a:gd name="connsiteX5" fmla="*/ 2922103 w 5804452"/>
              <a:gd name="connsiteY5" fmla="*/ 0 h 1258260"/>
              <a:gd name="connsiteX6" fmla="*/ 3906078 w 5804452"/>
              <a:gd name="connsiteY6" fmla="*/ 196632 h 1258260"/>
              <a:gd name="connsiteX7" fmla="*/ 4288734 w 5804452"/>
              <a:gd name="connsiteY7" fmla="*/ 703528 h 1258260"/>
              <a:gd name="connsiteX8" fmla="*/ 4870174 w 5804452"/>
              <a:gd name="connsiteY8" fmla="*/ 574320 h 1258260"/>
              <a:gd name="connsiteX9" fmla="*/ 5391978 w 5804452"/>
              <a:gd name="connsiteY9" fmla="*/ 1091154 h 1258260"/>
              <a:gd name="connsiteX10" fmla="*/ 5804452 w 5804452"/>
              <a:gd name="connsiteY10" fmla="*/ 859736 h 1258260"/>
              <a:gd name="connsiteX0" fmla="*/ 0 w 5804452"/>
              <a:gd name="connsiteY0" fmla="*/ 1083366 h 1258260"/>
              <a:gd name="connsiteX1" fmla="*/ 526774 w 5804452"/>
              <a:gd name="connsiteY1" fmla="*/ 1202635 h 1258260"/>
              <a:gd name="connsiteX2" fmla="*/ 1182757 w 5804452"/>
              <a:gd name="connsiteY2" fmla="*/ 208722 h 1258260"/>
              <a:gd name="connsiteX3" fmla="*/ 1838738 w 5804452"/>
              <a:gd name="connsiteY3" fmla="*/ 735498 h 1258260"/>
              <a:gd name="connsiteX4" fmla="*/ 2231334 w 5804452"/>
              <a:gd name="connsiteY4" fmla="*/ 139149 h 1258260"/>
              <a:gd name="connsiteX5" fmla="*/ 2922103 w 5804452"/>
              <a:gd name="connsiteY5" fmla="*/ 0 h 1258260"/>
              <a:gd name="connsiteX6" fmla="*/ 3906078 w 5804452"/>
              <a:gd name="connsiteY6" fmla="*/ 196632 h 1258260"/>
              <a:gd name="connsiteX7" fmla="*/ 4288734 w 5804452"/>
              <a:gd name="connsiteY7" fmla="*/ 703528 h 1258260"/>
              <a:gd name="connsiteX8" fmla="*/ 4870174 w 5804452"/>
              <a:gd name="connsiteY8" fmla="*/ 574320 h 1258260"/>
              <a:gd name="connsiteX9" fmla="*/ 5531125 w 5804452"/>
              <a:gd name="connsiteY9" fmla="*/ 479898 h 1258260"/>
              <a:gd name="connsiteX10" fmla="*/ 5804452 w 5804452"/>
              <a:gd name="connsiteY10" fmla="*/ 859736 h 12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04452" h="1258260">
                <a:moveTo>
                  <a:pt x="0" y="1083366"/>
                </a:moveTo>
                <a:cubicBezTo>
                  <a:pt x="141218" y="1171575"/>
                  <a:pt x="329648" y="1348409"/>
                  <a:pt x="526774" y="1202635"/>
                </a:cubicBezTo>
                <a:cubicBezTo>
                  <a:pt x="723900" y="1056861"/>
                  <a:pt x="964096" y="286578"/>
                  <a:pt x="1182757" y="208722"/>
                </a:cubicBezTo>
                <a:cubicBezTo>
                  <a:pt x="1401418" y="130866"/>
                  <a:pt x="1663975" y="748750"/>
                  <a:pt x="1838738" y="735498"/>
                </a:cubicBezTo>
                <a:cubicBezTo>
                  <a:pt x="2013501" y="722246"/>
                  <a:pt x="2111236" y="218662"/>
                  <a:pt x="2231334" y="139149"/>
                </a:cubicBezTo>
                <a:cubicBezTo>
                  <a:pt x="2351432" y="59636"/>
                  <a:pt x="2750653" y="358"/>
                  <a:pt x="2922103" y="0"/>
                </a:cubicBezTo>
                <a:cubicBezTo>
                  <a:pt x="3093553" y="-358"/>
                  <a:pt x="3708952" y="129073"/>
                  <a:pt x="3906078" y="196632"/>
                </a:cubicBezTo>
                <a:cubicBezTo>
                  <a:pt x="4103204" y="264191"/>
                  <a:pt x="4035286" y="703528"/>
                  <a:pt x="4288734" y="703528"/>
                </a:cubicBezTo>
                <a:cubicBezTo>
                  <a:pt x="4542182" y="703528"/>
                  <a:pt x="4645715" y="471616"/>
                  <a:pt x="4870174" y="574320"/>
                </a:cubicBezTo>
                <a:cubicBezTo>
                  <a:pt x="5015948" y="620702"/>
                  <a:pt x="5385351" y="433516"/>
                  <a:pt x="5531125" y="479898"/>
                </a:cubicBezTo>
                <a:lnTo>
                  <a:pt x="5804452" y="85973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150D4-62E1-4155-805C-38EF222ADCEC}"/>
              </a:ext>
            </a:extLst>
          </p:cNvPr>
          <p:cNvSpPr txBox="1"/>
          <p:nvPr/>
        </p:nvSpPr>
        <p:spPr>
          <a:xfrm>
            <a:off x="2968486" y="6494111"/>
            <a:ext cx="320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All possible inputs of size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90B23-6F24-E0FE-6C02-1BBCA5EB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4648200" cy="42307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558D56-1074-408C-B7B0-F73B8AEF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5562600" cy="34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4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NOT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848600" cy="5410200"/>
          </a:xfrm>
        </p:spPr>
        <p:txBody>
          <a:bodyPr/>
          <a:lstStyle/>
          <a:p>
            <a:r>
              <a:rPr lang="en-US" dirty="0"/>
              <a:t>Want to design an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 to beat ChatGPT?</a:t>
            </a:r>
          </a:p>
          <a:p>
            <a:pPr lvl="1"/>
            <a:r>
              <a:rPr lang="en-US" dirty="0"/>
              <a:t>COMP 5211 - Advanced Artificial Intelligence</a:t>
            </a:r>
          </a:p>
          <a:p>
            <a:pPr lvl="1"/>
            <a:r>
              <a:rPr lang="en-US" dirty="0"/>
              <a:t>COMP 5212 - Machine Learning</a:t>
            </a:r>
          </a:p>
          <a:p>
            <a:pPr lvl="1"/>
            <a:r>
              <a:rPr lang="en-US" dirty="0"/>
              <a:t>COMP 5221 - Natural Language Processing </a:t>
            </a:r>
          </a:p>
          <a:p>
            <a:pPr lvl="1"/>
            <a:r>
              <a:rPr lang="en-US" dirty="0"/>
              <a:t>COMP 5214 - Advanced Deep Learning Architectures</a:t>
            </a:r>
          </a:p>
          <a:p>
            <a:r>
              <a:rPr lang="en-US" dirty="0"/>
              <a:t>Want to design an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 to predict tomorrow’s stock prices?</a:t>
            </a:r>
          </a:p>
          <a:p>
            <a:pPr lvl="1"/>
            <a:r>
              <a:rPr lang="en-US" dirty="0"/>
              <a:t>COMP 5212 - Machine Learning</a:t>
            </a:r>
          </a:p>
          <a:p>
            <a:pPr lvl="1"/>
            <a:r>
              <a:rPr lang="en-US" dirty="0"/>
              <a:t>COMP 5331 - Knowledge Discovery in Databases</a:t>
            </a:r>
          </a:p>
          <a:p>
            <a:r>
              <a:rPr lang="en-US" dirty="0"/>
              <a:t>Want to design an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 to drive cars automatically?</a:t>
            </a:r>
          </a:p>
          <a:p>
            <a:pPr lvl="1"/>
            <a:r>
              <a:rPr lang="en-US" dirty="0"/>
              <a:t>COMP 5421 - Computer Vision</a:t>
            </a:r>
          </a:p>
          <a:p>
            <a:pPr lvl="1"/>
            <a:r>
              <a:rPr lang="en-US" dirty="0"/>
              <a:t>COMP 5214 - Advanced Deep Learning Architectures</a:t>
            </a:r>
          </a:p>
          <a:p>
            <a:r>
              <a:rPr lang="en-US" dirty="0"/>
              <a:t>Want to design an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 to solve complicated optimization problems like linear programming, network flow, scheduling, covering, packing, constraint satisfaction (CSP)?</a:t>
            </a:r>
          </a:p>
          <a:p>
            <a:pPr lvl="1"/>
            <a:r>
              <a:rPr lang="en-US" dirty="0"/>
              <a:t>COMP 5712 - Introduction to Combinatorial Optimization</a:t>
            </a:r>
          </a:p>
          <a:p>
            <a:pPr lvl="1"/>
            <a:r>
              <a:rPr lang="en-US" dirty="0"/>
              <a:t>ELEC 5470 - Convex Optimization </a:t>
            </a:r>
          </a:p>
        </p:txBody>
      </p:sp>
    </p:spTree>
    <p:extLst>
      <p:ext uri="{BB962C8B-B14F-4D97-AF65-F5344CB8AC3E}">
        <p14:creationId xmlns:p14="http://schemas.microsoft.com/office/powerpoint/2010/main" val="80954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457200"/>
          </a:xfrm>
        </p:spPr>
        <p:txBody>
          <a:bodyPr/>
          <a:lstStyle/>
          <a:p>
            <a:r>
              <a:rPr lang="en-US" sz="2800" dirty="0"/>
              <a:t>Algorithms: Broadly and Narrowly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5105400"/>
          </a:xfrm>
        </p:spPr>
        <p:txBody>
          <a:bodyPr/>
          <a:lstStyle/>
          <a:p>
            <a:r>
              <a:rPr lang="en-US" dirty="0"/>
              <a:t>Broadly</a:t>
            </a:r>
          </a:p>
          <a:p>
            <a:pPr lvl="1"/>
            <a:r>
              <a:rPr lang="en-US" dirty="0"/>
              <a:t>Everything (pretty much) in computer science</a:t>
            </a:r>
          </a:p>
          <a:p>
            <a:r>
              <a:rPr lang="en-US" dirty="0"/>
              <a:t>Narrowly (focus of this course):</a:t>
            </a:r>
          </a:p>
          <a:p>
            <a:pPr lvl="1"/>
            <a:r>
              <a:rPr lang="en-US" dirty="0"/>
              <a:t>Algorithms with provable guarantees</a:t>
            </a:r>
          </a:p>
          <a:p>
            <a:pPr lvl="1"/>
            <a:r>
              <a:rPr lang="en-US" dirty="0"/>
              <a:t>Fundamental algorithms </a:t>
            </a:r>
            <a:br>
              <a:rPr lang="en-US" dirty="0"/>
            </a:br>
            <a:r>
              <a:rPr lang="en-US" dirty="0"/>
              <a:t>and data structures</a:t>
            </a:r>
          </a:p>
          <a:p>
            <a:pPr lvl="2"/>
            <a:r>
              <a:rPr lang="en-US" dirty="0"/>
              <a:t>Amortized analysis.</a:t>
            </a:r>
          </a:p>
          <a:p>
            <a:pPr lvl="2"/>
            <a:r>
              <a:rPr lang="en-US" dirty="0"/>
              <a:t>Parameterized algorithms.</a:t>
            </a:r>
          </a:p>
          <a:p>
            <a:pPr lvl="2"/>
            <a:r>
              <a:rPr lang="en-US" dirty="0"/>
              <a:t>Randomized algorithms.</a:t>
            </a:r>
          </a:p>
          <a:p>
            <a:pPr lvl="2"/>
            <a:r>
              <a:rPr lang="en-US" dirty="0"/>
              <a:t>Hashing. </a:t>
            </a:r>
          </a:p>
          <a:p>
            <a:pPr lvl="2"/>
            <a:r>
              <a:rPr lang="en-US" dirty="0"/>
              <a:t>Tail inequalities and random sampling. </a:t>
            </a:r>
          </a:p>
          <a:p>
            <a:pPr lvl="2"/>
            <a:r>
              <a:rPr lang="en-US" dirty="0"/>
              <a:t>Online algorithms.</a:t>
            </a:r>
          </a:p>
          <a:p>
            <a:pPr lvl="2"/>
            <a:r>
              <a:rPr lang="en-US" dirty="0"/>
              <a:t>Advanced topics: streaming/parallel/distributed algorithms</a:t>
            </a:r>
          </a:p>
          <a:p>
            <a:pPr lvl="1"/>
            <a:r>
              <a:rPr lang="en-US" dirty="0"/>
              <a:t>More analysis than design</a:t>
            </a:r>
          </a:p>
          <a:p>
            <a:pPr lvl="1"/>
            <a:r>
              <a:rPr lang="en-US" dirty="0"/>
              <a:t>Mostly well understood and implemented in libraries</a:t>
            </a:r>
          </a:p>
        </p:txBody>
      </p:sp>
      <p:pic>
        <p:nvPicPr>
          <p:cNvPr id="1026" name="Picture 2" descr="Image result for art of computer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099" y="1978532"/>
            <a:ext cx="1841151" cy="26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onald E. Knuth - Engineering and Technology History Wiki">
            <a:extLst>
              <a:ext uri="{FF2B5EF4-FFF2-40B4-BE49-F238E27FC236}">
                <a16:creationId xmlns:a16="http://schemas.microsoft.com/office/drawing/2014/main" id="{BC6E6B38-365A-41A5-994C-8DA0F3D0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978533"/>
            <a:ext cx="1733550" cy="26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692F-66D3-4B8C-8919-582F9EF9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Who should take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8815-9EBB-446C-9E6F-45172907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Yes: PhD students in the CSE department</a:t>
            </a:r>
          </a:p>
          <a:p>
            <a:pPr lvl="1"/>
            <a:r>
              <a:rPr lang="en-US" dirty="0"/>
              <a:t>Required to take core course in 4 different areas</a:t>
            </a:r>
          </a:p>
          <a:p>
            <a:pPr lvl="2"/>
            <a:r>
              <a:rPr lang="en-US" strike="sngStrike" dirty="0"/>
              <a:t>One of them  has to be theory</a:t>
            </a:r>
            <a:endParaRPr lang="en-US" dirty="0"/>
          </a:p>
          <a:p>
            <a:pPr lvl="1"/>
            <a:r>
              <a:rPr lang="en-US" dirty="0"/>
              <a:t>Must obtain B+ or above</a:t>
            </a:r>
          </a:p>
          <a:p>
            <a:r>
              <a:rPr lang="en-US" dirty="0"/>
              <a:t>Maybe:</a:t>
            </a:r>
          </a:p>
          <a:p>
            <a:pPr lvl="1"/>
            <a:r>
              <a:rPr lang="en-US" dirty="0"/>
              <a:t>MPhil students in CSE</a:t>
            </a:r>
          </a:p>
          <a:p>
            <a:pPr lvl="1"/>
            <a:r>
              <a:rPr lang="en-US" dirty="0"/>
              <a:t>UG students considering graduate studies in CS</a:t>
            </a:r>
          </a:p>
          <a:p>
            <a:pPr lvl="1"/>
            <a:r>
              <a:rPr lang="en-US" dirty="0"/>
              <a:t>PG students in other departments who do a lot of low-level programming (C++, Java)</a:t>
            </a:r>
          </a:p>
          <a:p>
            <a:pPr lvl="2"/>
            <a:r>
              <a:rPr lang="en-US" dirty="0"/>
              <a:t>What’s the difference between Python’s list and C++’s std::list?</a:t>
            </a:r>
          </a:p>
          <a:p>
            <a:r>
              <a:rPr lang="en-US" dirty="0"/>
              <a:t>Probably not:</a:t>
            </a:r>
          </a:p>
          <a:p>
            <a:pPr lvl="1"/>
            <a:r>
              <a:rPr lang="en-US" dirty="0"/>
              <a:t>UG students with no intention of graduate studies</a:t>
            </a:r>
          </a:p>
          <a:p>
            <a:pPr lvl="1"/>
            <a:r>
              <a:rPr lang="en-US" dirty="0"/>
              <a:t>PG students who do high-level programming mostly (MATLAB, R, TensorFlow, Python?)</a:t>
            </a:r>
          </a:p>
        </p:txBody>
      </p:sp>
    </p:spTree>
    <p:extLst>
      <p:ext uri="{BB962C8B-B14F-4D97-AF65-F5344CB8AC3E}">
        <p14:creationId xmlns:p14="http://schemas.microsoft.com/office/powerpoint/2010/main" val="15584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>
                <a:latin typeface="Comic Sans MS" panose="030F0702030302020204" pitchFamily="66" charset="0"/>
              </a:rPr>
              <a:t>Background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COMP3711 (Undergrad algorithms course)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Sorting and searching, divide &amp; conquer, greedy, dynamic programming, graph algorithms (MST, shortest path, etc.),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Analysis of algorithms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Basic discrete math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Recurrences, logic and proofs, basic graph theory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Basic probability theory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Probability space, random variables, expectation, variance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NP-completeness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Not necessary but good to know</a:t>
            </a:r>
          </a:p>
          <a:p>
            <a:pPr lvl="1">
              <a:lnSpc>
                <a:spcPct val="110000"/>
              </a:lnSpc>
            </a:pP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mic Sans MS" panose="030F0702030302020204" pitchFamily="66" charset="0"/>
              </a:rPr>
              <a:t>Background Check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658D-BD23-F9F0-E2E0-F27845F8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See Canvas -&gt; Quiz</a:t>
            </a:r>
          </a:p>
        </p:txBody>
      </p:sp>
    </p:spTree>
    <p:extLst>
      <p:ext uri="{BB962C8B-B14F-4D97-AF65-F5344CB8AC3E}">
        <p14:creationId xmlns:p14="http://schemas.microsoft.com/office/powerpoint/2010/main" val="370871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848600" cy="5486400"/>
          </a:xfrm>
        </p:spPr>
        <p:txBody>
          <a:bodyPr/>
          <a:lstStyle/>
          <a:p>
            <a:r>
              <a:rPr lang="en-US" dirty="0"/>
              <a:t>Grading</a:t>
            </a:r>
          </a:p>
          <a:p>
            <a:pPr lvl="1"/>
            <a:r>
              <a:rPr lang="en-US" dirty="0"/>
              <a:t>10% assignments</a:t>
            </a:r>
          </a:p>
          <a:p>
            <a:pPr lvl="1"/>
            <a:r>
              <a:rPr lang="en-US" dirty="0"/>
              <a:t>30% midterm exam (in class), possible dates: Oct 19 or 21</a:t>
            </a:r>
          </a:p>
          <a:p>
            <a:pPr lvl="1"/>
            <a:r>
              <a:rPr lang="en-US" dirty="0"/>
              <a:t>60% final exam</a:t>
            </a:r>
          </a:p>
          <a:p>
            <a:pPr lvl="1"/>
            <a:r>
              <a:rPr lang="en-US" dirty="0"/>
              <a:t>Exams will be open-book</a:t>
            </a:r>
          </a:p>
          <a:p>
            <a:r>
              <a:rPr lang="en-US" dirty="0"/>
              <a:t>Course website on Canvas</a:t>
            </a:r>
          </a:p>
          <a:p>
            <a:r>
              <a:rPr lang="en-US" dirty="0"/>
              <a:t>Reference books</a:t>
            </a:r>
          </a:p>
          <a:p>
            <a:pPr lvl="1"/>
            <a:r>
              <a:rPr lang="en-US" dirty="0"/>
              <a:t>[KT] </a:t>
            </a:r>
            <a:r>
              <a:rPr lang="en-US" i="1" dirty="0"/>
              <a:t>Algorithm Design,</a:t>
            </a:r>
            <a:r>
              <a:rPr lang="en-US" dirty="0"/>
              <a:t> by Jon Kleinberg and Eva </a:t>
            </a:r>
            <a:r>
              <a:rPr lang="en-US" dirty="0" err="1"/>
              <a:t>Tardos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[CLRS] </a:t>
            </a:r>
            <a:r>
              <a:rPr lang="en-US" i="1" dirty="0"/>
              <a:t>Introduction to Algorithms,</a:t>
            </a:r>
            <a:r>
              <a:rPr lang="en-US" dirty="0"/>
              <a:t> by T. </a:t>
            </a:r>
            <a:r>
              <a:rPr lang="en-US" dirty="0" err="1"/>
              <a:t>Cormen</a:t>
            </a:r>
            <a:r>
              <a:rPr lang="en-US" dirty="0"/>
              <a:t>, C. </a:t>
            </a:r>
            <a:r>
              <a:rPr lang="en-US" dirty="0" err="1"/>
              <a:t>Leiserson</a:t>
            </a:r>
            <a:r>
              <a:rPr lang="en-US" dirty="0"/>
              <a:t>, R. </a:t>
            </a:r>
            <a:r>
              <a:rPr lang="en-US" dirty="0" err="1"/>
              <a:t>Rivest</a:t>
            </a:r>
            <a:r>
              <a:rPr lang="en-US" dirty="0"/>
              <a:t>, and C. Stein. </a:t>
            </a:r>
          </a:p>
          <a:p>
            <a:pPr lvl="1"/>
            <a:r>
              <a:rPr lang="en-US" dirty="0"/>
              <a:t>[MR] </a:t>
            </a:r>
            <a:r>
              <a:rPr lang="en-US" i="1" dirty="0"/>
              <a:t>Randomized Algorithms,</a:t>
            </a:r>
            <a:r>
              <a:rPr lang="en-US" dirty="0"/>
              <a:t> by Rajeev Motwani and Prabhakar Raghavan. </a:t>
            </a:r>
          </a:p>
          <a:p>
            <a:pPr lvl="1"/>
            <a:r>
              <a:rPr lang="en-US" dirty="0"/>
              <a:t>[CY] </a:t>
            </a:r>
            <a:r>
              <a:rPr lang="en-US" i="1" dirty="0"/>
              <a:t>Small Summaries for Big Data, </a:t>
            </a:r>
            <a:r>
              <a:rPr lang="en-US" dirty="0"/>
              <a:t>by Graham </a:t>
            </a:r>
            <a:r>
              <a:rPr lang="en-US" dirty="0" err="1"/>
              <a:t>Cormode</a:t>
            </a:r>
            <a:r>
              <a:rPr lang="en-US" dirty="0"/>
              <a:t> and Ke Yi</a:t>
            </a:r>
          </a:p>
          <a:p>
            <a:r>
              <a:rPr lang="en-US" dirty="0"/>
              <a:t>This is PG-core course in the Theory area</a:t>
            </a:r>
          </a:p>
          <a:p>
            <a:pPr lvl="1"/>
            <a:r>
              <a:rPr lang="en-US" dirty="0"/>
              <a:t>COMP 5712 will be offered in Spring 2021.</a:t>
            </a:r>
          </a:p>
        </p:txBody>
      </p:sp>
    </p:spTree>
    <p:extLst>
      <p:ext uri="{BB962C8B-B14F-4D97-AF65-F5344CB8AC3E}">
        <p14:creationId xmlns:p14="http://schemas.microsoft.com/office/powerpoint/2010/main" val="290720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762000" y="2130425"/>
            <a:ext cx="7543800" cy="16033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Few General Issues about</a:t>
            </a:r>
            <a:br>
              <a:rPr lang="en-US" dirty="0"/>
            </a:br>
            <a:r>
              <a:rPr lang="en-US" dirty="0"/>
              <a:t>Algorithm Design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8595246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997</Words>
  <Application>Microsoft Office PowerPoint</Application>
  <PresentationFormat>On-screen Show 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Monotype Sorts</vt:lpstr>
      <vt:lpstr>Arial</vt:lpstr>
      <vt:lpstr>Calibri</vt:lpstr>
      <vt:lpstr>Cambria Math</vt:lpstr>
      <vt:lpstr>Comic Sans MS</vt:lpstr>
      <vt:lpstr>Wingdings</vt:lpstr>
      <vt:lpstr>Theme1</vt:lpstr>
      <vt:lpstr>COMP 5711  Advanced Algorithms</vt:lpstr>
      <vt:lpstr>PowerPoint Presentation</vt:lpstr>
      <vt:lpstr>What This Course is NOT About</vt:lpstr>
      <vt:lpstr>Algorithms: Broadly and Narrowly</vt:lpstr>
      <vt:lpstr>Who should take this course?</vt:lpstr>
      <vt:lpstr>Background Requirements</vt:lpstr>
      <vt:lpstr>Background Check</vt:lpstr>
      <vt:lpstr>Logistics</vt:lpstr>
      <vt:lpstr>A Few General Issues about Algorithm Design &amp; Analysis</vt:lpstr>
      <vt:lpstr>Models of Computation</vt:lpstr>
      <vt:lpstr>Models of Computation</vt:lpstr>
      <vt:lpstr>RAM</vt:lpstr>
      <vt:lpstr>RAM</vt:lpstr>
      <vt:lpstr>Models of Computation</vt:lpstr>
      <vt:lpstr>Asymptotics</vt:lpstr>
      <vt:lpstr>Upper and Lower Bounds</vt:lpstr>
      <vt:lpstr>Lower Bounds</vt:lpstr>
      <vt:lpstr>Lower Bounds</vt:lpstr>
      <vt:lpstr>Beyond Worst-Case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5711  Advanced Algorithms</dc:title>
  <dc:creator>Ke YI</dc:creator>
  <cp:lastModifiedBy>Ke YI</cp:lastModifiedBy>
  <cp:revision>8</cp:revision>
  <dcterms:created xsi:type="dcterms:W3CDTF">2020-09-04T08:41:35Z</dcterms:created>
  <dcterms:modified xsi:type="dcterms:W3CDTF">2023-09-04T01:09:43Z</dcterms:modified>
</cp:coreProperties>
</file>