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  <p:sldMasterId id="2147483689" r:id="rId2"/>
    <p:sldMasterId id="2147483704" r:id="rId3"/>
  </p:sldMasterIdLst>
  <p:notesMasterIdLst>
    <p:notesMasterId r:id="rId26"/>
  </p:notesMasterIdLst>
  <p:handoutMasterIdLst>
    <p:handoutMasterId r:id="rId27"/>
  </p:handoutMasterIdLst>
  <p:sldIdLst>
    <p:sldId id="256" r:id="rId4"/>
    <p:sldId id="460" r:id="rId5"/>
    <p:sldId id="459" r:id="rId6"/>
    <p:sldId id="402" r:id="rId7"/>
    <p:sldId id="444" r:id="rId8"/>
    <p:sldId id="298" r:id="rId9"/>
    <p:sldId id="301" r:id="rId10"/>
    <p:sldId id="395" r:id="rId11"/>
    <p:sldId id="390" r:id="rId12"/>
    <p:sldId id="405" r:id="rId13"/>
    <p:sldId id="445" r:id="rId14"/>
    <p:sldId id="424" r:id="rId15"/>
    <p:sldId id="426" r:id="rId16"/>
    <p:sldId id="462" r:id="rId17"/>
    <p:sldId id="447" r:id="rId18"/>
    <p:sldId id="449" r:id="rId19"/>
    <p:sldId id="448" r:id="rId20"/>
    <p:sldId id="450" r:id="rId21"/>
    <p:sldId id="455" r:id="rId22"/>
    <p:sldId id="458" r:id="rId23"/>
    <p:sldId id="456" r:id="rId24"/>
    <p:sldId id="461" r:id="rId25"/>
  </p:sldIdLst>
  <p:sldSz cx="9144000" cy="6858000" type="overhead"/>
  <p:notesSz cx="7102475" cy="89916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har char="•"/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har char="•"/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har char="•"/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har char="•"/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har char="•"/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000000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FF99"/>
    <a:srgbClr val="FFCC99"/>
    <a:srgbClr val="FF0000"/>
    <a:srgbClr val="F8521E"/>
    <a:srgbClr val="F606DF"/>
    <a:srgbClr val="FA44E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88673" autoAdjust="0"/>
  </p:normalViewPr>
  <p:slideViewPr>
    <p:cSldViewPr snapToObjects="1">
      <p:cViewPr varScale="1">
        <p:scale>
          <a:sx n="122" d="100"/>
          <a:sy n="122" d="100"/>
        </p:scale>
        <p:origin x="682" y="82"/>
      </p:cViewPr>
      <p:guideLst>
        <p:guide orient="horz" pos="1184"/>
        <p:guide pos="213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en-US" altLang="zh-TW"/>
              <a:t>Jeffrey G. Howe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zh-TW" altLang="en-US"/>
              <a:t>9/21/00</a:t>
            </a: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en-US" altLang="zh-TW"/>
              <a:t>Modernization of Legacy Application Software using KeLP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08783582-565B-478F-8270-E5EA8D55B62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58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6250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1963"/>
            <a:ext cx="52070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zh-TW" altLang="en-US"/>
              <a:t>9/21/00</a:t>
            </a: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D5DEB704-85CA-47AE-8335-DD3AADE4A92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979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TW" altLang="en-US"/>
              <a:t>9/21/00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4ECAA-C350-4741-8AF7-0A63E2B66E24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ea typeface="굴림" pitchFamily="50" charset="-127"/>
              </a:rPr>
              <a:t>Fig. 30.2</a:t>
            </a:r>
            <a:endParaRPr lang="en-US" altLang="ko-KR" sz="700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6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9816E-0D07-4327-BCDC-DD7F4AB5BAD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C9AF94-8589-4871-82C3-13454624676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458200" cy="167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TW" noProof="0"/>
              <a:t>Title of Talk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6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17600"/>
            <a:ext cx="8458200" cy="5130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7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1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4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4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lang="en-US" sz="18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C8EC9-582B-4B26-A8AC-B8EA09B2E80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9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lang="en-US" sz="18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19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lang="en-US" sz="1800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kumimoji="0" sz="1800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77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lang="en-US" sz="18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49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lang="en-US" sz="18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05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1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kumimoji="0" lang="en-US" sz="18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kumimoji="0" sz="180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kumimoji="0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46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338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16E07B-44ED-49FF-A9B9-AB9FE6256A3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8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4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2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5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9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2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7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11/29/2023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62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0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91A6E6-9D62-46DF-B766-E940E2A6E03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165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11/29/2023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9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9CFF1-49D5-465E-B0CC-875A89E6410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C79C0-B03D-4B27-A29B-FEC27517ACC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39905-5CE7-4F58-89EA-D8AE0A006C8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2388D7-323A-42E5-A261-2B87DCDBAAD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B9D3B4-4E77-4FAA-832F-95BE56C6740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BB52904-D2BE-4C92-B023-E91E0B0EAD2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F6F81F14-9AEC-394B-B8F6-AE69A194437D}" type="datetime1">
              <a:rPr kumimoji="0"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11/29/2023</a:t>
            </a:fld>
            <a:endParaRPr kumimoji="0"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EBFB1032-EA64-7144-B003-9BCC9D94B503}" type="slidenum">
              <a:rPr kumimoji="0"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kumimoji="0"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11/29/2023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2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Parallel Algorithms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0BBA01E-72E3-413B-A46B-530175CAF93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2971800" y="2671763"/>
            <a:ext cx="2514600" cy="1595437"/>
          </a:xfrm>
        </p:spPr>
        <p:txBody>
          <a:bodyPr/>
          <a:lstStyle/>
          <a:p>
            <a:r>
              <a:rPr lang="en-HK" sz="2000" dirty="0"/>
              <a:t>Circuits</a:t>
            </a:r>
          </a:p>
          <a:p>
            <a:endParaRPr lang="en-HK" sz="2000" dirty="0"/>
          </a:p>
          <a:p>
            <a:r>
              <a:rPr lang="en-HK" sz="2000" dirty="0"/>
              <a:t>PRAM</a:t>
            </a:r>
          </a:p>
          <a:p>
            <a:endParaRPr lang="en-HK" sz="2000" dirty="0"/>
          </a:p>
          <a:p>
            <a:r>
              <a:rPr lang="en-HK" sz="2000" dirty="0"/>
              <a:t>BSP/MapReduce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Circuits and PRAM</a:t>
            </a:r>
            <a:endParaRPr lang="en-US" altLang="zh-TW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81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  <a:noFill/>
              <a:ln/>
              <a:extLst>
                <a:ext uri="{91240B29-F687-4F45-9708-019B960494DF}">
                  <a14:hiddenLine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r>
                  <a:rPr lang="en-US" altLang="zh-TW" dirty="0">
                    <a:solidFill>
                      <a:srgbClr val="C00000"/>
                    </a:solidFill>
                    <a:ea typeface="新細明體" pitchFamily="18" charset="-120"/>
                  </a:rPr>
                  <a:t>Brent’s Theorem</a:t>
                </a: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: Any circuit of size W, depth D with constant fan-in can be run in O(W/p + D) time and O(W) work in the CREW model.</a:t>
                </a:r>
                <a:endParaRPr lang="en-US" altLang="zh-TW" dirty="0">
                  <a:ea typeface="新細明體" pitchFamily="18" charset="-120"/>
                </a:endParaRP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Proof sketch:</a:t>
                </a: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Define levels:</a:t>
                </a:r>
              </a:p>
              <a:p>
                <a:pPr lvl="2"/>
                <a:r>
                  <a:rPr lang="en-US" altLang="zh-TW" dirty="0">
                    <a:ea typeface="新細明體" pitchFamily="18" charset="-120"/>
                  </a:rPr>
                  <a:t>Level 0: input nodes.</a:t>
                </a:r>
              </a:p>
              <a:p>
                <a:pPr lvl="2"/>
                <a:r>
                  <a:rPr lang="en-US" altLang="zh-TW" dirty="0">
                    <a:ea typeface="新細明體" pitchFamily="18" charset="-120"/>
                  </a:rPr>
                  <a:t>Level i: nodes whose predecessors have maximum level i-1</a:t>
                </a:r>
              </a:p>
              <a:p>
                <a:pPr lvl="2"/>
                <a:r>
                  <a:rPr lang="en-US" altLang="zh-TW" dirty="0">
                    <a:ea typeface="新細明體" pitchFamily="18" charset="-120"/>
                  </a:rPr>
                  <a:t>Evaluate the circuit level by level.</a:t>
                </a:r>
              </a:p>
              <a:p>
                <a:pPr lvl="2"/>
                <a:endParaRPr lang="en-US" altLang="zh-TW" dirty="0">
                  <a:ea typeface="新細明體" pitchFamily="18" charset="-120"/>
                </a:endParaRPr>
              </a:p>
              <a:p>
                <a:r>
                  <a:rPr lang="en-US" altLang="zh-TW" dirty="0">
                    <a:solidFill>
                      <a:srgbClr val="C00000"/>
                    </a:solidFill>
                    <a:ea typeface="新細明體" pitchFamily="18" charset="-120"/>
                  </a:rPr>
                  <a:t>Classical result</a:t>
                </a:r>
                <a:r>
                  <a:rPr lang="en-US" altLang="zh-TW" dirty="0">
                    <a:ea typeface="新細明體" pitchFamily="18" charset="-120"/>
                  </a:rPr>
                  <a:t>: </a:t>
                </a: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Any PRAM algorithm running in time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 (assuming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poly</m:t>
                    </m:r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) on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𝑝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 processors can be simulated by a circuit of depth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  <m:func>
                      <m:funcPr>
                        <m:ctrlPr>
                          <a:rPr lang="en-HK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log</m:t>
                        </m:r>
                      </m:fName>
                      <m:e>
                        <m:r>
                          <a:rPr lang="en-HK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  <m:r>
                          <a:rPr lang="en-HK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 and size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d>
                      <m:dPr>
                        <m:ctrlPr>
                          <a:rPr lang="en-HK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HK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𝑝𝑇</m:t>
                                </m:r>
                              </m:e>
                            </m:d>
                          </m:e>
                          <m:sup>
                            <m:r>
                              <a:rPr lang="en-HK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ea typeface="新細明體" pitchFamily="18" charset="-120"/>
                  </a:rPr>
                  <a:t>.</a:t>
                </a: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Proof sketch:</a:t>
                </a: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Total memory used by the PRAM algorithm is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𝑝𝑇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dirty="0">
                  <a:ea typeface="新細明體" pitchFamily="18" charset="-120"/>
                </a:endParaRP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Can read/write to a memory location by an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d>
                      <m:dPr>
                        <m:ctrlP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𝑝𝑇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pitchFamily="18" charset="-120"/>
                  </a:rPr>
                  <a:t>-to-1 multiplexer, which has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d>
                      <m:dPr>
                        <m:ctrlP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𝑝𝑇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pitchFamily="18" charset="-120"/>
                  </a:rPr>
                  <a:t> size and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func>
                      <m:funcPr>
                        <m:ctrlP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zh-TW" b="0" i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log</m:t>
                        </m:r>
                      </m:fName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ea typeface="新細明體" pitchFamily="18" charset="-120"/>
                  </a:rPr>
                  <a:t> depth</a:t>
                </a:r>
              </a:p>
              <a:p>
                <a:endParaRPr lang="en-US" altLang="zh-TW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858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  <a:blipFill>
                <a:blip r:embed="rId2"/>
                <a:stretch>
                  <a:fillRect l="-67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How to do parallel partitioning?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the destination of each</a:t>
                </a:r>
                <a:br>
                  <a:rPr lang="en-US" dirty="0"/>
                </a:br>
                <a:r>
                  <a:rPr lang="en-US" dirty="0"/>
                  <a:t>element by prefix-sums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O(log n) time, O(n) work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Move element do destination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O(1) time, O(n) 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Partition the processors to the two subproblems and recurse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Previously showed that quicksort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has O(log n) levels of recursion </a:t>
                </a:r>
                <a:r>
                  <a:rPr lang="en-US" dirty="0" err="1">
                    <a:solidFill>
                      <a:schemeClr val="tx1"/>
                    </a:solidFill>
                  </a:rPr>
                  <a:t>whp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HK" b="0" dirty="0"/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work: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HK" dirty="0"/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H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/>
                  <a:t>There is a parallel sorting algorithm (actually a circuit)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HK" dirty="0"/>
                  <a:t> time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HK" dirty="0"/>
                  <a:t> work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HK" dirty="0"/>
                  <a:t>But the hidden constant is large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&gt;10,000,000.</m:t>
                    </m:r>
                  </m:oMath>
                </a14:m>
                <a:endParaRPr lang="en-H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HK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90600"/>
            <a:ext cx="3883489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List Ranking in PRAM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33400" indent="-533400">
                  <a:lnSpc>
                    <a:spcPct val="90000"/>
                  </a:lnSpc>
                </a:pPr>
                <a:r>
                  <a:rPr lang="en-US" altLang="ko-KR" sz="2200" dirty="0">
                    <a:ea typeface="굴림" pitchFamily="50" charset="-127"/>
                  </a:rPr>
                  <a:t>List ranking problem</a:t>
                </a:r>
              </a:p>
              <a:p>
                <a:pPr marL="914400" lvl="1" indent="-457200">
                  <a:lnSpc>
                    <a:spcPct val="90000"/>
                  </a:lnSpc>
                </a:pP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Given a singly linked list L with n objects, for each node, compute the distance to the end of the list</a:t>
                </a:r>
              </a:p>
              <a:p>
                <a:pPr marL="533400" indent="-533400">
                  <a:lnSpc>
                    <a:spcPct val="90000"/>
                  </a:lnSpc>
                </a:pPr>
                <a:r>
                  <a:rPr lang="en-US" altLang="ko-KR" sz="2200" dirty="0">
                    <a:ea typeface="굴림" pitchFamily="50" charset="-127"/>
                  </a:rPr>
                  <a:t>If d denotes the distance</a:t>
                </a:r>
              </a:p>
              <a:p>
                <a:pPr marL="914400" lvl="1" indent="-457200">
                  <a:lnSpc>
                    <a:spcPct val="90000"/>
                  </a:lnSpc>
                </a:pPr>
                <a:r>
                  <a:rPr lang="en-US" altLang="ko-KR" sz="2000" dirty="0" err="1">
                    <a:solidFill>
                      <a:schemeClr val="tx1"/>
                    </a:solidFill>
                    <a:ea typeface="굴림" pitchFamily="50" charset="-127"/>
                  </a:rPr>
                  <a:t>node.d</a:t>
                </a: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 =  0                         if </a:t>
                </a:r>
                <a:r>
                  <a:rPr lang="en-US" altLang="ko-KR" sz="2000" dirty="0" err="1">
                    <a:solidFill>
                      <a:schemeClr val="tx1"/>
                    </a:solidFill>
                    <a:ea typeface="굴림" pitchFamily="50" charset="-127"/>
                  </a:rPr>
                  <a:t>node.next</a:t>
                </a: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 = nil</a:t>
                </a:r>
              </a:p>
              <a:p>
                <a:pPr marL="914400" lvl="1" indent="-457200">
                  <a:lnSpc>
                    <a:spcPct val="90000"/>
                  </a:lnSpc>
                </a:pPr>
                <a:r>
                  <a:rPr lang="en-US" altLang="ko-KR" sz="2000" dirty="0" err="1">
                    <a:solidFill>
                      <a:schemeClr val="tx1"/>
                    </a:solidFill>
                    <a:ea typeface="굴림" pitchFamily="50" charset="-127"/>
                  </a:rPr>
                  <a:t>node.d</a:t>
                </a: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 =  </a:t>
                </a:r>
                <a:r>
                  <a:rPr lang="en-US" altLang="ko-KR" sz="2000" dirty="0" err="1">
                    <a:solidFill>
                      <a:schemeClr val="tx1"/>
                    </a:solidFill>
                    <a:ea typeface="굴림" pitchFamily="50" charset="-127"/>
                  </a:rPr>
                  <a:t>node.next.d</a:t>
                </a: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 + 1    otherwise</a:t>
                </a:r>
              </a:p>
              <a:p>
                <a:pPr marL="533400" indent="-533400">
                  <a:lnSpc>
                    <a:spcPct val="90000"/>
                  </a:lnSpc>
                </a:pPr>
                <a:r>
                  <a:rPr lang="en-US" altLang="ko-KR" sz="2200" dirty="0">
                    <a:ea typeface="굴림" pitchFamily="50" charset="-127"/>
                  </a:rPr>
                  <a:t>Parallel algorithm</a:t>
                </a:r>
              </a:p>
              <a:p>
                <a:pPr marL="914400" lvl="1" indent="-457200">
                  <a:lnSpc>
                    <a:spcPct val="90000"/>
                  </a:lnSpc>
                </a:pP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Assign one processor for each node</a:t>
                </a:r>
              </a:p>
              <a:p>
                <a:pPr marL="914400" lvl="1" indent="-457200">
                  <a:lnSpc>
                    <a:spcPct val="90000"/>
                  </a:lnSpc>
                </a:pP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For each node </a:t>
                </a:r>
                <a:r>
                  <a:rPr lang="en-US" altLang="ko-KR" sz="2000" dirty="0" err="1">
                    <a:solidFill>
                      <a:schemeClr val="tx1"/>
                    </a:solidFill>
                    <a:ea typeface="굴림" pitchFamily="50" charset="-127"/>
                  </a:rPr>
                  <a:t>i</a:t>
                </a:r>
                <a:r>
                  <a:rPr lang="en-US" altLang="ko-KR" sz="2000" dirty="0">
                    <a:solidFill>
                      <a:schemeClr val="tx1"/>
                    </a:solidFill>
                    <a:ea typeface="굴림" pitchFamily="50" charset="-127"/>
                  </a:rPr>
                  <a:t>, perform</a:t>
                </a:r>
              </a:p>
              <a:p>
                <a:pPr marL="1295400" lvl="2" indent="-381000">
                  <a:lnSpc>
                    <a:spcPct val="85000"/>
                  </a:lnSpc>
                  <a:buFontTx/>
                  <a:buAutoNum type="arabicPeriod"/>
                </a:pPr>
                <a:r>
                  <a:rPr lang="en-US" altLang="ko-KR" sz="1800" dirty="0" err="1">
                    <a:solidFill>
                      <a:schemeClr val="tx1"/>
                    </a:solidFill>
                    <a:ea typeface="굴림" pitchFamily="50" charset="-127"/>
                  </a:rPr>
                  <a:t>i.d</a:t>
                </a:r>
                <a:r>
                  <a:rPr lang="en-US" altLang="ko-KR" sz="1800" dirty="0">
                    <a:solidFill>
                      <a:schemeClr val="tx1"/>
                    </a:solidFill>
                    <a:ea typeface="굴림" pitchFamily="50" charset="-127"/>
                  </a:rPr>
                  <a:t> = </a:t>
                </a:r>
                <a:r>
                  <a:rPr lang="en-US" altLang="ko-KR" sz="1800" dirty="0" err="1">
                    <a:solidFill>
                      <a:schemeClr val="tx1"/>
                    </a:solidFill>
                    <a:ea typeface="굴림" pitchFamily="50" charset="-127"/>
                  </a:rPr>
                  <a:t>i.d</a:t>
                </a:r>
                <a:r>
                  <a:rPr lang="en-US" altLang="ko-KR" sz="1800" dirty="0">
                    <a:solidFill>
                      <a:schemeClr val="tx1"/>
                    </a:solidFill>
                    <a:ea typeface="굴림" pitchFamily="50" charset="-127"/>
                  </a:rPr>
                  <a:t> + </a:t>
                </a:r>
                <a:r>
                  <a:rPr lang="en-US" altLang="ko-KR" sz="1800" dirty="0" err="1">
                    <a:solidFill>
                      <a:schemeClr val="tx1"/>
                    </a:solidFill>
                    <a:ea typeface="굴림" pitchFamily="50" charset="-127"/>
                  </a:rPr>
                  <a:t>i.next.d</a:t>
                </a:r>
                <a:endParaRPr lang="en-US" altLang="ko-KR" sz="18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1295400" lvl="2" indent="-381000">
                  <a:lnSpc>
                    <a:spcPct val="85000"/>
                  </a:lnSpc>
                  <a:buFontTx/>
                  <a:buAutoNum type="arabicPeriod"/>
                </a:pPr>
                <a:r>
                  <a:rPr lang="en-US" altLang="ko-KR" sz="1800" dirty="0" err="1">
                    <a:solidFill>
                      <a:schemeClr val="tx1"/>
                    </a:solidFill>
                    <a:ea typeface="굴림" pitchFamily="50" charset="-127"/>
                  </a:rPr>
                  <a:t>i.next</a:t>
                </a:r>
                <a:r>
                  <a:rPr lang="en-US" altLang="ko-KR" sz="1800" dirty="0">
                    <a:solidFill>
                      <a:schemeClr val="tx1"/>
                    </a:solidFill>
                    <a:ea typeface="굴림" pitchFamily="50" charset="-127"/>
                  </a:rPr>
                  <a:t> = </a:t>
                </a:r>
                <a:r>
                  <a:rPr lang="en-US" altLang="ko-KR" sz="1800" dirty="0" err="1">
                    <a:solidFill>
                      <a:schemeClr val="tx1"/>
                    </a:solidFill>
                    <a:ea typeface="굴림" pitchFamily="50" charset="-127"/>
                  </a:rPr>
                  <a:t>i.next.next</a:t>
                </a:r>
                <a:r>
                  <a:rPr lang="en-US" altLang="ko-KR" sz="1800" dirty="0">
                    <a:solidFill>
                      <a:schemeClr val="tx1"/>
                    </a:solidFill>
                    <a:ea typeface="굴림" pitchFamily="50" charset="-127"/>
                  </a:rPr>
                  <a:t>	// pointer jumping</a:t>
                </a:r>
              </a:p>
              <a:p>
                <a:pPr marL="457200">
                  <a:lnSpc>
                    <a:spcPct val="85000"/>
                  </a:lnSpc>
                </a:pPr>
                <a:endParaRPr lang="en-US" altLang="ko-KR" sz="2200" dirty="0">
                  <a:ea typeface="굴림" pitchFamily="50" charset="-127"/>
                </a:endParaRPr>
              </a:p>
              <a:p>
                <a:pPr marL="457200">
                  <a:lnSpc>
                    <a:spcPct val="85000"/>
                  </a:lnSpc>
                </a:pPr>
                <a:r>
                  <a:rPr lang="en-US" altLang="ko-KR" sz="2200" dirty="0">
                    <a:ea typeface="굴림" pitchFamily="50" charset="-127"/>
                  </a:rPr>
                  <a:t>Invariant: </a:t>
                </a:r>
                <a:r>
                  <a:rPr lang="en-US" altLang="ko-KR" sz="2400" dirty="0" err="1">
                    <a:solidFill>
                      <a:schemeClr val="tx1"/>
                    </a:solidFill>
                    <a:ea typeface="굴림" pitchFamily="50" charset="-127"/>
                  </a:rPr>
                  <a:t>node.d</a:t>
                </a:r>
                <a:r>
                  <a:rPr lang="en-US" altLang="ko-KR" sz="2400" dirty="0">
                    <a:solidFill>
                      <a:schemeClr val="tx1"/>
                    </a:solidFill>
                    <a:ea typeface="굴림" pitchFamily="50" charset="-127"/>
                  </a:rPr>
                  <a:t> is the # nodes found so far, except those reachable from </a:t>
                </a:r>
                <a:r>
                  <a:rPr lang="en-US" altLang="ko-KR" sz="2400" dirty="0" err="1">
                    <a:solidFill>
                      <a:schemeClr val="tx1"/>
                    </a:solidFill>
                    <a:ea typeface="굴림" pitchFamily="50" charset="-127"/>
                  </a:rPr>
                  <a:t>node.next</a:t>
                </a:r>
                <a:endParaRPr lang="en-US" altLang="ko-KR" sz="24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457200">
                  <a:lnSpc>
                    <a:spcPct val="85000"/>
                  </a:lnSpc>
                </a:pPr>
                <a:endParaRPr lang="en-US" altLang="ko-KR" sz="24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457200">
                  <a:lnSpc>
                    <a:spcPct val="85000"/>
                  </a:lnSpc>
                </a:pPr>
                <a:r>
                  <a:rPr lang="en-US" altLang="ko-KR" sz="2400" dirty="0">
                    <a:solidFill>
                      <a:schemeClr val="tx1"/>
                    </a:solidFill>
                    <a:ea typeface="굴림" pitchFamily="50" charset="-127"/>
                  </a:rPr>
                  <a:t>Algorithm will finish in </a:t>
                </a:r>
                <a14:m>
                  <m:oMath xmlns:m="http://schemas.openxmlformats.org/officeDocument/2006/math">
                    <m:r>
                      <a:rPr lang="en-HK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𝑂</m:t>
                    </m:r>
                    <m:r>
                      <a:rPr lang="en-HK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func>
                      <m:funcPr>
                        <m:ctrlPr>
                          <a:rPr lang="en-HK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log</m:t>
                        </m:r>
                      </m:fName>
                      <m:e>
                        <m:r>
                          <a:rPr lang="en-HK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  <m:r>
                          <a:rPr lang="en-HK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200" dirty="0">
                    <a:ea typeface="굴림" pitchFamily="50" charset="-127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ea typeface="굴림" pitchFamily="50" charset="-127"/>
                  </a:rPr>
                  <a:t>rounds</a:t>
                </a:r>
              </a:p>
              <a:p>
                <a:pPr marL="45720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lang="en-US" altLang="ko-KR" sz="2200" dirty="0">
                    <a:latin typeface="Comic Sans MS"/>
                    <a:ea typeface="굴림" pitchFamily="50" charset="-127"/>
                  </a:rPr>
                  <a:t>Work</a:t>
                </a:r>
                <a:r>
                  <a:rPr kumimoji="1" lang="en-US" altLang="ko-K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굴림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HK" altLang="ko-KR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itchFamily="50" charset="-127"/>
                        <a:cs typeface="+mn-cs"/>
                      </a:rPr>
                      <m:t>𝑂</m:t>
                    </m:r>
                    <m:r>
                      <a:rPr kumimoji="1" lang="en-HK" altLang="ko-KR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itchFamily="50" charset="-127"/>
                        <a:cs typeface="+mn-cs"/>
                      </a:rPr>
                      <m:t>(</m:t>
                    </m:r>
                    <m:r>
                      <a:rPr kumimoji="1" lang="en-HK" altLang="ko-KR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itchFamily="50" charset="-127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1" lang="en-HK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itchFamily="50" charset="-127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HK" altLang="ko-KR" sz="22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itchFamily="50" charset="-127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1" lang="en-HK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itchFamily="50" charset="-127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1" lang="en-HK" altLang="ko-KR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itchFamily="50" charset="-127"/>
                        <a:cs typeface="+mn-cs"/>
                      </a:rPr>
                      <m:t>)</m:t>
                    </m:r>
                  </m:oMath>
                </a14:m>
                <a:endParaRPr lang="en-US" altLang="ko-KR" sz="34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457200" lvl="0">
                  <a:lnSpc>
                    <a:spcPct val="85000"/>
                  </a:lnSpc>
                </a:pPr>
                <a:r>
                  <a:rPr kumimoji="1" lang="en-US" altLang="ko-KR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굴림" pitchFamily="50" charset="-127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a:rPr kumimoji="1" lang="en-HK" altLang="ko-KR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itchFamily="50" charset="-127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1" lang="en-HK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itchFamily="50" charset="-127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HK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itchFamily="50" charset="-127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HK" altLang="ko-KR" sz="22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itchFamily="50" charset="-127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HK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itchFamily="50" charset="-127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ko-KR" sz="3400" dirty="0">
                    <a:solidFill>
                      <a:schemeClr val="tx1"/>
                    </a:solidFill>
                    <a:ea typeface="굴림" pitchFamily="50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ea typeface="굴림" pitchFamily="50" charset="-127"/>
                  </a:rPr>
                  <a:t>fo</a:t>
                </a:r>
                <a:r>
                  <a:rPr lang="en-US" altLang="ko-KR" sz="2400" dirty="0">
                    <a:solidFill>
                      <a:schemeClr val="tx1"/>
                    </a:solidFill>
                    <a:ea typeface="굴림" pitchFamily="50" charset="-127"/>
                  </a:rPr>
                  <a:t>r </a:t>
                </a:r>
                <a14:m>
                  <m:oMath xmlns:m="http://schemas.openxmlformats.org/officeDocument/2006/math">
                    <m:r>
                      <a:rPr lang="en-HK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𝑝</m:t>
                    </m:r>
                    <m:r>
                      <a:rPr lang="en-HK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≥</m:t>
                    </m:r>
                    <m:r>
                      <a:rPr lang="en-HK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𝑛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a typeface="굴림" pitchFamily="50" charset="-127"/>
                  </a:rPr>
                  <a:t>, otherwise </a:t>
                </a:r>
                <a14:m>
                  <m:oMath xmlns:m="http://schemas.openxmlformats.org/officeDocument/2006/math"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𝑂</m:t>
                    </m:r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𝑛</m:t>
                    </m:r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/</m:t>
                    </m:r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𝑝</m:t>
                    </m:r>
                    <m:r>
                      <a:rPr lang="en-HK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unc>
                      <m:funcPr>
                        <m:ctrlPr>
                          <a:rPr lang="en-HK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ko-KR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log</m:t>
                        </m:r>
                      </m:fName>
                      <m:e>
                        <m:r>
                          <a:rPr lang="en-HK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  <m:r>
                          <a:rPr lang="en-HK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2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45720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lang="en-US" altLang="ko-KR" sz="3400" dirty="0">
                  <a:solidFill>
                    <a:schemeClr val="tx1"/>
                  </a:solidFill>
                  <a:ea typeface="굴림" pitchFamily="50" charset="-127"/>
                </a:endParaRPr>
              </a:p>
              <a:p>
                <a:pPr marL="45720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lang="en-US" altLang="ko-KR" sz="3400" dirty="0">
                  <a:solidFill>
                    <a:schemeClr val="tx1"/>
                  </a:solidFill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87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464" r="-699" b="-11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2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List Ranking - Example</a:t>
            </a:r>
          </a:p>
        </p:txBody>
      </p:sp>
      <p:pic>
        <p:nvPicPr>
          <p:cNvPr id="880643" name="Picture 3" descr="D:\My Documents\algorithm\alg-blee-2001-봄\figure3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391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9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94FE-6E26-4018-8055-16F9AFCD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Class NC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AD90C-534C-4D52-96A0-092FA88E9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609600"/>
                <a:ext cx="7848600" cy="5715000"/>
              </a:xfrm>
            </p:spPr>
            <p:txBody>
              <a:bodyPr/>
              <a:lstStyle/>
              <a:p>
                <a:r>
                  <a:rPr lang="en-HK" dirty="0"/>
                  <a:t>Open question: NC = P?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>
                    <a:solidFill>
                      <a:schemeClr val="tx1"/>
                    </a:solidFill>
                  </a:rPr>
                  <a:t>NC: The class of problems solvable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depth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size circuits (or PRAM)</a:t>
                </a:r>
              </a:p>
              <a:p>
                <a:endParaRPr lang="en-HK" dirty="0"/>
              </a:p>
              <a:p>
                <a:r>
                  <a:rPr lang="en-HK" dirty="0"/>
                  <a:t>NP-complete problems: </a:t>
                </a:r>
                <a:r>
                  <a:rPr lang="en-HK" dirty="0">
                    <a:solidFill>
                      <a:schemeClr val="tx1"/>
                    </a:solidFill>
                  </a:rPr>
                  <a:t>A problem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is NP-complete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>
                    <a:solidFill>
                      <a:schemeClr val="tx1"/>
                    </a:solidFill>
                  </a:rPr>
                  <a:t>For any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can be reduced to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HK" dirty="0">
                  <a:solidFill>
                    <a:schemeClr val="tx1"/>
                  </a:solidFill>
                </a:endParaRPr>
              </a:p>
              <a:p>
                <a:r>
                  <a:rPr lang="en-HK" dirty="0"/>
                  <a:t>P-complete problems: </a:t>
                </a:r>
                <a:r>
                  <a:rPr lang="en-HK" dirty="0">
                    <a:solidFill>
                      <a:schemeClr val="tx1"/>
                    </a:solidFill>
                  </a:rPr>
                  <a:t>A problem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is P-complete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>
                    <a:solidFill>
                      <a:schemeClr val="tx1"/>
                    </a:solidFill>
                  </a:rPr>
                  <a:t>For any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can be reduced to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parallel time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HK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>
                    <a:solidFill>
                      <a:schemeClr val="tx1"/>
                    </a:solidFill>
                  </a:rPr>
                  <a:t>Circuit Value Problem (CVP): Given a circuit (possibly with large depth), compute the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>
                    <a:solidFill>
                      <a:schemeClr val="tx1"/>
                    </a:solidFill>
                  </a:rPr>
                  <a:t>DFS: Given a directed graph and a source node s, find the order in which all vertices are visited by DFS starting from s (given </a:t>
                </a:r>
                <a:r>
                  <a:rPr lang="en-HK">
                    <a:solidFill>
                      <a:schemeClr val="tx1"/>
                    </a:solidFill>
                  </a:rPr>
                  <a:t>the orders of the </a:t>
                </a:r>
                <a:r>
                  <a:rPr lang="en-HK" dirty="0">
                    <a:solidFill>
                      <a:schemeClr val="tx1"/>
                    </a:solidFill>
                  </a:rPr>
                  <a:t>neighbors of </a:t>
                </a:r>
                <a:r>
                  <a:rPr lang="en-HK">
                    <a:solidFill>
                      <a:schemeClr val="tx1"/>
                    </a:solidFill>
                  </a:rPr>
                  <a:t>each vertex).</a:t>
                </a:r>
                <a:endParaRPr lang="en-HK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HK" dirty="0">
                  <a:solidFill>
                    <a:schemeClr val="tx1"/>
                  </a:solidFill>
                </a:endParaRP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AD90C-534C-4D52-96A0-092FA88E9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09600"/>
                <a:ext cx="7848600" cy="5715000"/>
              </a:xfrm>
              <a:blipFill>
                <a:blip r:embed="rId2"/>
                <a:stretch>
                  <a:fillRect l="-621" b="-682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4038600"/>
          </a:xfrm>
        </p:spPr>
        <p:txBody>
          <a:bodyPr/>
          <a:lstStyle/>
          <a:p>
            <a:r>
              <a:rPr lang="en-US" dirty="0"/>
              <a:t>The Bulk Synchronous Parallel Model (BSP)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Introduced by Leslie Valiant in 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0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16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2" y="1720917"/>
            <a:ext cx="7005385" cy="3624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704" y="5540831"/>
            <a:ext cx="776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800" dirty="0">
                <a:solidFill>
                  <a:srgbClr val="0000FF"/>
                </a:solidFill>
                <a:latin typeface="Calisto MT"/>
              </a:rPr>
              <a:t>(key, value) pairs are used as the format for both data and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17603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BSP Model</a:t>
            </a:r>
          </a:p>
        </p:txBody>
      </p:sp>
      <p:pic>
        <p:nvPicPr>
          <p:cNvPr id="892930" name="Picture 2" descr="http://upload.wikimedia.org/wikipedia/en/thumb/e/ee/Bsp.wiki.fig1.svg/525px-Bsp.wiki.fig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41079"/>
            <a:ext cx="507380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1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sums on BSP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1981200"/>
                <a:ext cx="7345363" cy="4084321"/>
              </a:xfrm>
            </p:spPr>
            <p:txBody>
              <a:bodyPr/>
              <a:lstStyle/>
              <a:p>
                <a:r>
                  <a:rPr lang="en-US" dirty="0"/>
                  <a:t>Memory of each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b="0" dirty="0"/>
                  <a:t>#</a:t>
                </a:r>
                <a:r>
                  <a:rPr lang="en-US" dirty="0"/>
                  <a:t> machines: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Compute sum on each machine</a:t>
                </a:r>
              </a:p>
              <a:p>
                <a:pPr lvl="1"/>
                <a:r>
                  <a:rPr lang="en-US" dirty="0"/>
                  <a:t>Broadcast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sums to all machines</a:t>
                </a:r>
              </a:p>
              <a:p>
                <a:pPr lvl="1"/>
                <a:r>
                  <a:rPr lang="en-US" dirty="0"/>
                  <a:t>Compute prefix sums locally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1981200"/>
                <a:ext cx="7345363" cy="4084321"/>
              </a:xfrm>
              <a:blipFill rotWithShape="0">
                <a:blip r:embed="rId2"/>
                <a:stretch>
                  <a:fillRect l="-1162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18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(Sample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060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 1: Sampling</a:t>
                </a:r>
              </a:p>
              <a:p>
                <a:pPr marL="631825" lvl="1">
                  <a:buFont typeface="Arial" panose="020B0604020202020204" pitchFamily="34" charset="0"/>
                  <a:buChar char="•"/>
                </a:pPr>
                <a:r>
                  <a:rPr lang="en-US" dirty="0"/>
                  <a:t>Master node collects a sample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elements (will determine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later)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Step 2: Choose splitters</a:t>
                </a:r>
              </a:p>
              <a:p>
                <a:pPr marL="800100" lvl="1" indent="-342900"/>
                <a:r>
                  <a:rPr lang="en-US" dirty="0"/>
                  <a:t>Pick every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in the sample as splitters,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/>
                <a:r>
                  <a:rPr lang="en-US" dirty="0"/>
                  <a:t>Broadcast them to all machines</a:t>
                </a:r>
              </a:p>
              <a:p>
                <a:pPr marL="342900" indent="-342900"/>
                <a:r>
                  <a:rPr lang="en-US" dirty="0"/>
                  <a:t>Step 3: Shuffling</a:t>
                </a:r>
              </a:p>
              <a:p>
                <a:pPr lvl="1" indent="-342900"/>
                <a:r>
                  <a:rPr lang="en-US" dirty="0"/>
                  <a:t>Each machine partitions its data using the splitters</a:t>
                </a:r>
              </a:p>
              <a:p>
                <a:pPr lvl="1" indent="-342900"/>
                <a:r>
                  <a:rPr lang="en-US" dirty="0"/>
                  <a:t>Send data to the target machine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Step 4: Sort each partition</a:t>
                </a:r>
              </a:p>
              <a:p>
                <a:pPr lvl="1" indent="-342900"/>
                <a:r>
                  <a:rPr lang="en-US" dirty="0"/>
                  <a:t>Each machine sorts all data received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060950"/>
              </a:xfrm>
              <a:blipFill>
                <a:blip r:embed="rId2"/>
                <a:stretch>
                  <a:fillRect l="-1455" t="-3133" r="-5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784" name="Picture 8" descr="1: Arithmetic circuit computing polynomial x + y + 10wy | Download  Scientific Diagram">
            <a:extLst>
              <a:ext uri="{FF2B5EF4-FFF2-40B4-BE49-F238E27FC236}">
                <a16:creationId xmlns:a16="http://schemas.microsoft.com/office/drawing/2014/main" id="{878EACD4-6BE9-4DCE-A8C1-4DD34322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B6A2-56E1-41D5-A89A-74D4093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Boolean Circuits and Arithmetic Circuits</a:t>
            </a:r>
          </a:p>
        </p:txBody>
      </p:sp>
      <p:pic>
        <p:nvPicPr>
          <p:cNvPr id="843778" name="Picture 2" descr="Boolean circuit - Wikipedia">
            <a:extLst>
              <a:ext uri="{FF2B5EF4-FFF2-40B4-BE49-F238E27FC236}">
                <a16:creationId xmlns:a16="http://schemas.microsoft.com/office/drawing/2014/main" id="{A3B59B97-17D9-4514-BC51-FF2DBD011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505200" cy="31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D3965A-F892-4078-A144-35E6661A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82608"/>
            <a:ext cx="5966458" cy="23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D564F-16CA-43F8-B7B0-5EA41BC8E029}"/>
              </a:ext>
            </a:extLst>
          </p:cNvPr>
          <p:cNvSpPr txBox="1"/>
          <p:nvPr/>
        </p:nvSpPr>
        <p:spPr>
          <a:xfrm>
            <a:off x="2979281" y="6087084"/>
            <a:ext cx="225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HK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Multiplexer</a:t>
            </a:r>
          </a:p>
        </p:txBody>
      </p:sp>
    </p:spTree>
    <p:extLst>
      <p:ext uri="{BB962C8B-B14F-4D97-AF65-F5344CB8AC3E}">
        <p14:creationId xmlns:p14="http://schemas.microsoft.com/office/powerpoint/2010/main" val="31107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8ADA-B3E0-48B8-B2FB-7E2CF80C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Determining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8DDA2-9F15-4E70-A5A5-4F2DA020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HK" dirty="0"/>
                  <a:t>Goal: No machine receives more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HK" dirty="0"/>
                  <a:t> elements </a:t>
                </a:r>
                <a:r>
                  <a:rPr lang="en-HK" dirty="0" err="1"/>
                  <a:t>w.h.p</a:t>
                </a:r>
                <a:r>
                  <a:rPr lang="en-HK" dirty="0"/>
                  <a:t>.</a:t>
                </a:r>
              </a:p>
              <a:p>
                <a:pPr lvl="1"/>
                <a:r>
                  <a:rPr lang="en-HK" dirty="0"/>
                  <a:t>How large should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HK" dirty="0"/>
                  <a:t> be?</a:t>
                </a:r>
              </a:p>
              <a:p>
                <a:r>
                  <a:rPr lang="en-HK" dirty="0"/>
                  <a:t>Let the elements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HK" dirty="0"/>
                  <a:t> in sorted order</a:t>
                </a:r>
              </a:p>
              <a:p>
                <a:r>
                  <a:rPr lang="en-HK" dirty="0"/>
                  <a:t>A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FF0000"/>
                    </a:solidFill>
                  </a:rPr>
                  <a:t>bad</a:t>
                </a:r>
                <a:r>
                  <a:rPr lang="en-HK" dirty="0"/>
                  <a:t> if it contains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HK" dirty="0"/>
                  <a:t> sampled elements</a:t>
                </a:r>
              </a:p>
              <a:p>
                <a:pPr lvl="1"/>
                <a:r>
                  <a:rPr lang="en-HK" dirty="0"/>
                  <a:t>Goal achieved if no sub-sequence is bad</a:t>
                </a:r>
              </a:p>
              <a:p>
                <a:r>
                  <a:rPr lang="en-HK" dirty="0"/>
                  <a:t>Consider a particular sub-sequence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dirty="0"/>
                  <a:t> # sampled elements in it;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By Chernoff inequality:</a:t>
                </a:r>
                <a:br>
                  <a:rPr lang="en-HK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By union bound,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⁡[∃</m:t>
                    </m:r>
                  </m:oMath>
                </a14:m>
                <a:r>
                  <a:rPr lang="en-HK" dirty="0"/>
                  <a:t> a bad subsequence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It suffices to set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Can you improve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HK" dirty="0"/>
                  <a:t> term to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r>
                  <a:rPr lang="en-HK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8DDA2-9F15-4E70-A5A5-4F2DA020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815" t="-927" r="-3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49E4-7062-4237-AC38-9D9BE48F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B1032-EA64-7144-B003-9BCC9D94B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C8F9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C8F97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886700" cy="4800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Q: How to sample one element uniformly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stored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servers?</a:t>
                </a:r>
              </a:p>
              <a:p>
                <a:r>
                  <a:rPr lang="en-US" dirty="0"/>
                  <a:t>A:</a:t>
                </a:r>
              </a:p>
              <a:p>
                <a:pPr lvl="1"/>
                <a:r>
                  <a:rPr lang="en-US" dirty="0"/>
                  <a:t>First randomly sample a server</a:t>
                </a:r>
              </a:p>
              <a:p>
                <a:pPr lvl="1"/>
                <a:r>
                  <a:rPr lang="en-US" dirty="0"/>
                  <a:t>Then ask that server to return an element randomly chosen from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elements. </a:t>
                </a:r>
              </a:p>
              <a:p>
                <a:pPr lvl="1"/>
                <a:r>
                  <a:rPr lang="en-US" dirty="0"/>
                  <a:t>The probability of each element being sampled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How to sample many elements at once?</a:t>
                </a:r>
              </a:p>
              <a:p>
                <a:r>
                  <a:rPr lang="en-US" dirty="0"/>
                  <a:t>A: Do each of the two steps above in batch mode</a:t>
                </a:r>
              </a:p>
              <a:p>
                <a:pPr lvl="1"/>
                <a:r>
                  <a:rPr lang="en-US" dirty="0"/>
                  <a:t>First sample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servers with replacement (this can be done at the master node). </a:t>
                </a:r>
              </a:p>
              <a:p>
                <a:pPr lvl="1"/>
                <a:r>
                  <a:rPr lang="en-US" dirty="0"/>
                  <a:t>If a server is sampled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times, we ask that server to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(with replacement) from its local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886700" cy="4800600"/>
              </a:xfrm>
              <a:blipFill>
                <a:blip r:embed="rId2"/>
                <a:stretch>
                  <a:fillRect l="-1160" t="-2284" r="-17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D17C-511B-416E-98CC-BE9E9E40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Parallel Computation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2D1F-E828-44CA-88F0-F0F45F5F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Parallel architectures vary a lot</a:t>
            </a:r>
          </a:p>
          <a:p>
            <a:pPr lvl="1"/>
            <a:r>
              <a:rPr lang="en-HK" dirty="0"/>
              <a:t>Multicore</a:t>
            </a:r>
          </a:p>
          <a:p>
            <a:pPr lvl="1"/>
            <a:r>
              <a:rPr lang="en-HK" dirty="0"/>
              <a:t>GPU</a:t>
            </a:r>
          </a:p>
          <a:p>
            <a:pPr lvl="1"/>
            <a:r>
              <a:rPr lang="en-HK" dirty="0"/>
              <a:t>Computer cluster</a:t>
            </a:r>
          </a:p>
          <a:p>
            <a:pPr lvl="1"/>
            <a:r>
              <a:rPr lang="en-HK" dirty="0"/>
              <a:t>Supercomputer</a:t>
            </a:r>
          </a:p>
          <a:p>
            <a:pPr lvl="1"/>
            <a:r>
              <a:rPr lang="en-HK" dirty="0"/>
              <a:t>Distributed computing</a:t>
            </a:r>
          </a:p>
          <a:p>
            <a:r>
              <a:rPr lang="en-HK" dirty="0"/>
              <a:t>COMP 5112 - 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60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ea typeface="新細明體" pitchFamily="18" charset="-120"/>
              </a:rPr>
              <a:t>Computing Sum by a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8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/>
              <a:extLst>
                <a:ext uri="{91240B29-F687-4F45-9708-019B960494DF}">
                  <a14:hiddenLine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r>
                  <a:rPr lang="en-US" altLang="zh-TW" dirty="0">
                    <a:ea typeface="新細明體" pitchFamily="18" charset="-120"/>
                  </a:rPr>
                  <a:t>Given: Sequence </a:t>
                </a:r>
                <a:r>
                  <a:rPr lang="en-US" altLang="zh-TW" b="1" i="1" dirty="0">
                    <a:ea typeface="新細明體" pitchFamily="18" charset="-120"/>
                  </a:rPr>
                  <a:t>a</a:t>
                </a:r>
                <a:r>
                  <a:rPr lang="en-US" altLang="zh-TW" dirty="0">
                    <a:ea typeface="新細明體" pitchFamily="18" charset="-120"/>
                  </a:rPr>
                  <a:t> of </a:t>
                </a:r>
                <a:r>
                  <a:rPr lang="en-US" altLang="zh-TW" i="1" dirty="0">
                    <a:ea typeface="新細明體" pitchFamily="18" charset="-120"/>
                  </a:rPr>
                  <a:t>n</a:t>
                </a:r>
                <a:r>
                  <a:rPr lang="en-US" altLang="zh-TW" dirty="0">
                    <a:ea typeface="新細明體" pitchFamily="18" charset="-120"/>
                  </a:rPr>
                  <a:t> = 2</a:t>
                </a:r>
                <a:r>
                  <a:rPr lang="en-US" altLang="zh-TW" i="1" baseline="30000" dirty="0">
                    <a:ea typeface="新細明體" pitchFamily="18" charset="-120"/>
                  </a:rPr>
                  <a:t>k </a:t>
                </a:r>
                <a:r>
                  <a:rPr lang="en-US" altLang="zh-TW" dirty="0">
                    <a:ea typeface="新細明體" pitchFamily="18" charset="-120"/>
                  </a:rPr>
                  <a:t>elements</a:t>
                </a:r>
              </a:p>
              <a:p>
                <a:r>
                  <a:rPr lang="en-US" altLang="zh-TW" dirty="0">
                    <a:ea typeface="新細明體" pitchFamily="18" charset="-120"/>
                  </a:rPr>
                  <a:t>Given: Binary associative operator +</a:t>
                </a:r>
              </a:p>
              <a:p>
                <a:r>
                  <a:rPr lang="en-US" altLang="zh-TW" dirty="0">
                    <a:ea typeface="新細明體" pitchFamily="18" charset="-120"/>
                  </a:rPr>
                  <a:t>Compute: S = </a:t>
                </a:r>
                <a:r>
                  <a:rPr lang="en-US" altLang="zh-TW" b="1" i="1" dirty="0">
                    <a:ea typeface="新細明體" pitchFamily="18" charset="-120"/>
                  </a:rPr>
                  <a:t>a</a:t>
                </a:r>
                <a:r>
                  <a:rPr lang="en-US" altLang="zh-TW" baseline="-25000" dirty="0">
                    <a:ea typeface="新細明體" pitchFamily="18" charset="-120"/>
                  </a:rPr>
                  <a:t>1</a:t>
                </a:r>
                <a:r>
                  <a:rPr lang="en-US" altLang="zh-TW" dirty="0">
                    <a:ea typeface="新細明體" pitchFamily="18" charset="-120"/>
                  </a:rPr>
                  <a:t> + ... + </a:t>
                </a:r>
                <a:r>
                  <a:rPr lang="en-US" altLang="zh-TW" b="1" i="1" dirty="0">
                    <a:ea typeface="新細明體" pitchFamily="18" charset="-120"/>
                  </a:rPr>
                  <a:t>a</a:t>
                </a:r>
                <a:r>
                  <a:rPr lang="en-US" altLang="zh-TW" i="1" baseline="-25000" dirty="0">
                    <a:ea typeface="新細明體" pitchFamily="18" charset="-120"/>
                  </a:rPr>
                  <a:t>n</a:t>
                </a:r>
              </a:p>
              <a:p>
                <a:endParaRPr lang="en-US" altLang="zh-TW" i="1" baseline="-25000" dirty="0">
                  <a:ea typeface="新細明體" pitchFamily="18" charset="-120"/>
                </a:endParaRPr>
              </a:p>
              <a:p>
                <a:r>
                  <a:rPr lang="en-US" altLang="zh-TW" dirty="0">
                    <a:ea typeface="新細明體" pitchFamily="18" charset="-120"/>
                  </a:rPr>
                  <a:t>Size: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i="1" baseline="-25000" dirty="0">
                  <a:ea typeface="新細明體" pitchFamily="18" charset="-120"/>
                </a:endParaRPr>
              </a:p>
              <a:p>
                <a:r>
                  <a:rPr lang="en-US" altLang="zh-TW" dirty="0">
                    <a:ea typeface="新細明體" pitchFamily="18" charset="-120"/>
                  </a:rPr>
                  <a:t>Depth: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func>
                      <m:funcPr>
                        <m:ctrlP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zh-TW" b="0" i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log</m:t>
                        </m:r>
                      </m:fName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</m:e>
                    </m:func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i="1" baseline="-25000" dirty="0">
                  <a:ea typeface="新細明體" pitchFamily="18" charset="-120"/>
                </a:endParaRPr>
              </a:p>
              <a:p>
                <a:endParaRPr lang="en-US" altLang="zh-TW" i="1" baseline="-25000" dirty="0">
                  <a:ea typeface="新細明體" pitchFamily="18" charset="-120"/>
                </a:endParaRPr>
              </a:p>
              <a:p>
                <a:endParaRPr lang="en-US" altLang="zh-TW" i="1" baseline="-25000" dirty="0">
                  <a:ea typeface="新細明體" pitchFamily="18" charset="-120"/>
                </a:endParaRPr>
              </a:p>
              <a:p>
                <a:endParaRPr lang="en-US" altLang="zh-TW" i="1" baseline="-25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848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8900" name="Group 4"/>
          <p:cNvGrpSpPr>
            <a:grpSpLocks/>
          </p:cNvGrpSpPr>
          <p:nvPr/>
        </p:nvGrpSpPr>
        <p:grpSpPr bwMode="auto">
          <a:xfrm>
            <a:off x="1416050" y="3740150"/>
            <a:ext cx="5702300" cy="2425700"/>
            <a:chOff x="892" y="2356"/>
            <a:chExt cx="3592" cy="1528"/>
          </a:xfrm>
        </p:grpSpPr>
        <p:sp>
          <p:nvSpPr>
            <p:cNvPr id="848901" name="Rectangle 5"/>
            <p:cNvSpPr>
              <a:spLocks noChangeArrowheads="1"/>
            </p:cNvSpPr>
            <p:nvPr/>
          </p:nvSpPr>
          <p:spPr bwMode="auto">
            <a:xfrm>
              <a:off x="89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2" name="Rectangle 6"/>
            <p:cNvSpPr>
              <a:spLocks noChangeArrowheads="1"/>
            </p:cNvSpPr>
            <p:nvPr/>
          </p:nvSpPr>
          <p:spPr bwMode="auto">
            <a:xfrm>
              <a:off x="137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3" name="Rectangle 7"/>
            <p:cNvSpPr>
              <a:spLocks noChangeArrowheads="1"/>
            </p:cNvSpPr>
            <p:nvPr/>
          </p:nvSpPr>
          <p:spPr bwMode="auto">
            <a:xfrm>
              <a:off x="185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4" name="Rectangle 8"/>
            <p:cNvSpPr>
              <a:spLocks noChangeArrowheads="1"/>
            </p:cNvSpPr>
            <p:nvPr/>
          </p:nvSpPr>
          <p:spPr bwMode="auto">
            <a:xfrm>
              <a:off x="233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5" name="Rectangle 9"/>
            <p:cNvSpPr>
              <a:spLocks noChangeArrowheads="1"/>
            </p:cNvSpPr>
            <p:nvPr/>
          </p:nvSpPr>
          <p:spPr bwMode="auto">
            <a:xfrm>
              <a:off x="281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6" name="Rectangle 10"/>
            <p:cNvSpPr>
              <a:spLocks noChangeArrowheads="1"/>
            </p:cNvSpPr>
            <p:nvPr/>
          </p:nvSpPr>
          <p:spPr bwMode="auto">
            <a:xfrm>
              <a:off x="329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7" name="Rectangle 11"/>
            <p:cNvSpPr>
              <a:spLocks noChangeArrowheads="1"/>
            </p:cNvSpPr>
            <p:nvPr/>
          </p:nvSpPr>
          <p:spPr bwMode="auto">
            <a:xfrm>
              <a:off x="377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8" name="Rectangle 12"/>
            <p:cNvSpPr>
              <a:spLocks noChangeArrowheads="1"/>
            </p:cNvSpPr>
            <p:nvPr/>
          </p:nvSpPr>
          <p:spPr bwMode="auto">
            <a:xfrm>
              <a:off x="425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9" name="Rectangle 13"/>
            <p:cNvSpPr>
              <a:spLocks noChangeArrowheads="1"/>
            </p:cNvSpPr>
            <p:nvPr/>
          </p:nvSpPr>
          <p:spPr bwMode="auto">
            <a:xfrm>
              <a:off x="89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0" name="Rectangle 14"/>
            <p:cNvSpPr>
              <a:spLocks noChangeArrowheads="1"/>
            </p:cNvSpPr>
            <p:nvPr/>
          </p:nvSpPr>
          <p:spPr bwMode="auto">
            <a:xfrm>
              <a:off x="892" y="3220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1" name="Rectangle 15"/>
            <p:cNvSpPr>
              <a:spLocks noChangeArrowheads="1"/>
            </p:cNvSpPr>
            <p:nvPr/>
          </p:nvSpPr>
          <p:spPr bwMode="auto">
            <a:xfrm>
              <a:off x="892" y="3652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2" name="Rectangle 16"/>
            <p:cNvSpPr>
              <a:spLocks noChangeArrowheads="1"/>
            </p:cNvSpPr>
            <p:nvPr/>
          </p:nvSpPr>
          <p:spPr bwMode="auto">
            <a:xfrm>
              <a:off x="185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3" name="Rectangle 17"/>
            <p:cNvSpPr>
              <a:spLocks noChangeArrowheads="1"/>
            </p:cNvSpPr>
            <p:nvPr/>
          </p:nvSpPr>
          <p:spPr bwMode="auto">
            <a:xfrm>
              <a:off x="2812" y="3220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4" name="Rectangle 18"/>
            <p:cNvSpPr>
              <a:spLocks noChangeArrowheads="1"/>
            </p:cNvSpPr>
            <p:nvPr/>
          </p:nvSpPr>
          <p:spPr bwMode="auto">
            <a:xfrm>
              <a:off x="281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5" name="Rectangle 19"/>
            <p:cNvSpPr>
              <a:spLocks noChangeArrowheads="1"/>
            </p:cNvSpPr>
            <p:nvPr/>
          </p:nvSpPr>
          <p:spPr bwMode="auto">
            <a:xfrm>
              <a:off x="377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6" name="Line 20"/>
            <p:cNvSpPr>
              <a:spLocks noChangeShapeType="1"/>
            </p:cNvSpPr>
            <p:nvPr/>
          </p:nvSpPr>
          <p:spPr bwMode="auto">
            <a:xfrm flipH="1">
              <a:off x="1128" y="2448"/>
              <a:ext cx="384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7" name="Line 21"/>
            <p:cNvSpPr>
              <a:spLocks noChangeShapeType="1"/>
            </p:cNvSpPr>
            <p:nvPr/>
          </p:nvSpPr>
          <p:spPr bwMode="auto">
            <a:xfrm flipH="1">
              <a:off x="2088" y="2448"/>
              <a:ext cx="33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8" name="Line 22"/>
            <p:cNvSpPr>
              <a:spLocks noChangeShapeType="1"/>
            </p:cNvSpPr>
            <p:nvPr/>
          </p:nvSpPr>
          <p:spPr bwMode="auto">
            <a:xfrm flipH="1">
              <a:off x="3048" y="2448"/>
              <a:ext cx="384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9" name="Line 23"/>
            <p:cNvSpPr>
              <a:spLocks noChangeShapeType="1"/>
            </p:cNvSpPr>
            <p:nvPr/>
          </p:nvSpPr>
          <p:spPr bwMode="auto">
            <a:xfrm flipH="1">
              <a:off x="4008" y="2448"/>
              <a:ext cx="33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0" name="Line 24"/>
            <p:cNvSpPr>
              <a:spLocks noChangeShapeType="1"/>
            </p:cNvSpPr>
            <p:nvPr/>
          </p:nvSpPr>
          <p:spPr bwMode="auto">
            <a:xfrm flipH="1">
              <a:off x="1128" y="2928"/>
              <a:ext cx="816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1" name="Line 25"/>
            <p:cNvSpPr>
              <a:spLocks noChangeShapeType="1"/>
            </p:cNvSpPr>
            <p:nvPr/>
          </p:nvSpPr>
          <p:spPr bwMode="auto">
            <a:xfrm flipH="1">
              <a:off x="3048" y="2880"/>
              <a:ext cx="864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2" name="Line 26"/>
            <p:cNvSpPr>
              <a:spLocks noChangeShapeType="1"/>
            </p:cNvSpPr>
            <p:nvPr/>
          </p:nvSpPr>
          <p:spPr bwMode="auto">
            <a:xfrm flipH="1">
              <a:off x="1128" y="3360"/>
              <a:ext cx="177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3" name="Line 27"/>
            <p:cNvSpPr>
              <a:spLocks noChangeShapeType="1"/>
            </p:cNvSpPr>
            <p:nvPr/>
          </p:nvSpPr>
          <p:spPr bwMode="auto">
            <a:xfrm>
              <a:off x="1032" y="2880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4" name="Line 28"/>
            <p:cNvSpPr>
              <a:spLocks noChangeShapeType="1"/>
            </p:cNvSpPr>
            <p:nvPr/>
          </p:nvSpPr>
          <p:spPr bwMode="auto">
            <a:xfrm>
              <a:off x="1032" y="3312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5" name="Line 29"/>
            <p:cNvSpPr>
              <a:spLocks noChangeShapeType="1"/>
            </p:cNvSpPr>
            <p:nvPr/>
          </p:nvSpPr>
          <p:spPr bwMode="auto">
            <a:xfrm>
              <a:off x="984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6" name="Line 30"/>
            <p:cNvSpPr>
              <a:spLocks noChangeShapeType="1"/>
            </p:cNvSpPr>
            <p:nvPr/>
          </p:nvSpPr>
          <p:spPr bwMode="auto">
            <a:xfrm>
              <a:off x="1944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7" name="Line 31"/>
            <p:cNvSpPr>
              <a:spLocks noChangeShapeType="1"/>
            </p:cNvSpPr>
            <p:nvPr/>
          </p:nvSpPr>
          <p:spPr bwMode="auto">
            <a:xfrm>
              <a:off x="2952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8" name="Line 32"/>
            <p:cNvSpPr>
              <a:spLocks noChangeShapeType="1"/>
            </p:cNvSpPr>
            <p:nvPr/>
          </p:nvSpPr>
          <p:spPr bwMode="auto">
            <a:xfrm>
              <a:off x="3912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9" name="Line 33"/>
            <p:cNvSpPr>
              <a:spLocks noChangeShapeType="1"/>
            </p:cNvSpPr>
            <p:nvPr/>
          </p:nvSpPr>
          <p:spPr bwMode="auto">
            <a:xfrm>
              <a:off x="2952" y="2880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240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ea typeface="新細明體" pitchFamily="18" charset="-120"/>
              </a:rPr>
              <a:t>How to do prefix sums ?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TW" dirty="0">
                <a:ea typeface="新細明體" pitchFamily="18" charset="-120"/>
              </a:rPr>
              <a:t>Input: Sequence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i="1" dirty="0">
                <a:ea typeface="新細明體" pitchFamily="18" charset="-120"/>
              </a:rPr>
              <a:t>n = 2</a:t>
            </a:r>
            <a:r>
              <a:rPr lang="en-US" altLang="zh-TW" i="1" baseline="30000" dirty="0">
                <a:ea typeface="新細明體" pitchFamily="18" charset="-120"/>
              </a:rPr>
              <a:t>k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elements, binary associative operator +</a:t>
            </a:r>
          </a:p>
          <a:p>
            <a:r>
              <a:rPr lang="en-US" altLang="zh-TW" dirty="0">
                <a:ea typeface="新細明體" pitchFamily="18" charset="-120"/>
              </a:rPr>
              <a:t>Output: Sequence </a:t>
            </a:r>
            <a:r>
              <a:rPr lang="en-US" altLang="zh-TW" i="1" dirty="0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i="1" dirty="0">
                <a:ea typeface="新細明體" pitchFamily="18" charset="-120"/>
              </a:rPr>
              <a:t>n = 2</a:t>
            </a:r>
            <a:r>
              <a:rPr lang="en-US" altLang="zh-TW" i="1" baseline="30000" dirty="0">
                <a:ea typeface="新細明體" pitchFamily="18" charset="-120"/>
              </a:rPr>
              <a:t>k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elements, with </a:t>
            </a:r>
            <a:r>
              <a:rPr lang="en-US" altLang="zh-TW" i="1" dirty="0" err="1">
                <a:ea typeface="新細明體" pitchFamily="18" charset="-120"/>
              </a:rPr>
              <a:t>y</a:t>
            </a:r>
            <a:r>
              <a:rPr lang="en-US" altLang="zh-TW" i="1" baseline="-25000" dirty="0" err="1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 =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i="1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 + ... + </a:t>
            </a:r>
            <a:r>
              <a:rPr lang="en-US" altLang="zh-TW" i="1" dirty="0" err="1">
                <a:ea typeface="新細明體" pitchFamily="18" charset="-120"/>
              </a:rPr>
              <a:t>x</a:t>
            </a:r>
            <a:r>
              <a:rPr lang="en-US" altLang="zh-TW" i="1" baseline="-25000" dirty="0" err="1">
                <a:ea typeface="新細明體" pitchFamily="18" charset="-120"/>
              </a:rPr>
              <a:t>k</a:t>
            </a:r>
            <a:endParaRPr lang="en-US" altLang="zh-TW" i="1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x = [1, 4, 3, 5, 6, 7, 0, 1]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y = [1, 5, 8, 13, 19, 26, 26, 27]</a:t>
            </a:r>
          </a:p>
        </p:txBody>
      </p:sp>
    </p:spTree>
    <p:extLst>
      <p:ext uri="{BB962C8B-B14F-4D97-AF65-F5344CB8AC3E}">
        <p14:creationId xmlns:p14="http://schemas.microsoft.com/office/powerpoint/2010/main" val="4021556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457200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Prefix Sums by Circuits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00600" cy="46482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solidFill>
                <a:schemeClr val="tx1"/>
              </a:solidFill>
              <a:ea typeface="굴림" pitchFamily="50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ea typeface="굴림" pitchFamily="50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dirty="0">
              <a:solidFill>
                <a:schemeClr val="tx1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Depth: O(log n)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Size: O(n)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en-US" dirty="0"/>
              <a:t>Note: + can be any associative operator!</a:t>
            </a:r>
          </a:p>
          <a:p>
            <a:r>
              <a:rPr lang="en-US" dirty="0"/>
              <a:t>Application:</a:t>
            </a:r>
          </a:p>
          <a:p>
            <a:r>
              <a:rPr lang="en-US" dirty="0">
                <a:solidFill>
                  <a:schemeClr val="bg2"/>
                </a:solidFill>
              </a:rPr>
              <a:t>String comparison (lexicographically)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843778" name="Picture 2" descr="Prefix sum - Wikiwand">
            <a:extLst>
              <a:ext uri="{FF2B5EF4-FFF2-40B4-BE49-F238E27FC236}">
                <a16:creationId xmlns:a16="http://schemas.microsoft.com/office/drawing/2014/main" id="{59F18A12-AECF-4992-9F41-61B9E9F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31119"/>
            <a:ext cx="413375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0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 u="sng">
                <a:ea typeface="新細明體" pitchFamily="18" charset="-120"/>
              </a:rPr>
              <a:t>R</a:t>
            </a:r>
            <a:r>
              <a:rPr lang="en-US" altLang="zh-TW">
                <a:ea typeface="新細明體" pitchFamily="18" charset="-120"/>
              </a:rPr>
              <a:t>andom </a:t>
            </a:r>
            <a:r>
              <a:rPr lang="en-US" altLang="zh-TW" u="sng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ccess </a:t>
            </a:r>
            <a:r>
              <a:rPr lang="en-US" altLang="zh-TW" u="sng">
                <a:ea typeface="新細明體" pitchFamily="18" charset="-120"/>
              </a:rPr>
              <a:t>M</a:t>
            </a:r>
            <a:r>
              <a:rPr lang="en-US" altLang="zh-TW">
                <a:ea typeface="新細明體" pitchFamily="18" charset="-120"/>
              </a:rPr>
              <a:t>achine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24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1447800"/>
                <a:ext cx="7848600" cy="4876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zh-TW" u="sng" dirty="0">
                    <a:solidFill>
                      <a:srgbClr val="000000"/>
                    </a:solidFill>
                    <a:ea typeface="新細明體" pitchFamily="18" charset="-120"/>
                  </a:rPr>
                  <a:t>RAM</a:t>
                </a:r>
                <a:r>
                  <a:rPr lang="en-US" altLang="zh-TW" dirty="0">
                    <a:solidFill>
                      <a:srgbClr val="000000"/>
                    </a:solidFill>
                    <a:ea typeface="新細明體" pitchFamily="18" charset="-120"/>
                  </a:rPr>
                  <a:t> model of serial computers:</a:t>
                </a:r>
              </a:p>
              <a:p>
                <a:pPr lvl="1"/>
                <a:r>
                  <a:rPr lang="en-US" altLang="zh-TW" dirty="0">
                    <a:solidFill>
                      <a:srgbClr val="000000"/>
                    </a:solidFill>
                    <a:ea typeface="新細明體" pitchFamily="18" charset="-120"/>
                  </a:rPr>
                  <a:t>Memory is a sequence of words, each capable of containing an integer of </a:t>
                </a:r>
                <a14:m>
                  <m:oMath xmlns:m="http://schemas.openxmlformats.org/officeDocument/2006/math">
                    <m:r>
                      <a:rPr lang="en-HK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func>
                      <m:funcPr>
                        <m:ctrlPr>
                          <a:rPr lang="en-HK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log</m:t>
                        </m:r>
                      </m:fName>
                      <m:e>
                        <m:r>
                          <a:rPr lang="en-HK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  <m:r>
                          <a:rPr lang="en-HK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新細明體" pitchFamily="18" charset="-120"/>
                  </a:rPr>
                  <a:t> bits</a:t>
                </a:r>
              </a:p>
              <a:p>
                <a:pPr lvl="1"/>
                <a:r>
                  <a:rPr lang="en-US" altLang="zh-TW" dirty="0">
                    <a:solidFill>
                      <a:srgbClr val="000000"/>
                    </a:solidFill>
                    <a:ea typeface="新細明體" pitchFamily="18" charset="-120"/>
                  </a:rPr>
                  <a:t>Each memory access takes one unit of time</a:t>
                </a:r>
              </a:p>
              <a:p>
                <a:pPr lvl="1"/>
                <a:r>
                  <a:rPr lang="en-US" altLang="zh-TW" dirty="0">
                    <a:solidFill>
                      <a:srgbClr val="000000"/>
                    </a:solidFill>
                    <a:ea typeface="新細明體" pitchFamily="18" charset="-120"/>
                  </a:rPr>
                  <a:t>Basic operations (add, multiply, compare) take one unit time.</a:t>
                </a:r>
              </a:p>
              <a:p>
                <a:pPr lvl="1">
                  <a:buFontTx/>
                  <a:buNone/>
                </a:pPr>
                <a:endParaRPr lang="en-US" altLang="zh-TW" dirty="0">
                  <a:solidFill>
                    <a:srgbClr val="000000"/>
                  </a:solidFill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742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7848600" cy="4876800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TW" sz="2800" u="sng">
                <a:ea typeface="新細明體" pitchFamily="18" charset="-120"/>
              </a:rPr>
              <a:t>PRAM</a:t>
            </a:r>
            <a:r>
              <a:rPr lang="en-US" altLang="zh-TW" sz="2800">
                <a:ea typeface="新細明體" pitchFamily="18" charset="-120"/>
              </a:rPr>
              <a:t> [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P</a:t>
            </a:r>
            <a:r>
              <a:rPr lang="en-US" altLang="zh-TW" sz="2800">
                <a:ea typeface="新細明體" pitchFamily="18" charset="-120"/>
              </a:rPr>
              <a:t>arallel 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R</a:t>
            </a:r>
            <a:r>
              <a:rPr lang="en-US" altLang="zh-TW" sz="2800">
                <a:ea typeface="新細明體" pitchFamily="18" charset="-120"/>
              </a:rPr>
              <a:t>andom 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800">
                <a:ea typeface="新細明體" pitchFamily="18" charset="-120"/>
              </a:rPr>
              <a:t>ccess 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M</a:t>
            </a:r>
            <a:r>
              <a:rPr lang="en-US" altLang="zh-TW" sz="2800">
                <a:ea typeface="新細明體" pitchFamily="18" charset="-120"/>
              </a:rPr>
              <a:t>achine]</a:t>
            </a: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54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614488"/>
                <a:ext cx="80772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zh-TW" sz="2600" dirty="0">
                    <a:solidFill>
                      <a:srgbClr val="000000"/>
                    </a:solidFill>
                    <a:ea typeface="新細明體" pitchFamily="18" charset="-120"/>
                  </a:rPr>
                  <a:t>PRAM composed of:</a:t>
                </a:r>
              </a:p>
              <a:p>
                <a:pPr lvl="1"/>
                <a:r>
                  <a:rPr lang="en-US" altLang="zh-TW" sz="2200" dirty="0">
                    <a:solidFill>
                      <a:schemeClr val="accent1"/>
                    </a:solidFill>
                    <a:ea typeface="新細明體" pitchFamily="18" charset="-120"/>
                  </a:rPr>
                  <a:t>p</a:t>
                </a:r>
                <a:r>
                  <a:rPr lang="en-US" altLang="zh-TW" sz="2200" dirty="0">
                    <a:ea typeface="新細明體" pitchFamily="18" charset="-120"/>
                  </a:rPr>
                  <a:t> processors, each with its own program.</a:t>
                </a:r>
              </a:p>
              <a:p>
                <a:pPr lvl="1"/>
                <a:r>
                  <a:rPr lang="en-US" altLang="zh-TW" sz="2200" dirty="0">
                    <a:solidFill>
                      <a:srgbClr val="000000"/>
                    </a:solidFill>
                    <a:ea typeface="新細明體" pitchFamily="18" charset="-120"/>
                  </a:rPr>
                  <a:t>A single </a:t>
                </a:r>
                <a:r>
                  <a:rPr lang="en-US" altLang="zh-TW" sz="2200" dirty="0">
                    <a:solidFill>
                      <a:schemeClr val="accent1"/>
                    </a:solidFill>
                    <a:ea typeface="新細明體" pitchFamily="18" charset="-120"/>
                  </a:rPr>
                  <a:t>shared memory </a:t>
                </a:r>
                <a:r>
                  <a:rPr lang="en-US" altLang="zh-TW" sz="2200" dirty="0">
                    <a:solidFill>
                      <a:srgbClr val="000000"/>
                    </a:solidFill>
                    <a:ea typeface="新細明體" pitchFamily="18" charset="-120"/>
                  </a:rPr>
                  <a:t>composed of a sequence of words, each capable of containing an integer of </a:t>
                </a:r>
                <a14:m>
                  <m:oMath xmlns:m="http://schemas.openxmlformats.org/officeDocument/2006/math">
                    <m:r>
                      <a:rPr lang="en-HK" altLang="zh-TW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𝑂</m:t>
                    </m:r>
                    <m:r>
                      <a:rPr lang="en-HK" altLang="zh-TW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func>
                      <m:funcPr>
                        <m:ctrlPr>
                          <a:rPr lang="en-HK" altLang="zh-TW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zh-TW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log</m:t>
                        </m:r>
                      </m:fName>
                      <m:e>
                        <m:r>
                          <a:rPr lang="en-HK" altLang="zh-TW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  <m:r>
                          <a:rPr lang="en-HK" altLang="zh-TW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2200" dirty="0">
                    <a:solidFill>
                      <a:srgbClr val="000000"/>
                    </a:solidFill>
                    <a:ea typeface="新細明體" pitchFamily="18" charset="-120"/>
                  </a:rPr>
                  <a:t> bits</a:t>
                </a:r>
              </a:p>
            </p:txBody>
          </p:sp>
        </mc:Choice>
        <mc:Fallback xmlns="">
          <p:sp>
            <p:nvSpPr>
              <p:cNvPr id="745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14488"/>
                <a:ext cx="8077200" cy="4114800"/>
              </a:xfrm>
              <a:blipFill>
                <a:blip r:embed="rId2"/>
                <a:stretch>
                  <a:fillRect l="-1358" t="-2815" r="-27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014538" y="1119188"/>
            <a:ext cx="512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zh-TW" altLang="en-US" sz="200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>
                <a:solidFill>
                  <a:schemeClr val="tx1"/>
                </a:solidFill>
                <a:ea typeface="新細明體" pitchFamily="18" charset="-120"/>
              </a:rPr>
              <a:t>Introduced by Fortune and Wyllie, 1978)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8950" y="4203700"/>
            <a:ext cx="5092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16150" y="54991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87750" y="54991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949950" y="54991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06950" y="54991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438400" y="51117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10000" y="51117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029200" y="51117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172200" y="51117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63875" y="4411663"/>
            <a:ext cx="2486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Shared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ea typeface="新細明體" pitchFamily="18" charset="-120"/>
              </a:rPr>
              <a:t>Complexity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78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458200" cy="3611563"/>
              </a:xfrm>
              <a:noFill/>
              <a:ln/>
              <a:extLst>
                <a:ext uri="{91240B29-F687-4F45-9708-019B960494DF}">
                  <a14:hiddenLine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600" dirty="0">
                    <a:ea typeface="新細明體" pitchFamily="18" charset="-120"/>
                  </a:rPr>
                  <a:t>Two complexity measures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200" dirty="0">
                    <a:ea typeface="新細明體" pitchFamily="18" charset="-120"/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r>
                  <a:rPr lang="en-US" altLang="zh-TW" sz="2200" i="1" dirty="0">
                    <a:ea typeface="新細明體" pitchFamily="18" charset="-120"/>
                  </a:rPr>
                  <a:t>: </a:t>
                </a:r>
                <a:r>
                  <a:rPr lang="en-US" altLang="zh-TW" sz="2200" dirty="0">
                    <a:ea typeface="新細明體" pitchFamily="18" charset="-120"/>
                  </a:rPr>
                  <a:t>number of parallel steps</a:t>
                </a:r>
                <a:endParaRPr lang="en-US" altLang="zh-TW" sz="2200" i="1" dirty="0">
                  <a:ea typeface="新細明體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200" dirty="0">
                    <a:ea typeface="新細明體" pitchFamily="18" charset="-120"/>
                  </a:rPr>
                  <a:t>Work complexity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𝑊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r>
                  <a:rPr lang="en-US" altLang="zh-TW" sz="2200" dirty="0">
                    <a:ea typeface="新細明體" pitchFamily="18" charset="-120"/>
                  </a:rPr>
                  <a:t>: total number of operations by all processors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TW" sz="2200" dirty="0">
                    <a:ea typeface="新細明體" pitchFamily="18" charset="-120"/>
                  </a:rPr>
                  <a:t>Note: Some define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𝑊</m:t>
                    </m:r>
                    <m:d>
                      <m:d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</m:e>
                    </m:d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=</m:t>
                    </m:r>
                    <m:r>
                      <a:rPr lang="en-HK" altLang="zh-TW" sz="2200" b="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𝑝</m:t>
                    </m:r>
                    <m:r>
                      <a:rPr lang="en-HK" altLang="zh-TW" sz="2200" b="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⋅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  <m:d>
                      <m:d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200" dirty="0">
                  <a:ea typeface="新細明體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i="1" dirty="0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TW" sz="2600" dirty="0">
                    <a:ea typeface="新細明體" pitchFamily="18" charset="-120"/>
                  </a:rPr>
                  <a:t>Goal of parallel algorithm design: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𝑇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polylog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新細明體" pitchFamily="18" charset="-120"/>
                  </a:rPr>
                  <a:t> for sufficiently large p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𝑊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)=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𝑇𝑆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itchFamily="18" charset="-120"/>
                      </a:rPr>
                      <m:t>(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itchFamily="18" charset="-120"/>
                      </a:rPr>
                      <m:t>𝑛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ea typeface="新細明體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i="1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847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3611563"/>
              </a:xfrm>
              <a:blipFill>
                <a:blip r:embed="rId2"/>
                <a:stretch>
                  <a:fillRect l="-1297" t="-270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7877" name="AutoShape 5"/>
          <p:cNvSpPr>
            <a:spLocks noChangeArrowheads="1"/>
          </p:cNvSpPr>
          <p:nvPr/>
        </p:nvSpPr>
        <p:spPr bwMode="auto">
          <a:xfrm>
            <a:off x="914400" y="4795838"/>
            <a:ext cx="2849563" cy="831850"/>
          </a:xfrm>
          <a:prstGeom prst="wedgeRectCallout">
            <a:avLst>
              <a:gd name="adj1" fmla="val -2032"/>
              <a:gd name="adj2" fmla="val -77231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optimal sequential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  <p:bldP spid="84787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>
                <a:ea typeface="新細明體" pitchFamily="18" charset="-120"/>
              </a:rPr>
              <a:t>Variants of PRAM model</a:t>
            </a:r>
          </a:p>
        </p:txBody>
      </p:sp>
      <p:graphicFrame>
        <p:nvGraphicFramePr>
          <p:cNvPr id="842755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19838618"/>
              </p:ext>
            </p:extLst>
          </p:nvPr>
        </p:nvGraphicFramePr>
        <p:xfrm>
          <a:off x="1943100" y="1379538"/>
          <a:ext cx="52578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23080" imgH="4114800" progId="Word.Document.6">
                  <p:embed/>
                </p:oleObj>
              </mc:Choice>
              <mc:Fallback>
                <p:oleObj name="Document" r:id="rId2" imgW="7723080" imgH="411480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79538"/>
                        <a:ext cx="52578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1BC4A4-EB00-47A2-8132-5BD7E66622A2}"/>
              </a:ext>
            </a:extLst>
          </p:cNvPr>
          <p:cNvSpPr txBox="1"/>
          <p:nvPr/>
        </p:nvSpPr>
        <p:spPr>
          <a:xfrm>
            <a:off x="571500" y="4267200"/>
            <a:ext cx="8001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HK" sz="2400" dirty="0"/>
              <a:t>CW rule: The processor with the smallest index wins </a:t>
            </a:r>
          </a:p>
          <a:p>
            <a:pPr lvl="1" algn="l"/>
            <a:r>
              <a:rPr lang="en-HK" sz="2400" dirty="0"/>
              <a:t>There are other rules… 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13640</TotalTime>
  <Words>1374</Words>
  <Application>Microsoft Office PowerPoint</Application>
  <PresentationFormat>Overhead</PresentationFormat>
  <Paragraphs>174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Monotype Sorts</vt:lpstr>
      <vt:lpstr>Arial</vt:lpstr>
      <vt:lpstr>Brush Script MT</vt:lpstr>
      <vt:lpstr>Calibri</vt:lpstr>
      <vt:lpstr>Calisto MT</vt:lpstr>
      <vt:lpstr>Cambria Math</vt:lpstr>
      <vt:lpstr>Comic Sans MS</vt:lpstr>
      <vt:lpstr>Georgia</vt:lpstr>
      <vt:lpstr>Tahoma</vt:lpstr>
      <vt:lpstr>Times New Roman</vt:lpstr>
      <vt:lpstr>Wingdings</vt:lpstr>
      <vt:lpstr>Theme1</vt:lpstr>
      <vt:lpstr>Capital</vt:lpstr>
      <vt:lpstr>Introducing PowerPoint 2010</vt:lpstr>
      <vt:lpstr>Document</vt:lpstr>
      <vt:lpstr>Parallel Algorithms</vt:lpstr>
      <vt:lpstr>Boolean Circuits and Arithmetic Circuits</vt:lpstr>
      <vt:lpstr>Computing Sum by a Circuit</vt:lpstr>
      <vt:lpstr>How to do prefix sums ?</vt:lpstr>
      <vt:lpstr>Prefix Sums by Circuits</vt:lpstr>
      <vt:lpstr>The Random Access Machine Model</vt:lpstr>
      <vt:lpstr>PRAM [Parallel Random Access Machine] </vt:lpstr>
      <vt:lpstr>Complexity Measures</vt:lpstr>
      <vt:lpstr>Variants of PRAM model</vt:lpstr>
      <vt:lpstr>Circuits and PRAM</vt:lpstr>
      <vt:lpstr>Parallel Quicksort</vt:lpstr>
      <vt:lpstr>List Ranking in PRAM</vt:lpstr>
      <vt:lpstr>List Ranking - Example</vt:lpstr>
      <vt:lpstr>Class NC</vt:lpstr>
      <vt:lpstr>The Bulk Synchronous Parallel Model (BSP)   Introduced by Leslie Valiant in 1990</vt:lpstr>
      <vt:lpstr>MapReduce</vt:lpstr>
      <vt:lpstr>The BSP Model</vt:lpstr>
      <vt:lpstr>Prefix sums on BSP</vt:lpstr>
      <vt:lpstr>Sorting (Sample Sort)</vt:lpstr>
      <vt:lpstr>Determining Sample Size</vt:lpstr>
      <vt:lpstr>Distributed Sampling</vt:lpstr>
      <vt:lpstr>Parallel Computation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</dc:title>
  <dc:creator>yike</dc:creator>
  <cp:lastModifiedBy>Ke YI</cp:lastModifiedBy>
  <cp:revision>180</cp:revision>
  <cp:lastPrinted>1998-12-15T07:31:31Z</cp:lastPrinted>
  <dcterms:created xsi:type="dcterms:W3CDTF">2001-05-29T20:54:35Z</dcterms:created>
  <dcterms:modified xsi:type="dcterms:W3CDTF">2023-11-29T03:53:37Z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baden@cs.ucsd.edu</vt:lpwstr>
  </property>
  <property fmtid="{D5CDD505-2E9C-101B-9397-08002B2CF9AE}" pid="8" name="HomePage">
    <vt:lpwstr>http://www.cse.ucsd.edu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C:\WINNT\Profiles\baden\Desktop</vt:lpwstr>
  </property>
</Properties>
</file>