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6" r:id="rId1"/>
  </p:sldMasterIdLst>
  <p:notesMasterIdLst>
    <p:notesMasterId r:id="rId57"/>
  </p:notesMasterIdLst>
  <p:handoutMasterIdLst>
    <p:handoutMasterId r:id="rId58"/>
  </p:handoutMasterIdLst>
  <p:sldIdLst>
    <p:sldId id="511" r:id="rId2"/>
    <p:sldId id="483" r:id="rId3"/>
    <p:sldId id="464" r:id="rId4"/>
    <p:sldId id="480" r:id="rId5"/>
    <p:sldId id="543" r:id="rId6"/>
    <p:sldId id="482" r:id="rId7"/>
    <p:sldId id="484" r:id="rId8"/>
    <p:sldId id="479" r:id="rId9"/>
    <p:sldId id="474" r:id="rId10"/>
    <p:sldId id="475" r:id="rId11"/>
    <p:sldId id="476" r:id="rId12"/>
    <p:sldId id="477" r:id="rId13"/>
    <p:sldId id="478" r:id="rId14"/>
    <p:sldId id="485" r:id="rId15"/>
    <p:sldId id="685" r:id="rId16"/>
    <p:sldId id="710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565" r:id="rId26"/>
    <p:sldId id="566" r:id="rId27"/>
    <p:sldId id="567" r:id="rId28"/>
    <p:sldId id="589" r:id="rId29"/>
    <p:sldId id="568" r:id="rId30"/>
    <p:sldId id="712" r:id="rId31"/>
    <p:sldId id="713" r:id="rId32"/>
    <p:sldId id="604" r:id="rId33"/>
    <p:sldId id="696" r:id="rId34"/>
    <p:sldId id="697" r:id="rId35"/>
    <p:sldId id="698" r:id="rId36"/>
    <p:sldId id="699" r:id="rId37"/>
    <p:sldId id="700" r:id="rId38"/>
    <p:sldId id="701" r:id="rId39"/>
    <p:sldId id="703" r:id="rId40"/>
    <p:sldId id="704" r:id="rId41"/>
    <p:sldId id="705" r:id="rId42"/>
    <p:sldId id="706" r:id="rId43"/>
    <p:sldId id="707" r:id="rId44"/>
    <p:sldId id="708" r:id="rId45"/>
    <p:sldId id="709" r:id="rId46"/>
    <p:sldId id="727" r:id="rId47"/>
    <p:sldId id="728" r:id="rId48"/>
    <p:sldId id="729" r:id="rId49"/>
    <p:sldId id="730" r:id="rId50"/>
    <p:sldId id="734" r:id="rId51"/>
    <p:sldId id="731" r:id="rId52"/>
    <p:sldId id="572" r:id="rId53"/>
    <p:sldId id="726" r:id="rId54"/>
    <p:sldId id="733" r:id="rId55"/>
    <p:sldId id="732" r:id="rId56"/>
  </p:sldIdLst>
  <p:sldSz cx="9144000" cy="6858000" type="screen4x3"/>
  <p:notesSz cx="9269413" cy="7019925"/>
  <p:custShowLst>
    <p:custShow name="handout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26"/>
        <p:sld r:id="rId27"/>
        <p:sld r:id="rId28"/>
        <p:sld r:id="rId30"/>
        <p:sld r:id="rId5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6603" autoAdjust="0"/>
  </p:normalViewPr>
  <p:slideViewPr>
    <p:cSldViewPr snapToGrid="0">
      <p:cViewPr varScale="1">
        <p:scale>
          <a:sx n="95" d="100"/>
          <a:sy n="95" d="100"/>
        </p:scale>
        <p:origin x="7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10/16/2023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10/16/2023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41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3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7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Best known deterministic.  </a:t>
            </a:r>
            <a:r>
              <a:rPr lang="en-US" altLang="en-US">
                <a:solidFill>
                  <a:schemeClr val="hlink"/>
                </a:solidFill>
              </a:rPr>
              <a:t>[Nagamochi-Ibaraki 1992] </a:t>
            </a:r>
            <a:r>
              <a:rPr lang="en-US" altLang="en-US"/>
              <a:t> O(mn + n</a:t>
            </a:r>
            <a:r>
              <a:rPr lang="en-US" altLang="en-US" baseline="30000"/>
              <a:t>2</a:t>
            </a:r>
            <a:r>
              <a:rPr lang="en-US" altLang="en-US"/>
              <a:t> log n).</a:t>
            </a:r>
          </a:p>
        </p:txBody>
      </p:sp>
    </p:spTree>
    <p:extLst>
      <p:ext uri="{BB962C8B-B14F-4D97-AF65-F5344CB8AC3E}">
        <p14:creationId xmlns:p14="http://schemas.microsoft.com/office/powerpoint/2010/main" val="398973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00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5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4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697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78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9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02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4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63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18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32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032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648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47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42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34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50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390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73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01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942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09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4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49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6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3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21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0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46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9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983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589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616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29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27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5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84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9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70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1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24" Type="http://schemas.openxmlformats.org/officeDocument/2006/relationships/image" Target="../media/image250.png"/><Relationship Id="rId5" Type="http://schemas.openxmlformats.org/officeDocument/2006/relationships/image" Target="../media/image120.png"/><Relationship Id="rId23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Relationship Id="rId22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www.rando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7267" y="762000"/>
                <a:ext cx="7848600" cy="5410200"/>
              </a:xfrm>
            </p:spPr>
            <p:txBody>
              <a:bodyPr/>
              <a:lstStyle/>
              <a:p>
                <a:pPr lvl="1"/>
                <a:endParaRPr lang="en-US" altLang="en-US" dirty="0"/>
              </a:p>
              <a:p>
                <a:r>
                  <a:rPr lang="en-US" altLang="en-US" dirty="0"/>
                  <a:t>Randomization.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Allow fair coin flip in unit time.</a:t>
                </a:r>
              </a:p>
              <a:p>
                <a:r>
                  <a:rPr lang="en-US" altLang="en-US" dirty="0"/>
                  <a:t>Why randomize?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Can lead to simplest, fastest, or only known algorithm for a particular problem.</a:t>
                </a:r>
              </a:p>
              <a:p>
                <a:r>
                  <a:rPr lang="en-US" altLang="en-US" dirty="0"/>
                  <a:t>Big open question: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Can a randomized algorithm solve a problem in poly time that cannot be solved by a deterministic algorithm?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ZPP </a:t>
                </a:r>
                <a14:m>
                  <m:oMath xmlns:m="http://schemas.openxmlformats.org/officeDocument/2006/math">
                    <m:r>
                      <a:rPr lang="en-HK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RP </a:t>
                </a:r>
                <a14:m>
                  <m:oMath xmlns:m="http://schemas.openxmlformats.org/officeDocument/2006/math">
                    <m:r>
                      <a:rPr lang="en-HK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BPP</a:t>
                </a:r>
              </a:p>
              <a:p>
                <a:pPr lvl="1"/>
                <a:r>
                  <a:rPr lang="en-US" altLang="en-US" dirty="0"/>
                  <a:t>But not known if any of these containment is strict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However, randomization has been shown to be necessary in a variety of other settings: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Sublinear-time algorithms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Distributed computing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Streaming algorithms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Communication complexity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Differential privacy</a:t>
                </a:r>
              </a:p>
            </p:txBody>
          </p:sp>
        </mc:Choice>
        <mc:Fallback xmlns="">
          <p:sp>
            <p:nvSpPr>
              <p:cNvPr id="64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67" y="762000"/>
                <a:ext cx="7848600" cy="5410200"/>
              </a:xfrm>
              <a:blipFill>
                <a:blip r:embed="rId3"/>
                <a:stretch>
                  <a:fillRect l="-621" r="-699" b="-58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77112-26E2-4493-A793-74BF6D72B8E4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646151" name="Rectangle 7"/>
          <p:cNvSpPr>
            <a:spLocks noChangeArrowheads="1"/>
          </p:cNvSpPr>
          <p:nvPr/>
        </p:nvSpPr>
        <p:spPr bwMode="auto">
          <a:xfrm>
            <a:off x="2836494" y="826841"/>
            <a:ext cx="56586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in practice, access to a pseudo-random number generator</a:t>
            </a:r>
          </a:p>
        </p:txBody>
      </p:sp>
      <p:sp>
        <p:nvSpPr>
          <p:cNvPr id="646152" name="Line 8"/>
          <p:cNvSpPr>
            <a:spLocks noChangeShapeType="1"/>
          </p:cNvSpPr>
          <p:nvPr/>
        </p:nvSpPr>
        <p:spPr bwMode="auto">
          <a:xfrm flipH="1">
            <a:off x="3536361" y="116603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contraction algorithm returns a min cut with prob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2/n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 global min-cut (A*, B*) of G. Let F* be edges with one endpoint in A* and the other in B*. Let k = |F*| = size of min cut.</a:t>
            </a:r>
          </a:p>
          <a:p>
            <a:pPr lvl="1"/>
            <a:r>
              <a:rPr lang="en-US" altLang="en-US" dirty="0"/>
              <a:t>In first step, algorithm contracts an edge in F* with prob k / |E|.</a:t>
            </a:r>
          </a:p>
          <a:p>
            <a:pPr lvl="1"/>
            <a:r>
              <a:rPr lang="en-US" altLang="en-US" dirty="0"/>
              <a:t>Every node has degree </a:t>
            </a:r>
            <a:r>
              <a:rPr lang="en-US" altLang="en-US" dirty="0">
                <a:sym typeface="Symbol" pitchFamily="92" charset="2"/>
              </a:rPr>
              <a:t> k since otherwise (A*, B*) would not be min-cut.    |E|  </a:t>
            </a:r>
            <a:r>
              <a:rPr lang="en-US" altLang="en-US" dirty="0"/>
              <a:t>½</a:t>
            </a:r>
            <a:r>
              <a:rPr lang="en-US" altLang="en-US" dirty="0">
                <a:sym typeface="Symbol" pitchFamily="92" charset="2"/>
              </a:rPr>
              <a:t>kn.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Thus, algorithm contracts an edge in F* with probability  2/n.</a:t>
            </a:r>
          </a:p>
          <a:p>
            <a:pPr lvl="1"/>
            <a:endParaRPr lang="en-US" altLang="en-US" dirty="0">
              <a:sym typeface="Symbol" pitchFamily="92" charset="2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AC3E6-546D-4E44-B327-42889217A227}" type="slidenum">
              <a:rPr lang="en-US" altLang="en-US"/>
              <a:pPr/>
              <a:t>10</a:t>
            </a:fld>
            <a:endParaRPr lang="en-US" altLang="en-US" sz="1400"/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3" name="Freeform 5"/>
          <p:cNvSpPr>
            <a:spLocks/>
          </p:cNvSpPr>
          <p:nvPr/>
        </p:nvSpPr>
        <p:spPr bwMode="auto">
          <a:xfrm>
            <a:off x="3200400" y="4026997"/>
            <a:ext cx="1135063" cy="1584325"/>
          </a:xfrm>
          <a:custGeom>
            <a:avLst/>
            <a:gdLst>
              <a:gd name="T0" fmla="*/ 165 w 715"/>
              <a:gd name="T1" fmla="*/ 19 h 998"/>
              <a:gd name="T2" fmla="*/ 247 w 715"/>
              <a:gd name="T3" fmla="*/ 0 h 998"/>
              <a:gd name="T4" fmla="*/ 320 w 715"/>
              <a:gd name="T5" fmla="*/ 9 h 998"/>
              <a:gd name="T6" fmla="*/ 436 w 715"/>
              <a:gd name="T7" fmla="*/ 87 h 998"/>
              <a:gd name="T8" fmla="*/ 490 w 715"/>
              <a:gd name="T9" fmla="*/ 140 h 998"/>
              <a:gd name="T10" fmla="*/ 528 w 715"/>
              <a:gd name="T11" fmla="*/ 164 h 998"/>
              <a:gd name="T12" fmla="*/ 659 w 715"/>
              <a:gd name="T13" fmla="*/ 276 h 998"/>
              <a:gd name="T14" fmla="*/ 674 w 715"/>
              <a:gd name="T15" fmla="*/ 489 h 998"/>
              <a:gd name="T16" fmla="*/ 659 w 715"/>
              <a:gd name="T17" fmla="*/ 557 h 998"/>
              <a:gd name="T18" fmla="*/ 650 w 715"/>
              <a:gd name="T19" fmla="*/ 727 h 998"/>
              <a:gd name="T20" fmla="*/ 635 w 715"/>
              <a:gd name="T21" fmla="*/ 756 h 998"/>
              <a:gd name="T22" fmla="*/ 533 w 715"/>
              <a:gd name="T23" fmla="*/ 897 h 998"/>
              <a:gd name="T24" fmla="*/ 252 w 715"/>
              <a:gd name="T25" fmla="*/ 998 h 998"/>
              <a:gd name="T26" fmla="*/ 140 w 715"/>
              <a:gd name="T27" fmla="*/ 935 h 998"/>
              <a:gd name="T28" fmla="*/ 106 w 715"/>
              <a:gd name="T29" fmla="*/ 867 h 998"/>
              <a:gd name="T30" fmla="*/ 73 w 715"/>
              <a:gd name="T31" fmla="*/ 829 h 998"/>
              <a:gd name="T32" fmla="*/ 34 w 715"/>
              <a:gd name="T33" fmla="*/ 775 h 998"/>
              <a:gd name="T34" fmla="*/ 0 w 715"/>
              <a:gd name="T35" fmla="*/ 562 h 998"/>
              <a:gd name="T36" fmla="*/ 48 w 715"/>
              <a:gd name="T37" fmla="*/ 412 h 998"/>
              <a:gd name="T38" fmla="*/ 77 w 715"/>
              <a:gd name="T39" fmla="*/ 344 h 998"/>
              <a:gd name="T40" fmla="*/ 111 w 715"/>
              <a:gd name="T41" fmla="*/ 135 h 998"/>
              <a:gd name="T42" fmla="*/ 136 w 715"/>
              <a:gd name="T43" fmla="*/ 72 h 998"/>
              <a:gd name="T44" fmla="*/ 165 w 715"/>
              <a:gd name="T45" fmla="*/ 1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5" h="998">
                <a:moveTo>
                  <a:pt x="165" y="19"/>
                </a:moveTo>
                <a:cubicBezTo>
                  <a:pt x="198" y="27"/>
                  <a:pt x="213" y="14"/>
                  <a:pt x="247" y="0"/>
                </a:cubicBezTo>
                <a:cubicBezTo>
                  <a:pt x="271" y="3"/>
                  <a:pt x="296" y="1"/>
                  <a:pt x="320" y="9"/>
                </a:cubicBezTo>
                <a:cubicBezTo>
                  <a:pt x="362" y="21"/>
                  <a:pt x="404" y="57"/>
                  <a:pt x="436" y="87"/>
                </a:cubicBezTo>
                <a:cubicBezTo>
                  <a:pt x="454" y="104"/>
                  <a:pt x="467" y="128"/>
                  <a:pt x="490" y="140"/>
                </a:cubicBezTo>
                <a:cubicBezTo>
                  <a:pt x="501" y="146"/>
                  <a:pt x="518" y="153"/>
                  <a:pt x="528" y="164"/>
                </a:cubicBezTo>
                <a:cubicBezTo>
                  <a:pt x="574" y="214"/>
                  <a:pt x="582" y="264"/>
                  <a:pt x="659" y="276"/>
                </a:cubicBezTo>
                <a:cubicBezTo>
                  <a:pt x="715" y="329"/>
                  <a:pt x="695" y="419"/>
                  <a:pt x="674" y="489"/>
                </a:cubicBezTo>
                <a:cubicBezTo>
                  <a:pt x="671" y="512"/>
                  <a:pt x="661" y="533"/>
                  <a:pt x="659" y="557"/>
                </a:cubicBezTo>
                <a:cubicBezTo>
                  <a:pt x="653" y="613"/>
                  <a:pt x="656" y="670"/>
                  <a:pt x="650" y="727"/>
                </a:cubicBezTo>
                <a:cubicBezTo>
                  <a:pt x="648" y="737"/>
                  <a:pt x="639" y="746"/>
                  <a:pt x="635" y="756"/>
                </a:cubicBezTo>
                <a:cubicBezTo>
                  <a:pt x="612" y="807"/>
                  <a:pt x="592" y="877"/>
                  <a:pt x="533" y="897"/>
                </a:cubicBezTo>
                <a:cubicBezTo>
                  <a:pt x="444" y="959"/>
                  <a:pt x="360" y="986"/>
                  <a:pt x="252" y="998"/>
                </a:cubicBezTo>
                <a:cubicBezTo>
                  <a:pt x="193" y="979"/>
                  <a:pt x="189" y="967"/>
                  <a:pt x="140" y="935"/>
                </a:cubicBezTo>
                <a:cubicBezTo>
                  <a:pt x="123" y="912"/>
                  <a:pt x="119" y="890"/>
                  <a:pt x="106" y="867"/>
                </a:cubicBezTo>
                <a:cubicBezTo>
                  <a:pt x="97" y="852"/>
                  <a:pt x="82" y="842"/>
                  <a:pt x="73" y="829"/>
                </a:cubicBezTo>
                <a:cubicBezTo>
                  <a:pt x="65" y="806"/>
                  <a:pt x="47" y="794"/>
                  <a:pt x="34" y="775"/>
                </a:cubicBezTo>
                <a:cubicBezTo>
                  <a:pt x="28" y="742"/>
                  <a:pt x="18" y="596"/>
                  <a:pt x="0" y="562"/>
                </a:cubicBezTo>
                <a:cubicBezTo>
                  <a:pt x="16" y="512"/>
                  <a:pt x="30" y="461"/>
                  <a:pt x="48" y="412"/>
                </a:cubicBezTo>
                <a:cubicBezTo>
                  <a:pt x="53" y="382"/>
                  <a:pt x="59" y="368"/>
                  <a:pt x="77" y="344"/>
                </a:cubicBezTo>
                <a:cubicBezTo>
                  <a:pt x="94" y="284"/>
                  <a:pt x="88" y="171"/>
                  <a:pt x="111" y="135"/>
                </a:cubicBezTo>
                <a:cubicBezTo>
                  <a:pt x="116" y="107"/>
                  <a:pt x="119" y="94"/>
                  <a:pt x="136" y="72"/>
                </a:cubicBezTo>
                <a:cubicBezTo>
                  <a:pt x="142" y="51"/>
                  <a:pt x="144" y="29"/>
                  <a:pt x="165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4" name="Freeform 6"/>
          <p:cNvSpPr>
            <a:spLocks/>
          </p:cNvSpPr>
          <p:nvPr/>
        </p:nvSpPr>
        <p:spPr bwMode="auto">
          <a:xfrm>
            <a:off x="4924425" y="3979372"/>
            <a:ext cx="1089025" cy="1625600"/>
          </a:xfrm>
          <a:custGeom>
            <a:avLst/>
            <a:gdLst>
              <a:gd name="T0" fmla="*/ 237 w 686"/>
              <a:gd name="T1" fmla="*/ 10 h 1024"/>
              <a:gd name="T2" fmla="*/ 179 w 686"/>
              <a:gd name="T3" fmla="*/ 49 h 1024"/>
              <a:gd name="T4" fmla="*/ 92 w 686"/>
              <a:gd name="T5" fmla="*/ 127 h 1024"/>
              <a:gd name="T6" fmla="*/ 0 w 686"/>
              <a:gd name="T7" fmla="*/ 311 h 1024"/>
              <a:gd name="T8" fmla="*/ 58 w 686"/>
              <a:gd name="T9" fmla="*/ 398 h 1024"/>
              <a:gd name="T10" fmla="*/ 107 w 686"/>
              <a:gd name="T11" fmla="*/ 456 h 1024"/>
              <a:gd name="T12" fmla="*/ 58 w 686"/>
              <a:gd name="T13" fmla="*/ 626 h 1024"/>
              <a:gd name="T14" fmla="*/ 73 w 686"/>
              <a:gd name="T15" fmla="*/ 883 h 1024"/>
              <a:gd name="T16" fmla="*/ 77 w 686"/>
              <a:gd name="T17" fmla="*/ 931 h 1024"/>
              <a:gd name="T18" fmla="*/ 184 w 686"/>
              <a:gd name="T19" fmla="*/ 985 h 1024"/>
              <a:gd name="T20" fmla="*/ 402 w 686"/>
              <a:gd name="T21" fmla="*/ 999 h 1024"/>
              <a:gd name="T22" fmla="*/ 494 w 686"/>
              <a:gd name="T23" fmla="*/ 994 h 1024"/>
              <a:gd name="T24" fmla="*/ 567 w 686"/>
              <a:gd name="T25" fmla="*/ 975 h 1024"/>
              <a:gd name="T26" fmla="*/ 640 w 686"/>
              <a:gd name="T27" fmla="*/ 936 h 1024"/>
              <a:gd name="T28" fmla="*/ 616 w 686"/>
              <a:gd name="T29" fmla="*/ 723 h 1024"/>
              <a:gd name="T30" fmla="*/ 635 w 686"/>
              <a:gd name="T31" fmla="*/ 519 h 1024"/>
              <a:gd name="T32" fmla="*/ 625 w 686"/>
              <a:gd name="T33" fmla="*/ 471 h 1024"/>
              <a:gd name="T34" fmla="*/ 543 w 686"/>
              <a:gd name="T35" fmla="*/ 350 h 1024"/>
              <a:gd name="T36" fmla="*/ 494 w 686"/>
              <a:gd name="T37" fmla="*/ 262 h 1024"/>
              <a:gd name="T38" fmla="*/ 456 w 686"/>
              <a:gd name="T39" fmla="*/ 209 h 1024"/>
              <a:gd name="T40" fmla="*/ 446 w 686"/>
              <a:gd name="T41" fmla="*/ 180 h 1024"/>
              <a:gd name="T42" fmla="*/ 431 w 686"/>
              <a:gd name="T43" fmla="*/ 160 h 1024"/>
              <a:gd name="T44" fmla="*/ 388 w 686"/>
              <a:gd name="T45" fmla="*/ 59 h 1024"/>
              <a:gd name="T46" fmla="*/ 339 w 686"/>
              <a:gd name="T47" fmla="*/ 15 h 1024"/>
              <a:gd name="T48" fmla="*/ 320 w 686"/>
              <a:gd name="T49" fmla="*/ 0 h 1024"/>
              <a:gd name="T50" fmla="*/ 257 w 686"/>
              <a:gd name="T51" fmla="*/ 20 h 1024"/>
              <a:gd name="T52" fmla="*/ 237 w 686"/>
              <a:gd name="T53" fmla="*/ 1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6" h="1024">
                <a:moveTo>
                  <a:pt x="237" y="10"/>
                </a:moveTo>
                <a:cubicBezTo>
                  <a:pt x="218" y="24"/>
                  <a:pt x="195" y="32"/>
                  <a:pt x="179" y="49"/>
                </a:cubicBezTo>
                <a:cubicBezTo>
                  <a:pt x="151" y="76"/>
                  <a:pt x="123" y="105"/>
                  <a:pt x="92" y="127"/>
                </a:cubicBezTo>
                <a:cubicBezTo>
                  <a:pt x="53" y="180"/>
                  <a:pt x="18" y="247"/>
                  <a:pt x="0" y="311"/>
                </a:cubicBezTo>
                <a:cubicBezTo>
                  <a:pt x="8" y="343"/>
                  <a:pt x="30" y="378"/>
                  <a:pt x="58" y="398"/>
                </a:cubicBezTo>
                <a:cubicBezTo>
                  <a:pt x="88" y="441"/>
                  <a:pt x="71" y="422"/>
                  <a:pt x="107" y="456"/>
                </a:cubicBezTo>
                <a:cubicBezTo>
                  <a:pt x="119" y="519"/>
                  <a:pt x="81" y="569"/>
                  <a:pt x="58" y="626"/>
                </a:cubicBezTo>
                <a:cubicBezTo>
                  <a:pt x="62" y="836"/>
                  <a:pt x="47" y="782"/>
                  <a:pt x="73" y="883"/>
                </a:cubicBezTo>
                <a:cubicBezTo>
                  <a:pt x="74" y="899"/>
                  <a:pt x="70" y="916"/>
                  <a:pt x="77" y="931"/>
                </a:cubicBezTo>
                <a:cubicBezTo>
                  <a:pt x="89" y="959"/>
                  <a:pt x="156" y="981"/>
                  <a:pt x="184" y="985"/>
                </a:cubicBezTo>
                <a:cubicBezTo>
                  <a:pt x="271" y="1024"/>
                  <a:pt x="222" y="1004"/>
                  <a:pt x="402" y="999"/>
                </a:cubicBezTo>
                <a:cubicBezTo>
                  <a:pt x="445" y="984"/>
                  <a:pt x="433" y="984"/>
                  <a:pt x="494" y="994"/>
                </a:cubicBezTo>
                <a:cubicBezTo>
                  <a:pt x="522" y="990"/>
                  <a:pt x="539" y="982"/>
                  <a:pt x="567" y="975"/>
                </a:cubicBezTo>
                <a:cubicBezTo>
                  <a:pt x="619" y="940"/>
                  <a:pt x="594" y="951"/>
                  <a:pt x="640" y="936"/>
                </a:cubicBezTo>
                <a:cubicBezTo>
                  <a:pt x="686" y="873"/>
                  <a:pt x="659" y="781"/>
                  <a:pt x="616" y="723"/>
                </a:cubicBezTo>
                <a:cubicBezTo>
                  <a:pt x="583" y="629"/>
                  <a:pt x="616" y="594"/>
                  <a:pt x="635" y="519"/>
                </a:cubicBezTo>
                <a:cubicBezTo>
                  <a:pt x="631" y="503"/>
                  <a:pt x="629" y="486"/>
                  <a:pt x="625" y="471"/>
                </a:cubicBezTo>
                <a:cubicBezTo>
                  <a:pt x="614" y="435"/>
                  <a:pt x="560" y="388"/>
                  <a:pt x="543" y="350"/>
                </a:cubicBezTo>
                <a:cubicBezTo>
                  <a:pt x="528" y="318"/>
                  <a:pt x="523" y="281"/>
                  <a:pt x="494" y="262"/>
                </a:cubicBezTo>
                <a:cubicBezTo>
                  <a:pt x="469" y="224"/>
                  <a:pt x="482" y="242"/>
                  <a:pt x="456" y="209"/>
                </a:cubicBezTo>
                <a:cubicBezTo>
                  <a:pt x="452" y="199"/>
                  <a:pt x="450" y="189"/>
                  <a:pt x="446" y="180"/>
                </a:cubicBezTo>
                <a:cubicBezTo>
                  <a:pt x="442" y="172"/>
                  <a:pt x="434" y="167"/>
                  <a:pt x="431" y="160"/>
                </a:cubicBezTo>
                <a:cubicBezTo>
                  <a:pt x="413" y="123"/>
                  <a:pt x="412" y="92"/>
                  <a:pt x="388" y="59"/>
                </a:cubicBezTo>
                <a:cubicBezTo>
                  <a:pt x="363" y="26"/>
                  <a:pt x="397" y="59"/>
                  <a:pt x="339" y="15"/>
                </a:cubicBezTo>
                <a:cubicBezTo>
                  <a:pt x="332" y="10"/>
                  <a:pt x="320" y="0"/>
                  <a:pt x="320" y="0"/>
                </a:cubicBezTo>
                <a:cubicBezTo>
                  <a:pt x="299" y="10"/>
                  <a:pt x="279" y="14"/>
                  <a:pt x="257" y="20"/>
                </a:cubicBezTo>
                <a:cubicBezTo>
                  <a:pt x="240" y="9"/>
                  <a:pt x="248" y="10"/>
                  <a:pt x="237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3432175" y="4207972"/>
            <a:ext cx="407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A*</a:t>
            </a:r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5176838" y="4131772"/>
            <a:ext cx="390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B*</a:t>
            </a:r>
          </a:p>
        </p:txBody>
      </p:sp>
      <p:sp>
        <p:nvSpPr>
          <p:cNvPr id="570377" name="Line 9"/>
          <p:cNvSpPr>
            <a:spLocks noChangeShapeType="1"/>
          </p:cNvSpPr>
          <p:nvPr/>
        </p:nvSpPr>
        <p:spPr bwMode="auto">
          <a:xfrm>
            <a:off x="3781425" y="458897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>
            <a:off x="3781425" y="4741372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9" name="Line 11"/>
          <p:cNvSpPr>
            <a:spLocks noChangeShapeType="1"/>
          </p:cNvSpPr>
          <p:nvPr/>
        </p:nvSpPr>
        <p:spPr bwMode="auto">
          <a:xfrm flipV="1">
            <a:off x="3781425" y="4817572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80" name="Rectangle 12"/>
          <p:cNvSpPr>
            <a:spLocks noChangeArrowheads="1"/>
          </p:cNvSpPr>
          <p:nvPr/>
        </p:nvSpPr>
        <p:spPr bwMode="auto">
          <a:xfrm>
            <a:off x="4435475" y="5423997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F*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contraction algorithm returns a min cut with prob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2/n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 global min-cut (A*, B*) of G. Let F* be edges with one endpoint in A* and the other in B*. Let k = |F*| = size of min cut.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Let G' be graph after j iterations. There are n' = n-j supernodes.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Suppose no edge in F* has been contracted. The min-cut in G' is still k.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Since value of min-cut is k, |E'|  ½kn'.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Thus, algorithm contracts an edge in F* with probability  2/n'.</a:t>
            </a: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>
                <a:sym typeface="Symbol" pitchFamily="92" charset="2"/>
              </a:rPr>
              <a:t>Let </a:t>
            </a:r>
            <a:r>
              <a:rPr lang="en-US" altLang="en-US" dirty="0" err="1">
                <a:sym typeface="Symbol" pitchFamily="92" charset="2"/>
              </a:rPr>
              <a:t>E</a:t>
            </a:r>
            <a:r>
              <a:rPr lang="en-US" altLang="en-US" baseline="-25000" dirty="0" err="1">
                <a:sym typeface="Symbol" pitchFamily="92" charset="2"/>
              </a:rPr>
              <a:t>j</a:t>
            </a:r>
            <a:r>
              <a:rPr lang="en-US" altLang="en-US" dirty="0">
                <a:sym typeface="Symbol" pitchFamily="92" charset="2"/>
              </a:rPr>
              <a:t> = event that an edge in F* is not contracted in iteration j.</a:t>
            </a:r>
          </a:p>
          <a:p>
            <a:pPr lvl="1"/>
            <a:endParaRPr lang="en-US" altLang="en-US" dirty="0">
              <a:sym typeface="Symbol" pitchFamily="92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1A10B-99CA-4679-A2A6-6DB3693881D5}" type="slidenum">
              <a:rPr lang="en-US" altLang="en-US"/>
              <a:pPr/>
              <a:t>11</a:t>
            </a:fld>
            <a:endParaRPr lang="en-US" altLang="en-US" sz="1400"/>
          </a:p>
        </p:txBody>
      </p:sp>
      <p:graphicFrame>
        <p:nvGraphicFramePr>
          <p:cNvPr id="57242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21997"/>
              </p:ext>
            </p:extLst>
          </p:nvPr>
        </p:nvGraphicFramePr>
        <p:xfrm>
          <a:off x="462454" y="4348717"/>
          <a:ext cx="8267837" cy="21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87640" imgH="1244520" progId="Equation.3">
                  <p:embed/>
                </p:oleObj>
              </mc:Choice>
              <mc:Fallback>
                <p:oleObj name="Equation" r:id="rId5" imgW="4787640" imgH="1244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4" y="4348717"/>
                        <a:ext cx="8267837" cy="21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Amplification.  </a:t>
            </a:r>
            <a:r>
              <a:rPr lang="en-US" altLang="en-US" dirty="0">
                <a:solidFill>
                  <a:schemeClr val="tx1"/>
                </a:solidFill>
              </a:rPr>
              <a:t>To amplify the probability of success, run the contraction algorithm many times.</a:t>
            </a: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If we repeat the contraction algorithm 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times with independent random choices and return the best cut found, then the algorithm finds the min-cut with constant probability.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By independence, the probability of failure is at most</a:t>
            </a:r>
          </a:p>
          <a:p>
            <a:endParaRPr lang="en-US" altLang="en-US" dirty="0">
              <a:sym typeface="Symbol" pitchFamily="92" charset="2"/>
            </a:endParaRPr>
          </a:p>
          <a:p>
            <a:endParaRPr lang="en-US" altLang="en-US" dirty="0">
              <a:sym typeface="Symbol" pitchFamily="92" charset="2"/>
            </a:endParaRPr>
          </a:p>
          <a:p>
            <a:endParaRPr lang="en-US" altLang="en-US" dirty="0">
              <a:sym typeface="Symbol" pitchFamily="92" charset="2"/>
            </a:endParaRPr>
          </a:p>
          <a:p>
            <a:r>
              <a:rPr lang="en-US" altLang="en-US" dirty="0"/>
              <a:t>Convention: </a:t>
            </a:r>
            <a:r>
              <a:rPr lang="en-US" altLang="en-US" dirty="0">
                <a:solidFill>
                  <a:schemeClr val="tx1"/>
                </a:solidFill>
              </a:rPr>
              <a:t>We are usually happy with a constant success probability; repeating the algorithm O(log(1/</a:t>
            </a:r>
            <a:r>
              <a:rPr lang="el-GR" altLang="en-US" dirty="0">
                <a:solidFill>
                  <a:schemeClr val="tx1"/>
                </a:solidFill>
              </a:rPr>
              <a:t>δ</a:t>
            </a:r>
            <a:r>
              <a:rPr lang="en-US" altLang="en-US" dirty="0">
                <a:solidFill>
                  <a:schemeClr val="tx1"/>
                </a:solidFill>
              </a:rPr>
              <a:t>)) times will amplify it to 1 -</a:t>
            </a:r>
            <a:r>
              <a:rPr lang="el-GR" altLang="en-US" dirty="0">
                <a:solidFill>
                  <a:schemeClr val="tx1"/>
                </a:solidFill>
              </a:rPr>
              <a:t> δ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ym typeface="Symbol" pitchFamily="92" charset="2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35044-CEED-4DAD-BA78-746A6B911ECC}" type="slidenum">
              <a:rPr lang="en-US" altLang="en-US"/>
              <a:pPr/>
              <a:t>12</a:t>
            </a:fld>
            <a:endParaRPr lang="en-US" altLang="en-US" sz="1400"/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4502150" y="358616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586163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15601"/>
              </p:ext>
            </p:extLst>
          </p:nvPr>
        </p:nvGraphicFramePr>
        <p:xfrm>
          <a:off x="1851025" y="2998574"/>
          <a:ext cx="55816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280" imgH="596880" progId="Equation.3">
                  <p:embed/>
                </p:oleObj>
              </mc:Choice>
              <mc:Fallback>
                <p:oleObj name="Equation" r:id="rId5" imgW="243828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1851025" y="2998574"/>
                        <a:ext cx="55816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Min Cut:  Context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617538" y="914400"/>
            <a:ext cx="8077200" cy="5410200"/>
          </a:xfrm>
        </p:spPr>
        <p:txBody>
          <a:bodyPr/>
          <a:lstStyle/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Overall running time is O(V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E log V), since we repeat the algorithm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O(V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) times and each takes O(E log V) time.</a:t>
            </a:r>
          </a:p>
          <a:p>
            <a:r>
              <a:rPr lang="en-US" altLang="en-US" dirty="0"/>
              <a:t>Best known.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Karger</a:t>
            </a:r>
            <a:r>
              <a:rPr lang="en-US" altLang="en-US" dirty="0">
                <a:solidFill>
                  <a:schemeClr val="hlink"/>
                </a:solidFill>
              </a:rPr>
              <a:t> 2000]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O(E log</a:t>
            </a:r>
            <a:r>
              <a:rPr lang="en-US" altLang="en-US" baseline="30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V). </a:t>
            </a:r>
          </a:p>
          <a:p>
            <a:pPr lvl="1"/>
            <a:r>
              <a:rPr lang="en-US" altLang="en-US" dirty="0"/>
              <a:t>Basic idea: contractions in the early stages are likely to be correct, so we don’t have to restart from the beginning every time.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Faster than best known deterministic global min cut algorithm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6F5B3-B252-48C3-8557-E1BD24417AA2}" type="slidenum">
              <a:rPr lang="en-US" altLang="en-US"/>
              <a:pPr/>
              <a:t>13</a:t>
            </a:fld>
            <a:endParaRPr lang="en-US" altLang="en-US" sz="1400"/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13.3  Random Variables and Expectations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See also [CLRS 5]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40" name="Picture 36" descr="http://www.quickanddirtytips.com/sites/default/files/styles/insert_small/public/images/4348/dice.jpg?itok=4F6sRxK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43" y="1270528"/>
            <a:ext cx="2133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quick review of probability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Expectation.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discrete random variables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its expectation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defined as:</a:t>
                </a: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Q: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Roll a 6-sided dice.  What is the expected value?</a:t>
                </a:r>
              </a:p>
              <a:p>
                <a:r>
                  <a:rPr lang="en-US" altLang="en-US" dirty="0"/>
                  <a:t>A: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Q: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Roll two dice.  What is the expected maximum value?</a:t>
                </a:r>
              </a:p>
              <a:p>
                <a:r>
                  <a:rPr lang="en-US" altLang="en-US" dirty="0"/>
                  <a:t>A: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=4.47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t="-10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B593-0171-4107-B2A9-75B0D35C84B9}" type="slidenum">
              <a:rPr lang="en-US" altLang="en-US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527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time for first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Q (waiting time for the first success):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Coin is heads with probability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tails with probability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How many flips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until first heads?</a:t>
                </a:r>
              </a:p>
              <a:p>
                <a:r>
                  <a:rPr lang="en-US" altLang="en-US" dirty="0"/>
                  <a:t>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Another way to compute expectation: </a:t>
                </a:r>
                <a:r>
                  <a:rPr lang="en-US" dirty="0">
                    <a:solidFill>
                      <a:schemeClr val="tx1"/>
                    </a:solidFill>
                  </a:rPr>
                  <a:t>If a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non-negative integer values, then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 r="-388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36661"/>
              </p:ext>
            </p:extLst>
          </p:nvPr>
        </p:nvGraphicFramePr>
        <p:xfrm>
          <a:off x="1048771" y="1701809"/>
          <a:ext cx="6973962" cy="67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444240" progId="Equation.3">
                  <p:embed/>
                </p:oleObj>
              </mc:Choice>
              <mc:Fallback>
                <p:oleObj name="Equation" r:id="rId4" imgW="4572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771" y="1701809"/>
                        <a:ext cx="6973962" cy="67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982134" y="22961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18584" y="2531112"/>
            <a:ext cx="755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j-1 tails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58271" y="22898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01109" y="2524762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1 head</a:t>
            </a:r>
          </a:p>
        </p:txBody>
      </p:sp>
    </p:spTree>
    <p:extLst>
      <p:ext uri="{BB962C8B-B14F-4D97-AF65-F5344CB8AC3E}">
        <p14:creationId xmlns:p14="http://schemas.microsoft.com/office/powerpoint/2010/main" val="39907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Expectation: Two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0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/>
                  <a:t>Indicator random variables.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only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1]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/>
                  <a:t>Linearity of expectation.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random variables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(not necessarily independent), </a:t>
                </a: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Remark: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are independent.</a:t>
                </a:r>
              </a:p>
              <a:p>
                <a:r>
                  <a:rPr lang="en-US" altLang="en-US" dirty="0"/>
                  <a:t>Example.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Shuffle a deck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cards; turn them over one at a time; try to guess each card.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Suppose you can't remember what's been turned over already, and just guess a card from full deck uniformly at random.</a:t>
                </a:r>
              </a:p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What’s the expected number of correct guesses?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(surprisingly effortless using linearity of expectation)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guess is correct and 0 otherwise.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correct guesses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=1]=1/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]+… 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2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 t="-450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322B-3EB4-41D8-AC55-3E2AEE5038E7}" type="slidenum">
              <a:rPr lang="en-US" altLang="en-US"/>
              <a:pPr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2467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Guessing Cards with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Guessing with memory.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Guess a card uniformly at random from cards not yet seen.</a:t>
                </a:r>
              </a:p>
              <a:p>
                <a:r>
                  <a:rPr lang="en-US" altLang="en-US" dirty="0"/>
                  <a:t>Q.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What’s the expected number of correct guesses?</a:t>
                </a:r>
              </a:p>
              <a:p>
                <a:r>
                  <a:rPr lang="en-US" altLang="en-US" dirty="0"/>
                  <a:t>A.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guess is correct and 0 otherwise.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correct guesses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1).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en-US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…+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5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C7AE-7F1C-4F08-A16A-2DA2FF4061C9}" type="slidenum">
              <a:rPr lang="en-US" altLang="en-US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897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Secretary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94754"/>
                <a:ext cx="7848600" cy="2529845"/>
              </a:xfrm>
            </p:spPr>
            <p:txBody>
              <a:bodyPr/>
              <a:lstStyle/>
              <a:p>
                <a:r>
                  <a:rPr lang="en-US" dirty="0"/>
                  <a:t>Q: </a:t>
                </a:r>
                <a:r>
                  <a:rPr lang="en-US" dirty="0">
                    <a:solidFill>
                      <a:schemeClr val="tx1"/>
                    </a:solidFill>
                  </a:rPr>
                  <a:t>What’s the expected number of hires?</a:t>
                </a:r>
              </a:p>
              <a:p>
                <a:r>
                  <a:rPr lang="en-US" dirty="0"/>
                  <a:t>A: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you hire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0 otherwise.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hires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=1]=1/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(Among the first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candidates, the best has probability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to be placed at the last position.)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pPr lvl="1"/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94754"/>
                <a:ext cx="7848600" cy="2529845"/>
              </a:xfrm>
              <a:blipFill rotWithShape="0">
                <a:blip r:embed="rId2"/>
                <a:stretch>
                  <a:fillRect l="-621" r="-155" b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242458" y="864849"/>
                <a:ext cx="5534136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Hire-Secretary(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randomly permute all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candiates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𝑏𝑒𝑠𝑡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interview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candidate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better than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458" y="864849"/>
                <a:ext cx="5534136" cy="2827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13.1  Contention Resolution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39449" y="2671763"/>
            <a:ext cx="7742420" cy="3094037"/>
          </a:xfrm>
        </p:spPr>
        <p:txBody>
          <a:bodyPr/>
          <a:lstStyle/>
          <a:p>
            <a:r>
              <a:rPr lang="en-US" sz="1800" dirty="0"/>
              <a:t>A example in distributed computing where randomization is necessary.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Random 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17142"/>
                <a:ext cx="7848600" cy="4107458"/>
              </a:xfrm>
            </p:spPr>
            <p:txBody>
              <a:bodyPr/>
              <a:lstStyle/>
              <a:p>
                <a:r>
                  <a:rPr lang="en-US" dirty="0"/>
                  <a:t>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working space</a:t>
                </a:r>
              </a:p>
              <a:p>
                <a:r>
                  <a:rPr lang="en-US" dirty="0"/>
                  <a:t>Correctness:</a:t>
                </a:r>
              </a:p>
              <a:p>
                <a:pPr lvl="1"/>
                <a:r>
                  <a:rPr lang="en-US" dirty="0"/>
                  <a:t>Precise meaning of a “random permutation”: Each different permutation is the output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show that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been randomly permuted, 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trivial</a:t>
                </a:r>
              </a:p>
              <a:p>
                <a:pPr lvl="2"/>
                <a:r>
                  <a:rPr lang="en-US" dirty="0"/>
                  <a:t>Assume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been randomly permuted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 of the algorithm.</a:t>
                </a:r>
              </a:p>
              <a:p>
                <a:pPr lvl="2"/>
                <a:r>
                  <a:rPr lang="en-US" dirty="0"/>
                  <a:t>Consider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 What’s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iteration?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17142"/>
                <a:ext cx="7848600" cy="4107458"/>
              </a:xfrm>
              <a:blipFill rotWithShape="0">
                <a:blip r:embed="rId2"/>
                <a:stretch>
                  <a:fillRect l="-621" r="-1398" b="-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798237" y="864849"/>
                <a:ext cx="4017665" cy="13522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RandomPermute(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swap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𝑅𝑎𝑛𝑑𝑜𝑚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237" y="864849"/>
                <a:ext cx="4017665" cy="1352293"/>
              </a:xfrm>
              <a:prstGeom prst="rect">
                <a:avLst/>
              </a:prstGeom>
              <a:blipFill rotWithShape="0">
                <a:blip r:embed="rId3"/>
                <a:stretch>
                  <a:fillRect b="-18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2394" y="2319991"/>
                <a:ext cx="29050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Generates a random number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uniformly.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94" y="2319991"/>
                <a:ext cx="290508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261" t="-2083" r="-840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 flipV="1">
            <a:off x="4870938" y="2130546"/>
            <a:ext cx="1051456" cy="481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922394" y="1082199"/>
            <a:ext cx="261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algorithm is slightly different from the one in textbook</a:t>
            </a:r>
          </a:p>
        </p:txBody>
      </p:sp>
    </p:spTree>
    <p:extLst>
      <p:ext uri="{BB962C8B-B14F-4D97-AF65-F5344CB8AC3E}">
        <p14:creationId xmlns:p14="http://schemas.microsoft.com/office/powerpoint/2010/main" val="25616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Permutation: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7848600" cy="5333999"/>
              </a:xfrm>
            </p:spPr>
            <p:txBody>
              <a:bodyPr/>
              <a:lstStyle/>
              <a:p>
                <a:r>
                  <a:rPr lang="en-US" dirty="0"/>
                  <a:t>Proof of correctness (continued):</a:t>
                </a:r>
              </a:p>
              <a:p>
                <a:pPr lvl="1"/>
                <a:r>
                  <a:rPr lang="en-US" dirty="0"/>
                  <a:t>Label the initial elements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-th step must be like this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in the example):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14300" lvl="1" indent="0">
                  <a:buNone/>
                </a:pPr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-the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(2,8,7,3,4,1,5,6,9),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(by induction hypothesis)</a:t>
                </a:r>
              </a:p>
              <a:p>
                <a:pPr lvl="1"/>
                <a:r>
                  <a:rPr lang="en-US" dirty="0"/>
                  <a:t>The last swap must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swap,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after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step,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7848600" cy="5333999"/>
              </a:xfrm>
              <a:blipFill rotWithShape="0">
                <a:blip r:embed="rId2"/>
                <a:stretch>
                  <a:fillRect l="-621" b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2063059" y="2660125"/>
            <a:ext cx="4923692" cy="351730"/>
            <a:chOff x="2063059" y="2550054"/>
            <a:chExt cx="4923692" cy="35173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063059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55428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8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04779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54016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032536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524905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017274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50964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00201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6494382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dirty="0">
                  <a:solidFill>
                    <a:srgbClr val="C00000"/>
                  </a:solidFill>
                  <a:latin typeface="+mj-lt"/>
                </a:rPr>
                <a:t>10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63059" y="3955868"/>
            <a:ext cx="4923692" cy="351730"/>
            <a:chOff x="2063059" y="2550054"/>
            <a:chExt cx="4923692" cy="35173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063059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555428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8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04779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54016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4032536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524905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5017274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50964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600201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6494382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dirty="0">
                  <a:solidFill>
                    <a:srgbClr val="C00000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28" name="Down Arrow 27"/>
          <p:cNvSpPr/>
          <p:nvPr/>
        </p:nvSpPr>
        <p:spPr bwMode="auto">
          <a:xfrm>
            <a:off x="4329684" y="3107267"/>
            <a:ext cx="484632" cy="73430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Humans Do Shuffling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665133"/>
                <a:ext cx="7848600" cy="1659467"/>
              </a:xfrm>
            </p:spPr>
            <p:txBody>
              <a:bodyPr/>
              <a:lstStyle/>
              <a:p>
                <a:r>
                  <a:rPr lang="en-US" dirty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riffle shuffles can shuffle a deck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cards to produce a distribution that is close to uniform</a:t>
                </a:r>
                <a:r>
                  <a:rPr lang="en-US" sz="1400" dirty="0"/>
                  <a:t> </a:t>
                </a:r>
                <a:r>
                  <a:rPr lang="en-US" sz="1600" dirty="0"/>
                  <a:t>[Bayer &amp; </a:t>
                </a:r>
                <a:r>
                  <a:rPr lang="en-US" sz="1600" dirty="0" err="1"/>
                  <a:t>Diaconis</a:t>
                </a:r>
                <a:r>
                  <a:rPr lang="en-US" sz="1600" dirty="0"/>
                  <a:t>, 1992]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shuffles are good,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also OK.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665133"/>
                <a:ext cx="7848600" cy="1659467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pic>
        <p:nvPicPr>
          <p:cNvPr id="867332" name="Picture 4" descr="http://upload.wikimedia.org/wikipedia/commons/7/7c/Riffle_shuff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33" y="863185"/>
            <a:ext cx="4792133" cy="34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5071" y="438531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Riffle shuffle</a:t>
            </a:r>
          </a:p>
        </p:txBody>
      </p:sp>
    </p:spTree>
    <p:extLst>
      <p:ext uri="{BB962C8B-B14F-4D97-AF65-F5344CB8AC3E}">
        <p14:creationId xmlns:p14="http://schemas.microsoft.com/office/powerpoint/2010/main" val="132577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days in a year, and in a room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people, each person’s birthday falls in any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days with equal probability. How large should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for us to expect two people with the same birthday?</a:t>
                </a:r>
              </a:p>
              <a:p>
                <a:r>
                  <a:rPr lang="en-US" dirty="0"/>
                  <a:t>Analysis: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have the same birthday,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otherwise.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pairs of people having the same birthday.</a:t>
                </a:r>
              </a:p>
              <a:p>
                <a:pPr lvl="1"/>
                <a:r>
                  <a:rPr lang="en-US" dirty="0"/>
                  <a:t>We have </a:t>
                </a: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So,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+1≈28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expect to see at least one pair of people having the same birthday.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909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2" name="Picture 4" descr="http://www.techfocusmedia.net/index.php/download_file/view_inline/1606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5" y="4599202"/>
            <a:ext cx="2977092" cy="19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7330" name="Picture 2" descr="http://images.onset.freedom.com/ocregister/article/lvalzt-b78883255z.120111126161211000g3e13potb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51" y="1879698"/>
            <a:ext cx="2421334" cy="18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2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Coupon collector.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Each box of cereal contains a coupon. There are n different types of coupons. Assuming a box contains each type of coupon equally likely, how many boxes do you need to open to have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at least one coupon of each type?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Solution.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Stage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time between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/>
                  <a:t> distinct coupons.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en-US" dirty="0"/>
                  <a:t> number of steps you spend in stage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steps in total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marL="114300" lvl="1" indent="0" algn="ctr">
                  <a:buNone/>
                </a:pPr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5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48CA-83E2-41E3-8B45-FF6489582B83}" type="slidenum">
              <a:rPr lang="en-US" altLang="en-US"/>
              <a:pPr/>
              <a:t>24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295" name="Rectangle 7"/>
              <p:cNvSpPr>
                <a:spLocks noChangeArrowheads="1"/>
              </p:cNvSpPr>
              <p:nvPr/>
            </p:nvSpPr>
            <p:spPr bwMode="auto">
              <a:xfrm>
                <a:off x="3596502" y="4815102"/>
                <a:ext cx="3661130" cy="58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/>
                  <a:t>prob of success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en-US" dirty="0"/>
                </a:br>
                <a:r>
                  <a:rPr lang="en-US" altLang="en-US" dirty="0">
                    <a:sym typeface="Symbol" pitchFamily="92" charset="2"/>
                  </a:rPr>
                  <a:t> expected waiting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/(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5229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6502" y="4815102"/>
                <a:ext cx="3661130" cy="585418"/>
              </a:xfrm>
              <a:prstGeom prst="rect">
                <a:avLst/>
              </a:prstGeom>
              <a:blipFill rotWithShape="0">
                <a:blip r:embed="rId6"/>
                <a:stretch>
                  <a:fillRect l="-832" t="-2083" b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296" name="Line 8"/>
          <p:cNvSpPr>
            <a:spLocks noChangeShapeType="1"/>
          </p:cNvSpPr>
          <p:nvPr/>
        </p:nvSpPr>
        <p:spPr bwMode="auto">
          <a:xfrm flipV="1">
            <a:off x="4482327" y="448490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uiExpand="1" build="p"/>
      <p:bldP spid="652295" grpId="0"/>
      <p:bldP spid="6522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13.4  MAX 3-SAT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990600" y="2671763"/>
            <a:ext cx="7392988" cy="3094037"/>
          </a:xfrm>
        </p:spPr>
        <p:txBody>
          <a:bodyPr/>
          <a:lstStyle/>
          <a:p>
            <a:r>
              <a:rPr lang="en-US" sz="1800" dirty="0"/>
              <a:t>An extremely simple randomized approximation algorithm.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3-Satisfiability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770467"/>
            <a:ext cx="7848600" cy="54102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MAX-3SAT.  </a:t>
            </a:r>
            <a:r>
              <a:rPr lang="en-US" altLang="en-US" dirty="0">
                <a:solidFill>
                  <a:schemeClr val="tx1"/>
                </a:solidFill>
              </a:rPr>
              <a:t>Given 3-SAT formula, find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 truth assignment </a:t>
            </a:r>
            <a:r>
              <a:rPr lang="en-US" altLang="en-US" dirty="0">
                <a:solidFill>
                  <a:schemeClr val="tx1"/>
                </a:solidFill>
              </a:rPr>
              <a:t>that satisfies as many clauses as possible.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NP-hard search problem.</a:t>
            </a:r>
          </a:p>
          <a:p>
            <a:r>
              <a:rPr lang="en-US" altLang="en-US" dirty="0"/>
              <a:t>Simple idea.  </a:t>
            </a:r>
            <a:r>
              <a:rPr lang="en-US" altLang="en-US" dirty="0">
                <a:solidFill>
                  <a:schemeClr val="tx1"/>
                </a:solidFill>
              </a:rPr>
              <a:t>Flip a coin, and set each variable true with probability ½, independently for each variable.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9A113-40BC-4569-B736-78ADA5039FEC}" type="slidenum">
              <a:rPr lang="en-US" altLang="en-US"/>
              <a:pPr/>
              <a:t>26</a:t>
            </a:fld>
            <a:endParaRPr lang="en-US" altLang="en-US" sz="1400"/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61687"/>
              </p:ext>
            </p:extLst>
          </p:nvPr>
        </p:nvGraphicFramePr>
        <p:xfrm>
          <a:off x="3429000" y="2108199"/>
          <a:ext cx="2306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400" imgH="1651000" progId="Equation.3">
                  <p:embed/>
                </p:oleObj>
              </mc:Choice>
              <mc:Fallback>
                <p:oleObj name="Equation" r:id="rId3" imgW="23114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08199"/>
                        <a:ext cx="230663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3429000" y="914400"/>
            <a:ext cx="321722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exactly 3 distinct literals per clause</a:t>
            </a:r>
          </a:p>
        </p:txBody>
      </p:sp>
      <p:sp>
        <p:nvSpPr>
          <p:cNvPr id="746503" name="Line 7"/>
          <p:cNvSpPr>
            <a:spLocks noChangeShapeType="1"/>
          </p:cNvSpPr>
          <p:nvPr/>
        </p:nvSpPr>
        <p:spPr bwMode="auto">
          <a:xfrm flipH="1">
            <a:off x="3260725" y="10985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3-Satisfiability:  Analysis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Claim.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a 3-SAT formula with k clauses, the </a:t>
            </a:r>
            <a:r>
              <a:rPr lang="en-US" altLang="en-US" dirty="0">
                <a:solidFill>
                  <a:schemeClr val="accent1"/>
                </a:solidFill>
              </a:rPr>
              <a:t>expected number</a:t>
            </a:r>
            <a:r>
              <a:rPr lang="en-US" altLang="en-US" dirty="0">
                <a:solidFill>
                  <a:schemeClr val="tx1"/>
                </a:solidFill>
              </a:rPr>
              <a:t> of clauses satisfied by a random assignment is 7k/8.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random variable 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dirty="0"/>
              <a:t>Let Z = total number of clauses satisfied.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7F2C9-71F9-413B-990A-83B8D679F959}" type="slidenum">
              <a:rPr lang="en-US" altLang="en-US"/>
              <a:pPr/>
              <a:t>27</a:t>
            </a:fld>
            <a:endParaRPr lang="en-US" altLang="en-US" sz="1400"/>
          </a:p>
        </p:txBody>
      </p:sp>
      <p:graphicFrame>
        <p:nvGraphicFramePr>
          <p:cNvPr id="748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43061"/>
              </p:ext>
            </p:extLst>
          </p:nvPr>
        </p:nvGraphicFramePr>
        <p:xfrm>
          <a:off x="3109913" y="3192780"/>
          <a:ext cx="35591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8700" imgH="1524000" progId="Equation.3">
                  <p:embed/>
                </p:oleObj>
              </mc:Choice>
              <mc:Fallback>
                <p:oleObj name="Equation" r:id="rId3" imgW="35687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192780"/>
                        <a:ext cx="35591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64372"/>
              </p:ext>
            </p:extLst>
          </p:nvPr>
        </p:nvGraphicFramePr>
        <p:xfrm>
          <a:off x="3915832" y="1655763"/>
          <a:ext cx="3143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49600" imgH="635000" progId="Equation.3">
                  <p:embed/>
                </p:oleObj>
              </mc:Choice>
              <mc:Fallback>
                <p:oleObj name="Equation" r:id="rId5" imgW="31496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832" y="1655763"/>
                        <a:ext cx="3143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50" name="Line 6"/>
          <p:cNvSpPr>
            <a:spLocks noChangeShapeType="1"/>
          </p:cNvSpPr>
          <p:nvPr/>
        </p:nvSpPr>
        <p:spPr bwMode="auto">
          <a:xfrm rot="5400000" flipH="1" flipV="1">
            <a:off x="3603625" y="361346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8551" name="Rectangle 7"/>
          <p:cNvSpPr>
            <a:spLocks noChangeArrowheads="1"/>
          </p:cNvSpPr>
          <p:nvPr/>
        </p:nvSpPr>
        <p:spPr bwMode="auto">
          <a:xfrm>
            <a:off x="1514168" y="3802159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linearity of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0" grpId="0" animBg="1"/>
      <p:bldP spid="7485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Probabilistic Method</a:t>
            </a:r>
          </a:p>
        </p:txBody>
      </p:sp>
      <p:sp>
        <p:nvSpPr>
          <p:cNvPr id="814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Corollary.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For any instance of </a:t>
            </a:r>
            <a:r>
              <a:rPr lang="en-US" altLang="en-US" sz="1600" dirty="0">
                <a:solidFill>
                  <a:schemeClr val="tx1"/>
                </a:solidFill>
              </a:rPr>
              <a:t>3-SAT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accent1"/>
                </a:solidFill>
              </a:rPr>
              <a:t>there exists</a:t>
            </a:r>
            <a:r>
              <a:rPr lang="en-US" altLang="en-US" dirty="0">
                <a:solidFill>
                  <a:schemeClr val="tx1"/>
                </a:solidFill>
              </a:rPr>
              <a:t> a truth assignment that satisfies at least a 7/8 fraction of all clauses.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Random variable is at least its expectation some of the time. 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</a:p>
          <a:p>
            <a:r>
              <a:rPr lang="en-US" altLang="en-US" dirty="0"/>
              <a:t>Probabilistic method.</a:t>
            </a:r>
            <a:r>
              <a:rPr lang="en-US" altLang="en-US" dirty="0">
                <a:solidFill>
                  <a:schemeClr val="hlink"/>
                </a:solidFill>
              </a:rPr>
              <a:t>   </a:t>
            </a:r>
            <a:r>
              <a:rPr lang="en-US" altLang="en-US" dirty="0">
                <a:solidFill>
                  <a:schemeClr val="tx1"/>
                </a:solidFill>
              </a:rPr>
              <a:t>We showed the existence of a non-obvious property of </a:t>
            </a:r>
            <a:r>
              <a:rPr lang="en-US" altLang="en-US" sz="1600" dirty="0">
                <a:solidFill>
                  <a:schemeClr val="tx1"/>
                </a:solidFill>
              </a:rPr>
              <a:t>3-SAT </a:t>
            </a:r>
            <a:r>
              <a:rPr lang="en-US" altLang="en-US" dirty="0">
                <a:solidFill>
                  <a:schemeClr val="tx1"/>
                </a:solidFill>
              </a:rPr>
              <a:t>by showing that a random construction produces it with positive probability!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FB32-50DF-46FE-B20D-85EA9F5F6920}" type="slidenum">
              <a:rPr lang="en-US" altLang="en-US"/>
              <a:pPr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3-Satisfiability:  Analysis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784860"/>
            <a:ext cx="7848600" cy="5410200"/>
          </a:xfrm>
        </p:spPr>
        <p:txBody>
          <a:bodyPr/>
          <a:lstStyle/>
          <a:p>
            <a:r>
              <a:rPr lang="en-US" altLang="en-US" dirty="0"/>
              <a:t>Q.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Can we turn this idea into a 7/8-approximation algorithm?  </a:t>
            </a:r>
            <a:endParaRPr lang="en-US" altLang="en-US" dirty="0"/>
          </a:p>
          <a:p>
            <a:r>
              <a:rPr lang="en-US" altLang="en-US" dirty="0"/>
              <a:t>Lemma.  </a:t>
            </a:r>
            <a:r>
              <a:rPr lang="en-US" altLang="en-US" dirty="0">
                <a:solidFill>
                  <a:schemeClr val="tx1"/>
                </a:solidFill>
              </a:rPr>
              <a:t>The probability that a random assignment satisfies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7k/8 clauses is at least 1/(8k).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Let </a:t>
            </a:r>
            <a:r>
              <a:rPr lang="en-US" altLang="en-US" dirty="0" err="1">
                <a:solidFill>
                  <a:schemeClr val="tx1"/>
                </a:solidFill>
              </a:rPr>
              <a:t>p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be probability that exactly j clauses are satisfied.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Rearranging terms yields  ∑</a:t>
            </a:r>
            <a:r>
              <a:rPr lang="en-US" altLang="en-US" baseline="-25000" dirty="0">
                <a:solidFill>
                  <a:schemeClr val="tx1"/>
                </a:solidFill>
              </a:rPr>
              <a:t>j≥7k/8 </a:t>
            </a:r>
            <a:r>
              <a:rPr lang="en-US" altLang="en-US" dirty="0" err="1">
                <a:solidFill>
                  <a:schemeClr val="tx1"/>
                </a:solidFill>
              </a:rPr>
              <a:t>p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1 / (8k).  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</a:p>
          <a:p>
            <a:r>
              <a:rPr lang="en-US" altLang="en-US" dirty="0"/>
              <a:t>Repetition. </a:t>
            </a:r>
            <a:r>
              <a:rPr lang="en-US" altLang="en-US" dirty="0">
                <a:solidFill>
                  <a:schemeClr val="tx1"/>
                </a:solidFill>
              </a:rPr>
              <a:t>Repeating the algorithm O(k) times amplifies the success probability to a constant.</a:t>
            </a:r>
            <a:endParaRPr lang="en-US" altLang="en-US" dirty="0">
              <a:solidFill>
                <a:schemeClr val="tx1"/>
              </a:solidFill>
              <a:ea typeface="Lucida Grande" pitchFamily="92" charset="0"/>
              <a:cs typeface="Lucida Grande" pitchFamily="92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52D8C-AD77-4161-AC63-25096F4A2ECF}" type="slidenum">
              <a:rPr lang="en-US" altLang="en-US"/>
              <a:pPr/>
              <a:t>29</a:t>
            </a:fld>
            <a:endParaRPr lang="en-US" altLang="en-US" sz="1400"/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34869"/>
              </p:ext>
            </p:extLst>
          </p:nvPr>
        </p:nvGraphicFramePr>
        <p:xfrm>
          <a:off x="2721406" y="2709333"/>
          <a:ext cx="3761201" cy="249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1726920" progId="Equation.3">
                  <p:embed/>
                </p:oleObj>
              </mc:Choice>
              <mc:Fallback>
                <p:oleObj name="Equation" r:id="rId3" imgW="2616120" imgH="1726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06" y="2709333"/>
                        <a:ext cx="3761201" cy="2490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Contention Resolution in a Distributed System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Contention resolution.  </a:t>
            </a:r>
            <a:r>
              <a:rPr lang="en-US" altLang="en-US" dirty="0">
                <a:solidFill>
                  <a:schemeClr val="tx1"/>
                </a:solidFill>
              </a:rPr>
              <a:t>Given n processes 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>
                <a:solidFill>
                  <a:schemeClr val="tx1"/>
                </a:solidFill>
              </a:rPr>
              <a:t>P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each competing for access to a shared channel. If two or more processes access the channel simultaneously, all processes are locked out. Devise protocol to ensure all processes get through on a regular basis.</a:t>
            </a:r>
          </a:p>
          <a:p>
            <a:r>
              <a:rPr lang="en-US" altLang="en-US" dirty="0"/>
              <a:t>Assumption.</a:t>
            </a:r>
            <a:r>
              <a:rPr lang="en-US" altLang="en-US" dirty="0">
                <a:solidFill>
                  <a:schemeClr val="tx1"/>
                </a:solidFill>
              </a:rPr>
              <a:t> Time is divided into rounds.</a:t>
            </a:r>
          </a:p>
          <a:p>
            <a:r>
              <a:rPr lang="en-US" altLang="en-US" dirty="0"/>
              <a:t>Restriction.  </a:t>
            </a:r>
            <a:r>
              <a:rPr lang="en-US" altLang="en-US" dirty="0">
                <a:solidFill>
                  <a:schemeClr val="tx1"/>
                </a:solidFill>
              </a:rPr>
              <a:t>Processes can't communicate, and they don’t have id’s.</a:t>
            </a:r>
          </a:p>
          <a:p>
            <a:r>
              <a:rPr lang="en-US" altLang="en-US" dirty="0"/>
              <a:t>Challenge.  </a:t>
            </a:r>
            <a:r>
              <a:rPr lang="en-US" altLang="en-US" dirty="0">
                <a:solidFill>
                  <a:schemeClr val="tx1"/>
                </a:solidFill>
              </a:rPr>
              <a:t>Need </a:t>
            </a:r>
            <a:r>
              <a:rPr lang="en-US" altLang="en-US" dirty="0">
                <a:solidFill>
                  <a:schemeClr val="accent1"/>
                </a:solidFill>
              </a:rPr>
              <a:t>symmetry-breaking</a:t>
            </a:r>
            <a:r>
              <a:rPr lang="en-US" altLang="en-US" dirty="0">
                <a:solidFill>
                  <a:schemeClr val="tx1"/>
                </a:solidFill>
              </a:rPr>
              <a:t> paradigm.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No deterministic protocol can solve the problem.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FF1-F832-40C0-AB1B-3610B87D3F79}" type="slidenum">
              <a:rPr lang="en-US" altLang="en-US"/>
              <a:pPr/>
              <a:t>3</a:t>
            </a:fld>
            <a:endParaRPr lang="en-US" altLang="en-US" sz="1400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3" name="Rectangle 17"/>
          <p:cNvSpPr>
            <a:spLocks noChangeArrowheads="1"/>
          </p:cNvSpPr>
          <p:nvPr/>
        </p:nvSpPr>
        <p:spPr bwMode="auto">
          <a:xfrm>
            <a:off x="6416675" y="4191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51954" name="Rectangle 18"/>
          <p:cNvSpPr>
            <a:spLocks noChangeArrowheads="1"/>
          </p:cNvSpPr>
          <p:nvPr/>
        </p:nvSpPr>
        <p:spPr bwMode="auto">
          <a:xfrm>
            <a:off x="6416675" y="4876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6416675" y="60261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n</a:t>
            </a:r>
            <a:endParaRPr lang="en-US" altLang="en-US" sz="1400"/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7864475" y="4648200"/>
            <a:ext cx="3810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6797675" y="4419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58" name="Line 22"/>
          <p:cNvSpPr>
            <a:spLocks noChangeShapeType="1"/>
          </p:cNvSpPr>
          <p:nvPr/>
        </p:nvSpPr>
        <p:spPr bwMode="auto">
          <a:xfrm flipV="1">
            <a:off x="6797675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59" name="Line 23"/>
          <p:cNvSpPr>
            <a:spLocks noChangeShapeType="1"/>
          </p:cNvSpPr>
          <p:nvPr/>
        </p:nvSpPr>
        <p:spPr bwMode="auto">
          <a:xfrm flipV="1">
            <a:off x="6797675" y="5334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6400800" y="5410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.</a:t>
            </a:r>
            <a:br>
              <a:rPr lang="en-US" altLang="en-US" sz="1400"/>
            </a:br>
            <a:r>
              <a:rPr lang="en-US" altLang="en-US" sz="1400"/>
              <a:t>.</a:t>
            </a:r>
            <a:br>
              <a:rPr lang="en-US" altLang="en-US" sz="1400"/>
            </a:br>
            <a:r>
              <a:rPr lang="en-US" altLang="en-US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Derandomization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7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3880" y="829732"/>
                <a:ext cx="7962900" cy="5586307"/>
              </a:xfrm>
            </p:spPr>
            <p:txBody>
              <a:bodyPr/>
              <a:lstStyle/>
              <a:p>
                <a:r>
                  <a:rPr lang="en-US" dirty="0"/>
                  <a:t>Derandomization: </a:t>
                </a:r>
                <a:r>
                  <a:rPr lang="en-US" dirty="0">
                    <a:solidFill>
                      <a:schemeClr val="tx1"/>
                    </a:solidFill>
                  </a:rPr>
                  <a:t>Removing randomness from a randomized algorithm (running time still polynomial).</a:t>
                </a:r>
                <a:endParaRPr lang="en-US" dirty="0"/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Not always possible (otherwise we would have P=BPP).</a:t>
                </a:r>
              </a:p>
              <a:p>
                <a:r>
                  <a:rPr lang="en-US" altLang="en-US" dirty="0">
                    <a:solidFill>
                      <a:srgbClr val="003399"/>
                    </a:solidFill>
                  </a:rPr>
                  <a:t>The method of conditional expectation.</a:t>
                </a:r>
                <a:r>
                  <a:rPr lang="en-US" altLang="en-US" dirty="0"/>
                  <a:t> </a:t>
                </a:r>
                <a:endParaRPr lang="en-US" dirty="0"/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Suppose the algorithm needs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b="0" dirty="0">
                    <a:sym typeface="Symbol" pitchFamily="92" charset="2"/>
                  </a:rPr>
                  <a:t>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Objective function: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ym typeface="Symbol" pitchFamily="92" charset="2"/>
                  </a:rPr>
                  <a:t>, to be maximized.</a:t>
                </a:r>
              </a:p>
              <a:p>
                <a:pPr lvl="1"/>
                <a:r>
                  <a:rPr lang="en-US" altLang="en-US" dirty="0"/>
                  <a:t>Goal: Achieving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/>
                  <a:t> without using randomness.</a:t>
                </a:r>
              </a:p>
              <a:p>
                <a:r>
                  <a:rPr lang="en-US" altLang="en-US" dirty="0">
                    <a:solidFill>
                      <a:srgbClr val="003399"/>
                    </a:solidFill>
                  </a:rPr>
                  <a:t>Algorithm: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Compute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 if the former is larger, or 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 otherwise</a:t>
                </a:r>
              </a:p>
              <a:p>
                <a:r>
                  <a:rPr lang="en-US" altLang="en-US" dirty="0"/>
                  <a:t>Why it works:</a:t>
                </a: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1/2⋅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1/2⋅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5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829732"/>
                <a:ext cx="7962900" cy="5586307"/>
              </a:xfrm>
              <a:blipFill>
                <a:blip r:embed="rId3"/>
                <a:stretch>
                  <a:fillRect l="-689" b="-50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CE63D-B164-4AAA-B8AF-F49F5038E97F}" type="slidenum">
              <a:rPr lang="en-US" altLang="en-US"/>
              <a:pPr/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8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MAX-3SAT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7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3880" y="829732"/>
                <a:ext cx="7962900" cy="5586307"/>
              </a:xfrm>
            </p:spPr>
            <p:txBody>
              <a:bodyPr/>
              <a:lstStyle/>
              <a:p>
                <a:r>
                  <a:rPr lang="en-US" dirty="0"/>
                  <a:t>Approximation algorithm: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The randomized algorithm achieves ratio 7/8.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The best deterministic algorithm is its derandomized version.</a:t>
                </a:r>
              </a:p>
              <a:p>
                <a:r>
                  <a:rPr lang="en-US" altLang="en-US" dirty="0">
                    <a:solidFill>
                      <a:srgbClr val="003399"/>
                    </a:solidFill>
                  </a:rPr>
                  <a:t>Hardness of approximation.</a:t>
                </a:r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Unless P=NP, MAX-3SAT cannot be approximated with a ratio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7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8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</m:oMath>
                </a14:m>
                <a:r>
                  <a:rPr lang="en-US" altLang="en-US" dirty="0"/>
                  <a:t>, for any small constant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75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829732"/>
                <a:ext cx="7962900" cy="5586307"/>
              </a:xfrm>
              <a:blipFill>
                <a:blip r:embed="rId3"/>
                <a:stretch>
                  <a:fillRect l="-689" r="-91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CE63D-B164-4AAA-B8AF-F49F5038E97F}" type="slidenum">
              <a:rPr lang="en-US" altLang="en-US"/>
              <a:pPr/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210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13.5 Quicksort and </a:t>
            </a:r>
            <a:r>
              <a:rPr lang="en-US" altLang="en-US"/>
              <a:t>Linear-Time Selection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Quicksort: The “dual” of merge sort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33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6904038" y="56356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merge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6904038" y="4992687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sort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6904038" y="4370387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divide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6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77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8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9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4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8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51"/>
              <p:cNvSpPr txBox="1">
                <a:spLocks noChangeArrowheads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91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6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93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548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Quicksort: The “dual” of merge sort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34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04037" y="5719026"/>
            <a:ext cx="990600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combine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15150" y="5071751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sort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904037" y="4370387"/>
            <a:ext cx="1115837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3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4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Quicksort(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Quicksort(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blipFill rotWithShape="0">
                <a:blip r:embed="rId7"/>
                <a:stretch>
                  <a:fillRect b="-2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87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8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02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6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7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851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with the last element as the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35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90" y="963336"/>
            <a:ext cx="3871476" cy="98243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54" y="2064986"/>
            <a:ext cx="4516375" cy="390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−1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blipFill rotWithShape="0">
                <a:blip r:embed="rId4"/>
                <a:stretch>
                  <a:fillRect b="-4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Working space: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(in-place algorithm)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7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36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8" y="607708"/>
            <a:ext cx="2989384" cy="61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Pivot selection is crucial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Running time.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[Best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median element as the pivot: quicksort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[Worst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smallest (or the largest) element as the pivot: quicksort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</a:p>
              <a:p>
                <a:r>
                  <a:rPr lang="en-US" dirty="0"/>
                  <a:t>Q: </a:t>
                </a:r>
                <a:r>
                  <a:rPr lang="en-US" dirty="0">
                    <a:solidFill>
                      <a:schemeClr val="tx1"/>
                    </a:solidFill>
                  </a:rPr>
                  <a:t>How to find the median element?</a:t>
                </a:r>
              </a:p>
              <a:p>
                <a:r>
                  <a:rPr lang="en-US" dirty="0"/>
                  <a:t>A: </a:t>
                </a:r>
                <a:r>
                  <a:rPr lang="en-US" dirty="0">
                    <a:solidFill>
                      <a:schemeClr val="tx1"/>
                    </a:solidFill>
                  </a:rPr>
                  <a:t>Sort? </a:t>
                </a:r>
              </a:p>
              <a:p>
                <a:r>
                  <a:rPr lang="en-US" altLang="en-US" dirty="0"/>
                  <a:t>A: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Randomly choose an element as the pivot!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en-US" dirty="0"/>
                  <a:t>Intuition: </a:t>
                </a:r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A randomly selected pivot “typically” partitions the array as 25% vs 75%, so we have the recurrence </a:t>
                </a:r>
                <a:b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</a:br>
                <a:b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𝑛</m:t>
                      </m:r>
                    </m:oMath>
                  </m:oMathPara>
                </a14:m>
                <a:br>
                  <a:rPr lang="en-US" altLang="en-US" b="0" dirty="0">
                    <a:solidFill>
                      <a:schemeClr val="bg2"/>
                    </a:solidFill>
                    <a:sym typeface="Symbol" pitchFamily="92" charset="2"/>
                  </a:rPr>
                </a:br>
                <a:br>
                  <a:rPr lang="en-US" altLang="en-US" b="0" dirty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which solves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. (See next page.)</a:t>
                </a:r>
              </a:p>
            </p:txBody>
          </p:sp>
        </mc:Choice>
        <mc:Fallback xmlns="">
          <p:sp>
            <p:nvSpPr>
              <p:cNvPr id="832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6D67C-3DB0-44CE-8862-275575D24514}" type="slidenum">
              <a:rPr lang="en-US" altLang="en-US"/>
              <a:pPr/>
              <a:t>37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677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recurrence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𝑛</m:t>
                      </m:r>
                    </m:oMath>
                  </m:oMathPara>
                </a14:m>
                <a:br>
                  <a:rPr lang="en-US" altLang="en-US" sz="1800" dirty="0">
                    <a:solidFill>
                      <a:schemeClr val="bg2"/>
                    </a:solidFill>
                    <a:sym typeface="Symbol" pitchFamily="92" charset="2"/>
                  </a:rPr>
                </a:br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6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293144" y="2208861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611563" y="2208861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AutoShape 10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4255294" y="3319144"/>
            <a:ext cx="697706" cy="5815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4953000" y="3319144"/>
            <a:ext cx="611188" cy="568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3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1378744" y="3331844"/>
            <a:ext cx="914400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2293144" y="3331844"/>
            <a:ext cx="610394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5" idx="2"/>
          </p:cNvCxnSpPr>
          <p:nvPr/>
        </p:nvCxnSpPr>
        <p:spPr bwMode="auto">
          <a:xfrm flipH="1">
            <a:off x="919958" y="4534150"/>
            <a:ext cx="4587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5" idx="2"/>
          </p:cNvCxnSpPr>
          <p:nvPr/>
        </p:nvCxnSpPr>
        <p:spPr bwMode="auto">
          <a:xfrm>
            <a:off x="1378744" y="4534150"/>
            <a:ext cx="228600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7" idx="2"/>
          </p:cNvCxnSpPr>
          <p:nvPr/>
        </p:nvCxnSpPr>
        <p:spPr bwMode="auto">
          <a:xfrm flipH="1">
            <a:off x="2455864" y="4534150"/>
            <a:ext cx="447674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17" idx="2"/>
          </p:cNvCxnSpPr>
          <p:nvPr/>
        </p:nvCxnSpPr>
        <p:spPr bwMode="auto">
          <a:xfrm>
            <a:off x="2903538" y="4534150"/>
            <a:ext cx="276225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12" idx="2"/>
          </p:cNvCxnSpPr>
          <p:nvPr/>
        </p:nvCxnSpPr>
        <p:spPr bwMode="auto">
          <a:xfrm flipH="1">
            <a:off x="3898108" y="4546850"/>
            <a:ext cx="3571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12" idx="2"/>
          </p:cNvCxnSpPr>
          <p:nvPr/>
        </p:nvCxnSpPr>
        <p:spPr bwMode="auto">
          <a:xfrm>
            <a:off x="4255294" y="4546850"/>
            <a:ext cx="312738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11" idx="2"/>
          </p:cNvCxnSpPr>
          <p:nvPr/>
        </p:nvCxnSpPr>
        <p:spPr bwMode="auto">
          <a:xfrm flipH="1">
            <a:off x="5399088" y="4539151"/>
            <a:ext cx="165100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/>
          <p:cNvCxnSpPr>
            <a:cxnSpLocks noChangeShapeType="1"/>
            <a:stCxn id="11" idx="2"/>
          </p:cNvCxnSpPr>
          <p:nvPr/>
        </p:nvCxnSpPr>
        <p:spPr bwMode="auto">
          <a:xfrm>
            <a:off x="5564188" y="4539151"/>
            <a:ext cx="530225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4063" y="4759484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255326" y="4656296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725101" y="1992961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~</m:t>
                      </m:r>
                      <m:func>
                        <m:func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blipFill rotWithShape="0">
                <a:blip r:embed="rId21"/>
                <a:stretch>
                  <a:fillRect l="-41176" r="-30065" b="-5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7081838" y="567966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6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6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1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quicksort: The binary tree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4617" name="Rectangle 5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72123"/>
                <a:ext cx="7848600" cy="5652477"/>
              </a:xfrm>
            </p:spPr>
            <p:txBody>
              <a:bodyPr/>
              <a:lstStyle/>
              <a:p>
                <a:r>
                  <a:rPr lang="en-US" altLang="en-US" dirty="0"/>
                  <a:t>Assumption: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All elements are distinct</a:t>
                </a:r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Note: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(# comparisons)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Relabel the elements from small to large as z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z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z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n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4617" name="Rectangle 5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72123"/>
                <a:ext cx="7848600" cy="5652477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62288"/>
            <a:ext cx="1905000" cy="228600"/>
          </a:xfrm>
        </p:spPr>
        <p:txBody>
          <a:bodyPr/>
          <a:lstStyle/>
          <a:p>
            <a:fld id="{73DD3BC3-6813-4EE2-A07B-5A60DB251AAF}" type="slidenum">
              <a:rPr lang="en-US" altLang="en-US"/>
              <a:pPr/>
              <a:t>39</a:t>
            </a:fld>
            <a:endParaRPr lang="en-US" altLang="en-US" sz="1400"/>
          </a:p>
        </p:txBody>
      </p:sp>
      <p:sp>
        <p:nvSpPr>
          <p:cNvPr id="834562" name="Freeform 2"/>
          <p:cNvSpPr>
            <a:spLocks/>
          </p:cNvSpPr>
          <p:nvPr/>
        </p:nvSpPr>
        <p:spPr bwMode="auto">
          <a:xfrm>
            <a:off x="5392738" y="3520830"/>
            <a:ext cx="3436937" cy="3036888"/>
          </a:xfrm>
          <a:custGeom>
            <a:avLst/>
            <a:gdLst>
              <a:gd name="T0" fmla="*/ 929 w 2165"/>
              <a:gd name="T1" fmla="*/ 12 h 1913"/>
              <a:gd name="T2" fmla="*/ 1011 w 2165"/>
              <a:gd name="T3" fmla="*/ 31 h 1913"/>
              <a:gd name="T4" fmla="*/ 1161 w 2165"/>
              <a:gd name="T5" fmla="*/ 90 h 1913"/>
              <a:gd name="T6" fmla="*/ 1244 w 2165"/>
              <a:gd name="T7" fmla="*/ 148 h 1913"/>
              <a:gd name="T8" fmla="*/ 1331 w 2165"/>
              <a:gd name="T9" fmla="*/ 177 h 1913"/>
              <a:gd name="T10" fmla="*/ 1418 w 2165"/>
              <a:gd name="T11" fmla="*/ 216 h 1913"/>
              <a:gd name="T12" fmla="*/ 1467 w 2165"/>
              <a:gd name="T13" fmla="*/ 235 h 1913"/>
              <a:gd name="T14" fmla="*/ 1598 w 2165"/>
              <a:gd name="T15" fmla="*/ 313 h 1913"/>
              <a:gd name="T16" fmla="*/ 1641 w 2165"/>
              <a:gd name="T17" fmla="*/ 351 h 1913"/>
              <a:gd name="T18" fmla="*/ 1748 w 2165"/>
              <a:gd name="T19" fmla="*/ 385 h 1913"/>
              <a:gd name="T20" fmla="*/ 1903 w 2165"/>
              <a:gd name="T21" fmla="*/ 492 h 1913"/>
              <a:gd name="T22" fmla="*/ 1961 w 2165"/>
              <a:gd name="T23" fmla="*/ 550 h 1913"/>
              <a:gd name="T24" fmla="*/ 2020 w 2165"/>
              <a:gd name="T25" fmla="*/ 618 h 1913"/>
              <a:gd name="T26" fmla="*/ 2049 w 2165"/>
              <a:gd name="T27" fmla="*/ 642 h 1913"/>
              <a:gd name="T28" fmla="*/ 2063 w 2165"/>
              <a:gd name="T29" fmla="*/ 667 h 1913"/>
              <a:gd name="T30" fmla="*/ 2078 w 2165"/>
              <a:gd name="T31" fmla="*/ 686 h 1913"/>
              <a:gd name="T32" fmla="*/ 2117 w 2165"/>
              <a:gd name="T33" fmla="*/ 763 h 1913"/>
              <a:gd name="T34" fmla="*/ 2136 w 2165"/>
              <a:gd name="T35" fmla="*/ 797 h 1913"/>
              <a:gd name="T36" fmla="*/ 2165 w 2165"/>
              <a:gd name="T37" fmla="*/ 870 h 1913"/>
              <a:gd name="T38" fmla="*/ 2160 w 2165"/>
              <a:gd name="T39" fmla="*/ 1020 h 1913"/>
              <a:gd name="T40" fmla="*/ 2136 w 2165"/>
              <a:gd name="T41" fmla="*/ 1093 h 1913"/>
              <a:gd name="T42" fmla="*/ 2039 w 2165"/>
              <a:gd name="T43" fmla="*/ 1447 h 1913"/>
              <a:gd name="T44" fmla="*/ 1913 w 2165"/>
              <a:gd name="T45" fmla="*/ 1568 h 1913"/>
              <a:gd name="T46" fmla="*/ 1714 w 2165"/>
              <a:gd name="T47" fmla="*/ 1728 h 1913"/>
              <a:gd name="T48" fmla="*/ 1627 w 2165"/>
              <a:gd name="T49" fmla="*/ 1782 h 1913"/>
              <a:gd name="T50" fmla="*/ 1569 w 2165"/>
              <a:gd name="T51" fmla="*/ 1801 h 1913"/>
              <a:gd name="T52" fmla="*/ 1409 w 2165"/>
              <a:gd name="T53" fmla="*/ 1825 h 1913"/>
              <a:gd name="T54" fmla="*/ 1297 w 2165"/>
              <a:gd name="T55" fmla="*/ 1864 h 1913"/>
              <a:gd name="T56" fmla="*/ 1123 w 2165"/>
              <a:gd name="T57" fmla="*/ 1913 h 1913"/>
              <a:gd name="T58" fmla="*/ 861 w 2165"/>
              <a:gd name="T59" fmla="*/ 1859 h 1913"/>
              <a:gd name="T60" fmla="*/ 769 w 2165"/>
              <a:gd name="T61" fmla="*/ 1825 h 1913"/>
              <a:gd name="T62" fmla="*/ 701 w 2165"/>
              <a:gd name="T63" fmla="*/ 1811 h 1913"/>
              <a:gd name="T64" fmla="*/ 541 w 2165"/>
              <a:gd name="T65" fmla="*/ 1757 h 1913"/>
              <a:gd name="T66" fmla="*/ 458 w 2165"/>
              <a:gd name="T67" fmla="*/ 1733 h 1913"/>
              <a:gd name="T68" fmla="*/ 327 w 2165"/>
              <a:gd name="T69" fmla="*/ 1627 h 1913"/>
              <a:gd name="T70" fmla="*/ 221 w 2165"/>
              <a:gd name="T71" fmla="*/ 1462 h 1913"/>
              <a:gd name="T72" fmla="*/ 109 w 2165"/>
              <a:gd name="T73" fmla="*/ 1248 h 1913"/>
              <a:gd name="T74" fmla="*/ 56 w 2165"/>
              <a:gd name="T75" fmla="*/ 1137 h 1913"/>
              <a:gd name="T76" fmla="*/ 27 w 2165"/>
              <a:gd name="T77" fmla="*/ 1045 h 1913"/>
              <a:gd name="T78" fmla="*/ 22 w 2165"/>
              <a:gd name="T79" fmla="*/ 957 h 1913"/>
              <a:gd name="T80" fmla="*/ 17 w 2165"/>
              <a:gd name="T81" fmla="*/ 851 h 1913"/>
              <a:gd name="T82" fmla="*/ 12 w 2165"/>
              <a:gd name="T83" fmla="*/ 797 h 1913"/>
              <a:gd name="T84" fmla="*/ 3 w 2165"/>
              <a:gd name="T85" fmla="*/ 783 h 1913"/>
              <a:gd name="T86" fmla="*/ 27 w 2165"/>
              <a:gd name="T87" fmla="*/ 618 h 1913"/>
              <a:gd name="T88" fmla="*/ 51 w 2165"/>
              <a:gd name="T89" fmla="*/ 461 h 1913"/>
              <a:gd name="T90" fmla="*/ 90 w 2165"/>
              <a:gd name="T91" fmla="*/ 384 h 1913"/>
              <a:gd name="T92" fmla="*/ 143 w 2165"/>
              <a:gd name="T93" fmla="*/ 321 h 1913"/>
              <a:gd name="T94" fmla="*/ 197 w 2165"/>
              <a:gd name="T95" fmla="*/ 277 h 1913"/>
              <a:gd name="T96" fmla="*/ 260 w 2165"/>
              <a:gd name="T97" fmla="*/ 238 h 1913"/>
              <a:gd name="T98" fmla="*/ 323 w 2165"/>
              <a:gd name="T99" fmla="*/ 180 h 1913"/>
              <a:gd name="T100" fmla="*/ 526 w 2165"/>
              <a:gd name="T101" fmla="*/ 94 h 1913"/>
              <a:gd name="T102" fmla="*/ 623 w 2165"/>
              <a:gd name="T103" fmla="*/ 56 h 1913"/>
              <a:gd name="T104" fmla="*/ 691 w 2165"/>
              <a:gd name="T105" fmla="*/ 22 h 1913"/>
              <a:gd name="T106" fmla="*/ 744 w 2165"/>
              <a:gd name="T107" fmla="*/ 2 h 1913"/>
              <a:gd name="T108" fmla="*/ 929 w 2165"/>
              <a:gd name="T109" fmla="*/ 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913">
                <a:moveTo>
                  <a:pt x="929" y="12"/>
                </a:moveTo>
                <a:cubicBezTo>
                  <a:pt x="972" y="19"/>
                  <a:pt x="972" y="18"/>
                  <a:pt x="1011" y="31"/>
                </a:cubicBezTo>
                <a:cubicBezTo>
                  <a:pt x="1050" y="44"/>
                  <a:pt x="1122" y="71"/>
                  <a:pt x="1161" y="90"/>
                </a:cubicBezTo>
                <a:cubicBezTo>
                  <a:pt x="1191" y="109"/>
                  <a:pt x="1208" y="141"/>
                  <a:pt x="1244" y="148"/>
                </a:cubicBezTo>
                <a:cubicBezTo>
                  <a:pt x="1273" y="162"/>
                  <a:pt x="1298" y="171"/>
                  <a:pt x="1331" y="177"/>
                </a:cubicBezTo>
                <a:cubicBezTo>
                  <a:pt x="1361" y="189"/>
                  <a:pt x="1389" y="200"/>
                  <a:pt x="1418" y="216"/>
                </a:cubicBezTo>
                <a:cubicBezTo>
                  <a:pt x="1433" y="224"/>
                  <a:pt x="1467" y="235"/>
                  <a:pt x="1467" y="235"/>
                </a:cubicBezTo>
                <a:cubicBezTo>
                  <a:pt x="1508" y="267"/>
                  <a:pt x="1551" y="288"/>
                  <a:pt x="1598" y="313"/>
                </a:cubicBezTo>
                <a:cubicBezTo>
                  <a:pt x="1629" y="329"/>
                  <a:pt x="1592" y="317"/>
                  <a:pt x="1641" y="351"/>
                </a:cubicBezTo>
                <a:cubicBezTo>
                  <a:pt x="1655" y="360"/>
                  <a:pt x="1725" y="381"/>
                  <a:pt x="1748" y="385"/>
                </a:cubicBezTo>
                <a:cubicBezTo>
                  <a:pt x="1796" y="420"/>
                  <a:pt x="1849" y="463"/>
                  <a:pt x="1903" y="492"/>
                </a:cubicBezTo>
                <a:cubicBezTo>
                  <a:pt x="1919" y="516"/>
                  <a:pt x="1940" y="529"/>
                  <a:pt x="1961" y="550"/>
                </a:cubicBezTo>
                <a:cubicBezTo>
                  <a:pt x="1981" y="570"/>
                  <a:pt x="1999" y="597"/>
                  <a:pt x="2020" y="618"/>
                </a:cubicBezTo>
                <a:cubicBezTo>
                  <a:pt x="2036" y="634"/>
                  <a:pt x="2033" y="620"/>
                  <a:pt x="2049" y="642"/>
                </a:cubicBezTo>
                <a:cubicBezTo>
                  <a:pt x="2054" y="649"/>
                  <a:pt x="2057" y="659"/>
                  <a:pt x="2063" y="667"/>
                </a:cubicBezTo>
                <a:cubicBezTo>
                  <a:pt x="2067" y="673"/>
                  <a:pt x="2073" y="679"/>
                  <a:pt x="2078" y="686"/>
                </a:cubicBezTo>
                <a:cubicBezTo>
                  <a:pt x="2087" y="713"/>
                  <a:pt x="2100" y="739"/>
                  <a:pt x="2117" y="763"/>
                </a:cubicBezTo>
                <a:cubicBezTo>
                  <a:pt x="2125" y="795"/>
                  <a:pt x="2113" y="759"/>
                  <a:pt x="2136" y="797"/>
                </a:cubicBezTo>
                <a:cubicBezTo>
                  <a:pt x="2155" y="829"/>
                  <a:pt x="2154" y="835"/>
                  <a:pt x="2165" y="870"/>
                </a:cubicBezTo>
                <a:cubicBezTo>
                  <a:pt x="2134" y="930"/>
                  <a:pt x="2160" y="871"/>
                  <a:pt x="2160" y="1020"/>
                </a:cubicBezTo>
                <a:cubicBezTo>
                  <a:pt x="2160" y="1045"/>
                  <a:pt x="2144" y="1068"/>
                  <a:pt x="2136" y="1093"/>
                </a:cubicBezTo>
                <a:cubicBezTo>
                  <a:pt x="2133" y="1204"/>
                  <a:pt x="2148" y="1368"/>
                  <a:pt x="2039" y="1447"/>
                </a:cubicBezTo>
                <a:cubicBezTo>
                  <a:pt x="2007" y="1495"/>
                  <a:pt x="1955" y="1528"/>
                  <a:pt x="1913" y="1568"/>
                </a:cubicBezTo>
                <a:cubicBezTo>
                  <a:pt x="1853" y="1624"/>
                  <a:pt x="1795" y="1700"/>
                  <a:pt x="1714" y="1728"/>
                </a:cubicBezTo>
                <a:cubicBezTo>
                  <a:pt x="1685" y="1747"/>
                  <a:pt x="1657" y="1767"/>
                  <a:pt x="1627" y="1782"/>
                </a:cubicBezTo>
                <a:cubicBezTo>
                  <a:pt x="1608" y="1790"/>
                  <a:pt x="1569" y="1801"/>
                  <a:pt x="1569" y="1801"/>
                </a:cubicBezTo>
                <a:cubicBezTo>
                  <a:pt x="1520" y="1833"/>
                  <a:pt x="1468" y="1822"/>
                  <a:pt x="1409" y="1825"/>
                </a:cubicBezTo>
                <a:cubicBezTo>
                  <a:pt x="1370" y="1836"/>
                  <a:pt x="1334" y="1851"/>
                  <a:pt x="1297" y="1864"/>
                </a:cubicBezTo>
                <a:cubicBezTo>
                  <a:pt x="1244" y="1905"/>
                  <a:pt x="1188" y="1905"/>
                  <a:pt x="1123" y="1913"/>
                </a:cubicBezTo>
                <a:cubicBezTo>
                  <a:pt x="1034" y="1890"/>
                  <a:pt x="952" y="1865"/>
                  <a:pt x="861" y="1859"/>
                </a:cubicBezTo>
                <a:cubicBezTo>
                  <a:pt x="830" y="1848"/>
                  <a:pt x="799" y="1833"/>
                  <a:pt x="769" y="1825"/>
                </a:cubicBezTo>
                <a:cubicBezTo>
                  <a:pt x="746" y="1818"/>
                  <a:pt x="701" y="1811"/>
                  <a:pt x="701" y="1811"/>
                </a:cubicBezTo>
                <a:cubicBezTo>
                  <a:pt x="648" y="1787"/>
                  <a:pt x="596" y="1772"/>
                  <a:pt x="541" y="1757"/>
                </a:cubicBezTo>
                <a:cubicBezTo>
                  <a:pt x="513" y="1749"/>
                  <a:pt x="458" y="1733"/>
                  <a:pt x="458" y="1733"/>
                </a:cubicBezTo>
                <a:cubicBezTo>
                  <a:pt x="416" y="1703"/>
                  <a:pt x="353" y="1671"/>
                  <a:pt x="327" y="1627"/>
                </a:cubicBezTo>
                <a:cubicBezTo>
                  <a:pt x="293" y="1571"/>
                  <a:pt x="250" y="1520"/>
                  <a:pt x="221" y="1462"/>
                </a:cubicBezTo>
                <a:cubicBezTo>
                  <a:pt x="185" y="1390"/>
                  <a:pt x="146" y="1319"/>
                  <a:pt x="109" y="1248"/>
                </a:cubicBezTo>
                <a:cubicBezTo>
                  <a:pt x="102" y="1218"/>
                  <a:pt x="75" y="1162"/>
                  <a:pt x="56" y="1137"/>
                </a:cubicBezTo>
                <a:cubicBezTo>
                  <a:pt x="45" y="1105"/>
                  <a:pt x="38" y="1075"/>
                  <a:pt x="27" y="1045"/>
                </a:cubicBezTo>
                <a:cubicBezTo>
                  <a:pt x="22" y="1006"/>
                  <a:pt x="16" y="994"/>
                  <a:pt x="22" y="957"/>
                </a:cubicBezTo>
                <a:cubicBezTo>
                  <a:pt x="19" y="921"/>
                  <a:pt x="24" y="884"/>
                  <a:pt x="17" y="851"/>
                </a:cubicBezTo>
                <a:cubicBezTo>
                  <a:pt x="15" y="833"/>
                  <a:pt x="15" y="814"/>
                  <a:pt x="12" y="797"/>
                </a:cubicBezTo>
                <a:cubicBezTo>
                  <a:pt x="10" y="791"/>
                  <a:pt x="3" y="788"/>
                  <a:pt x="3" y="783"/>
                </a:cubicBezTo>
                <a:cubicBezTo>
                  <a:pt x="0" y="739"/>
                  <a:pt x="1" y="658"/>
                  <a:pt x="27" y="618"/>
                </a:cubicBezTo>
                <a:cubicBezTo>
                  <a:pt x="56" y="571"/>
                  <a:pt x="23" y="508"/>
                  <a:pt x="51" y="461"/>
                </a:cubicBezTo>
                <a:cubicBezTo>
                  <a:pt x="62" y="441"/>
                  <a:pt x="77" y="401"/>
                  <a:pt x="90" y="384"/>
                </a:cubicBezTo>
                <a:cubicBezTo>
                  <a:pt x="112" y="352"/>
                  <a:pt x="114" y="349"/>
                  <a:pt x="143" y="321"/>
                </a:cubicBezTo>
                <a:cubicBezTo>
                  <a:pt x="151" y="313"/>
                  <a:pt x="187" y="283"/>
                  <a:pt x="197" y="277"/>
                </a:cubicBezTo>
                <a:cubicBezTo>
                  <a:pt x="210" y="267"/>
                  <a:pt x="260" y="238"/>
                  <a:pt x="260" y="238"/>
                </a:cubicBezTo>
                <a:cubicBezTo>
                  <a:pt x="274" y="215"/>
                  <a:pt x="303" y="197"/>
                  <a:pt x="323" y="180"/>
                </a:cubicBezTo>
                <a:cubicBezTo>
                  <a:pt x="381" y="127"/>
                  <a:pt x="449" y="120"/>
                  <a:pt x="526" y="94"/>
                </a:cubicBezTo>
                <a:cubicBezTo>
                  <a:pt x="567" y="64"/>
                  <a:pt x="565" y="60"/>
                  <a:pt x="623" y="56"/>
                </a:cubicBezTo>
                <a:cubicBezTo>
                  <a:pt x="646" y="44"/>
                  <a:pt x="668" y="33"/>
                  <a:pt x="691" y="22"/>
                </a:cubicBezTo>
                <a:cubicBezTo>
                  <a:pt x="707" y="13"/>
                  <a:pt x="727" y="11"/>
                  <a:pt x="744" y="2"/>
                </a:cubicBezTo>
                <a:cubicBezTo>
                  <a:pt x="784" y="0"/>
                  <a:pt x="883" y="4"/>
                  <a:pt x="929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3" name="Freeform 3"/>
          <p:cNvSpPr>
            <a:spLocks/>
          </p:cNvSpPr>
          <p:nvPr/>
        </p:nvSpPr>
        <p:spPr bwMode="auto">
          <a:xfrm>
            <a:off x="609600" y="3422405"/>
            <a:ext cx="3971925" cy="3325813"/>
          </a:xfrm>
          <a:custGeom>
            <a:avLst/>
            <a:gdLst>
              <a:gd name="T0" fmla="*/ 383 w 2502"/>
              <a:gd name="T1" fmla="*/ 321 h 2095"/>
              <a:gd name="T2" fmla="*/ 470 w 2502"/>
              <a:gd name="T3" fmla="*/ 287 h 2095"/>
              <a:gd name="T4" fmla="*/ 567 w 2502"/>
              <a:gd name="T5" fmla="*/ 253 h 2095"/>
              <a:gd name="T6" fmla="*/ 645 w 2502"/>
              <a:gd name="T7" fmla="*/ 215 h 2095"/>
              <a:gd name="T8" fmla="*/ 1212 w 2502"/>
              <a:gd name="T9" fmla="*/ 84 h 2095"/>
              <a:gd name="T10" fmla="*/ 1309 w 2502"/>
              <a:gd name="T11" fmla="*/ 59 h 2095"/>
              <a:gd name="T12" fmla="*/ 1425 w 2502"/>
              <a:gd name="T13" fmla="*/ 11 h 2095"/>
              <a:gd name="T14" fmla="*/ 1653 w 2502"/>
              <a:gd name="T15" fmla="*/ 30 h 2095"/>
              <a:gd name="T16" fmla="*/ 1799 w 2502"/>
              <a:gd name="T17" fmla="*/ 98 h 2095"/>
              <a:gd name="T18" fmla="*/ 1900 w 2502"/>
              <a:gd name="T19" fmla="*/ 156 h 2095"/>
              <a:gd name="T20" fmla="*/ 1978 w 2502"/>
              <a:gd name="T21" fmla="*/ 185 h 2095"/>
              <a:gd name="T22" fmla="*/ 2051 w 2502"/>
              <a:gd name="T23" fmla="*/ 219 h 2095"/>
              <a:gd name="T24" fmla="*/ 2167 w 2502"/>
              <a:gd name="T25" fmla="*/ 273 h 2095"/>
              <a:gd name="T26" fmla="*/ 2240 w 2502"/>
              <a:gd name="T27" fmla="*/ 316 h 2095"/>
              <a:gd name="T28" fmla="*/ 2327 w 2502"/>
              <a:gd name="T29" fmla="*/ 389 h 2095"/>
              <a:gd name="T30" fmla="*/ 2443 w 2502"/>
              <a:gd name="T31" fmla="*/ 510 h 2095"/>
              <a:gd name="T32" fmla="*/ 2502 w 2502"/>
              <a:gd name="T33" fmla="*/ 641 h 2095"/>
              <a:gd name="T34" fmla="*/ 2468 w 2502"/>
              <a:gd name="T35" fmla="*/ 859 h 2095"/>
              <a:gd name="T36" fmla="*/ 2473 w 2502"/>
              <a:gd name="T37" fmla="*/ 1010 h 2095"/>
              <a:gd name="T38" fmla="*/ 2429 w 2502"/>
              <a:gd name="T39" fmla="*/ 1242 h 2095"/>
              <a:gd name="T40" fmla="*/ 2458 w 2502"/>
              <a:gd name="T41" fmla="*/ 1407 h 2095"/>
              <a:gd name="T42" fmla="*/ 2376 w 2502"/>
              <a:gd name="T43" fmla="*/ 1592 h 2095"/>
              <a:gd name="T44" fmla="*/ 2346 w 2502"/>
              <a:gd name="T45" fmla="*/ 1655 h 2095"/>
              <a:gd name="T46" fmla="*/ 2322 w 2502"/>
              <a:gd name="T47" fmla="*/ 1722 h 2095"/>
              <a:gd name="T48" fmla="*/ 2240 w 2502"/>
              <a:gd name="T49" fmla="*/ 1873 h 2095"/>
              <a:gd name="T50" fmla="*/ 2177 w 2502"/>
              <a:gd name="T51" fmla="*/ 1950 h 2095"/>
              <a:gd name="T52" fmla="*/ 2085 w 2502"/>
              <a:gd name="T53" fmla="*/ 1999 h 2095"/>
              <a:gd name="T54" fmla="*/ 1013 w 2502"/>
              <a:gd name="T55" fmla="*/ 1984 h 2095"/>
              <a:gd name="T56" fmla="*/ 795 w 2502"/>
              <a:gd name="T57" fmla="*/ 1979 h 2095"/>
              <a:gd name="T58" fmla="*/ 761 w 2502"/>
              <a:gd name="T59" fmla="*/ 1979 h 2095"/>
              <a:gd name="T60" fmla="*/ 727 w 2502"/>
              <a:gd name="T61" fmla="*/ 1970 h 2095"/>
              <a:gd name="T62" fmla="*/ 659 w 2502"/>
              <a:gd name="T63" fmla="*/ 1989 h 2095"/>
              <a:gd name="T64" fmla="*/ 557 w 2502"/>
              <a:gd name="T65" fmla="*/ 1970 h 2095"/>
              <a:gd name="T66" fmla="*/ 383 w 2502"/>
              <a:gd name="T67" fmla="*/ 1955 h 2095"/>
              <a:gd name="T68" fmla="*/ 262 w 2502"/>
              <a:gd name="T69" fmla="*/ 1941 h 2095"/>
              <a:gd name="T70" fmla="*/ 208 w 2502"/>
              <a:gd name="T71" fmla="*/ 1926 h 2095"/>
              <a:gd name="T72" fmla="*/ 131 w 2502"/>
              <a:gd name="T73" fmla="*/ 1902 h 2095"/>
              <a:gd name="T74" fmla="*/ 58 w 2502"/>
              <a:gd name="T75" fmla="*/ 1882 h 2095"/>
              <a:gd name="T76" fmla="*/ 48 w 2502"/>
              <a:gd name="T77" fmla="*/ 1616 h 2095"/>
              <a:gd name="T78" fmla="*/ 97 w 2502"/>
              <a:gd name="T79" fmla="*/ 1276 h 2095"/>
              <a:gd name="T80" fmla="*/ 126 w 2502"/>
              <a:gd name="T81" fmla="*/ 1199 h 2095"/>
              <a:gd name="T82" fmla="*/ 165 w 2502"/>
              <a:gd name="T83" fmla="*/ 1049 h 2095"/>
              <a:gd name="T84" fmla="*/ 213 w 2502"/>
              <a:gd name="T85" fmla="*/ 840 h 2095"/>
              <a:gd name="T86" fmla="*/ 291 w 2502"/>
              <a:gd name="T87" fmla="*/ 665 h 2095"/>
              <a:gd name="T88" fmla="*/ 344 w 2502"/>
              <a:gd name="T89" fmla="*/ 559 h 2095"/>
              <a:gd name="T90" fmla="*/ 368 w 2502"/>
              <a:gd name="T91" fmla="*/ 428 h 2095"/>
              <a:gd name="T92" fmla="*/ 383 w 2502"/>
              <a:gd name="T93" fmla="*/ 326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2" h="2095">
                <a:moveTo>
                  <a:pt x="383" y="321"/>
                </a:moveTo>
                <a:cubicBezTo>
                  <a:pt x="411" y="302"/>
                  <a:pt x="437" y="291"/>
                  <a:pt x="470" y="287"/>
                </a:cubicBezTo>
                <a:cubicBezTo>
                  <a:pt x="504" y="271"/>
                  <a:pt x="530" y="262"/>
                  <a:pt x="567" y="253"/>
                </a:cubicBezTo>
                <a:cubicBezTo>
                  <a:pt x="593" y="232"/>
                  <a:pt x="613" y="224"/>
                  <a:pt x="645" y="215"/>
                </a:cubicBezTo>
                <a:cubicBezTo>
                  <a:pt x="794" y="96"/>
                  <a:pt x="1035" y="91"/>
                  <a:pt x="1212" y="84"/>
                </a:cubicBezTo>
                <a:cubicBezTo>
                  <a:pt x="1245" y="72"/>
                  <a:pt x="1275" y="66"/>
                  <a:pt x="1309" y="59"/>
                </a:cubicBezTo>
                <a:cubicBezTo>
                  <a:pt x="1359" y="28"/>
                  <a:pt x="1373" y="29"/>
                  <a:pt x="1425" y="11"/>
                </a:cubicBezTo>
                <a:cubicBezTo>
                  <a:pt x="1477" y="12"/>
                  <a:pt x="1586" y="0"/>
                  <a:pt x="1653" y="30"/>
                </a:cubicBezTo>
                <a:cubicBezTo>
                  <a:pt x="1659" y="32"/>
                  <a:pt x="1784" y="86"/>
                  <a:pt x="1799" y="98"/>
                </a:cubicBezTo>
                <a:cubicBezTo>
                  <a:pt x="1828" y="121"/>
                  <a:pt x="1862" y="148"/>
                  <a:pt x="1900" y="156"/>
                </a:cubicBezTo>
                <a:cubicBezTo>
                  <a:pt x="1930" y="180"/>
                  <a:pt x="1939" y="180"/>
                  <a:pt x="1978" y="185"/>
                </a:cubicBezTo>
                <a:cubicBezTo>
                  <a:pt x="2004" y="198"/>
                  <a:pt x="2022" y="210"/>
                  <a:pt x="2051" y="219"/>
                </a:cubicBezTo>
                <a:cubicBezTo>
                  <a:pt x="2089" y="246"/>
                  <a:pt x="2130" y="251"/>
                  <a:pt x="2167" y="273"/>
                </a:cubicBezTo>
                <a:cubicBezTo>
                  <a:pt x="2243" y="318"/>
                  <a:pt x="2199" y="305"/>
                  <a:pt x="2240" y="316"/>
                </a:cubicBezTo>
                <a:cubicBezTo>
                  <a:pt x="2269" y="339"/>
                  <a:pt x="2296" y="367"/>
                  <a:pt x="2327" y="389"/>
                </a:cubicBezTo>
                <a:cubicBezTo>
                  <a:pt x="2355" y="431"/>
                  <a:pt x="2403" y="477"/>
                  <a:pt x="2443" y="510"/>
                </a:cubicBezTo>
                <a:cubicBezTo>
                  <a:pt x="2458" y="555"/>
                  <a:pt x="2485" y="595"/>
                  <a:pt x="2502" y="641"/>
                </a:cubicBezTo>
                <a:cubicBezTo>
                  <a:pt x="2493" y="716"/>
                  <a:pt x="2487" y="786"/>
                  <a:pt x="2468" y="859"/>
                </a:cubicBezTo>
                <a:cubicBezTo>
                  <a:pt x="2469" y="909"/>
                  <a:pt x="2478" y="959"/>
                  <a:pt x="2473" y="1010"/>
                </a:cubicBezTo>
                <a:cubicBezTo>
                  <a:pt x="2465" y="1088"/>
                  <a:pt x="2429" y="1242"/>
                  <a:pt x="2429" y="1242"/>
                </a:cubicBezTo>
                <a:cubicBezTo>
                  <a:pt x="2433" y="1271"/>
                  <a:pt x="2435" y="1374"/>
                  <a:pt x="2458" y="1407"/>
                </a:cubicBezTo>
                <a:cubicBezTo>
                  <a:pt x="2435" y="1471"/>
                  <a:pt x="2423" y="1541"/>
                  <a:pt x="2376" y="1592"/>
                </a:cubicBezTo>
                <a:cubicBezTo>
                  <a:pt x="2367" y="1616"/>
                  <a:pt x="2357" y="1632"/>
                  <a:pt x="2346" y="1655"/>
                </a:cubicBezTo>
                <a:cubicBezTo>
                  <a:pt x="2340" y="1680"/>
                  <a:pt x="2330" y="1698"/>
                  <a:pt x="2322" y="1722"/>
                </a:cubicBezTo>
                <a:cubicBezTo>
                  <a:pt x="2311" y="1784"/>
                  <a:pt x="2270" y="1820"/>
                  <a:pt x="2240" y="1873"/>
                </a:cubicBezTo>
                <a:cubicBezTo>
                  <a:pt x="2223" y="1900"/>
                  <a:pt x="2204" y="1932"/>
                  <a:pt x="2177" y="1950"/>
                </a:cubicBezTo>
                <a:cubicBezTo>
                  <a:pt x="2152" y="1986"/>
                  <a:pt x="2126" y="1993"/>
                  <a:pt x="2085" y="1999"/>
                </a:cubicBezTo>
                <a:cubicBezTo>
                  <a:pt x="1729" y="1977"/>
                  <a:pt x="1347" y="2095"/>
                  <a:pt x="1013" y="1984"/>
                </a:cubicBezTo>
                <a:cubicBezTo>
                  <a:pt x="950" y="1994"/>
                  <a:pt x="841" y="1980"/>
                  <a:pt x="795" y="1979"/>
                </a:cubicBezTo>
                <a:cubicBezTo>
                  <a:pt x="758" y="1956"/>
                  <a:pt x="804" y="1979"/>
                  <a:pt x="761" y="1979"/>
                </a:cubicBezTo>
                <a:cubicBezTo>
                  <a:pt x="749" y="1979"/>
                  <a:pt x="738" y="1973"/>
                  <a:pt x="727" y="1970"/>
                </a:cubicBezTo>
                <a:cubicBezTo>
                  <a:pt x="704" y="1976"/>
                  <a:pt x="682" y="1987"/>
                  <a:pt x="659" y="1989"/>
                </a:cubicBezTo>
                <a:cubicBezTo>
                  <a:pt x="605" y="1992"/>
                  <a:pt x="600" y="1977"/>
                  <a:pt x="557" y="1970"/>
                </a:cubicBezTo>
                <a:cubicBezTo>
                  <a:pt x="487" y="1958"/>
                  <a:pt x="454" y="1958"/>
                  <a:pt x="383" y="1955"/>
                </a:cubicBezTo>
                <a:cubicBezTo>
                  <a:pt x="344" y="1942"/>
                  <a:pt x="302" y="1947"/>
                  <a:pt x="262" y="1941"/>
                </a:cubicBezTo>
                <a:cubicBezTo>
                  <a:pt x="214" y="1917"/>
                  <a:pt x="275" y="1945"/>
                  <a:pt x="208" y="1926"/>
                </a:cubicBezTo>
                <a:cubicBezTo>
                  <a:pt x="180" y="1918"/>
                  <a:pt x="161" y="1906"/>
                  <a:pt x="131" y="1902"/>
                </a:cubicBezTo>
                <a:cubicBezTo>
                  <a:pt x="107" y="1890"/>
                  <a:pt x="83" y="1888"/>
                  <a:pt x="58" y="1882"/>
                </a:cubicBezTo>
                <a:cubicBezTo>
                  <a:pt x="0" y="1790"/>
                  <a:pt x="36" y="1857"/>
                  <a:pt x="48" y="1616"/>
                </a:cubicBezTo>
                <a:cubicBezTo>
                  <a:pt x="52" y="1509"/>
                  <a:pt x="61" y="1378"/>
                  <a:pt x="97" y="1276"/>
                </a:cubicBezTo>
                <a:cubicBezTo>
                  <a:pt x="106" y="1250"/>
                  <a:pt x="118" y="1225"/>
                  <a:pt x="126" y="1199"/>
                </a:cubicBezTo>
                <a:cubicBezTo>
                  <a:pt x="137" y="1156"/>
                  <a:pt x="148" y="1094"/>
                  <a:pt x="165" y="1049"/>
                </a:cubicBezTo>
                <a:cubicBezTo>
                  <a:pt x="170" y="984"/>
                  <a:pt x="174" y="897"/>
                  <a:pt x="213" y="840"/>
                </a:cubicBezTo>
                <a:cubicBezTo>
                  <a:pt x="222" y="777"/>
                  <a:pt x="259" y="719"/>
                  <a:pt x="291" y="665"/>
                </a:cubicBezTo>
                <a:cubicBezTo>
                  <a:pt x="311" y="630"/>
                  <a:pt x="320" y="590"/>
                  <a:pt x="344" y="559"/>
                </a:cubicBezTo>
                <a:cubicBezTo>
                  <a:pt x="358" y="515"/>
                  <a:pt x="353" y="469"/>
                  <a:pt x="368" y="428"/>
                </a:cubicBezTo>
                <a:cubicBezTo>
                  <a:pt x="372" y="393"/>
                  <a:pt x="371" y="358"/>
                  <a:pt x="383" y="3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694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7</a:t>
            </a:r>
            <a:endParaRPr kumimoji="0" lang="en-US" altLang="en-US" dirty="0"/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1152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6</a:t>
            </a: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1609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12</a:t>
            </a: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066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3</a:t>
            </a:r>
            <a:endParaRPr kumimoji="0" lang="en-US" altLang="en-US" dirty="0"/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2980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8</a:t>
            </a:r>
            <a:endParaRPr kumimoji="0" lang="en-US" altLang="en-US" dirty="0"/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3438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7</a:t>
            </a:r>
            <a:endParaRPr kumimoji="0" lang="en-US" altLang="en-US" dirty="0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3895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</a:t>
            </a:r>
            <a:endParaRPr kumimoji="0" lang="en-US" altLang="en-US" dirty="0"/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4352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15</a:t>
            </a:r>
            <a:endParaRPr kumimoji="0" lang="en-US" altLang="en-US" dirty="0"/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5724088" y="2203956"/>
            <a:ext cx="4572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>
                <a:solidFill>
                  <a:schemeClr val="bg1"/>
                </a:solidFill>
              </a:rPr>
              <a:t>z</a:t>
            </a:r>
            <a:r>
              <a:rPr kumimoji="0" lang="en-US" altLang="en-US" baseline="-25000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6181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16</a:t>
            </a:r>
            <a:endParaRPr kumimoji="0" lang="en-US" altLang="en-US" dirty="0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638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14</a:t>
            </a:r>
            <a:endParaRPr kumimoji="0" lang="en-US" altLang="en-US" dirty="0"/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095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9</a:t>
            </a:r>
            <a:endParaRPr kumimoji="0" lang="en-US" altLang="en-US" dirty="0"/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5266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17</a:t>
            </a:r>
            <a:endParaRPr kumimoji="0" lang="en-US" altLang="en-US" dirty="0"/>
          </a:p>
        </p:txBody>
      </p:sp>
      <p:sp>
        <p:nvSpPr>
          <p:cNvPr id="834577" name="Text Box 17"/>
          <p:cNvSpPr txBox="1">
            <a:spLocks noChangeArrowheads="1"/>
          </p:cNvSpPr>
          <p:nvPr/>
        </p:nvSpPr>
        <p:spPr bwMode="auto">
          <a:xfrm>
            <a:off x="2523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11</a:t>
            </a:r>
            <a:endParaRPr kumimoji="0" lang="en-US" altLang="en-US" dirty="0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4809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13</a:t>
            </a:r>
            <a:endParaRPr kumimoji="0" lang="en-US" altLang="en-US" dirty="0"/>
          </a:p>
        </p:txBody>
      </p:sp>
      <p:sp>
        <p:nvSpPr>
          <p:cNvPr id="834579" name="Text Box 19"/>
          <p:cNvSpPr txBox="1">
            <a:spLocks noChangeArrowheads="1"/>
          </p:cNvSpPr>
          <p:nvPr/>
        </p:nvSpPr>
        <p:spPr bwMode="auto">
          <a:xfrm>
            <a:off x="8010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5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7552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4</a:t>
            </a:r>
            <a:endParaRPr kumimoji="0" lang="en-US" altLang="en-US" dirty="0"/>
          </a:p>
        </p:txBody>
      </p:sp>
      <p:sp>
        <p:nvSpPr>
          <p:cNvPr id="834581" name="Text Box 21"/>
          <p:cNvSpPr txBox="1">
            <a:spLocks noChangeArrowheads="1"/>
          </p:cNvSpPr>
          <p:nvPr/>
        </p:nvSpPr>
        <p:spPr bwMode="auto">
          <a:xfrm>
            <a:off x="4816475" y="3258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10</a:t>
            </a:r>
            <a:endParaRPr kumimoji="0" lang="en-US" altLang="en-US" dirty="0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6686550" y="373355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13</a:t>
            </a:r>
          </a:p>
        </p:txBody>
      </p:sp>
      <p:sp>
        <p:nvSpPr>
          <p:cNvPr id="834583" name="Text Box 23"/>
          <p:cNvSpPr txBox="1">
            <a:spLocks noChangeArrowheads="1"/>
          </p:cNvSpPr>
          <p:nvPr/>
        </p:nvSpPr>
        <p:spPr bwMode="auto">
          <a:xfrm>
            <a:off x="2751138" y="373355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5</a:t>
            </a:r>
          </a:p>
        </p:txBody>
      </p:sp>
      <p:cxnSp>
        <p:nvCxnSpPr>
          <p:cNvPr id="834584" name="AutoShape 24"/>
          <p:cNvCxnSpPr>
            <a:cxnSpLocks noChangeShapeType="1"/>
            <a:stCxn id="834581" idx="2"/>
            <a:endCxn id="834583" idx="3"/>
          </p:cNvCxnSpPr>
          <p:nvPr/>
        </p:nvCxnSpPr>
        <p:spPr bwMode="auto">
          <a:xfrm flipH="1">
            <a:off x="3135313" y="3627193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5" name="AutoShape 25"/>
          <p:cNvCxnSpPr>
            <a:cxnSpLocks noChangeShapeType="1"/>
            <a:stCxn id="834581" idx="2"/>
            <a:endCxn id="834582" idx="1"/>
          </p:cNvCxnSpPr>
          <p:nvPr/>
        </p:nvCxnSpPr>
        <p:spPr bwMode="auto">
          <a:xfrm>
            <a:off x="5008563" y="3627193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8089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16</a:t>
            </a: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22925" y="4401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11</a:t>
            </a:r>
          </a:p>
        </p:txBody>
      </p:sp>
      <p:cxnSp>
        <p:nvCxnSpPr>
          <p:cNvPr id="834588" name="AutoShape 28"/>
          <p:cNvCxnSpPr>
            <a:cxnSpLocks noChangeShapeType="1"/>
            <a:stCxn id="834582" idx="2"/>
            <a:endCxn id="834587" idx="0"/>
          </p:cNvCxnSpPr>
          <p:nvPr/>
        </p:nvCxnSpPr>
        <p:spPr bwMode="auto">
          <a:xfrm flipH="1">
            <a:off x="5815013" y="4101855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9" name="AutoShape 29"/>
          <p:cNvCxnSpPr>
            <a:cxnSpLocks noChangeShapeType="1"/>
            <a:stCxn id="834582" idx="2"/>
            <a:endCxn id="834586" idx="0"/>
          </p:cNvCxnSpPr>
          <p:nvPr/>
        </p:nvCxnSpPr>
        <p:spPr bwMode="auto">
          <a:xfrm>
            <a:off x="6878638" y="4101855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1616075" y="44082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3</a:t>
            </a:r>
          </a:p>
        </p:txBody>
      </p:sp>
      <p:cxnSp>
        <p:nvCxnSpPr>
          <p:cNvPr id="834591" name="AutoShape 31"/>
          <p:cNvCxnSpPr>
            <a:cxnSpLocks noChangeShapeType="1"/>
            <a:stCxn id="834583" idx="2"/>
            <a:endCxn id="834590" idx="0"/>
          </p:cNvCxnSpPr>
          <p:nvPr/>
        </p:nvCxnSpPr>
        <p:spPr bwMode="auto">
          <a:xfrm flipH="1">
            <a:off x="1808163" y="4101855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37322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9</a:t>
            </a:r>
          </a:p>
        </p:txBody>
      </p:sp>
      <p:cxnSp>
        <p:nvCxnSpPr>
          <p:cNvPr id="834593" name="AutoShape 33"/>
          <p:cNvCxnSpPr>
            <a:cxnSpLocks noChangeShapeType="1"/>
            <a:stCxn id="834583" idx="2"/>
            <a:endCxn id="834592" idx="0"/>
          </p:cNvCxnSpPr>
          <p:nvPr/>
        </p:nvCxnSpPr>
        <p:spPr bwMode="auto">
          <a:xfrm>
            <a:off x="2943225" y="4101855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1192213" y="526390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2</a:t>
            </a:r>
          </a:p>
        </p:txBody>
      </p:sp>
      <p:cxnSp>
        <p:nvCxnSpPr>
          <p:cNvPr id="834595" name="AutoShape 35"/>
          <p:cNvCxnSpPr>
            <a:cxnSpLocks noChangeShapeType="1"/>
            <a:stCxn id="834590" idx="2"/>
            <a:endCxn id="834594" idx="0"/>
          </p:cNvCxnSpPr>
          <p:nvPr/>
        </p:nvCxnSpPr>
        <p:spPr bwMode="auto">
          <a:xfrm flipH="1">
            <a:off x="1384300" y="4776543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1960563" y="52639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4</a:t>
            </a:r>
          </a:p>
        </p:txBody>
      </p:sp>
      <p:cxnSp>
        <p:nvCxnSpPr>
          <p:cNvPr id="834597" name="AutoShape 37"/>
          <p:cNvCxnSpPr>
            <a:cxnSpLocks noChangeShapeType="1"/>
            <a:stCxn id="834590" idx="2"/>
            <a:endCxn id="834596" idx="0"/>
          </p:cNvCxnSpPr>
          <p:nvPr/>
        </p:nvCxnSpPr>
        <p:spPr bwMode="auto">
          <a:xfrm>
            <a:off x="1808163" y="4776543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8" name="Text Box 38"/>
          <p:cNvSpPr txBox="1">
            <a:spLocks noChangeArrowheads="1"/>
          </p:cNvSpPr>
          <p:nvPr/>
        </p:nvSpPr>
        <p:spPr bwMode="auto">
          <a:xfrm>
            <a:off x="332263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7</a:t>
            </a:r>
          </a:p>
        </p:txBody>
      </p:sp>
      <p:cxnSp>
        <p:nvCxnSpPr>
          <p:cNvPr id="834599" name="AutoShape 39"/>
          <p:cNvCxnSpPr>
            <a:cxnSpLocks noChangeShapeType="1"/>
            <a:stCxn id="834592" idx="2"/>
            <a:endCxn id="834598" idx="0"/>
          </p:cNvCxnSpPr>
          <p:nvPr/>
        </p:nvCxnSpPr>
        <p:spPr bwMode="auto">
          <a:xfrm flipH="1">
            <a:off x="3514725" y="4770193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0" name="Text Box 40"/>
          <p:cNvSpPr txBox="1">
            <a:spLocks noChangeArrowheads="1"/>
          </p:cNvSpPr>
          <p:nvPr/>
        </p:nvSpPr>
        <p:spPr bwMode="auto">
          <a:xfrm>
            <a:off x="5908675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12</a:t>
            </a:r>
          </a:p>
        </p:txBody>
      </p:sp>
      <p:cxnSp>
        <p:nvCxnSpPr>
          <p:cNvPr id="834601" name="AutoShape 41"/>
          <p:cNvCxnSpPr>
            <a:cxnSpLocks noChangeShapeType="1"/>
            <a:stCxn id="834587" idx="2"/>
            <a:endCxn id="834600" idx="0"/>
          </p:cNvCxnSpPr>
          <p:nvPr/>
        </p:nvCxnSpPr>
        <p:spPr bwMode="auto">
          <a:xfrm>
            <a:off x="5815013" y="4770193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2" name="Text Box 42"/>
          <p:cNvSpPr txBox="1">
            <a:spLocks noChangeArrowheads="1"/>
          </p:cNvSpPr>
          <p:nvPr/>
        </p:nvSpPr>
        <p:spPr bwMode="auto">
          <a:xfrm>
            <a:off x="7258050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15</a:t>
            </a:r>
          </a:p>
        </p:txBody>
      </p:sp>
      <p:cxnSp>
        <p:nvCxnSpPr>
          <p:cNvPr id="834603" name="AutoShape 43"/>
          <p:cNvCxnSpPr>
            <a:cxnSpLocks noChangeShapeType="1"/>
            <a:stCxn id="834586" idx="2"/>
            <a:endCxn id="834602" idx="0"/>
          </p:cNvCxnSpPr>
          <p:nvPr/>
        </p:nvCxnSpPr>
        <p:spPr bwMode="auto">
          <a:xfrm flipH="1">
            <a:off x="7450138" y="4770193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816768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17</a:t>
            </a:r>
          </a:p>
        </p:txBody>
      </p:sp>
      <p:cxnSp>
        <p:nvCxnSpPr>
          <p:cNvPr id="834605" name="AutoShape 45"/>
          <p:cNvCxnSpPr>
            <a:cxnSpLocks noChangeShapeType="1"/>
            <a:stCxn id="834586" idx="2"/>
            <a:endCxn id="834604" idx="0"/>
          </p:cNvCxnSpPr>
          <p:nvPr/>
        </p:nvCxnSpPr>
        <p:spPr bwMode="auto">
          <a:xfrm>
            <a:off x="8001000" y="4770193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6" name="AutoShape 46"/>
          <p:cNvCxnSpPr>
            <a:cxnSpLocks noChangeShapeType="1"/>
            <a:stCxn id="834594" idx="2"/>
            <a:endCxn id="834610" idx="0"/>
          </p:cNvCxnSpPr>
          <p:nvPr/>
        </p:nvCxnSpPr>
        <p:spPr bwMode="auto">
          <a:xfrm flipH="1">
            <a:off x="1046163" y="5632205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7" name="AutoShape 47"/>
          <p:cNvCxnSpPr>
            <a:cxnSpLocks noChangeShapeType="1"/>
            <a:stCxn id="834598" idx="2"/>
            <a:endCxn id="834611" idx="0"/>
          </p:cNvCxnSpPr>
          <p:nvPr/>
        </p:nvCxnSpPr>
        <p:spPr bwMode="auto">
          <a:xfrm flipH="1">
            <a:off x="3159125" y="5644905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8" name="AutoShape 48"/>
          <p:cNvCxnSpPr>
            <a:cxnSpLocks noChangeShapeType="1"/>
            <a:stCxn id="834598" idx="2"/>
            <a:endCxn id="834612" idx="0"/>
          </p:cNvCxnSpPr>
          <p:nvPr/>
        </p:nvCxnSpPr>
        <p:spPr bwMode="auto">
          <a:xfrm>
            <a:off x="3514725" y="5644905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9" name="AutoShape 49"/>
          <p:cNvCxnSpPr>
            <a:cxnSpLocks noChangeShapeType="1"/>
            <a:stCxn id="834602" idx="2"/>
            <a:endCxn id="834613" idx="0"/>
          </p:cNvCxnSpPr>
          <p:nvPr/>
        </p:nvCxnSpPr>
        <p:spPr bwMode="auto">
          <a:xfrm flipH="1">
            <a:off x="7094538" y="5644905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10" name="Text Box 50"/>
          <p:cNvSpPr txBox="1">
            <a:spLocks noChangeArrowheads="1"/>
          </p:cNvSpPr>
          <p:nvPr/>
        </p:nvSpPr>
        <p:spPr bwMode="auto">
          <a:xfrm>
            <a:off x="854075" y="60147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</a:t>
            </a:r>
          </a:p>
        </p:txBody>
      </p:sp>
      <p:sp>
        <p:nvSpPr>
          <p:cNvPr id="834611" name="Text Box 51"/>
          <p:cNvSpPr txBox="1">
            <a:spLocks noChangeArrowheads="1"/>
          </p:cNvSpPr>
          <p:nvPr/>
        </p:nvSpPr>
        <p:spPr bwMode="auto">
          <a:xfrm>
            <a:off x="2967038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6</a:t>
            </a:r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3663950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8</a:t>
            </a:r>
          </a:p>
        </p:txBody>
      </p:sp>
      <p:sp>
        <p:nvSpPr>
          <p:cNvPr id="834613" name="Text Box 53"/>
          <p:cNvSpPr txBox="1">
            <a:spLocks noChangeArrowheads="1"/>
          </p:cNvSpPr>
          <p:nvPr/>
        </p:nvSpPr>
        <p:spPr bwMode="auto">
          <a:xfrm>
            <a:off x="6902450" y="60211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14</a:t>
            </a:r>
          </a:p>
        </p:txBody>
      </p:sp>
      <p:sp>
        <p:nvSpPr>
          <p:cNvPr id="834614" name="Line 54"/>
          <p:cNvSpPr>
            <a:spLocks noChangeShapeType="1"/>
          </p:cNvSpPr>
          <p:nvPr/>
        </p:nvSpPr>
        <p:spPr bwMode="auto">
          <a:xfrm flipV="1">
            <a:off x="5952688" y="26611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615" name="Rectangle 55"/>
          <p:cNvSpPr>
            <a:spLocks noChangeArrowheads="1"/>
          </p:cNvSpPr>
          <p:nvPr/>
        </p:nvSpPr>
        <p:spPr bwMode="auto">
          <a:xfrm>
            <a:off x="5426075" y="2899546"/>
            <a:ext cx="286456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first pivot, chosen randomly</a:t>
            </a:r>
          </a:p>
        </p:txBody>
      </p:sp>
      <p:sp>
        <p:nvSpPr>
          <p:cNvPr id="834618" name="Line 58"/>
          <p:cNvSpPr>
            <a:spLocks noChangeShapeType="1"/>
          </p:cNvSpPr>
          <p:nvPr/>
        </p:nvSpPr>
        <p:spPr bwMode="auto">
          <a:xfrm flipH="1">
            <a:off x="5108575" y="3073592"/>
            <a:ext cx="317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17" grpId="0" build="p"/>
      <p:bldP spid="834562" grpId="0" animBg="1"/>
      <p:bldP spid="834563" grpId="0" animBg="1"/>
      <p:bldP spid="834564" grpId="0" animBg="1"/>
      <p:bldP spid="834565" grpId="0" animBg="1"/>
      <p:bldP spid="834566" grpId="0" animBg="1"/>
      <p:bldP spid="834567" grpId="0" animBg="1"/>
      <p:bldP spid="834568" grpId="0" animBg="1"/>
      <p:bldP spid="834569" grpId="0" animBg="1"/>
      <p:bldP spid="834570" grpId="0" animBg="1"/>
      <p:bldP spid="834571" grpId="0" animBg="1"/>
      <p:bldP spid="834572" grpId="0" animBg="1"/>
      <p:bldP spid="834573" grpId="0" animBg="1"/>
      <p:bldP spid="834574" grpId="0" animBg="1"/>
      <p:bldP spid="834575" grpId="0" animBg="1"/>
      <p:bldP spid="834576" grpId="0" animBg="1"/>
      <p:bldP spid="834577" grpId="0" animBg="1"/>
      <p:bldP spid="834578" grpId="0" animBg="1"/>
      <p:bldP spid="834579" grpId="0" animBg="1"/>
      <p:bldP spid="834580" grpId="0" animBg="1"/>
      <p:bldP spid="834581" grpId="0" animBg="1"/>
      <p:bldP spid="834582" grpId="0" animBg="1"/>
      <p:bldP spid="834583" grpId="0" animBg="1"/>
      <p:bldP spid="834586" grpId="0" animBg="1"/>
      <p:bldP spid="834587" grpId="0" animBg="1"/>
      <p:bldP spid="834590" grpId="0" animBg="1"/>
      <p:bldP spid="834592" grpId="0" animBg="1"/>
      <p:bldP spid="834594" grpId="0" animBg="1"/>
      <p:bldP spid="834596" grpId="0" animBg="1"/>
      <p:bldP spid="834598" grpId="0" animBg="1"/>
      <p:bldP spid="834600" grpId="0" animBg="1"/>
      <p:bldP spid="834602" grpId="0" animBg="1"/>
      <p:bldP spid="834604" grpId="0" animBg="1"/>
      <p:bldP spid="834610" grpId="0" animBg="1"/>
      <p:bldP spid="834611" grpId="0" animBg="1"/>
      <p:bldP spid="834612" grpId="0" animBg="1"/>
      <p:bldP spid="834613" grpId="0" animBg="1"/>
      <p:bldP spid="834614" grpId="0" animBg="1"/>
      <p:bldP spid="834615" grpId="0"/>
      <p:bldP spid="8346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Protocol.  </a:t>
            </a:r>
            <a:r>
              <a:rPr lang="en-US" altLang="en-US" dirty="0">
                <a:solidFill>
                  <a:schemeClr val="tx1"/>
                </a:solidFill>
              </a:rPr>
              <a:t>Each process requests access to the channel at time t with probability p = 1/n.</a:t>
            </a: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Let S[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t] = event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succeeds in accessing the database at time t. Then 1/(e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Pr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[S(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, t)]  1/(2n).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By independence,   </a:t>
            </a: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[S(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t)]  =  p (1-p)</a:t>
            </a:r>
            <a:r>
              <a:rPr lang="en-US" altLang="en-US" baseline="30000" dirty="0">
                <a:solidFill>
                  <a:schemeClr val="tx1"/>
                </a:solidFill>
              </a:rPr>
              <a:t>n-1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r>
              <a:rPr lang="en-US" altLang="en-US" baseline="300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>
                <a:sym typeface="Symbol" pitchFamily="92" charset="2"/>
              </a:rPr>
              <a:t>Setting p = 1/n, we have </a:t>
            </a:r>
            <a:r>
              <a:rPr lang="en-US" altLang="en-US" dirty="0" err="1"/>
              <a:t>Pr</a:t>
            </a:r>
            <a:r>
              <a:rPr lang="en-US" altLang="en-US" dirty="0"/>
              <a:t>[S(</a:t>
            </a:r>
            <a:r>
              <a:rPr lang="en-US" altLang="en-US" dirty="0" err="1"/>
              <a:t>i</a:t>
            </a:r>
            <a:r>
              <a:rPr lang="en-US" altLang="en-US" dirty="0"/>
              <a:t>, t)]  =  1/n (1 - 1/n)</a:t>
            </a:r>
            <a:r>
              <a:rPr lang="en-US" altLang="en-US" baseline="30000" dirty="0"/>
              <a:t> n-1</a:t>
            </a:r>
            <a:r>
              <a:rPr lang="en-US" altLang="en-US" dirty="0">
                <a:sym typeface="Symbol" pitchFamily="92" charset="2"/>
              </a:rPr>
              <a:t>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sz="1600" dirty="0"/>
          </a:p>
          <a:p>
            <a:pPr marL="114300" lvl="1" indent="0">
              <a:buNone/>
            </a:pPr>
            <a:endParaRPr lang="en-US" altLang="en-US" dirty="0">
              <a:sym typeface="Symbol" pitchFamily="92" charset="2"/>
            </a:endParaRPr>
          </a:p>
          <a:p>
            <a:r>
              <a:rPr lang="en-US" altLang="en-US" dirty="0"/>
              <a:t>Useful facts from calculus. 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1/4 &lt; (1 - 1/n)</a:t>
            </a:r>
            <a:r>
              <a:rPr lang="en-US" altLang="en-US" baseline="30000" dirty="0"/>
              <a:t>n </a:t>
            </a:r>
            <a:r>
              <a:rPr lang="en-US" altLang="en-US" dirty="0"/>
              <a:t>&lt; 1/e &lt; (1 - 1/n)</a:t>
            </a:r>
            <a:r>
              <a:rPr lang="en-US" altLang="en-US" baseline="30000" dirty="0"/>
              <a:t>n-1</a:t>
            </a:r>
            <a:r>
              <a:rPr lang="en-US" altLang="en-US" dirty="0"/>
              <a:t> &lt; 1/2 </a:t>
            </a:r>
            <a:endParaRPr lang="en-US" altLang="en-US" baseline="30000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9/4 &lt; (1 + 1/n)</a:t>
            </a:r>
            <a:r>
              <a:rPr lang="en-US" altLang="en-US" baseline="30000" dirty="0"/>
              <a:t>n </a:t>
            </a:r>
            <a:r>
              <a:rPr lang="en-US" altLang="en-US" dirty="0"/>
              <a:t>&lt; e &lt; (1 + 1/n)</a:t>
            </a:r>
            <a:r>
              <a:rPr lang="en-US" altLang="en-US" baseline="30000" dirty="0"/>
              <a:t>n+1</a:t>
            </a:r>
            <a:r>
              <a:rPr lang="en-US" altLang="en-US" baseline="30000" dirty="0">
                <a:solidFill>
                  <a:schemeClr val="bg1"/>
                </a:solidFill>
              </a:rPr>
              <a:t>-</a:t>
            </a:r>
            <a:r>
              <a:rPr lang="en-US" altLang="en-US" dirty="0"/>
              <a:t>&lt; 27/8</a:t>
            </a:r>
            <a:endParaRPr lang="en-US" altLang="en-US" baseline="300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45EDF-E041-4EFF-A0E1-6DD3B431D0BC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298119" y="2988865"/>
            <a:ext cx="23195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process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requests access</a:t>
            </a:r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 flipV="1">
            <a:off x="4456113" y="2903012"/>
            <a:ext cx="13017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0618" name="Rectangle 10"/>
          <p:cNvSpPr>
            <a:spLocks noChangeArrowheads="1"/>
          </p:cNvSpPr>
          <p:nvPr/>
        </p:nvSpPr>
        <p:spPr bwMode="auto">
          <a:xfrm>
            <a:off x="4617665" y="3088528"/>
            <a:ext cx="414216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none of remaining n-1 processes request access</a:t>
            </a:r>
          </a:p>
        </p:txBody>
      </p:sp>
      <p:sp>
        <p:nvSpPr>
          <p:cNvPr id="580619" name="Line 11"/>
          <p:cNvSpPr>
            <a:spLocks noChangeShapeType="1"/>
          </p:cNvSpPr>
          <p:nvPr/>
        </p:nvSpPr>
        <p:spPr bwMode="auto">
          <a:xfrm flipH="1" flipV="1">
            <a:off x="5081588" y="2918887"/>
            <a:ext cx="176212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0624" name="Rectangle 16"/>
          <p:cNvSpPr>
            <a:spLocks noChangeArrowheads="1"/>
          </p:cNvSpPr>
          <p:nvPr/>
        </p:nvSpPr>
        <p:spPr bwMode="auto">
          <a:xfrm>
            <a:off x="5222875" y="4182531"/>
            <a:ext cx="1888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between 1/e and 1/2</a:t>
            </a:r>
          </a:p>
        </p:txBody>
      </p:sp>
      <p:sp>
        <p:nvSpPr>
          <p:cNvPr id="580626" name="AutoShape 18"/>
          <p:cNvSpPr>
            <a:spLocks/>
          </p:cNvSpPr>
          <p:nvPr/>
        </p:nvSpPr>
        <p:spPr bwMode="auto">
          <a:xfrm rot="5400000">
            <a:off x="5999956" y="3621351"/>
            <a:ext cx="104775" cy="1001712"/>
          </a:xfrm>
          <a:prstGeom prst="rightBrace">
            <a:avLst>
              <a:gd name="adj1" fmla="val 79672"/>
              <a:gd name="adj2" fmla="val 48968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92075" tIns="46038" rIns="92075" bIns="46038" anchor="ctr"/>
          <a:lstStyle/>
          <a:p>
            <a:pPr algn="ctr"/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580615" grpId="0"/>
      <p:bldP spid="580617" grpId="0" animBg="1"/>
      <p:bldP spid="580618" grpId="0"/>
      <p:bldP spid="580619" grpId="0" animBg="1"/>
      <p:bldP spid="580624" grpId="0"/>
      <p:bldP spid="5806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quicksort</a:t>
            </a:r>
          </a:p>
        </p:txBody>
      </p:sp>
      <p:sp>
        <p:nvSpPr>
          <p:cNvPr id="836612" name="Rectangle 4"/>
          <p:cNvSpPr>
            <a:spLocks noGrp="1" noChangeArrowheads="1"/>
          </p:cNvSpPr>
          <p:nvPr>
            <p:ph idx="1"/>
          </p:nvPr>
        </p:nvSpPr>
        <p:spPr>
          <a:xfrm>
            <a:off x="115585" y="703385"/>
            <a:ext cx="9020599" cy="5549879"/>
          </a:xfrm>
        </p:spPr>
        <p:txBody>
          <a:bodyPr/>
          <a:lstStyle/>
          <a:p>
            <a:r>
              <a:rPr lang="en-US" altLang="en-US" dirty="0"/>
              <a:t>Observation 1: </a:t>
            </a:r>
            <a:r>
              <a:rPr lang="en-US" altLang="en-US" dirty="0">
                <a:solidFill>
                  <a:schemeClr val="tx1"/>
                </a:solidFill>
              </a:rPr>
              <a:t>Element only compared with its ancestors and descendants.</a:t>
            </a:r>
          </a:p>
          <a:p>
            <a:pPr lvl="1"/>
            <a:r>
              <a:rPr lang="en-US" altLang="en-US" dirty="0"/>
              <a:t>z</a:t>
            </a:r>
            <a:r>
              <a:rPr lang="en-US" altLang="en-US" baseline="-25000" dirty="0"/>
              <a:t>2</a:t>
            </a:r>
            <a:r>
              <a:rPr lang="en-US" altLang="en-US" dirty="0"/>
              <a:t> and z</a:t>
            </a:r>
            <a:r>
              <a:rPr lang="en-US" altLang="en-US" baseline="-25000" dirty="0"/>
              <a:t>7</a:t>
            </a:r>
            <a:r>
              <a:rPr lang="en-US" altLang="en-US" dirty="0"/>
              <a:t> are compared if their </a:t>
            </a:r>
            <a:r>
              <a:rPr lang="en-US" altLang="en-US" dirty="0">
                <a:solidFill>
                  <a:srgbClr val="C00000"/>
                </a:solidFill>
              </a:rPr>
              <a:t>lowest common ancestor</a:t>
            </a:r>
            <a:r>
              <a:rPr lang="en-US" altLang="en-US" dirty="0"/>
              <a:t> (</a:t>
            </a:r>
            <a:r>
              <a:rPr lang="en-US" altLang="en-US" dirty="0" err="1"/>
              <a:t>lca</a:t>
            </a:r>
            <a:r>
              <a:rPr lang="en-US" altLang="en-US" dirty="0"/>
              <a:t>) is z</a:t>
            </a:r>
            <a:r>
              <a:rPr lang="en-US" altLang="en-US" baseline="-25000" dirty="0"/>
              <a:t>2</a:t>
            </a:r>
            <a:r>
              <a:rPr lang="en-US" altLang="en-US" dirty="0"/>
              <a:t> or z</a:t>
            </a:r>
            <a:r>
              <a:rPr lang="en-US" altLang="en-US" baseline="-25000" dirty="0"/>
              <a:t>7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z</a:t>
            </a:r>
            <a:r>
              <a:rPr lang="en-US" altLang="en-US" baseline="-25000" dirty="0"/>
              <a:t>2</a:t>
            </a:r>
            <a:r>
              <a:rPr lang="en-US" altLang="en-US" dirty="0"/>
              <a:t> and z</a:t>
            </a:r>
            <a:r>
              <a:rPr lang="en-US" altLang="en-US" baseline="-25000" dirty="0"/>
              <a:t>7</a:t>
            </a:r>
            <a:r>
              <a:rPr lang="en-US" altLang="en-US" dirty="0"/>
              <a:t> are not compared if their </a:t>
            </a:r>
            <a:r>
              <a:rPr lang="en-US" altLang="en-US" dirty="0" err="1"/>
              <a:t>lca</a:t>
            </a:r>
            <a:r>
              <a:rPr lang="en-US" altLang="en-US" dirty="0"/>
              <a:t> is z</a:t>
            </a:r>
            <a:r>
              <a:rPr lang="en-US" altLang="en-US" baseline="-25000" dirty="0"/>
              <a:t>3</a:t>
            </a:r>
            <a:r>
              <a:rPr lang="en-US" altLang="en-US" dirty="0"/>
              <a:t>, z</a:t>
            </a:r>
            <a:r>
              <a:rPr lang="en-US" altLang="en-US" baseline="-25000" dirty="0"/>
              <a:t>4</a:t>
            </a:r>
            <a:r>
              <a:rPr lang="en-US" altLang="en-US" dirty="0"/>
              <a:t>, z</a:t>
            </a:r>
            <a:r>
              <a:rPr lang="en-US" altLang="en-US" baseline="-25000" dirty="0"/>
              <a:t>5</a:t>
            </a:r>
            <a:r>
              <a:rPr lang="en-US" altLang="en-US" dirty="0"/>
              <a:t>, or z</a:t>
            </a:r>
            <a:r>
              <a:rPr lang="en-US" altLang="en-US" baseline="-25000" dirty="0"/>
              <a:t>6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Other elements cannot be the </a:t>
            </a:r>
            <a:r>
              <a:rPr lang="en-US" altLang="en-US" dirty="0" err="1"/>
              <a:t>lca</a:t>
            </a:r>
            <a:r>
              <a:rPr lang="en-US" altLang="en-US" dirty="0"/>
              <a:t> of z</a:t>
            </a:r>
            <a:r>
              <a:rPr lang="en-US" altLang="en-US" baseline="-25000" dirty="0"/>
              <a:t>2</a:t>
            </a:r>
            <a:r>
              <a:rPr lang="en-US" altLang="en-US" dirty="0"/>
              <a:t> and z</a:t>
            </a:r>
            <a:r>
              <a:rPr lang="en-US" altLang="en-US" baseline="-25000" dirty="0"/>
              <a:t>7</a:t>
            </a:r>
            <a:endParaRPr lang="en-US" altLang="en-US" dirty="0"/>
          </a:p>
          <a:p>
            <a:r>
              <a:rPr lang="en-US" altLang="en-US" dirty="0"/>
              <a:t>Observation 2: </a:t>
            </a:r>
            <a:r>
              <a:rPr lang="en-US" altLang="en-US" dirty="0">
                <a:solidFill>
                  <a:schemeClr val="tx1"/>
                </a:solidFill>
              </a:rPr>
              <a:t>Every element in {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} is equally likely to be the </a:t>
            </a:r>
            <a:r>
              <a:rPr lang="en-US" altLang="en-US" dirty="0" err="1">
                <a:solidFill>
                  <a:schemeClr val="tx1"/>
                </a:solidFill>
              </a:rPr>
              <a:t>lca</a:t>
            </a:r>
            <a:r>
              <a:rPr lang="en-US" altLang="en-US" dirty="0">
                <a:solidFill>
                  <a:schemeClr val="tx1"/>
                </a:solidFill>
              </a:rPr>
              <a:t> of 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So, </a:t>
            </a: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dirty="0" err="1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are compared]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2 / (j -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+ 1).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A890-501A-440B-8CA8-AAB5E47AFC7C}" type="slidenum">
              <a:rPr lang="en-US" altLang="en-US"/>
              <a:pPr/>
              <a:t>40</a:t>
            </a:fld>
            <a:endParaRPr lang="en-US" altLang="en-US" sz="140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809688" y="3160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10</a:t>
            </a:r>
            <a:endParaRPr kumimoji="0" lang="en-US" altLang="en-US" dirty="0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679763" y="363547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13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744351" y="363547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5</a:t>
            </a:r>
          </a:p>
        </p:txBody>
      </p:sp>
      <p:cxnSp>
        <p:nvCxnSpPr>
          <p:cNvPr id="44" name="AutoShape 24"/>
          <p:cNvCxnSpPr>
            <a:cxnSpLocks noChangeShapeType="1"/>
            <a:stCxn id="41" idx="2"/>
            <a:endCxn id="43" idx="3"/>
          </p:cNvCxnSpPr>
          <p:nvPr/>
        </p:nvCxnSpPr>
        <p:spPr bwMode="auto">
          <a:xfrm flipH="1">
            <a:off x="3128526" y="3529112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  <a:stCxn id="41" idx="2"/>
            <a:endCxn id="42" idx="1"/>
          </p:cNvCxnSpPr>
          <p:nvPr/>
        </p:nvCxnSpPr>
        <p:spPr bwMode="auto">
          <a:xfrm>
            <a:off x="5001776" y="3529112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78021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16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5616138" y="4303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11</a:t>
            </a:r>
          </a:p>
        </p:txBody>
      </p:sp>
      <p:cxnSp>
        <p:nvCxnSpPr>
          <p:cNvPr id="48" name="AutoShape 28"/>
          <p:cNvCxnSpPr>
            <a:cxnSpLocks noChangeShapeType="1"/>
            <a:stCxn id="42" idx="2"/>
            <a:endCxn id="47" idx="0"/>
          </p:cNvCxnSpPr>
          <p:nvPr/>
        </p:nvCxnSpPr>
        <p:spPr bwMode="auto">
          <a:xfrm flipH="1">
            <a:off x="5808226" y="4003774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  <a:stCxn id="42" idx="2"/>
            <a:endCxn id="46" idx="0"/>
          </p:cNvCxnSpPr>
          <p:nvPr/>
        </p:nvCxnSpPr>
        <p:spPr bwMode="auto">
          <a:xfrm>
            <a:off x="6871851" y="4003774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609288" y="43101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3</a:t>
            </a:r>
          </a:p>
        </p:txBody>
      </p:sp>
      <p:cxnSp>
        <p:nvCxnSpPr>
          <p:cNvPr id="51" name="AutoShape 31"/>
          <p:cNvCxnSpPr>
            <a:cxnSpLocks noChangeShapeType="1"/>
            <a:stCxn id="43" idx="2"/>
            <a:endCxn id="50" idx="0"/>
          </p:cNvCxnSpPr>
          <p:nvPr/>
        </p:nvCxnSpPr>
        <p:spPr bwMode="auto">
          <a:xfrm flipH="1">
            <a:off x="1801376" y="4003774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37254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9</a:t>
            </a:r>
          </a:p>
        </p:txBody>
      </p:sp>
      <p:cxnSp>
        <p:nvCxnSpPr>
          <p:cNvPr id="53" name="AutoShape 33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2936438" y="4003774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185426" y="516582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2</a:t>
            </a:r>
          </a:p>
        </p:txBody>
      </p:sp>
      <p:cxnSp>
        <p:nvCxnSpPr>
          <p:cNvPr id="55" name="AutoShape 35"/>
          <p:cNvCxnSpPr>
            <a:cxnSpLocks noChangeShapeType="1"/>
            <a:stCxn id="50" idx="2"/>
            <a:endCxn id="54" idx="0"/>
          </p:cNvCxnSpPr>
          <p:nvPr/>
        </p:nvCxnSpPr>
        <p:spPr bwMode="auto">
          <a:xfrm flipH="1">
            <a:off x="1377513" y="4678462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1953776" y="51658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4</a:t>
            </a:r>
          </a:p>
        </p:txBody>
      </p:sp>
      <p:cxnSp>
        <p:nvCxnSpPr>
          <p:cNvPr id="57" name="AutoShape 37"/>
          <p:cNvCxnSpPr>
            <a:cxnSpLocks noChangeShapeType="1"/>
            <a:stCxn id="50" idx="2"/>
            <a:endCxn id="56" idx="0"/>
          </p:cNvCxnSpPr>
          <p:nvPr/>
        </p:nvCxnSpPr>
        <p:spPr bwMode="auto">
          <a:xfrm>
            <a:off x="1801376" y="4678462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331585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7</a:t>
            </a:r>
          </a:p>
        </p:txBody>
      </p:sp>
      <p:cxnSp>
        <p:nvCxnSpPr>
          <p:cNvPr id="59" name="AutoShape 39"/>
          <p:cNvCxnSpPr>
            <a:cxnSpLocks noChangeShapeType="1"/>
            <a:stCxn id="52" idx="2"/>
            <a:endCxn id="58" idx="0"/>
          </p:cNvCxnSpPr>
          <p:nvPr/>
        </p:nvCxnSpPr>
        <p:spPr bwMode="auto">
          <a:xfrm flipH="1">
            <a:off x="3507938" y="4672112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5901888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12</a:t>
            </a:r>
          </a:p>
        </p:txBody>
      </p:sp>
      <p:cxnSp>
        <p:nvCxnSpPr>
          <p:cNvPr id="61" name="AutoShape 41"/>
          <p:cNvCxnSpPr>
            <a:cxnSpLocks noChangeShapeType="1"/>
            <a:stCxn id="47" idx="2"/>
            <a:endCxn id="60" idx="0"/>
          </p:cNvCxnSpPr>
          <p:nvPr/>
        </p:nvCxnSpPr>
        <p:spPr bwMode="auto">
          <a:xfrm>
            <a:off x="5808226" y="4672112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7251263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15</a:t>
            </a:r>
          </a:p>
        </p:txBody>
      </p:sp>
      <p:cxnSp>
        <p:nvCxnSpPr>
          <p:cNvPr id="63" name="AutoShape 43"/>
          <p:cNvCxnSpPr>
            <a:cxnSpLocks noChangeShapeType="1"/>
            <a:stCxn id="46" idx="2"/>
            <a:endCxn id="62" idx="0"/>
          </p:cNvCxnSpPr>
          <p:nvPr/>
        </p:nvCxnSpPr>
        <p:spPr bwMode="auto">
          <a:xfrm flipH="1">
            <a:off x="7443351" y="4672112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816090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17</a:t>
            </a:r>
          </a:p>
        </p:txBody>
      </p:sp>
      <p:cxnSp>
        <p:nvCxnSpPr>
          <p:cNvPr id="65" name="AutoShape 45"/>
          <p:cNvCxnSpPr>
            <a:cxnSpLocks noChangeShapeType="1"/>
            <a:stCxn id="46" idx="2"/>
            <a:endCxn id="64" idx="0"/>
          </p:cNvCxnSpPr>
          <p:nvPr/>
        </p:nvCxnSpPr>
        <p:spPr bwMode="auto">
          <a:xfrm>
            <a:off x="7994213" y="4672112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  <a:stCxn id="54" idx="2"/>
            <a:endCxn id="70" idx="0"/>
          </p:cNvCxnSpPr>
          <p:nvPr/>
        </p:nvCxnSpPr>
        <p:spPr bwMode="auto">
          <a:xfrm flipH="1">
            <a:off x="1039376" y="5534124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58" idx="2"/>
            <a:endCxn id="71" idx="0"/>
          </p:cNvCxnSpPr>
          <p:nvPr/>
        </p:nvCxnSpPr>
        <p:spPr bwMode="auto">
          <a:xfrm flipH="1">
            <a:off x="3152338" y="5546824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8"/>
          <p:cNvCxnSpPr>
            <a:cxnSpLocks noChangeShapeType="1"/>
            <a:stCxn id="58" idx="2"/>
            <a:endCxn id="72" idx="0"/>
          </p:cNvCxnSpPr>
          <p:nvPr/>
        </p:nvCxnSpPr>
        <p:spPr bwMode="auto">
          <a:xfrm>
            <a:off x="3507938" y="5546824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49"/>
          <p:cNvCxnSpPr>
            <a:cxnSpLocks noChangeShapeType="1"/>
            <a:stCxn id="62" idx="2"/>
            <a:endCxn id="73" idx="0"/>
          </p:cNvCxnSpPr>
          <p:nvPr/>
        </p:nvCxnSpPr>
        <p:spPr bwMode="auto">
          <a:xfrm flipH="1">
            <a:off x="7087751" y="5546824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847288" y="59167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2960251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6</a:t>
            </a:r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3657163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8</a:t>
            </a:r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6895663" y="59230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z</a:t>
            </a:r>
            <a:r>
              <a:rPr kumimoji="0" lang="en-US" altLang="en-US" baseline="-25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589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quicksort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86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Expected # of comparisons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altLang="en-US" dirty="0"/>
                  <a:t>Pf.</a:t>
                </a:r>
                <a:endParaRPr lang="en-US" alt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92" charset="2"/>
                  </a:rPr>
                  <a:t> 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# of comparisons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E[# of comparisons]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𝐸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]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en-US" dirty="0"/>
                  <a:t>z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 and z</a:t>
                </a:r>
                <a:r>
                  <a:rPr lang="en-US" altLang="en-US" baseline="-25000" dirty="0"/>
                  <a:t>j</a:t>
                </a:r>
                <a:r>
                  <a:rPr lang="en-US" altLang="en-US" dirty="0"/>
                  <a:t> are compared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marL="114300" lvl="1" indent="0">
                  <a:buNone/>
                </a:pPr>
                <a:r>
                  <a:rPr lang="en-US" altLang="en-US" dirty="0">
                    <a:solidFill>
                      <a:srgbClr val="003399"/>
                    </a:solidFill>
                    <a:sym typeface="Symbol" pitchFamily="92" charset="2"/>
                  </a:rPr>
                  <a:t>Q:</a:t>
                </a:r>
                <a:r>
                  <a:rPr lang="en-US" altLang="en-US" dirty="0">
                    <a:sym typeface="Symbol" pitchFamily="92" charset="2"/>
                  </a:rPr>
                  <a:t> Can you show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sym typeface="Symbol" pitchFamily="92" charset="2"/>
                      </a:rPr>
                      <m:t>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)</m:t>
                        </m:r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?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838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  <a:blipFill rotWithShape="0">
                <a:blip r:embed="rId3"/>
                <a:stretch>
                  <a:fillRect l="-621" b="-24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8316-D908-4DB8-84C5-1F2D05D50F77}" type="slidenum">
              <a:rPr lang="en-US" altLang="en-US"/>
              <a:pPr/>
              <a:t>41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19951"/>
                  </p:ext>
                </p:extLst>
              </p:nvPr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57" r="-3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57" r="-2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57" r="-201205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57" b="-754098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65000" r="-4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000" r="-3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000" r="-2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000" r="-20120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000" b="-3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65000" r="-4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65000" r="-2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165000" r="-201205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165000" b="-2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67677" r="-499401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267677" r="-201205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267677" b="-16262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425000" r="-499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4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91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1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38610"/>
                  </p:ext>
                </p:extLst>
              </p:nvPr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</a:tblGrid>
                  <a:tr h="6391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b="-401905"/>
                          </a:stretch>
                        </a:blipFill>
                      </a:tcPr>
                    </a:tc>
                  </a:tr>
                  <a:tr h="508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26506" b="-408434"/>
                          </a:stretch>
                        </a:blipFill>
                      </a:tcPr>
                    </a:tc>
                  </a:tr>
                  <a:tr h="7118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60684" b="-18974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450617" b="-100000"/>
                          </a:stretch>
                        </a:blipFill>
                      </a:tcPr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5506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69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does quicksort work very well in practice?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in expectation on any input</a:t>
                </a:r>
              </a:p>
              <a:p>
                <a:pPr marL="912813" lvl="2" indent="-285750"/>
                <a:r>
                  <a:rPr lang="en-US" dirty="0"/>
                  <a:t>Actually, 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with very high probability</a:t>
                </a:r>
              </a:p>
              <a:p>
                <a:pPr marL="631825" lvl="1" indent="-285750"/>
                <a:r>
                  <a:rPr lang="en-US" dirty="0"/>
                  <a:t>Small hidden constants</a:t>
                </a:r>
              </a:p>
              <a:p>
                <a:pPr marL="631825" lvl="1" indent="-285750"/>
                <a:r>
                  <a:rPr lang="en-US" dirty="0"/>
                  <a:t>Cache-efficient</a:t>
                </a:r>
              </a:p>
              <a:p>
                <a:pPr marL="631825" lvl="1" indent="-285750"/>
                <a:r>
                  <a:rPr lang="en-US" dirty="0"/>
                  <a:t>(Almost) in-place</a:t>
                </a:r>
              </a:p>
              <a:p>
                <a:pPr marL="285750" indent="-285750"/>
                <a:r>
                  <a:rPr lang="en-US" dirty="0"/>
                  <a:t>In practice</a:t>
                </a:r>
              </a:p>
              <a:p>
                <a:pPr marL="631825" lvl="1" indent="-285750"/>
                <a:r>
                  <a:rPr lang="en-US" dirty="0"/>
                  <a:t>Start with quicksort</a:t>
                </a:r>
              </a:p>
              <a:p>
                <a:pPr marL="631825" lvl="1" indent="-285750"/>
                <a:r>
                  <a:rPr lang="en-US" dirty="0"/>
                  <a:t>When recursion is too deep (say,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), switch to insertion sort or heap sort</a:t>
                </a:r>
              </a:p>
              <a:p>
                <a:pPr marL="631825" lvl="1" indent="-285750"/>
                <a:r>
                  <a:rPr lang="en-US" dirty="0"/>
                  <a:t>Benefit of quicksort but also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worst-case guarantee</a:t>
                </a:r>
              </a:p>
              <a:p>
                <a:pPr marL="631825" lvl="1" indent="-285750"/>
                <a:r>
                  <a:rPr lang="en-US" dirty="0"/>
                  <a:t>Implemented in C++ Standard Template Library (STL)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563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Randomized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0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Selection.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Given an array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distinct elements and an integer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, return the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-</a:t>
                </a:r>
                <a:r>
                  <a:rPr lang="en-US" altLang="en-US" dirty="0" err="1">
                    <a:solidFill>
                      <a:schemeClr val="bg2"/>
                    </a:solidFill>
                  </a:rPr>
                  <a:t>th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 smallest element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r>
                  <a:rPr lang="en-US" altLang="en-US" dirty="0"/>
                  <a:t>Goal: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 Want to do better than sorting, i.e., linear time.</a:t>
                </a: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114300" lvl="1" indent="0">
                  <a:buNone/>
                </a:pPr>
                <a:endParaRPr lang="en-US" altLang="en-US" dirty="0"/>
              </a:p>
              <a:p>
                <a:pPr marL="1143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3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43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+1</m:t>
                      </m:r>
                    </m:oMath>
                  </m:oMathPara>
                </a14:m>
                <a:endParaRPr lang="en-US" alt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Select(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>
                    <a:solidFill>
                      <a:srgbClr val="003399"/>
                    </a:solidFill>
                  </a:rPr>
                  <a:t>Theorem:</a:t>
                </a:r>
                <a:r>
                  <a:rPr lang="en-US" altLang="en-US" dirty="0"/>
                  <a:t> T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he expected running time of randomized selection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dirty="0"/>
                  <a:t>Pf: </a:t>
                </a:r>
                <a:r>
                  <a:rPr lang="en-US" dirty="0">
                    <a:solidFill>
                      <a:schemeClr val="tx1"/>
                    </a:solidFill>
                  </a:rPr>
                  <a:t>Call a pivot “good” if it is between the 25%- and 75%-percentile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otherwise “bad”. </a:t>
                </a:r>
              </a:p>
              <a:p>
                <a:pPr marL="631825" lvl="1" indent="-285750"/>
                <a:r>
                  <a:rPr lang="en-US" dirty="0"/>
                  <a:t>Each good pivot reduces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The probability of a random </a:t>
                </a:r>
                <a:r>
                  <a:rPr lang="en-US" dirty="0"/>
                  <a:t>pivot </a:t>
                </a:r>
                <a:r>
                  <a:rPr lang="en-US" dirty="0">
                    <a:solidFill>
                      <a:schemeClr val="tx1"/>
                    </a:solidFill>
                  </a:rPr>
                  <a:t>being good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running time between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good pivot (not including)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good pivot (including),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/>
                  <a:t>The cost to process each pivot in this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[# pivots in each stage]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(waiting time)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]≤2∙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Expected total running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Remark:</a:t>
                </a:r>
                <a:r>
                  <a:rPr lang="en-US" dirty="0">
                    <a:solidFill>
                      <a:schemeClr val="tx1"/>
                    </a:solidFill>
                  </a:rPr>
                  <a:t> There is also a deterministic linear-time selection algorithm (Sec CLRS 9.3)</a:t>
                </a:r>
              </a:p>
              <a:p>
                <a:pPr marL="631825" lvl="1" indent="-285750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70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>
                    <a:solidFill>
                      <a:srgbClr val="003399"/>
                    </a:solidFill>
                  </a:rPr>
                  <a:t>Observation: </a:t>
                </a:r>
                <a:r>
                  <a:rPr lang="en-US" dirty="0">
                    <a:solidFill>
                      <a:schemeClr val="tx1"/>
                    </a:solidFill>
                  </a:rPr>
                  <a:t>The selection algorithm is recursive, but it is a </a:t>
                </a:r>
                <a:r>
                  <a:rPr lang="en-US" dirty="0">
                    <a:solidFill>
                      <a:srgbClr val="C00000"/>
                    </a:solidFill>
                  </a:rPr>
                  <a:t>tail-recursion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rewrite it without using recursion, so that it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working memory.</a:t>
                </a:r>
              </a:p>
              <a:p>
                <a:r>
                  <a:rPr lang="en-US" dirty="0"/>
                  <a:t>Note:</a:t>
                </a:r>
                <a:r>
                  <a:rPr lang="en-US" dirty="0">
                    <a:solidFill>
                      <a:schemeClr val="tx1"/>
                    </a:solidFill>
                  </a:rPr>
                  <a:t> Good compilers often do this automatically!</a:t>
                </a:r>
              </a:p>
              <a:p>
                <a:r>
                  <a:rPr lang="en-US" dirty="0"/>
                  <a:t>Working space of quicksort: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Quicksort is not a tail-recursion.</a:t>
                </a:r>
              </a:p>
              <a:p>
                <a:pPr lvl="1"/>
                <a:r>
                  <a:rPr lang="en-US" dirty="0"/>
                  <a:t>Each level of recursion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working space (on system stack).</a:t>
                </a:r>
              </a:p>
              <a:p>
                <a:pPr lvl="1"/>
                <a:r>
                  <a:rPr lang="en-US" dirty="0"/>
                  <a:t>There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levels of recursion in the worst case.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But can show that there are only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levels of recursion in expectation (later)</a:t>
                </a:r>
              </a:p>
              <a:p>
                <a:pPr lvl="1"/>
                <a:r>
                  <a:rPr lang="en-US" altLang="en-US" dirty="0">
                    <a:solidFill>
                      <a:schemeClr val="bg2"/>
                    </a:solidFill>
                  </a:rPr>
                  <a:t>Conclusion: Quicksort uses 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working space.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By using tail recursion and </a:t>
                </a:r>
                <a:r>
                  <a:rPr lang="en-US" dirty="0" err="1"/>
                  <a:t>recursing</a:t>
                </a:r>
                <a:r>
                  <a:rPr lang="en-US" dirty="0"/>
                  <a:t> on the smaller half, the space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in the worst 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21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220788" y="2264229"/>
            <a:ext cx="7162800" cy="3501571"/>
          </a:xfrm>
        </p:spPr>
        <p:txBody>
          <a:bodyPr/>
          <a:lstStyle/>
          <a:p>
            <a:r>
              <a:rPr lang="en-US" sz="1800" dirty="0"/>
              <a:t>A simple randomized comparison-based dictionary</a:t>
            </a:r>
          </a:p>
          <a:p>
            <a:r>
              <a:rPr lang="en-US" dirty="0"/>
              <a:t>The dictionary problem (the fundamental data structure problem):</a:t>
            </a:r>
          </a:p>
          <a:p>
            <a:r>
              <a:rPr lang="en-US" dirty="0">
                <a:solidFill>
                  <a:schemeClr val="tx1"/>
                </a:solidFill>
              </a:rPr>
              <a:t>Store a set S of n elements in a data structure that supports the following operations:</a:t>
            </a:r>
          </a:p>
          <a:p>
            <a:pPr marL="688975" lvl="1" indent="-342900"/>
            <a:r>
              <a:rPr lang="en-US" dirty="0"/>
              <a:t>Insert x into S</a:t>
            </a:r>
          </a:p>
          <a:p>
            <a:pPr marL="688975" lvl="1" indent="-342900"/>
            <a:r>
              <a:rPr lang="en-US" dirty="0"/>
              <a:t>Delete x from S</a:t>
            </a:r>
          </a:p>
          <a:p>
            <a:pPr marL="688975" lvl="1" indent="-342900"/>
            <a:r>
              <a:rPr lang="en-US" dirty="0"/>
              <a:t>Find x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See MR 8.3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46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11149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kip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7" y="345646"/>
            <a:ext cx="7331725" cy="30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200399"/>
            <a:ext cx="8086165" cy="3124199"/>
          </a:xfrm>
        </p:spPr>
        <p:txBody>
          <a:bodyPr/>
          <a:lstStyle/>
          <a:p>
            <a:r>
              <a:rPr lang="en-US" dirty="0"/>
              <a:t>Structure</a:t>
            </a:r>
          </a:p>
          <a:p>
            <a:pPr marL="631825" lvl="1" indent="-285750"/>
            <a:r>
              <a:rPr lang="en-US" dirty="0"/>
              <a:t>Each key is promoted to the next higher level with probability 1/2. </a:t>
            </a:r>
          </a:p>
          <a:p>
            <a:pPr marL="631825" lvl="1" indent="-285750"/>
            <a:r>
              <a:rPr lang="en-US" dirty="0"/>
              <a:t>All keys on each level are stored in a sorted linked list</a:t>
            </a:r>
          </a:p>
          <a:p>
            <a:pPr marL="631825" lvl="1" indent="-285750"/>
            <a:r>
              <a:rPr lang="en-US" dirty="0"/>
              <a:t>Multiple copies of the same key </a:t>
            </a:r>
            <a:r>
              <a:rPr lang="en-US"/>
              <a:t>are linked </a:t>
            </a:r>
            <a:r>
              <a:rPr lang="en-US" dirty="0"/>
              <a:t>together </a:t>
            </a:r>
          </a:p>
          <a:p>
            <a:pPr marL="285750" indent="-285750"/>
            <a:r>
              <a:rPr lang="en-US" dirty="0"/>
              <a:t>Find(x):</a:t>
            </a:r>
          </a:p>
          <a:p>
            <a:pPr marL="631825" lvl="1" indent="-285750"/>
            <a:r>
              <a:rPr lang="en-US" dirty="0"/>
              <a:t>Start from the top level, search though the list until find the first key greater than or equal to x, or reaching the end</a:t>
            </a:r>
          </a:p>
          <a:p>
            <a:pPr marL="631825" lvl="1" indent="-285750"/>
            <a:r>
              <a:rPr lang="en-US" dirty="0"/>
              <a:t>Then go one level down, and continue the same process</a:t>
            </a:r>
          </a:p>
          <a:p>
            <a:pPr marL="285750" indent="-285750"/>
            <a:r>
              <a:rPr lang="en-US" dirty="0"/>
              <a:t>Insert/delete(x): </a:t>
            </a:r>
            <a:r>
              <a:rPr lang="en-US" dirty="0">
                <a:solidFill>
                  <a:schemeClr val="tx1"/>
                </a:solidFill>
              </a:rPr>
              <a:t>O(1) expected time after Find.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60227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skip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7" y="345646"/>
            <a:ext cx="7331725" cy="30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List: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519889"/>
            <a:ext cx="8086165" cy="2804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implementation: only need to use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bookkeeping data as in AVL/red-black (similar to splay tree): smaller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Faster range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Useful in distributed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Wikipedia page for usage in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54576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776" y="978408"/>
                <a:ext cx="8148917" cy="5377568"/>
              </a:xfrm>
            </p:spPr>
            <p:txBody>
              <a:bodyPr/>
              <a:lstStyle/>
              <a:p>
                <a:r>
                  <a:rPr lang="en-US" dirty="0"/>
                  <a:t>Expected cost on any level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Backward analysis (why forward analysis is difficult?)</a:t>
                </a:r>
              </a:p>
              <a:p>
                <a:r>
                  <a:rPr lang="en-US" dirty="0"/>
                  <a:t>Conditional 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so it is also a random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Expected cost on level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HK" b="0" dirty="0"/>
                  <a:t>Forward analysis: </a:t>
                </a:r>
                <a:br>
                  <a:rPr lang="en-HK" b="0" dirty="0"/>
                </a:b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end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start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end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start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star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dirty="0"/>
              </a:p>
              <a:p>
                <a:pPr lvl="1"/>
                <a:r>
                  <a:rPr lang="en-HK" dirty="0"/>
                  <a:t>Backward analysis: </a:t>
                </a:r>
                <a:br>
                  <a:rPr lang="en-HK" dirty="0"/>
                </a:b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end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start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end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start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en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978408"/>
                <a:ext cx="8148917" cy="5377568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41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probability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fails to access the channel in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e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rounds is at most 1/e. After </a:t>
            </a:r>
            <a:r>
              <a:rPr lang="en-US" altLang="en-US" dirty="0" err="1">
                <a:solidFill>
                  <a:schemeClr val="tx1"/>
                </a:solidFill>
              </a:rPr>
              <a:t>e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>
                <a:solidFill>
                  <a:schemeClr val="tx1"/>
                </a:solidFill>
              </a:rPr>
              <a:t>n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ln</a:t>
            </a:r>
            <a:r>
              <a:rPr lang="en-US" altLang="en-US" dirty="0">
                <a:solidFill>
                  <a:schemeClr val="tx1"/>
                </a:solidFill>
              </a:rPr>
              <a:t> n rounds, the probability is at most n</a:t>
            </a:r>
            <a:r>
              <a:rPr lang="en-US" altLang="en-US" baseline="30000" dirty="0">
                <a:solidFill>
                  <a:schemeClr val="tx1"/>
                </a:solidFill>
              </a:rPr>
              <a:t>-c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Let F[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t] = event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fails to access database in rounds 1 through t. By independence and previous claim, we have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[F(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t)]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dirty="0">
                <a:solidFill>
                  <a:schemeClr val="tx1"/>
                </a:solidFill>
              </a:rPr>
              <a:t>  (1 - 1/(en))</a:t>
            </a:r>
            <a:r>
              <a:rPr lang="en-US" altLang="en-US" baseline="30000" dirty="0">
                <a:solidFill>
                  <a:schemeClr val="tx1"/>
                </a:solidFill>
              </a:rPr>
              <a:t>t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Choose t = e</a:t>
            </a:r>
            <a:r>
              <a:rPr lang="en-US" altLang="en-US" baseline="-25000" dirty="0"/>
              <a:t> </a:t>
            </a:r>
            <a:r>
              <a:rPr lang="en-US" altLang="en-US" dirty="0"/>
              <a:t>n</a:t>
            </a:r>
            <a:r>
              <a:rPr lang="en-US" altLang="en-US" dirty="0">
                <a:sym typeface="Symbol" pitchFamily="92" charset="2"/>
              </a:rPr>
              <a:t>: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Choose t = (e</a:t>
            </a:r>
            <a:r>
              <a:rPr lang="en-US" altLang="en-US" baseline="-25000" dirty="0"/>
              <a:t> </a:t>
            </a:r>
            <a:r>
              <a:rPr lang="en-US" altLang="en-US" dirty="0"/>
              <a:t>n) (</a:t>
            </a:r>
            <a:r>
              <a:rPr lang="en-US" altLang="en-US" dirty="0">
                <a:sym typeface="Symbol" pitchFamily="92" charset="2"/>
              </a:rPr>
              <a:t>c </a:t>
            </a:r>
            <a:r>
              <a:rPr lang="en-US" altLang="en-US" dirty="0" err="1">
                <a:sym typeface="Symbol" pitchFamily="92" charset="2"/>
              </a:rPr>
              <a:t>ln</a:t>
            </a:r>
            <a:r>
              <a:rPr lang="en-US" altLang="en-US" dirty="0">
                <a:sym typeface="Symbol" pitchFamily="92" charset="2"/>
              </a:rPr>
              <a:t> n):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FDD2-DA5E-4B82-910A-9BC12B93E8BD}" type="slidenum">
              <a:rPr lang="en-US" altLang="en-US"/>
              <a:pPr/>
              <a:t>5</a:t>
            </a:fld>
            <a:endParaRPr lang="en-US" altLang="en-US" sz="1400"/>
          </a:p>
        </p:txBody>
      </p:sp>
      <p:graphicFrame>
        <p:nvGraphicFramePr>
          <p:cNvPr id="697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15485"/>
              </p:ext>
            </p:extLst>
          </p:nvPr>
        </p:nvGraphicFramePr>
        <p:xfrm>
          <a:off x="3635375" y="3505200"/>
          <a:ext cx="316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253800" progId="Equation.3">
                  <p:embed/>
                </p:oleObj>
              </mc:Choice>
              <mc:Fallback>
                <p:oleObj name="Equation" r:id="rId3" imgW="15364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5200"/>
                        <a:ext cx="316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24469"/>
              </p:ext>
            </p:extLst>
          </p:nvPr>
        </p:nvGraphicFramePr>
        <p:xfrm>
          <a:off x="3741885" y="4161207"/>
          <a:ext cx="3184293" cy="54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253800" progId="Equation.3">
                  <p:embed/>
                </p:oleObj>
              </mc:Choice>
              <mc:Fallback>
                <p:oleObj name="Equation" r:id="rId5" imgW="147312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885" y="4161207"/>
                        <a:ext cx="3184293" cy="549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776" y="978408"/>
                <a:ext cx="8148917" cy="5377568"/>
              </a:xfrm>
            </p:spPr>
            <p:txBody>
              <a:bodyPr/>
              <a:lstStyle/>
              <a:p>
                <a:r>
                  <a:rPr lang="en-US" dirty="0"/>
                  <a:t>Expected cost on any level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E[# levels] = O(log n)</a:t>
                </a:r>
              </a:p>
              <a:p>
                <a:pPr lvl="1"/>
                <a:r>
                  <a:rPr lang="en-US" dirty="0"/>
                  <a:t>Recall: another way to compute expectation: If 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non-negative integer values, then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For any key, the probability that it survives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levels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some key survives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E[# levels]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oops…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Just need to be a bit more careful:</a:t>
                </a:r>
              </a:p>
              <a:p>
                <a:pPr lvl="1"/>
                <a:r>
                  <a:rPr lang="en-US" dirty="0"/>
                  <a:t>The probability that some key survives is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E[# levels]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cost:</a:t>
                </a:r>
              </a:p>
              <a:p>
                <a:pPr lvl="1"/>
                <a:r>
                  <a:rPr lang="en-US" dirty="0"/>
                  <a:t>Can we say E[total cost]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978408"/>
                <a:ext cx="8148917" cy="5377568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798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214" y="648292"/>
                <a:ext cx="8388724" cy="5410200"/>
              </a:xfrm>
            </p:spPr>
            <p:txBody>
              <a:bodyPr/>
              <a:lstStyle/>
              <a:p>
                <a:r>
                  <a:rPr lang="en-US" dirty="0"/>
                  <a:t>Formal setup:</a:t>
                </a:r>
              </a:p>
              <a:p>
                <a:pPr lvl="1"/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be the sequence of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An example:</a:t>
                </a:r>
              </a:p>
              <a:p>
                <a:pPr lvl="1"/>
                <a:r>
                  <a:rPr lang="en-US" dirty="0"/>
                  <a:t>With prob.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If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111125"/>
                <a:r>
                  <a:rPr lang="en-US" dirty="0">
                    <a:solidFill>
                      <a:schemeClr val="tx1"/>
                    </a:solidFill>
                  </a:rPr>
                  <a:t>For the skip list,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start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HK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en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14" y="648292"/>
                <a:ext cx="8388724" cy="5410200"/>
              </a:xfrm>
              <a:blipFill>
                <a:blip r:embed="rId2"/>
                <a:stretch>
                  <a:fillRect l="-654" r="-3052" b="-2533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Randomized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87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3374" y="863153"/>
                <a:ext cx="7962900" cy="5654039"/>
              </a:xfrm>
            </p:spPr>
            <p:txBody>
              <a:bodyPr/>
              <a:lstStyle/>
              <a:p>
                <a:r>
                  <a:rPr lang="en-US" altLang="en-US" dirty="0"/>
                  <a:t>Las Vegas algorithms.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Algorithm always succeeds, but running time is randomized (e.g., quicksort). Complexity class: ZPP.</a:t>
                </a:r>
              </a:p>
              <a:p>
                <a:r>
                  <a:rPr lang="en-US" altLang="en-US" dirty="0"/>
                  <a:t>Monte Carlo algorithms.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Algorithm’s running time is fixed by may fail with a small probability.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For optimization problems, this prob can be any constant &gt; 0:</a:t>
                </a:r>
                <a:r>
                  <a:rPr lang="en-US" altLang="en-US" dirty="0"/>
                  <a:t> Repeating the algorithm O(log(1/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/>
                  <a:t>)) times and taking the best amplifies the prob to 1 -</a:t>
                </a:r>
                <a14:m>
                  <m:oMath xmlns:m="http://schemas.openxmlformats.org/officeDocument/2006/math">
                    <m:r>
                      <a:rPr lang="en-HK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For decision problems, this prob. must &gt; 1/2. Then r</a:t>
                </a:r>
                <a:r>
                  <a:rPr lang="en-US" altLang="en-US" dirty="0"/>
                  <a:t>epeating the algorithm O(log(1/</a:t>
                </a:r>
                <a14:m>
                  <m:oMath xmlns:m="http://schemas.openxmlformats.org/officeDocument/2006/math">
                    <m:r>
                      <a:rPr lang="en-HK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/>
                  <a:t>)) times and taking the majority amplifies the prob to 1 – </a:t>
                </a:r>
                <a14:m>
                  <m:oMath xmlns:m="http://schemas.openxmlformats.org/officeDocument/2006/math">
                    <m:r>
                      <a:rPr lang="en-HK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/>
                  <a:t> (to be proved later). Complexity class: RP, BPP.</a:t>
                </a:r>
              </a:p>
              <a:p>
                <a:r>
                  <a:rPr lang="en-US" altLang="en-US" dirty="0">
                    <a:solidFill>
                      <a:srgbClr val="003399"/>
                    </a:solidFill>
                  </a:rPr>
                  <a:t>Monte Carlo to Las Vegas?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Yes, if we can verify the correctness of the result efficiently: Just repeat until success (a constant number of iterations in expectation).</a:t>
                </a:r>
              </a:p>
              <a:p>
                <a:r>
                  <a:rPr lang="en-US" altLang="en-US" dirty="0">
                    <a:solidFill>
                      <a:srgbClr val="003399"/>
                    </a:solidFill>
                  </a:rPr>
                  <a:t>Las Vegas to Monte Carlo?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Yes, terminate algorithm when running time too long (Markov inequality shows that this happens with constant prob)</a:t>
                </a:r>
              </a:p>
            </p:txBody>
          </p:sp>
        </mc:Choice>
        <mc:Fallback>
          <p:sp>
            <p:nvSpPr>
              <p:cNvPr id="75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374" y="863153"/>
                <a:ext cx="7962900" cy="5654039"/>
              </a:xfrm>
              <a:blipFill>
                <a:blip r:embed="rId3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CE63D-B164-4AAA-B8AF-F49F5038E97F}" type="slidenum">
              <a:rPr lang="en-US" altLang="en-US"/>
              <a:pPr/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23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Theorem: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random variable taking nonnegative values,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Proof: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⋅0=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Applications: </a:t>
                </a:r>
              </a:p>
              <a:p>
                <a:pPr marL="631825" lvl="1" indent="-285750"/>
                <a:r>
                  <a:rPr lang="en-US" dirty="0"/>
                  <a:t>Running time: Las Vegas to Monte Carlo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Solution quality: Approximation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058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F36B-421E-454D-83AC-5AB2D7A4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A16D-98A8-4132-9A8A-6A22A75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D1A1-D0DF-4538-A17D-3901B9EFF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54</a:t>
            </a:fld>
            <a:endParaRPr lang="en-US" alt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C9146-A017-494D-82DD-4C9027B7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22" y="354853"/>
            <a:ext cx="6789303" cy="61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61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generate a random number?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Pseudorandom numbers:</a:t>
                </a:r>
              </a:p>
              <a:p>
                <a:pPr lvl="1"/>
                <a:r>
                  <a:rPr lang="en-US" dirty="0"/>
                  <a:t>Computed by a deterministic algorithm from a “seed”.</a:t>
                </a:r>
              </a:p>
              <a:p>
                <a:pPr lvl="1"/>
                <a:r>
                  <a:rPr lang="en-US" dirty="0"/>
                  <a:t>If the “seed” is unknown, then it’s difficult to predict the next number to be generated.</a:t>
                </a:r>
              </a:p>
              <a:p>
                <a:pPr lvl="2"/>
                <a:r>
                  <a:rPr lang="en-US" dirty="0"/>
                  <a:t>Often use current machine time as the seed.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endParaRPr>
              </a:p>
              <a:p>
                <a:pPr lvl="1"/>
                <a:r>
                  <a:rPr lang="en-US" dirty="0"/>
                  <a:t>Higher difficulty needs more complicated algorithms.</a:t>
                </a: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rand:</a:t>
                </a:r>
                <a:r>
                  <a:rPr lang="en-US" dirty="0">
                    <a:cs typeface="Courier New" panose="02070309020205020404" pitchFamily="49" charset="0"/>
                  </a:rPr>
                  <a:t> “linear generator”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(214013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+2531011)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b="0" dirty="0">
                  <a:cs typeface="Courier New" panose="02070309020205020404" pitchFamily="49" charset="0"/>
                </a:endParaRP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ranlux48</a:t>
                </a:r>
              </a:p>
              <a:p>
                <a:pPr lvl="2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knuth_b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http://en.cppreference.com/w/cpp/numeric/random </a:t>
                </a:r>
              </a:p>
              <a:p>
                <a:r>
                  <a:rPr lang="en-US" dirty="0"/>
                  <a:t>True random numbers:</a:t>
                </a:r>
              </a:p>
              <a:p>
                <a:pPr lvl="1"/>
                <a:r>
                  <a:rPr lang="en-US" dirty="0"/>
                  <a:t>Electronic noise, thermal noise, atmospheric noise, etc.</a:t>
                </a:r>
              </a:p>
              <a:p>
                <a:pPr lvl="1"/>
                <a:r>
                  <a:rPr lang="en-US" dirty="0"/>
                  <a:t>Expensive and slow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  <a:hlinkClick r:id="" action="ppaction://noaction"/>
                </a:endParaRP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hlinkClick r:id="" action="ppaction://noaction"/>
                  </a:rPr>
                  <a:t>http://www.random.org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854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7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7700" y="1018966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/>
                  <a:t>Claim.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probability that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processes succeed within 2e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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ln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n rounds is at least 1 - 1/n.</a:t>
                </a: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F[t] = event that at least one of the n processes fails to access database in any of the rounds 1 through t.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Choosing t = 2 </a:t>
                </a:r>
                <a:r>
                  <a:rPr lang="en-US" altLang="en-US" dirty="0">
                    <a:sym typeface="Symbol" pitchFamily="92" charset="2"/>
                  </a:rPr>
                  <a:t>e n </a:t>
                </a:r>
                <a:r>
                  <a:rPr lang="en-US" altLang="en-US" dirty="0" err="1">
                    <a:sym typeface="Symbol" pitchFamily="92" charset="2"/>
                  </a:rPr>
                  <a:t>ln</a:t>
                </a:r>
                <a:r>
                  <a:rPr lang="en-US" altLang="en-US" dirty="0">
                    <a:sym typeface="Symbol" pitchFamily="92" charset="2"/>
                  </a:rPr>
                  <a:t> n yields  </a:t>
                </a:r>
                <a:r>
                  <a:rPr lang="en-US" altLang="en-US" dirty="0" err="1">
                    <a:sym typeface="Symbol" pitchFamily="92" charset="2"/>
                  </a:rPr>
                  <a:t>Pr</a:t>
                </a:r>
                <a:r>
                  <a:rPr lang="en-US" altLang="en-US" dirty="0">
                    <a:sym typeface="Symbol" pitchFamily="92" charset="2"/>
                  </a:rPr>
                  <a:t>[F[t]]  n · n</a:t>
                </a:r>
                <a:r>
                  <a:rPr lang="en-US" altLang="en-US" baseline="30000" dirty="0">
                    <a:sym typeface="Symbol" pitchFamily="92" charset="2"/>
                  </a:rPr>
                  <a:t>-2</a:t>
                </a:r>
                <a:r>
                  <a:rPr lang="en-US" altLang="en-US" dirty="0">
                    <a:sym typeface="Symbol" pitchFamily="92" charset="2"/>
                  </a:rPr>
                  <a:t> = 1/n.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  <a:endParaRPr lang="en-US" altLang="en-US" dirty="0"/>
              </a:p>
              <a:p>
                <a:r>
                  <a:rPr lang="en-US" altLang="en-US" dirty="0"/>
                  <a:t>Union bound.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events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independent or not,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018966"/>
                <a:ext cx="7848600" cy="5410200"/>
              </a:xfrm>
              <a:blipFill>
                <a:blip r:embed="rId4"/>
                <a:stretch>
                  <a:fillRect l="-621" t="-113" r="-93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3816-5165-4701-8D7B-C114DD593BDB}" type="slidenum">
              <a:rPr lang="en-US" altLang="en-US"/>
              <a:pPr/>
              <a:t>6</a:t>
            </a:fld>
            <a:endParaRPr lang="en-US" altLang="en-US" sz="1400"/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14315"/>
              </p:ext>
            </p:extLst>
          </p:nvPr>
        </p:nvGraphicFramePr>
        <p:xfrm>
          <a:off x="3476097" y="5472659"/>
          <a:ext cx="22436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457200" progId="Equation.3">
                  <p:embed/>
                </p:oleObj>
              </mc:Choice>
              <mc:Fallback>
                <p:oleObj name="Equation" r:id="rId5" imgW="1346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097" y="5472659"/>
                        <a:ext cx="2243666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83832"/>
              </p:ext>
            </p:extLst>
          </p:nvPr>
        </p:nvGraphicFramePr>
        <p:xfrm>
          <a:off x="2437463" y="2741613"/>
          <a:ext cx="45640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457200" progId="Equation.3">
                  <p:embed/>
                </p:oleObj>
              </mc:Choice>
              <mc:Fallback>
                <p:oleObj name="Equation" r:id="rId7" imgW="2831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463" y="2741613"/>
                        <a:ext cx="45640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194502" y="3740901"/>
            <a:ext cx="14362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union bound</a:t>
            </a:r>
          </a:p>
        </p:txBody>
      </p:sp>
      <p:sp>
        <p:nvSpPr>
          <p:cNvPr id="584712" name="Line 8"/>
          <p:cNvSpPr>
            <a:spLocks noChangeShapeType="1"/>
          </p:cNvSpPr>
          <p:nvPr/>
        </p:nvSpPr>
        <p:spPr bwMode="auto">
          <a:xfrm flipV="1">
            <a:off x="4912648" y="3359150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5719763" y="3724066"/>
            <a:ext cx="16478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previous slide</a:t>
            </a:r>
          </a:p>
        </p:txBody>
      </p:sp>
      <p:sp>
        <p:nvSpPr>
          <p:cNvPr id="584714" name="Line 10"/>
          <p:cNvSpPr>
            <a:spLocks noChangeShapeType="1"/>
          </p:cNvSpPr>
          <p:nvPr/>
        </p:nvSpPr>
        <p:spPr bwMode="auto">
          <a:xfrm flipV="1">
            <a:off x="6331688" y="3348038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uiExpand="1" build="p"/>
      <p:bldP spid="584711" grpId="0"/>
      <p:bldP spid="584712" grpId="0" animBg="1"/>
      <p:bldP spid="584713" grpId="0"/>
      <p:bldP spid="5847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13.2  Global Minimum Cut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/>
              <a:t>A problem for which the best known randomized algorithm is faster than the best known deterministic algorithm.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Minimum Cut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Global min cut.  </a:t>
            </a:r>
            <a:r>
              <a:rPr lang="en-US" altLang="en-US" dirty="0">
                <a:solidFill>
                  <a:schemeClr val="tx1"/>
                </a:solidFill>
              </a:rPr>
              <a:t>Given a connected, undirected graph G = (V, E), find a cut (A, B) of minimum cardinality.</a:t>
            </a:r>
          </a:p>
          <a:p>
            <a:r>
              <a:rPr lang="en-US" altLang="en-US" dirty="0"/>
              <a:t>Applications.  </a:t>
            </a:r>
            <a:r>
              <a:rPr lang="en-US" altLang="en-US" dirty="0">
                <a:solidFill>
                  <a:schemeClr val="tx1"/>
                </a:solidFill>
              </a:rPr>
              <a:t>Partitioning items in a database, identify clusters of related documents, network reliability, network design, circuit design, TSP solvers.</a:t>
            </a:r>
          </a:p>
          <a:p>
            <a:r>
              <a:rPr lang="en-US" altLang="en-US" dirty="0"/>
              <a:t>Network flow solution. </a:t>
            </a:r>
          </a:p>
          <a:p>
            <a:pPr lvl="1"/>
            <a:r>
              <a:rPr lang="en-US" altLang="en-US" dirty="0"/>
              <a:t>Replace every edge (u, v) with two antiparallel edges (u, v) and (v, u).</a:t>
            </a:r>
          </a:p>
          <a:p>
            <a:pPr lvl="1"/>
            <a:r>
              <a:rPr lang="en-US" altLang="en-US" dirty="0"/>
              <a:t>Pick some vertex s and compute min s-v cut separating s from each other vertex v </a:t>
            </a:r>
            <a:r>
              <a:rPr lang="en-US" altLang="en-US" dirty="0">
                <a:sym typeface="Symbol" pitchFamily="92" charset="2"/>
              </a:rPr>
              <a:t> V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Min cut / max flow algorithms.  </a:t>
            </a:r>
          </a:p>
          <a:p>
            <a:pPr lvl="2"/>
            <a:r>
              <a:rPr lang="en-US" altLang="en-US"/>
              <a:t>O(V </a:t>
            </a:r>
            <a:r>
              <a:rPr lang="en-US" altLang="en-US" dirty="0"/>
              <a:t>E</a:t>
            </a:r>
            <a:r>
              <a:rPr lang="en-US" altLang="en-US" baseline="30000" dirty="0"/>
              <a:t>2</a:t>
            </a:r>
            <a:r>
              <a:rPr lang="en-US" altLang="en-US" dirty="0"/>
              <a:t>), O(V</a:t>
            </a:r>
            <a:r>
              <a:rPr lang="en-US" altLang="en-US" baseline="30000" dirty="0"/>
              <a:t>2</a:t>
            </a:r>
            <a:r>
              <a:rPr lang="en-US" altLang="en-US" dirty="0"/>
              <a:t> E), O(V</a:t>
            </a:r>
            <a:r>
              <a:rPr lang="en-US" altLang="en-US" baseline="30000" dirty="0"/>
              <a:t>3</a:t>
            </a:r>
            <a:r>
              <a:rPr lang="en-US" altLang="en-US" dirty="0"/>
              <a:t>) (</a:t>
            </a:r>
            <a:r>
              <a:rPr lang="en-US" altLang="en-US"/>
              <a:t>in textbook)</a:t>
            </a:r>
          </a:p>
          <a:p>
            <a:pPr lvl="2"/>
            <a:r>
              <a:rPr lang="en-US" altLang="en-US"/>
              <a:t>O(V </a:t>
            </a:r>
            <a:r>
              <a:rPr lang="en-US" altLang="en-US" dirty="0"/>
              <a:t>E) (very complicated)</a:t>
            </a:r>
          </a:p>
          <a:p>
            <a:pPr lvl="1"/>
            <a:r>
              <a:rPr lang="en-US" altLang="en-US" dirty="0"/>
              <a:t>Total time: O(V</a:t>
            </a:r>
            <a:r>
              <a:rPr lang="en-US" altLang="en-US" baseline="30000" dirty="0"/>
              <a:t>2</a:t>
            </a:r>
            <a:r>
              <a:rPr lang="en-US" altLang="en-US" dirty="0"/>
              <a:t> E)</a:t>
            </a:r>
          </a:p>
          <a:p>
            <a:r>
              <a:rPr lang="en-US" altLang="en-US" dirty="0"/>
              <a:t>False intuition.  </a:t>
            </a:r>
            <a:r>
              <a:rPr lang="en-US" altLang="en-US" dirty="0">
                <a:solidFill>
                  <a:schemeClr val="tx1"/>
                </a:solidFill>
              </a:rPr>
              <a:t>Global min-cut is harder than min s-t cut.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5E4E7-469F-4028-9D45-DDB023662B2A}" type="slidenum">
              <a:rPr lang="en-US" altLang="en-US"/>
              <a:pPr/>
              <a:t>8</a:t>
            </a:fld>
            <a:endParaRPr lang="en-US" altLang="en-US" sz="1400"/>
          </a:p>
        </p:txBody>
      </p:sp>
      <p:graphicFrame>
        <p:nvGraphicFramePr>
          <p:cNvPr id="578564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Contraction algorithm.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Karger</a:t>
            </a:r>
            <a:r>
              <a:rPr lang="en-US" altLang="en-US" dirty="0">
                <a:solidFill>
                  <a:schemeClr val="hlink"/>
                </a:solidFill>
              </a:rPr>
              <a:t> 1995]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Pick an edge e = (u, v) uniformly at random.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Contract</a:t>
            </a:r>
            <a:r>
              <a:rPr lang="en-US" altLang="en-US" dirty="0"/>
              <a:t> edge e.</a:t>
            </a:r>
          </a:p>
          <a:p>
            <a:pPr lvl="2"/>
            <a:r>
              <a:rPr lang="en-US" altLang="en-US" dirty="0"/>
              <a:t>replace u and v by a single new </a:t>
            </a:r>
            <a:r>
              <a:rPr lang="en-US" altLang="en-US" dirty="0" err="1"/>
              <a:t>supernode</a:t>
            </a:r>
            <a:r>
              <a:rPr lang="en-US" altLang="en-US" dirty="0"/>
              <a:t> w</a:t>
            </a:r>
          </a:p>
          <a:p>
            <a:pPr lvl="2"/>
            <a:r>
              <a:rPr lang="en-US" altLang="en-US" dirty="0"/>
              <a:t>preserve edges, updating endpoints of u and v to w</a:t>
            </a:r>
          </a:p>
          <a:p>
            <a:pPr lvl="2"/>
            <a:r>
              <a:rPr lang="en-US" altLang="en-US" dirty="0"/>
              <a:t>keep parallel edges, but delete self-loops</a:t>
            </a:r>
          </a:p>
          <a:p>
            <a:pPr lvl="1"/>
            <a:r>
              <a:rPr lang="en-US" altLang="en-US" dirty="0"/>
              <a:t>Repeat until graph has just two </a:t>
            </a:r>
            <a:r>
              <a:rPr lang="en-US" altLang="en-US" dirty="0" err="1"/>
              <a:t>supernodes</a:t>
            </a:r>
            <a:r>
              <a:rPr lang="en-US" altLang="en-US" dirty="0"/>
              <a:t> v</a:t>
            </a:r>
            <a:r>
              <a:rPr lang="en-US" altLang="en-US" baseline="-25000" dirty="0"/>
              <a:t>1</a:t>
            </a:r>
            <a:r>
              <a:rPr lang="en-US" altLang="en-US" dirty="0"/>
              <a:t> and v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Return the cut (between the two </a:t>
            </a:r>
            <a:r>
              <a:rPr lang="en-US" altLang="en-US" dirty="0" err="1"/>
              <a:t>supernodes</a:t>
            </a:r>
            <a:r>
              <a:rPr lang="en-US" altLang="en-US" dirty="0"/>
              <a:t>).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7E864-55CE-4696-BEE4-36BD46B6FD6A}" type="slidenum">
              <a:rPr lang="en-US" altLang="en-US"/>
              <a:pPr/>
              <a:t>9</a:t>
            </a:fld>
            <a:endParaRPr lang="en-US" altLang="en-US" sz="1400"/>
          </a:p>
        </p:txBody>
      </p:sp>
      <p:graphicFrame>
        <p:nvGraphicFramePr>
          <p:cNvPr id="568324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5" name="Oval 5"/>
          <p:cNvSpPr>
            <a:spLocks noChangeArrowheads="1"/>
          </p:cNvSpPr>
          <p:nvPr/>
        </p:nvSpPr>
        <p:spPr bwMode="auto">
          <a:xfrm>
            <a:off x="1905000" y="4753683"/>
            <a:ext cx="274638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3154363" y="4753683"/>
            <a:ext cx="274637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v</a:t>
            </a:r>
          </a:p>
        </p:txBody>
      </p:sp>
      <p:cxnSp>
        <p:nvCxnSpPr>
          <p:cNvPr id="568327" name="AutoShape 7"/>
          <p:cNvCxnSpPr>
            <a:cxnSpLocks noChangeShapeType="1"/>
            <a:stCxn id="568325" idx="6"/>
            <a:endCxn id="568326" idx="2"/>
          </p:cNvCxnSpPr>
          <p:nvPr/>
        </p:nvCxnSpPr>
        <p:spPr bwMode="auto">
          <a:xfrm>
            <a:off x="2179638" y="4891795"/>
            <a:ext cx="974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28" name="Oval 8"/>
          <p:cNvSpPr>
            <a:spLocks noChangeArrowheads="1"/>
          </p:cNvSpPr>
          <p:nvPr/>
        </p:nvSpPr>
        <p:spPr bwMode="auto">
          <a:xfrm>
            <a:off x="1905000" y="380912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29" name="AutoShape 9"/>
          <p:cNvCxnSpPr>
            <a:cxnSpLocks noChangeShapeType="1"/>
            <a:stCxn id="568328" idx="4"/>
            <a:endCxn id="568325" idx="0"/>
          </p:cNvCxnSpPr>
          <p:nvPr/>
        </p:nvCxnSpPr>
        <p:spPr bwMode="auto">
          <a:xfrm>
            <a:off x="2043113" y="4083758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0" name="Oval 10"/>
          <p:cNvSpPr>
            <a:spLocks noChangeArrowheads="1"/>
          </p:cNvSpPr>
          <p:nvPr/>
        </p:nvSpPr>
        <p:spPr bwMode="auto">
          <a:xfrm>
            <a:off x="3154363" y="380912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1" name="AutoShape 11"/>
          <p:cNvCxnSpPr>
            <a:cxnSpLocks noChangeShapeType="1"/>
            <a:stCxn id="568330" idx="4"/>
            <a:endCxn id="568326" idx="0"/>
          </p:cNvCxnSpPr>
          <p:nvPr/>
        </p:nvCxnSpPr>
        <p:spPr bwMode="auto">
          <a:xfrm>
            <a:off x="3292475" y="4083758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3" name="AutoShape 13"/>
          <p:cNvCxnSpPr>
            <a:cxnSpLocks noChangeShapeType="1"/>
            <a:stCxn id="568328" idx="5"/>
            <a:endCxn id="568326" idx="1"/>
          </p:cNvCxnSpPr>
          <p:nvPr/>
        </p:nvCxnSpPr>
        <p:spPr bwMode="auto">
          <a:xfrm>
            <a:off x="2139950" y="4044070"/>
            <a:ext cx="105410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4" name="Oval 14"/>
          <p:cNvSpPr>
            <a:spLocks noChangeArrowheads="1"/>
          </p:cNvSpPr>
          <p:nvPr/>
        </p:nvSpPr>
        <p:spPr bwMode="auto">
          <a:xfrm>
            <a:off x="1905000" y="5607758"/>
            <a:ext cx="274638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5" name="AutoShape 15"/>
          <p:cNvCxnSpPr>
            <a:cxnSpLocks noChangeShapeType="1"/>
            <a:stCxn id="568325" idx="4"/>
            <a:endCxn id="568334" idx="0"/>
          </p:cNvCxnSpPr>
          <p:nvPr/>
        </p:nvCxnSpPr>
        <p:spPr bwMode="auto">
          <a:xfrm>
            <a:off x="2043113" y="5028320"/>
            <a:ext cx="0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6" name="AutoShape 16"/>
          <p:cNvCxnSpPr>
            <a:cxnSpLocks noChangeShapeType="1"/>
            <a:stCxn id="568326" idx="3"/>
            <a:endCxn id="568325" idx="5"/>
          </p:cNvCxnSpPr>
          <p:nvPr/>
        </p:nvCxnSpPr>
        <p:spPr bwMode="auto">
          <a:xfrm rot="5400000">
            <a:off x="2666206" y="4462377"/>
            <a:ext cx="1587" cy="1054100"/>
          </a:xfrm>
          <a:prstGeom prst="curvedConnector3">
            <a:avLst>
              <a:gd name="adj1" fmla="val 11499995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8" name="Oval 18"/>
          <p:cNvSpPr>
            <a:spLocks noChangeArrowheads="1"/>
          </p:cNvSpPr>
          <p:nvPr/>
        </p:nvSpPr>
        <p:spPr bwMode="auto">
          <a:xfrm>
            <a:off x="6811963" y="4753683"/>
            <a:ext cx="274637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568340" name="Oval 20"/>
          <p:cNvSpPr>
            <a:spLocks noChangeArrowheads="1"/>
          </p:cNvSpPr>
          <p:nvPr/>
        </p:nvSpPr>
        <p:spPr bwMode="auto">
          <a:xfrm>
            <a:off x="6172200" y="380912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2" name="Oval 22"/>
          <p:cNvSpPr>
            <a:spLocks noChangeArrowheads="1"/>
          </p:cNvSpPr>
          <p:nvPr/>
        </p:nvSpPr>
        <p:spPr bwMode="auto">
          <a:xfrm>
            <a:off x="7421563" y="380912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3" name="AutoShape 23"/>
          <p:cNvCxnSpPr>
            <a:cxnSpLocks noChangeShapeType="1"/>
            <a:stCxn id="568342" idx="3"/>
            <a:endCxn id="568338" idx="7"/>
          </p:cNvCxnSpPr>
          <p:nvPr/>
        </p:nvCxnSpPr>
        <p:spPr bwMode="auto">
          <a:xfrm flipH="1">
            <a:off x="7046913" y="4044070"/>
            <a:ext cx="414337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4" name="AutoShape 24"/>
          <p:cNvCxnSpPr>
            <a:cxnSpLocks noChangeShapeType="1"/>
            <a:stCxn id="568340" idx="5"/>
            <a:endCxn id="568338" idx="1"/>
          </p:cNvCxnSpPr>
          <p:nvPr/>
        </p:nvCxnSpPr>
        <p:spPr bwMode="auto">
          <a:xfrm>
            <a:off x="6407150" y="4044070"/>
            <a:ext cx="44450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5" name="Oval 25"/>
          <p:cNvSpPr>
            <a:spLocks noChangeArrowheads="1"/>
          </p:cNvSpPr>
          <p:nvPr/>
        </p:nvSpPr>
        <p:spPr bwMode="auto">
          <a:xfrm>
            <a:off x="6172200" y="5607758"/>
            <a:ext cx="274638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6" name="AutoShape 26"/>
          <p:cNvCxnSpPr>
            <a:cxnSpLocks noChangeShapeType="1"/>
            <a:stCxn id="568338" idx="3"/>
            <a:endCxn id="568345" idx="7"/>
          </p:cNvCxnSpPr>
          <p:nvPr/>
        </p:nvCxnSpPr>
        <p:spPr bwMode="auto">
          <a:xfrm flipH="1">
            <a:off x="6407150" y="4988633"/>
            <a:ext cx="444500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8" name="AutoShape 28"/>
          <p:cNvCxnSpPr>
            <a:cxnSpLocks noChangeShapeType="1"/>
            <a:stCxn id="568340" idx="4"/>
            <a:endCxn id="568338" idx="2"/>
          </p:cNvCxnSpPr>
          <p:nvPr/>
        </p:nvCxnSpPr>
        <p:spPr bwMode="auto">
          <a:xfrm rot="16200000" flipH="1">
            <a:off x="6157119" y="4236952"/>
            <a:ext cx="808037" cy="501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9" name="Rectangle 29"/>
          <p:cNvSpPr>
            <a:spLocks noChangeArrowheads="1"/>
          </p:cNvSpPr>
          <p:nvPr/>
        </p:nvSpPr>
        <p:spPr bwMode="auto">
          <a:xfrm>
            <a:off x="4383088" y="4290133"/>
            <a:ext cx="7858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800">
                <a:sym typeface="Symbol" pitchFamily="92" charset="2"/>
              </a:rPr>
              <a:t></a:t>
            </a:r>
            <a:endParaRPr lang="en-US" altLang="en-US" sz="4800"/>
          </a:p>
        </p:txBody>
      </p:sp>
      <p:sp>
        <p:nvSpPr>
          <p:cNvPr id="568350" name="Rectangle 30"/>
          <p:cNvSpPr>
            <a:spLocks noChangeArrowheads="1"/>
          </p:cNvSpPr>
          <p:nvPr/>
        </p:nvSpPr>
        <p:spPr bwMode="auto">
          <a:xfrm>
            <a:off x="4106863" y="4817183"/>
            <a:ext cx="120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contract u-v</a:t>
            </a:r>
          </a:p>
        </p:txBody>
      </p:sp>
      <p:sp>
        <p:nvSpPr>
          <p:cNvPr id="568351" name="Rectangle 31"/>
          <p:cNvSpPr>
            <a:spLocks noChangeArrowheads="1"/>
          </p:cNvSpPr>
          <p:nvPr/>
        </p:nvSpPr>
        <p:spPr bwMode="auto">
          <a:xfrm>
            <a:off x="1965325" y="4271083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68352" name="Rectangle 32"/>
          <p:cNvSpPr>
            <a:spLocks noChangeArrowheads="1"/>
          </p:cNvSpPr>
          <p:nvPr/>
        </p:nvSpPr>
        <p:spPr bwMode="auto">
          <a:xfrm>
            <a:off x="2570163" y="4282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3216275" y="4282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68354" name="Rectangle 34"/>
          <p:cNvSpPr>
            <a:spLocks noChangeArrowheads="1"/>
          </p:cNvSpPr>
          <p:nvPr/>
        </p:nvSpPr>
        <p:spPr bwMode="auto">
          <a:xfrm>
            <a:off x="2578100" y="5044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e</a:t>
            </a:r>
          </a:p>
        </p:txBody>
      </p:sp>
      <p:sp>
        <p:nvSpPr>
          <p:cNvPr id="568355" name="Rectangle 35"/>
          <p:cNvSpPr>
            <a:spLocks noChangeArrowheads="1"/>
          </p:cNvSpPr>
          <p:nvPr/>
        </p:nvSpPr>
        <p:spPr bwMode="auto">
          <a:xfrm>
            <a:off x="1955800" y="51965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68356" name="Rectangle 36"/>
          <p:cNvSpPr>
            <a:spLocks noChangeArrowheads="1"/>
          </p:cNvSpPr>
          <p:nvPr/>
        </p:nvSpPr>
        <p:spPr bwMode="auto">
          <a:xfrm>
            <a:off x="7162800" y="4340933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68357" name="Rectangle 37"/>
          <p:cNvSpPr>
            <a:spLocks noChangeArrowheads="1"/>
          </p:cNvSpPr>
          <p:nvPr/>
        </p:nvSpPr>
        <p:spPr bwMode="auto">
          <a:xfrm>
            <a:off x="6308725" y="4355220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68358" name="Rectangle 38"/>
          <p:cNvSpPr>
            <a:spLocks noChangeArrowheads="1"/>
          </p:cNvSpPr>
          <p:nvPr/>
        </p:nvSpPr>
        <p:spPr bwMode="auto">
          <a:xfrm>
            <a:off x="6597650" y="4350458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68359" name="Rectangle 39"/>
          <p:cNvSpPr>
            <a:spLocks noChangeArrowheads="1"/>
          </p:cNvSpPr>
          <p:nvPr/>
        </p:nvSpPr>
        <p:spPr bwMode="auto">
          <a:xfrm>
            <a:off x="6553200" y="51965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68360" name="Rectangle 40"/>
          <p:cNvSpPr>
            <a:spLocks noChangeArrowheads="1"/>
          </p:cNvSpPr>
          <p:nvPr/>
        </p:nvSpPr>
        <p:spPr bwMode="auto">
          <a:xfrm>
            <a:off x="2582863" y="475844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d</a:t>
            </a:r>
          </a:p>
        </p:txBody>
      </p:sp>
      <p:sp>
        <p:nvSpPr>
          <p:cNvPr id="2" name="Rectangle 1"/>
          <p:cNvSpPr/>
          <p:nvPr/>
        </p:nvSpPr>
        <p:spPr>
          <a:xfrm>
            <a:off x="562510" y="6126870"/>
            <a:ext cx="8292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itchFamily="92" charset="2"/>
              </a:rPr>
              <a:t>O(E log V) time (we always merge the vertex with smaller degree into the other).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23012</TotalTime>
  <Words>5432</Words>
  <Application>Microsoft Office PowerPoint</Application>
  <PresentationFormat>On-screen Show (4:3)</PresentationFormat>
  <Paragraphs>773</Paragraphs>
  <Slides>55</Slides>
  <Notes>34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  <vt:variant>
        <vt:lpstr>Custom Shows</vt:lpstr>
      </vt:variant>
      <vt:variant>
        <vt:i4>1</vt:i4>
      </vt:variant>
    </vt:vector>
  </HeadingPairs>
  <TitlesOfParts>
    <vt:vector size="64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Equation</vt:lpstr>
      <vt:lpstr>Randomization</vt:lpstr>
      <vt:lpstr>13.1  Contention Resolution</vt:lpstr>
      <vt:lpstr>Contention Resolution in a Distributed System</vt:lpstr>
      <vt:lpstr>Contention Resolution:  Randomized Protocol</vt:lpstr>
      <vt:lpstr>Contention Resolution:  Randomized Protocol</vt:lpstr>
      <vt:lpstr>Contention Resolution:  Randomized Protocol</vt:lpstr>
      <vt:lpstr>13.2  Global Minimum Cut</vt:lpstr>
      <vt:lpstr>Global Minimum Cut</vt:lpstr>
      <vt:lpstr>Contraction Algorithm</vt:lpstr>
      <vt:lpstr>Contraction Algorithm</vt:lpstr>
      <vt:lpstr>Contraction Algorithm</vt:lpstr>
      <vt:lpstr>Contraction Algorithm</vt:lpstr>
      <vt:lpstr>Global Min Cut:  Context</vt:lpstr>
      <vt:lpstr>13.3  Random Variables and Expectations</vt:lpstr>
      <vt:lpstr>A quick review of probability theory</vt:lpstr>
      <vt:lpstr>Waiting time for first success</vt:lpstr>
      <vt:lpstr>Expectation: Two Properties</vt:lpstr>
      <vt:lpstr>Guessing Cards with Memory</vt:lpstr>
      <vt:lpstr>The Secretary Problem</vt:lpstr>
      <vt:lpstr>How to Generate a Random Permutation</vt:lpstr>
      <vt:lpstr>Random Permutation: Correctness</vt:lpstr>
      <vt:lpstr>How Humans Do Shuffling</vt:lpstr>
      <vt:lpstr>The Birthday Paradox</vt:lpstr>
      <vt:lpstr>Coupon Collector</vt:lpstr>
      <vt:lpstr>13.4  MAX 3-SAT</vt:lpstr>
      <vt:lpstr>Maximum 3-Satisfiability</vt:lpstr>
      <vt:lpstr>Maximum 3-Satisfiability:  Analysis</vt:lpstr>
      <vt:lpstr>The Probabilistic Method</vt:lpstr>
      <vt:lpstr>Maximum 3-Satisfiability:  Analysis</vt:lpstr>
      <vt:lpstr>Derandomization</vt:lpstr>
      <vt:lpstr>More about MAX-3SAT</vt:lpstr>
      <vt:lpstr>13.5 Quicksort and Linear-Time Selection</vt:lpstr>
      <vt:lpstr>Quicksort: The “dual” of merge sort</vt:lpstr>
      <vt:lpstr>Quicksort: The “dual” of merge sort</vt:lpstr>
      <vt:lpstr>Partition with the last element as the pivot</vt:lpstr>
      <vt:lpstr>Partition: Example</vt:lpstr>
      <vt:lpstr>Pivot selection is crucial</vt:lpstr>
      <vt:lpstr>Solve the recurrence</vt:lpstr>
      <vt:lpstr>Analysis of quicksort: The binary tree representation</vt:lpstr>
      <vt:lpstr>Analysis of quicksort</vt:lpstr>
      <vt:lpstr>Analysis of quicksort (continued)</vt:lpstr>
      <vt:lpstr>Quicksort in practice</vt:lpstr>
      <vt:lpstr>Randomized Selection</vt:lpstr>
      <vt:lpstr>Analysis of randomized selection</vt:lpstr>
      <vt:lpstr>Space analysis</vt:lpstr>
      <vt:lpstr>Skip List</vt:lpstr>
      <vt:lpstr>Skip List</vt:lpstr>
      <vt:lpstr>Skip List: Benefits</vt:lpstr>
      <vt:lpstr>Skip List: Analysis</vt:lpstr>
      <vt:lpstr>Skip List: Analysis</vt:lpstr>
      <vt:lpstr>Skip List: Analysis</vt:lpstr>
      <vt:lpstr>Types of Randomized Algorithms</vt:lpstr>
      <vt:lpstr>Markov inequality</vt:lpstr>
      <vt:lpstr>PowerPoint Presentation</vt:lpstr>
      <vt:lpstr>How does a computer generate a random number?</vt:lpstr>
      <vt:lpstr>handout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1421</cp:revision>
  <cp:lastPrinted>2005-05-09T19:05:58Z</cp:lastPrinted>
  <dcterms:created xsi:type="dcterms:W3CDTF">1999-12-31T01:41:01Z</dcterms:created>
  <dcterms:modified xsi:type="dcterms:W3CDTF">2023-10-16T03:15:31Z</dcterms:modified>
</cp:coreProperties>
</file>