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1"/>
  </p:notesMasterIdLst>
  <p:handoutMasterIdLst>
    <p:handoutMasterId r:id="rId32"/>
  </p:handoutMasterIdLst>
  <p:sldIdLst>
    <p:sldId id="259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5" r:id="rId11"/>
    <p:sldId id="526" r:id="rId12"/>
    <p:sldId id="528" r:id="rId13"/>
    <p:sldId id="527" r:id="rId14"/>
    <p:sldId id="275" r:id="rId15"/>
    <p:sldId id="368" r:id="rId16"/>
    <p:sldId id="369" r:id="rId17"/>
    <p:sldId id="370" r:id="rId18"/>
    <p:sldId id="371" r:id="rId19"/>
    <p:sldId id="372" r:id="rId20"/>
    <p:sldId id="352" r:id="rId21"/>
    <p:sldId id="354" r:id="rId22"/>
    <p:sldId id="359" r:id="rId23"/>
    <p:sldId id="385" r:id="rId24"/>
    <p:sldId id="386" r:id="rId25"/>
    <p:sldId id="387" r:id="rId26"/>
    <p:sldId id="388" r:id="rId27"/>
    <p:sldId id="389" r:id="rId28"/>
    <p:sldId id="390" r:id="rId29"/>
    <p:sldId id="42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4A01-1A03-46B9-B873-E5B3C63265D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096D63-67F0-464C-9F1C-B7C013735CF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01B7B-2880-4455-94A2-91E7FC71F7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93367-A261-4DAE-A97D-0135BB6C649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B2BB7-47FB-48B9-A388-404BBC88F35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399DB0-F14B-4111-B5FF-5523402FEBB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8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7F10FE-B35A-40B5-9DBD-1CD3FBF56D81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91CF6-E4CE-4E77-A92E-AC542D72F6A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A63C3-3B23-45D9-A492-B343FF8EDA9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CF58C-53F4-45EC-94FF-83A4A7922EA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6555F7-3FD7-4718-B22B-010C1049B28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0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76A1C-FA67-46EB-A780-8543ADBBE3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093CD-75F0-4B33-96C0-03EAA624947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/>
          <p:cNvSpPr>
            <a:spLocks noChangeArrowheads="1"/>
          </p:cNvSpPr>
          <p:nvPr userDrawn="1"/>
        </p:nvSpPr>
        <p:spPr bwMode="auto">
          <a:xfrm>
            <a:off x="0" y="4763"/>
            <a:ext cx="9144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 userDrawn="1"/>
        </p:nvSpPr>
        <p:spPr bwMode="auto">
          <a:xfrm>
            <a:off x="0" y="4763"/>
            <a:ext cx="6096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7905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2590800" y="6248400"/>
            <a:ext cx="3962400" cy="4572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37906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8EF7DC02-4CF5-44D3-9FA7-9CDBF8B60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5344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173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1C581E-41B2-41C7-A837-4D0DFD05ED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1717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3627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5E3421-50D8-48A6-9285-26FB1340AA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91AAE-3C2A-4EFA-BA52-0DE96F085E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BC8D7-5445-4A79-A58F-3205404C7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B2B7B1-12CD-4489-A28F-2101427B6A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73C4EE-648B-4BFC-91A4-0B5A9E466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00F3A-D141-4BF4-83E0-17F8730D83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BC4346-9CD8-4818-AA95-4BE042CE4F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82FB60-0924-47D2-BFED-2E870398DD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1AAD89-BFD9-458D-906E-C133483F60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/>
              <a:t>Streaming, Sketching and Sufficient Statistics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5672554A-12DF-42AE-BD6A-02A7B7E96D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4763"/>
            <a:ext cx="9144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 userDrawn="1"/>
        </p:nvSpPr>
        <p:spPr bwMode="auto">
          <a:xfrm>
            <a:off x="0" y="4763"/>
            <a:ext cx="6096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6" name="Line 22"/>
          <p:cNvSpPr>
            <a:spLocks noChangeShapeType="1"/>
          </p:cNvSpPr>
          <p:nvPr userDrawn="1"/>
        </p:nvSpPr>
        <p:spPr bwMode="auto">
          <a:xfrm>
            <a:off x="533400" y="1066800"/>
            <a:ext cx="84582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143000"/>
            <a:ext cx="7010400" cy="2209800"/>
          </a:xfrm>
        </p:spPr>
        <p:txBody>
          <a:bodyPr/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Streaming Algorithms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209800" y="3200400"/>
            <a:ext cx="5257800" cy="960438"/>
            <a:chOff x="432" y="864"/>
            <a:chExt cx="4992" cy="912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32" y="1056"/>
              <a:ext cx="3580" cy="528"/>
              <a:chOff x="432" y="960"/>
              <a:chExt cx="3580" cy="528"/>
            </a:xfrm>
          </p:grpSpPr>
          <p:sp>
            <p:nvSpPr>
              <p:cNvPr id="15" name="Oval 72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6" name="Oval 73"/>
              <p:cNvSpPr>
                <a:spLocks noChangeArrowheads="1"/>
              </p:cNvSpPr>
              <p:nvPr/>
            </p:nvSpPr>
            <p:spPr bwMode="auto">
              <a:xfrm>
                <a:off x="56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" name="Oval 74"/>
              <p:cNvSpPr>
                <a:spLocks noChangeArrowheads="1"/>
              </p:cNvSpPr>
              <p:nvPr/>
            </p:nvSpPr>
            <p:spPr bwMode="auto">
              <a:xfrm>
                <a:off x="70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8" name="Oval 75"/>
              <p:cNvSpPr>
                <a:spLocks noChangeArrowheads="1"/>
              </p:cNvSpPr>
              <p:nvPr/>
            </p:nvSpPr>
            <p:spPr bwMode="auto">
              <a:xfrm>
                <a:off x="83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96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0" name="Oval 77"/>
              <p:cNvSpPr>
                <a:spLocks noChangeArrowheads="1"/>
              </p:cNvSpPr>
              <p:nvPr/>
            </p:nvSpPr>
            <p:spPr bwMode="auto">
              <a:xfrm>
                <a:off x="110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1" name="Oval 78"/>
              <p:cNvSpPr>
                <a:spLocks noChangeArrowheads="1"/>
              </p:cNvSpPr>
              <p:nvPr/>
            </p:nvSpPr>
            <p:spPr bwMode="auto">
              <a:xfrm>
                <a:off x="123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2" name="Oval 79"/>
              <p:cNvSpPr>
                <a:spLocks noChangeArrowheads="1"/>
              </p:cNvSpPr>
              <p:nvPr/>
            </p:nvSpPr>
            <p:spPr bwMode="auto">
              <a:xfrm>
                <a:off x="137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3" name="Oval 80"/>
              <p:cNvSpPr>
                <a:spLocks noChangeArrowheads="1"/>
              </p:cNvSpPr>
              <p:nvPr/>
            </p:nvSpPr>
            <p:spPr bwMode="auto">
              <a:xfrm>
                <a:off x="150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Oval 81"/>
              <p:cNvSpPr>
                <a:spLocks noChangeArrowheads="1"/>
              </p:cNvSpPr>
              <p:nvPr/>
            </p:nvSpPr>
            <p:spPr bwMode="auto">
              <a:xfrm>
                <a:off x="163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5" name="Oval 82"/>
              <p:cNvSpPr>
                <a:spLocks noChangeArrowheads="1"/>
              </p:cNvSpPr>
              <p:nvPr/>
            </p:nvSpPr>
            <p:spPr bwMode="auto">
              <a:xfrm>
                <a:off x="177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6" name="Oval 83"/>
              <p:cNvSpPr>
                <a:spLocks noChangeArrowheads="1"/>
              </p:cNvSpPr>
              <p:nvPr/>
            </p:nvSpPr>
            <p:spPr bwMode="auto">
              <a:xfrm>
                <a:off x="190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7" name="Oval 84"/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85"/>
              <p:cNvSpPr>
                <a:spLocks noChangeArrowheads="1"/>
              </p:cNvSpPr>
              <p:nvPr/>
            </p:nvSpPr>
            <p:spPr bwMode="auto">
              <a:xfrm>
                <a:off x="217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9" name="Oval 86"/>
              <p:cNvSpPr>
                <a:spLocks noChangeArrowheads="1"/>
              </p:cNvSpPr>
              <p:nvPr/>
            </p:nvSpPr>
            <p:spPr bwMode="auto">
              <a:xfrm>
                <a:off x="230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Oval 87"/>
              <p:cNvSpPr>
                <a:spLocks noChangeArrowheads="1"/>
              </p:cNvSpPr>
              <p:nvPr/>
            </p:nvSpPr>
            <p:spPr bwMode="auto">
              <a:xfrm>
                <a:off x="244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Oval 88"/>
              <p:cNvSpPr>
                <a:spLocks noChangeArrowheads="1"/>
              </p:cNvSpPr>
              <p:nvPr/>
            </p:nvSpPr>
            <p:spPr bwMode="auto">
              <a:xfrm>
                <a:off x="257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2" name="Oval 89"/>
              <p:cNvSpPr>
                <a:spLocks noChangeArrowheads="1"/>
              </p:cNvSpPr>
              <p:nvPr/>
            </p:nvSpPr>
            <p:spPr bwMode="auto">
              <a:xfrm>
                <a:off x="271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>
                <a:off x="284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4" name="Oval 91"/>
              <p:cNvSpPr>
                <a:spLocks noChangeArrowheads="1"/>
              </p:cNvSpPr>
              <p:nvPr/>
            </p:nvSpPr>
            <p:spPr bwMode="auto">
              <a:xfrm>
                <a:off x="297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5" name="Oval 92"/>
              <p:cNvSpPr>
                <a:spLocks noChangeArrowheads="1"/>
              </p:cNvSpPr>
              <p:nvPr/>
            </p:nvSpPr>
            <p:spPr bwMode="auto">
              <a:xfrm>
                <a:off x="311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6" name="Oval 93"/>
              <p:cNvSpPr>
                <a:spLocks noChangeArrowheads="1"/>
              </p:cNvSpPr>
              <p:nvPr/>
            </p:nvSpPr>
            <p:spPr bwMode="auto">
              <a:xfrm>
                <a:off x="324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7" name="Oval 94"/>
              <p:cNvSpPr>
                <a:spLocks noChangeArrowheads="1"/>
              </p:cNvSpPr>
              <p:nvPr/>
            </p:nvSpPr>
            <p:spPr bwMode="auto">
              <a:xfrm>
                <a:off x="338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8" name="Oval 95"/>
              <p:cNvSpPr>
                <a:spLocks noChangeArrowheads="1"/>
              </p:cNvSpPr>
              <p:nvPr/>
            </p:nvSpPr>
            <p:spPr bwMode="auto">
              <a:xfrm>
                <a:off x="351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9" name="Oval 96"/>
              <p:cNvSpPr>
                <a:spLocks noChangeArrowheads="1"/>
              </p:cNvSpPr>
              <p:nvPr/>
            </p:nvSpPr>
            <p:spPr bwMode="auto">
              <a:xfrm>
                <a:off x="364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0" name="Oval 97"/>
              <p:cNvSpPr>
                <a:spLocks noChangeArrowheads="1"/>
              </p:cNvSpPr>
              <p:nvPr/>
            </p:nvSpPr>
            <p:spPr bwMode="auto">
              <a:xfrm>
                <a:off x="378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1" name="Oval 98"/>
              <p:cNvSpPr>
                <a:spLocks noChangeArrowheads="1"/>
              </p:cNvSpPr>
              <p:nvPr/>
            </p:nvSpPr>
            <p:spPr bwMode="auto">
              <a:xfrm>
                <a:off x="391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3" name="Oval 100"/>
              <p:cNvSpPr>
                <a:spLocks noChangeArrowheads="1"/>
              </p:cNvSpPr>
              <p:nvPr/>
            </p:nvSpPr>
            <p:spPr bwMode="auto">
              <a:xfrm>
                <a:off x="56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70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5" name="Oval 102"/>
              <p:cNvSpPr>
                <a:spLocks noChangeArrowheads="1"/>
              </p:cNvSpPr>
              <p:nvPr/>
            </p:nvSpPr>
            <p:spPr bwMode="auto">
              <a:xfrm>
                <a:off x="83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6" name="Oval 103"/>
              <p:cNvSpPr>
                <a:spLocks noChangeArrowheads="1"/>
              </p:cNvSpPr>
              <p:nvPr/>
            </p:nvSpPr>
            <p:spPr bwMode="auto">
              <a:xfrm>
                <a:off x="96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7" name="Oval 104"/>
              <p:cNvSpPr>
                <a:spLocks noChangeArrowheads="1"/>
              </p:cNvSpPr>
              <p:nvPr/>
            </p:nvSpPr>
            <p:spPr bwMode="auto">
              <a:xfrm>
                <a:off x="110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8" name="Oval 105"/>
              <p:cNvSpPr>
                <a:spLocks noChangeArrowheads="1"/>
              </p:cNvSpPr>
              <p:nvPr/>
            </p:nvSpPr>
            <p:spPr bwMode="auto">
              <a:xfrm>
                <a:off x="123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9" name="Oval 106"/>
              <p:cNvSpPr>
                <a:spLocks noChangeArrowheads="1"/>
              </p:cNvSpPr>
              <p:nvPr/>
            </p:nvSpPr>
            <p:spPr bwMode="auto">
              <a:xfrm>
                <a:off x="137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0" name="Oval 107"/>
              <p:cNvSpPr>
                <a:spLocks noChangeArrowheads="1"/>
              </p:cNvSpPr>
              <p:nvPr/>
            </p:nvSpPr>
            <p:spPr bwMode="auto">
              <a:xfrm>
                <a:off x="150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1" name="Oval 108"/>
              <p:cNvSpPr>
                <a:spLocks noChangeArrowheads="1"/>
              </p:cNvSpPr>
              <p:nvPr/>
            </p:nvSpPr>
            <p:spPr bwMode="auto">
              <a:xfrm>
                <a:off x="163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77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90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4" name="Oval 111"/>
              <p:cNvSpPr>
                <a:spLocks noChangeArrowheads="1"/>
              </p:cNvSpPr>
              <p:nvPr/>
            </p:nvSpPr>
            <p:spPr bwMode="auto">
              <a:xfrm>
                <a:off x="204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5" name="Oval 112"/>
              <p:cNvSpPr>
                <a:spLocks noChangeArrowheads="1"/>
              </p:cNvSpPr>
              <p:nvPr/>
            </p:nvSpPr>
            <p:spPr bwMode="auto">
              <a:xfrm>
                <a:off x="217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6" name="Oval 113"/>
              <p:cNvSpPr>
                <a:spLocks noChangeArrowheads="1"/>
              </p:cNvSpPr>
              <p:nvPr/>
            </p:nvSpPr>
            <p:spPr bwMode="auto">
              <a:xfrm>
                <a:off x="230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7" name="Oval 114"/>
              <p:cNvSpPr>
                <a:spLocks noChangeArrowheads="1"/>
              </p:cNvSpPr>
              <p:nvPr/>
            </p:nvSpPr>
            <p:spPr bwMode="auto">
              <a:xfrm>
                <a:off x="244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8" name="Oval 115"/>
              <p:cNvSpPr>
                <a:spLocks noChangeArrowheads="1"/>
              </p:cNvSpPr>
              <p:nvPr/>
            </p:nvSpPr>
            <p:spPr bwMode="auto">
              <a:xfrm>
                <a:off x="257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9" name="Oval 116"/>
              <p:cNvSpPr>
                <a:spLocks noChangeArrowheads="1"/>
              </p:cNvSpPr>
              <p:nvPr/>
            </p:nvSpPr>
            <p:spPr bwMode="auto">
              <a:xfrm>
                <a:off x="271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0" name="Oval 117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1" name="Oval 118"/>
              <p:cNvSpPr>
                <a:spLocks noChangeArrowheads="1"/>
              </p:cNvSpPr>
              <p:nvPr/>
            </p:nvSpPr>
            <p:spPr bwMode="auto">
              <a:xfrm>
                <a:off x="56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" name="Oval 119"/>
              <p:cNvSpPr>
                <a:spLocks noChangeArrowheads="1"/>
              </p:cNvSpPr>
              <p:nvPr/>
            </p:nvSpPr>
            <p:spPr bwMode="auto">
              <a:xfrm>
                <a:off x="70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3" name="Oval 120"/>
              <p:cNvSpPr>
                <a:spLocks noChangeArrowheads="1"/>
              </p:cNvSpPr>
              <p:nvPr/>
            </p:nvSpPr>
            <p:spPr bwMode="auto">
              <a:xfrm>
                <a:off x="834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4" name="Oval 121"/>
              <p:cNvSpPr>
                <a:spLocks noChangeArrowheads="1"/>
              </p:cNvSpPr>
              <p:nvPr/>
            </p:nvSpPr>
            <p:spPr bwMode="auto">
              <a:xfrm>
                <a:off x="968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5" name="Oval 122"/>
              <p:cNvSpPr>
                <a:spLocks noChangeArrowheads="1"/>
              </p:cNvSpPr>
              <p:nvPr/>
            </p:nvSpPr>
            <p:spPr bwMode="auto">
              <a:xfrm>
                <a:off x="110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6" name="Oval 123"/>
              <p:cNvSpPr>
                <a:spLocks noChangeArrowheads="1"/>
              </p:cNvSpPr>
              <p:nvPr/>
            </p:nvSpPr>
            <p:spPr bwMode="auto">
              <a:xfrm>
                <a:off x="123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7" name="Oval 124"/>
              <p:cNvSpPr>
                <a:spLocks noChangeArrowheads="1"/>
              </p:cNvSpPr>
              <p:nvPr/>
            </p:nvSpPr>
            <p:spPr bwMode="auto">
              <a:xfrm>
                <a:off x="137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8" name="Oval 125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9" name="Oval 126"/>
              <p:cNvSpPr>
                <a:spLocks noChangeArrowheads="1"/>
              </p:cNvSpPr>
              <p:nvPr/>
            </p:nvSpPr>
            <p:spPr bwMode="auto">
              <a:xfrm>
                <a:off x="56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0" name="Oval 127"/>
              <p:cNvSpPr>
                <a:spLocks noChangeArrowheads="1"/>
              </p:cNvSpPr>
              <p:nvPr/>
            </p:nvSpPr>
            <p:spPr bwMode="auto">
              <a:xfrm>
                <a:off x="70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1" name="Oval 128"/>
              <p:cNvSpPr>
                <a:spLocks noChangeArrowheads="1"/>
              </p:cNvSpPr>
              <p:nvPr/>
            </p:nvSpPr>
            <p:spPr bwMode="auto">
              <a:xfrm>
                <a:off x="83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2" name="Oval 129"/>
              <p:cNvSpPr>
                <a:spLocks noChangeArrowheads="1"/>
              </p:cNvSpPr>
              <p:nvPr/>
            </p:nvSpPr>
            <p:spPr bwMode="auto">
              <a:xfrm>
                <a:off x="96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3" name="Oval 130"/>
              <p:cNvSpPr>
                <a:spLocks noChangeArrowheads="1"/>
              </p:cNvSpPr>
              <p:nvPr/>
            </p:nvSpPr>
            <p:spPr bwMode="auto">
              <a:xfrm>
                <a:off x="110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4" name="Oval 131"/>
              <p:cNvSpPr>
                <a:spLocks noChangeArrowheads="1"/>
              </p:cNvSpPr>
              <p:nvPr/>
            </p:nvSpPr>
            <p:spPr bwMode="auto">
              <a:xfrm>
                <a:off x="123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5" name="Oval 132"/>
              <p:cNvSpPr>
                <a:spLocks noChangeArrowheads="1"/>
              </p:cNvSpPr>
              <p:nvPr/>
            </p:nvSpPr>
            <p:spPr bwMode="auto">
              <a:xfrm>
                <a:off x="137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6" name="Oval 133"/>
              <p:cNvSpPr>
                <a:spLocks noChangeArrowheads="1"/>
              </p:cNvSpPr>
              <p:nvPr/>
            </p:nvSpPr>
            <p:spPr bwMode="auto">
              <a:xfrm>
                <a:off x="150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7" name="Oval 134"/>
              <p:cNvSpPr>
                <a:spLocks noChangeArrowheads="1"/>
              </p:cNvSpPr>
              <p:nvPr/>
            </p:nvSpPr>
            <p:spPr bwMode="auto">
              <a:xfrm>
                <a:off x="163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8" name="Oval 135"/>
              <p:cNvSpPr>
                <a:spLocks noChangeArrowheads="1"/>
              </p:cNvSpPr>
              <p:nvPr/>
            </p:nvSpPr>
            <p:spPr bwMode="auto">
              <a:xfrm>
                <a:off x="177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9" name="Oval 136"/>
              <p:cNvSpPr>
                <a:spLocks noChangeArrowheads="1"/>
              </p:cNvSpPr>
              <p:nvPr/>
            </p:nvSpPr>
            <p:spPr bwMode="auto">
              <a:xfrm>
                <a:off x="190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0" name="Oval 137"/>
              <p:cNvSpPr>
                <a:spLocks noChangeArrowheads="1"/>
              </p:cNvSpPr>
              <p:nvPr/>
            </p:nvSpPr>
            <p:spPr bwMode="auto">
              <a:xfrm>
                <a:off x="204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1" name="Oval 138"/>
              <p:cNvSpPr>
                <a:spLocks noChangeArrowheads="1"/>
              </p:cNvSpPr>
              <p:nvPr/>
            </p:nvSpPr>
            <p:spPr bwMode="auto">
              <a:xfrm>
                <a:off x="217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2" name="Oval 139"/>
              <p:cNvSpPr>
                <a:spLocks noChangeArrowheads="1"/>
              </p:cNvSpPr>
              <p:nvPr/>
            </p:nvSpPr>
            <p:spPr bwMode="auto">
              <a:xfrm>
                <a:off x="230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3" name="Oval 140"/>
              <p:cNvSpPr>
                <a:spLocks noChangeArrowheads="1"/>
              </p:cNvSpPr>
              <p:nvPr/>
            </p:nvSpPr>
            <p:spPr bwMode="auto">
              <a:xfrm>
                <a:off x="244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4" name="Oval 141"/>
              <p:cNvSpPr>
                <a:spLocks noChangeArrowheads="1"/>
              </p:cNvSpPr>
              <p:nvPr/>
            </p:nvSpPr>
            <p:spPr bwMode="auto">
              <a:xfrm>
                <a:off x="257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Oval 142"/>
            <p:cNvSpPr>
              <a:spLocks noChangeArrowheads="1"/>
            </p:cNvSpPr>
            <p:nvPr/>
          </p:nvSpPr>
          <p:spPr bwMode="auto">
            <a:xfrm>
              <a:off x="475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Oval 143"/>
            <p:cNvSpPr>
              <a:spLocks noChangeArrowheads="1"/>
            </p:cNvSpPr>
            <p:nvPr/>
          </p:nvSpPr>
          <p:spPr bwMode="auto">
            <a:xfrm>
              <a:off x="499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Oval 144"/>
            <p:cNvSpPr>
              <a:spLocks noChangeArrowheads="1"/>
            </p:cNvSpPr>
            <p:nvPr/>
          </p:nvSpPr>
          <p:spPr bwMode="auto">
            <a:xfrm>
              <a:off x="523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Oval 145"/>
            <p:cNvSpPr>
              <a:spLocks noChangeArrowheads="1"/>
            </p:cNvSpPr>
            <p:nvPr/>
          </p:nvSpPr>
          <p:spPr bwMode="auto">
            <a:xfrm>
              <a:off x="475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Oval 146"/>
            <p:cNvSpPr>
              <a:spLocks noChangeArrowheads="1"/>
            </p:cNvSpPr>
            <p:nvPr/>
          </p:nvSpPr>
          <p:spPr bwMode="auto">
            <a:xfrm>
              <a:off x="4752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Oval 147"/>
            <p:cNvSpPr>
              <a:spLocks noChangeArrowheads="1"/>
            </p:cNvSpPr>
            <p:nvPr/>
          </p:nvSpPr>
          <p:spPr bwMode="auto">
            <a:xfrm>
              <a:off x="475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Oval 148"/>
            <p:cNvSpPr>
              <a:spLocks noChangeArrowheads="1"/>
            </p:cNvSpPr>
            <p:nvPr/>
          </p:nvSpPr>
          <p:spPr bwMode="auto">
            <a:xfrm>
              <a:off x="499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Oval 149"/>
            <p:cNvSpPr>
              <a:spLocks noChangeArrowheads="1"/>
            </p:cNvSpPr>
            <p:nvPr/>
          </p:nvSpPr>
          <p:spPr bwMode="auto">
            <a:xfrm>
              <a:off x="499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AutoShape 150"/>
            <p:cNvSpPr>
              <a:spLocks noChangeArrowheads="1"/>
            </p:cNvSpPr>
            <p:nvPr/>
          </p:nvSpPr>
          <p:spPr bwMode="auto">
            <a:xfrm>
              <a:off x="3792" y="1200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42DB3-4D30-4603-B511-1A1CA35D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F7DC02-4CF5-44D3-9FA7-9CDBF8B603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dirty="0">
                    <a:solidFill>
                      <a:srgbClr val="CC3300"/>
                    </a:solidFill>
                  </a:rPr>
                  <a:t>Misra-Gries (MG) </a:t>
                </a:r>
                <a:r>
                  <a:rPr lang="en-US" dirty="0"/>
                  <a:t>algorithm finds up to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items that occur more than </a:t>
                </a:r>
                <a:r>
                  <a:rPr lang="en-US" dirty="0">
                    <a:solidFill>
                      <a:srgbClr val="C00000"/>
                    </a:solidFill>
                  </a:rPr>
                  <a:t>1/(k+1) </a:t>
                </a:r>
                <a:r>
                  <a:rPr lang="en-US" dirty="0"/>
                  <a:t>fraction of the time in a stream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lvl="1" eaLnBrk="1" hangingPunct="1"/>
                <a:r>
                  <a:rPr lang="en-US" dirty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n/(k+1)</a:t>
                </a:r>
              </a:p>
              <a:p>
                <a:pPr eaLnBrk="1" hangingPunct="1"/>
                <a:r>
                  <a:rPr lang="en-US" dirty="0"/>
                  <a:t>Keep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/>
                  <a:t>If item is monitored, increase its counter</a:t>
                </a:r>
              </a:p>
              <a:p>
                <a:pPr lvl="1" eaLnBrk="1" hangingPunct="1"/>
                <a:r>
                  <a:rPr lang="en-US" dirty="0"/>
                  <a:t>Else, if &lt;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items monitored, add new item with count 1</a:t>
                </a:r>
              </a:p>
              <a:p>
                <a:pPr lvl="1" eaLnBrk="1" hangingPunct="1"/>
                <a:r>
                  <a:rPr lang="en-US" dirty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>
                <a:blip r:embed="rId2"/>
                <a:stretch>
                  <a:fillRect l="-296" t="-30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1 2 3 4 5 6 7 8 9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4331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19793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dirty="0" err="1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>
                    <a:solidFill>
                      <a:srgbClr val="CC3300"/>
                    </a:solidFill>
                  </a:rPr>
                  <a:t> (MG) </a:t>
                </a:r>
                <a:r>
                  <a:rPr lang="en-US" dirty="0"/>
                  <a:t>algorithm finds up to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items that occur more than </a:t>
                </a:r>
                <a:r>
                  <a:rPr lang="en-US" dirty="0">
                    <a:solidFill>
                      <a:srgbClr val="C00000"/>
                    </a:solidFill>
                  </a:rPr>
                  <a:t>1/(k+1)</a:t>
                </a:r>
                <a:r>
                  <a:rPr lang="en-US" dirty="0"/>
                  <a:t> fraction of the time in a stream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lvl="1" eaLnBrk="1" hangingPunct="1"/>
                <a:r>
                  <a:rPr lang="en-US" dirty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n/(k+1)</a:t>
                </a:r>
              </a:p>
              <a:p>
                <a:pPr eaLnBrk="1" hangingPunct="1"/>
                <a:r>
                  <a:rPr lang="en-US" dirty="0"/>
                  <a:t>Keep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/>
                  <a:t>If item is monitored, increase its counter</a:t>
                </a:r>
              </a:p>
              <a:p>
                <a:pPr lvl="1" eaLnBrk="1" hangingPunct="1"/>
                <a:r>
                  <a:rPr lang="en-US" dirty="0"/>
                  <a:t>Else, if &lt; </a:t>
                </a:r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:r>
                  <a:rPr lang="en-US" dirty="0"/>
                  <a:t> items monitored, add new item with count 1</a:t>
                </a:r>
              </a:p>
              <a:p>
                <a:pPr lvl="1" eaLnBrk="1" hangingPunct="1"/>
                <a:r>
                  <a:rPr lang="en-US" dirty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>
                <a:blip r:embed="rId2"/>
                <a:stretch>
                  <a:fillRect l="-296" t="-30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1 2 3 4 5 6 7 8 9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349049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B69AE-8DF1-4C36-B6E8-076D792C3027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Streaming MG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458200" cy="52578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en-US" dirty="0"/>
                  <a:t> = total input size</a:t>
                </a:r>
              </a:p>
              <a:p>
                <a:pPr eaLnBrk="1" hangingPunct="1"/>
                <a:r>
                  <a:rPr lang="en-US" dirty="0">
                    <a:solidFill>
                      <a:schemeClr val="tx1"/>
                    </a:solidFill>
                  </a:rPr>
                  <a:t>Error analysis</a:t>
                </a:r>
              </a:p>
              <a:p>
                <a:pPr lvl="1"/>
                <a:r>
                  <a:rPr lang="en-US" dirty="0"/>
                  <a:t>True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[counter, counter + </a:t>
                </a:r>
                <a:r>
                  <a:rPr lang="en-US" dirty="0">
                    <a:solidFill>
                      <a:schemeClr val="tx1"/>
                    </a:solidFill>
                  </a:rPr>
                  <a:t># decrements]</a:t>
                </a:r>
                <a:endParaRPr lang="en-US" dirty="0"/>
              </a:p>
              <a:p>
                <a:pPr lvl="1" eaLnBrk="1" hangingPunct="1"/>
                <a:r>
                  <a:rPr lang="en-US" dirty="0"/>
                  <a:t>Each decrement corresponds to deleting </a:t>
                </a:r>
                <a:r>
                  <a:rPr lang="en-US" dirty="0">
                    <a:solidFill>
                      <a:srgbClr val="C00000"/>
                    </a:solidFill>
                  </a:rPr>
                  <a:t>(k+1)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dirty="0"/>
                  <a:t>distinct items from stream</a:t>
                </a:r>
              </a:p>
              <a:p>
                <a:pPr lvl="1"/>
                <a:r>
                  <a:rPr lang="en-US" dirty="0"/>
                  <a:t>At most </a:t>
                </a:r>
                <a:r>
                  <a:rPr lang="en-US" dirty="0">
                    <a:solidFill>
                      <a:srgbClr val="C00000"/>
                    </a:solidFill>
                  </a:rPr>
                  <a:t>n/(k+1) </a:t>
                </a:r>
                <a:r>
                  <a:rPr lang="en-US" dirty="0"/>
                  <a:t>decrements on each unique key</a:t>
                </a:r>
              </a:p>
              <a:p>
                <a:pPr lvl="1"/>
                <a:r>
                  <a:rPr lang="en-US" dirty="0"/>
                  <a:t>So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n/(k+1)</a:t>
                </a:r>
              </a:p>
              <a:p>
                <a:pPr lvl="1"/>
                <a:r>
                  <a:rPr lang="en-US" dirty="0"/>
                  <a:t>Note: counter = 0 for items not kept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We can easily keep track of # decrements, so the actual error guarantee can be smaller than n/(k+1)</a:t>
                </a:r>
              </a:p>
              <a:p>
                <a:pPr lvl="1"/>
                <a:r>
                  <a:rPr lang="en-US" dirty="0"/>
                  <a:t>On real date sets, the true count is usually closer to the upper bound, i.e., counter + # decrements</a:t>
                </a:r>
              </a:p>
            </p:txBody>
          </p:sp>
        </mc:Choice>
        <mc:Fallback xmlns="">
          <p:sp>
            <p:nvSpPr>
              <p:cNvPr id="112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458200" cy="5257800"/>
              </a:xfrm>
              <a:blipFill>
                <a:blip r:embed="rId2"/>
                <a:stretch>
                  <a:fillRect l="-432" t="-928" r="-648" b="-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1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4D63-D32A-4342-A5E8-870156ACF1B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Heavy hitters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1289153"/>
                <a:ext cx="8416977" cy="5381469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dirty="0">
                    <a:solidFill>
                      <a:srgbClr val="CC3300"/>
                    </a:solidFill>
                  </a:rPr>
                  <a:t>Misra-Gries (MG) </a:t>
                </a:r>
                <a:r>
                  <a:rPr lang="en-US" dirty="0"/>
                  <a:t>algorithm estimate the frequency of any item within a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HK" b="0" i="0" dirty="0" smtClean="0">
                        <a:solidFill>
                          <a:srgbClr val="C0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</a:rPr>
                      <m:t>/(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</a:rPr>
                      <m:t>+1)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to denote the true frequency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Guarantees: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it must be reported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</a:t>
                </a:r>
                <a:r>
                  <a:rPr lang="en-HK" dirty="0"/>
                  <a:t>it may or may not be reported (false positives)</a:t>
                </a:r>
              </a:p>
              <a:p>
                <a:pPr lvl="1"/>
                <a:r>
                  <a:rPr lang="en-HK" dirty="0"/>
                  <a:t>For any reported item, the estimated frequency has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eliminate false positives?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 heavy hitter threshold is frequency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Report any item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must be reported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must not be reported</a:t>
                </a:r>
              </a:p>
              <a:p>
                <a:pPr lvl="2"/>
                <a:r>
                  <a:rPr lang="en-US" dirty="0"/>
                  <a:t>In between: may or may not be reported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289153"/>
                <a:ext cx="8416977" cy="5381469"/>
              </a:xfrm>
              <a:blipFill>
                <a:blip r:embed="rId2"/>
                <a:stretch>
                  <a:fillRect l="-290" t="-13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5029200"/>
          </a:xfrm>
        </p:spPr>
        <p:txBody>
          <a:bodyPr/>
          <a:lstStyle/>
          <a:p>
            <a:r>
              <a:rPr lang="en-US" dirty="0"/>
              <a:t>We model data as a collection of simple </a:t>
            </a:r>
            <a:r>
              <a:rPr lang="en-US" dirty="0" err="1">
                <a:solidFill>
                  <a:schemeClr val="bg2"/>
                </a:solidFill>
              </a:rPr>
              <a:t>tuples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Arrivals only model: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(x, 3), (y, 2), (x, 2)</a:t>
            </a:r>
            <a:r>
              <a:rPr lang="en-US" dirty="0"/>
              <a:t> encodes</a:t>
            </a:r>
            <a:br>
              <a:rPr lang="en-US" dirty="0"/>
            </a:br>
            <a:r>
              <a:rPr lang="en-US" dirty="0"/>
              <a:t>the arrival of 3 copies of item </a:t>
            </a:r>
            <a:r>
              <a:rPr lang="en-US" dirty="0">
                <a:solidFill>
                  <a:schemeClr val="bg2"/>
                </a:solidFill>
              </a:rPr>
              <a:t>x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2 copies of y, then 2 copies of </a:t>
            </a:r>
            <a:r>
              <a:rPr lang="en-US" dirty="0">
                <a:solidFill>
                  <a:schemeClr val="bg2"/>
                </a:solidFill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Could represent </a:t>
            </a:r>
            <a:r>
              <a:rPr lang="en-US" dirty="0" err="1"/>
              <a:t>eg</a:t>
            </a:r>
            <a:r>
              <a:rPr lang="en-US" dirty="0"/>
              <a:t>. packets on a network; power usage</a:t>
            </a:r>
          </a:p>
          <a:p>
            <a:r>
              <a:rPr lang="en-US" dirty="0"/>
              <a:t>Arrivals and departures: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(x, 3), (y,2), (x, -2)</a:t>
            </a:r>
            <a:r>
              <a:rPr lang="en-US" dirty="0"/>
              <a:t> encodes</a:t>
            </a:r>
            <a:br>
              <a:rPr lang="en-US" dirty="0"/>
            </a:br>
            <a:r>
              <a:rPr lang="en-US" dirty="0"/>
              <a:t> final state of </a:t>
            </a:r>
            <a:r>
              <a:rPr lang="en-US" dirty="0">
                <a:solidFill>
                  <a:schemeClr val="bg2"/>
                </a:solidFill>
              </a:rPr>
              <a:t>(x, 1), (y, 2).</a:t>
            </a:r>
          </a:p>
          <a:p>
            <a:pPr lvl="1"/>
            <a:r>
              <a:rPr lang="en-US" dirty="0"/>
              <a:t> Can represent fluctuating quantities, or measure differences between two distributions</a:t>
            </a:r>
          </a:p>
        </p:txBody>
      </p:sp>
      <p:grpSp>
        <p:nvGrpSpPr>
          <p:cNvPr id="328715" name="Group 11"/>
          <p:cNvGrpSpPr>
            <a:grpSpLocks/>
          </p:cNvGrpSpPr>
          <p:nvPr/>
        </p:nvGrpSpPr>
        <p:grpSpPr bwMode="auto">
          <a:xfrm>
            <a:off x="6629400" y="2895600"/>
            <a:ext cx="1066800" cy="304800"/>
            <a:chOff x="1152" y="2496"/>
            <a:chExt cx="672" cy="192"/>
          </a:xfrm>
        </p:grpSpPr>
        <p:sp>
          <p:nvSpPr>
            <p:cNvPr id="328708" name="Oval 4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09" name="Oval 5"/>
            <p:cNvSpPr>
              <a:spLocks noChangeArrowheads="1"/>
            </p:cNvSpPr>
            <p:nvPr/>
          </p:nvSpPr>
          <p:spPr bwMode="auto">
            <a:xfrm>
              <a:off x="1392" y="249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10" name="Oval 6"/>
            <p:cNvSpPr>
              <a:spLocks noChangeArrowheads="1"/>
            </p:cNvSpPr>
            <p:nvPr/>
          </p:nvSpPr>
          <p:spPr bwMode="auto">
            <a:xfrm>
              <a:off x="1632" y="249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28716" name="Group 12"/>
          <p:cNvGrpSpPr>
            <a:grpSpLocks/>
          </p:cNvGrpSpPr>
          <p:nvPr/>
        </p:nvGrpSpPr>
        <p:grpSpPr bwMode="auto">
          <a:xfrm>
            <a:off x="7772400" y="2895600"/>
            <a:ext cx="685800" cy="304800"/>
            <a:chOff x="1872" y="2496"/>
            <a:chExt cx="432" cy="192"/>
          </a:xfrm>
        </p:grpSpPr>
        <p:sp>
          <p:nvSpPr>
            <p:cNvPr id="328711" name="Oval 7"/>
            <p:cNvSpPr>
              <a:spLocks noChangeArrowheads="1"/>
            </p:cNvSpPr>
            <p:nvPr/>
          </p:nvSpPr>
          <p:spPr bwMode="auto">
            <a:xfrm>
              <a:off x="1872" y="249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12" name="Oval 8"/>
            <p:cNvSpPr>
              <a:spLocks noChangeArrowheads="1"/>
            </p:cNvSpPr>
            <p:nvPr/>
          </p:nvSpPr>
          <p:spPr bwMode="auto">
            <a:xfrm>
              <a:off x="2112" y="249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28717" name="Group 13"/>
          <p:cNvGrpSpPr>
            <a:grpSpLocks/>
          </p:cNvGrpSpPr>
          <p:nvPr/>
        </p:nvGrpSpPr>
        <p:grpSpPr bwMode="auto">
          <a:xfrm>
            <a:off x="6629400" y="3276600"/>
            <a:ext cx="685800" cy="304800"/>
            <a:chOff x="1152" y="2736"/>
            <a:chExt cx="432" cy="192"/>
          </a:xfrm>
        </p:grpSpPr>
        <p:sp>
          <p:nvSpPr>
            <p:cNvPr id="328713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14" name="Oval 10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6096000" y="2819400"/>
            <a:ext cx="68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96000" y="4648200"/>
            <a:ext cx="68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</a:t>
            </a:r>
          </a:p>
        </p:txBody>
      </p:sp>
      <p:sp>
        <p:nvSpPr>
          <p:cNvPr id="328721" name="Oval 17"/>
          <p:cNvSpPr>
            <a:spLocks noChangeArrowheads="1"/>
          </p:cNvSpPr>
          <p:nvPr/>
        </p:nvSpPr>
        <p:spPr bwMode="auto">
          <a:xfrm>
            <a:off x="6629400" y="4724400"/>
            <a:ext cx="304800" cy="3048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8724" name="Group 20"/>
          <p:cNvGrpSpPr>
            <a:grpSpLocks/>
          </p:cNvGrpSpPr>
          <p:nvPr/>
        </p:nvGrpSpPr>
        <p:grpSpPr bwMode="auto">
          <a:xfrm>
            <a:off x="7010400" y="4724400"/>
            <a:ext cx="685800" cy="304800"/>
            <a:chOff x="4416" y="2976"/>
            <a:chExt cx="432" cy="192"/>
          </a:xfrm>
        </p:grpSpPr>
        <p:sp>
          <p:nvSpPr>
            <p:cNvPr id="328722" name="Oval 18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23" name="Oval 19"/>
            <p:cNvSpPr>
              <a:spLocks noChangeArrowheads="1"/>
            </p:cNvSpPr>
            <p:nvPr/>
          </p:nvSpPr>
          <p:spPr bwMode="auto">
            <a:xfrm>
              <a:off x="4656" y="2976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28725" name="Group 21"/>
          <p:cNvGrpSpPr>
            <a:grpSpLocks/>
          </p:cNvGrpSpPr>
          <p:nvPr/>
        </p:nvGrpSpPr>
        <p:grpSpPr bwMode="auto">
          <a:xfrm>
            <a:off x="6629400" y="5105400"/>
            <a:ext cx="685800" cy="304800"/>
            <a:chOff x="1152" y="2736"/>
            <a:chExt cx="432" cy="192"/>
          </a:xfrm>
        </p:grpSpPr>
        <p:sp>
          <p:nvSpPr>
            <p:cNvPr id="328726" name="Oval 22"/>
            <p:cNvSpPr>
              <a:spLocks noChangeArrowheads="1"/>
            </p:cNvSpPr>
            <p:nvPr/>
          </p:nvSpPr>
          <p:spPr bwMode="auto">
            <a:xfrm>
              <a:off x="1152" y="2736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8727" name="Oval 23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uiExpand="1" build="p"/>
      <p:bldP spid="328718" grpId="0"/>
      <p:bldP spid="328719" grpId="0"/>
      <p:bldP spid="3287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Count-Min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8458200" cy="4343400"/>
              </a:xfrm>
            </p:spPr>
            <p:txBody>
              <a:bodyPr/>
              <a:lstStyle/>
              <a:p>
                <a:r>
                  <a:rPr lang="en-US" dirty="0"/>
                  <a:t>Model input data as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(very large!)</a:t>
                </a:r>
              </a:p>
              <a:p>
                <a:r>
                  <a:rPr lang="en-US" dirty="0"/>
                  <a:t>Creates a small summary as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size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hash function to map vector entries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Each entry in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mapped to one bucket per row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HK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HK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Works on arrivals &amp; departures streams</a:t>
                </a:r>
              </a:p>
            </p:txBody>
          </p:sp>
        </mc:Choice>
        <mc:Fallback xmlns="">
          <p:sp>
            <p:nvSpPr>
              <p:cNvPr id="540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458200" cy="4343400"/>
              </a:xfrm>
              <a:blipFill>
                <a:blip r:embed="rId3"/>
                <a:stretch>
                  <a:fillRect l="-432" t="-11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4724400"/>
            <a:ext cx="2133600" cy="1184275"/>
            <a:chOff x="4128" y="864"/>
            <a:chExt cx="864" cy="480"/>
          </a:xfrm>
        </p:grpSpPr>
        <p:sp>
          <p:nvSpPr>
            <p:cNvPr id="540677" name="Rectangle 5"/>
            <p:cNvSpPr>
              <a:spLocks noChangeArrowheads="1"/>
            </p:cNvSpPr>
            <p:nvPr/>
          </p:nvSpPr>
          <p:spPr bwMode="auto">
            <a:xfrm>
              <a:off x="4128" y="86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78" name="Line 6"/>
            <p:cNvSpPr>
              <a:spLocks noChangeShapeType="1"/>
            </p:cNvSpPr>
            <p:nvPr/>
          </p:nvSpPr>
          <p:spPr bwMode="auto">
            <a:xfrm>
              <a:off x="422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79" name="Line 7"/>
            <p:cNvSpPr>
              <a:spLocks noChangeShapeType="1"/>
            </p:cNvSpPr>
            <p:nvPr/>
          </p:nvSpPr>
          <p:spPr bwMode="auto">
            <a:xfrm>
              <a:off x="432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0" name="Line 8"/>
            <p:cNvSpPr>
              <a:spLocks noChangeShapeType="1"/>
            </p:cNvSpPr>
            <p:nvPr/>
          </p:nvSpPr>
          <p:spPr bwMode="auto">
            <a:xfrm>
              <a:off x="441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1" name="Line 9"/>
            <p:cNvSpPr>
              <a:spLocks noChangeShapeType="1"/>
            </p:cNvSpPr>
            <p:nvPr/>
          </p:nvSpPr>
          <p:spPr bwMode="auto">
            <a:xfrm>
              <a:off x="45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2" name="Line 10"/>
            <p:cNvSpPr>
              <a:spLocks noChangeShapeType="1"/>
            </p:cNvSpPr>
            <p:nvPr/>
          </p:nvSpPr>
          <p:spPr bwMode="auto">
            <a:xfrm>
              <a:off x="4608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470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4" name="Line 12"/>
            <p:cNvSpPr>
              <a:spLocks noChangeShapeType="1"/>
            </p:cNvSpPr>
            <p:nvPr/>
          </p:nvSpPr>
          <p:spPr bwMode="auto">
            <a:xfrm>
              <a:off x="480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5" name="Line 13"/>
            <p:cNvSpPr>
              <a:spLocks noChangeShapeType="1"/>
            </p:cNvSpPr>
            <p:nvPr/>
          </p:nvSpPr>
          <p:spPr bwMode="auto">
            <a:xfrm>
              <a:off x="489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6" name="Line 14"/>
            <p:cNvSpPr>
              <a:spLocks noChangeShapeType="1"/>
            </p:cNvSpPr>
            <p:nvPr/>
          </p:nvSpPr>
          <p:spPr bwMode="auto">
            <a:xfrm>
              <a:off x="4128" y="9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7" name="Line 15"/>
            <p:cNvSpPr>
              <a:spLocks noChangeShapeType="1"/>
            </p:cNvSpPr>
            <p:nvPr/>
          </p:nvSpPr>
          <p:spPr bwMode="auto">
            <a:xfrm>
              <a:off x="4128" y="10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8" name="Line 16"/>
            <p:cNvSpPr>
              <a:spLocks noChangeShapeType="1"/>
            </p:cNvSpPr>
            <p:nvPr/>
          </p:nvSpPr>
          <p:spPr bwMode="auto">
            <a:xfrm>
              <a:off x="41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0689" name="Line 17"/>
            <p:cNvSpPr>
              <a:spLocks noChangeShapeType="1"/>
            </p:cNvSpPr>
            <p:nvPr/>
          </p:nvSpPr>
          <p:spPr bwMode="auto">
            <a:xfrm>
              <a:off x="4128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0690" name="Line 18"/>
          <p:cNvSpPr>
            <a:spLocks noChangeShapeType="1"/>
          </p:cNvSpPr>
          <p:nvPr/>
        </p:nvSpPr>
        <p:spPr bwMode="auto">
          <a:xfrm>
            <a:off x="3048000" y="4495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691" name="Text Box 19"/>
              <p:cNvSpPr txBox="1">
                <a:spLocks noChangeArrowheads="1"/>
              </p:cNvSpPr>
              <p:nvPr/>
            </p:nvSpPr>
            <p:spPr bwMode="auto">
              <a:xfrm>
                <a:off x="3962400" y="4114800"/>
                <a:ext cx="45717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HK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B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0691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114800"/>
                <a:ext cx="4571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692" name="Line 20"/>
          <p:cNvSpPr>
            <a:spLocks noChangeShapeType="1"/>
          </p:cNvSpPr>
          <p:nvPr/>
        </p:nvSpPr>
        <p:spPr bwMode="auto">
          <a:xfrm>
            <a:off x="5486400" y="472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693" name="Text Box 21"/>
              <p:cNvSpPr txBox="1">
                <a:spLocks noChangeArrowheads="1"/>
              </p:cNvSpPr>
              <p:nvPr/>
            </p:nvSpPr>
            <p:spPr bwMode="auto">
              <a:xfrm>
                <a:off x="5486400" y="5105400"/>
                <a:ext cx="4203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B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0693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5105400"/>
                <a:ext cx="42030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694" name="Text Box 22"/>
              <p:cNvSpPr txBox="1">
                <a:spLocks noChangeArrowheads="1"/>
              </p:cNvSpPr>
              <p:nvPr/>
            </p:nvSpPr>
            <p:spPr bwMode="auto">
              <a:xfrm>
                <a:off x="1808814" y="4800600"/>
                <a:ext cx="1239186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B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Array: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CM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B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069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8814" y="4800600"/>
                <a:ext cx="1239186" cy="830997"/>
              </a:xfrm>
              <a:prstGeom prst="rect">
                <a:avLst/>
              </a:prstGeom>
              <a:blipFill>
                <a:blip r:embed="rId6"/>
                <a:stretch>
                  <a:fillRect l="-7882" t="-5147" r="-2956" b="-102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Count-Min Sketch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4419600"/>
                <a:ext cx="8229600" cy="2133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Merge two sketches by entry-wise summation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by taking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baseline="-25000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Guarantees error less than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size </a:t>
                </a:r>
                <a:r>
                  <a:rPr lang="en-US" dirty="0">
                    <a:solidFill>
                      <a:schemeClr val="bg2"/>
                    </a:solidFill>
                  </a:rPr>
                  <a:t>O(1/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</a:rPr>
                  <a:t>e</a:t>
                </a:r>
                <a:r>
                  <a:rPr lang="en-US" dirty="0">
                    <a:solidFill>
                      <a:schemeClr val="bg2"/>
                    </a:solidFill>
                  </a:rPr>
                  <a:t> log 1/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</a:rPr>
                  <a:t>d</a:t>
                </a:r>
                <a:r>
                  <a:rPr lang="en-US" dirty="0">
                    <a:solidFill>
                      <a:schemeClr val="bg2"/>
                    </a:solidFill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Probability of more error is less than </a:t>
                </a:r>
                <a:r>
                  <a:rPr lang="en-US" dirty="0">
                    <a:solidFill>
                      <a:schemeClr val="bg2"/>
                    </a:solidFill>
                  </a:rPr>
                  <a:t>1-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</a:rPr>
                  <a:t>d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42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419600"/>
                <a:ext cx="8229600" cy="2133600"/>
              </a:xfrm>
              <a:blipFill>
                <a:blip r:embed="rId3"/>
                <a:stretch>
                  <a:fillRect l="-444" t="-40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6200" y="2133600"/>
            <a:ext cx="1676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2209800" y="1371600"/>
            <a:ext cx="548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2209800" y="1574800"/>
            <a:ext cx="609600" cy="40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2819400" y="1778000"/>
            <a:ext cx="609600" cy="20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3429000" y="1439863"/>
            <a:ext cx="609600" cy="541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038600" y="1846263"/>
            <a:ext cx="609600" cy="1349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4648200" y="1643063"/>
            <a:ext cx="609600" cy="3381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5867400" y="1912938"/>
            <a:ext cx="609600" cy="682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6477000" y="1846263"/>
            <a:ext cx="609600" cy="1349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3" name="Rectangle 13"/>
          <p:cNvSpPr>
            <a:spLocks noChangeArrowheads="1"/>
          </p:cNvSpPr>
          <p:nvPr/>
        </p:nvSpPr>
        <p:spPr bwMode="auto">
          <a:xfrm>
            <a:off x="7086600" y="1643063"/>
            <a:ext cx="609600" cy="3381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28194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34290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6" name="Line 16"/>
          <p:cNvSpPr>
            <a:spLocks noChangeShapeType="1"/>
          </p:cNvSpPr>
          <p:nvPr/>
        </p:nvSpPr>
        <p:spPr bwMode="auto">
          <a:xfrm>
            <a:off x="40386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>
            <a:off x="46482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52578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39" name="Line 19"/>
          <p:cNvSpPr>
            <a:spLocks noChangeShapeType="1"/>
          </p:cNvSpPr>
          <p:nvPr/>
        </p:nvSpPr>
        <p:spPr bwMode="auto">
          <a:xfrm>
            <a:off x="58674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0" name="Line 20"/>
          <p:cNvSpPr>
            <a:spLocks noChangeShapeType="1"/>
          </p:cNvSpPr>
          <p:nvPr/>
        </p:nvSpPr>
        <p:spPr bwMode="auto">
          <a:xfrm>
            <a:off x="64770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1" name="Line 21"/>
          <p:cNvSpPr>
            <a:spLocks noChangeShapeType="1"/>
          </p:cNvSpPr>
          <p:nvPr/>
        </p:nvSpPr>
        <p:spPr bwMode="auto">
          <a:xfrm>
            <a:off x="70866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2209800" y="1371600"/>
            <a:ext cx="5486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28194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34290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5" name="Line 25"/>
          <p:cNvSpPr>
            <a:spLocks noChangeShapeType="1"/>
          </p:cNvSpPr>
          <p:nvPr/>
        </p:nvSpPr>
        <p:spPr bwMode="auto">
          <a:xfrm>
            <a:off x="40386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6" name="Line 26"/>
          <p:cNvSpPr>
            <a:spLocks noChangeShapeType="1"/>
          </p:cNvSpPr>
          <p:nvPr/>
        </p:nvSpPr>
        <p:spPr bwMode="auto">
          <a:xfrm>
            <a:off x="46482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52578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>
            <a:off x="58674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>
            <a:off x="64770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50" name="Line 30"/>
          <p:cNvSpPr>
            <a:spLocks noChangeShapeType="1"/>
          </p:cNvSpPr>
          <p:nvPr/>
        </p:nvSpPr>
        <p:spPr bwMode="auto">
          <a:xfrm>
            <a:off x="70866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51" name="Line 31"/>
          <p:cNvSpPr>
            <a:spLocks noChangeShapeType="1"/>
          </p:cNvSpPr>
          <p:nvPr/>
        </p:nvSpPr>
        <p:spPr bwMode="auto">
          <a:xfrm>
            <a:off x="2209800" y="1981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2209800" y="2590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53" name="Line 33"/>
          <p:cNvSpPr>
            <a:spLocks noChangeShapeType="1"/>
          </p:cNvSpPr>
          <p:nvPr/>
        </p:nvSpPr>
        <p:spPr bwMode="auto">
          <a:xfrm>
            <a:off x="2209800" y="3200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00400" y="1385888"/>
            <a:ext cx="4114800" cy="2225675"/>
            <a:chOff x="2016" y="873"/>
            <a:chExt cx="2592" cy="1402"/>
          </a:xfrm>
        </p:grpSpPr>
        <p:sp>
          <p:nvSpPr>
            <p:cNvPr id="542755" name="Text Box 35"/>
            <p:cNvSpPr txBox="1">
              <a:spLocks noChangeArrowheads="1"/>
            </p:cNvSpPr>
            <p:nvPr/>
          </p:nvSpPr>
          <p:spPr bwMode="auto">
            <a:xfrm>
              <a:off x="2016" y="873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+c</a:t>
              </a:r>
            </a:p>
          </p:txBody>
        </p:sp>
        <p:sp>
          <p:nvSpPr>
            <p:cNvPr id="542756" name="Text Box 36"/>
            <p:cNvSpPr txBox="1">
              <a:spLocks noChangeArrowheads="1"/>
            </p:cNvSpPr>
            <p:nvPr/>
          </p:nvSpPr>
          <p:spPr bwMode="auto">
            <a:xfrm>
              <a:off x="3936" y="134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+c</a:t>
              </a:r>
            </a:p>
          </p:txBody>
        </p:sp>
        <p:sp>
          <p:nvSpPr>
            <p:cNvPr id="542757" name="Text Box 37"/>
            <p:cNvSpPr txBox="1">
              <a:spLocks noChangeArrowheads="1"/>
            </p:cNvSpPr>
            <p:nvPr/>
          </p:nvSpPr>
          <p:spPr bwMode="auto">
            <a:xfrm>
              <a:off x="2400" y="168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+c</a:t>
              </a:r>
            </a:p>
          </p:txBody>
        </p:sp>
        <p:sp>
          <p:nvSpPr>
            <p:cNvPr id="542758" name="Text Box 38"/>
            <p:cNvSpPr txBox="1">
              <a:spLocks noChangeArrowheads="1"/>
            </p:cNvSpPr>
            <p:nvPr/>
          </p:nvSpPr>
          <p:spPr bwMode="auto">
            <a:xfrm>
              <a:off x="3168" y="2025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B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+c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143000" y="1676400"/>
            <a:ext cx="5562600" cy="1905000"/>
            <a:chOff x="720" y="1056"/>
            <a:chExt cx="3504" cy="1200"/>
          </a:xfrm>
        </p:grpSpPr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1104" y="1056"/>
              <a:ext cx="1248" cy="48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1104" y="1392"/>
              <a:ext cx="3120" cy="14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762" name="Line 42"/>
            <p:cNvSpPr>
              <a:spLocks noChangeShapeType="1"/>
            </p:cNvSpPr>
            <p:nvPr/>
          </p:nvSpPr>
          <p:spPr bwMode="auto">
            <a:xfrm>
              <a:off x="1104" y="1536"/>
              <a:ext cx="1632" cy="3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763" name="Line 43"/>
            <p:cNvSpPr>
              <a:spLocks noChangeShapeType="1"/>
            </p:cNvSpPr>
            <p:nvPr/>
          </p:nvSpPr>
          <p:spPr bwMode="auto">
            <a:xfrm>
              <a:off x="1104" y="1536"/>
              <a:ext cx="2400" cy="72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764" name="Text Box 44"/>
            <p:cNvSpPr txBox="1">
              <a:spLocks noChangeArrowheads="1"/>
            </p:cNvSpPr>
            <p:nvPr/>
          </p:nvSpPr>
          <p:spPr bwMode="auto">
            <a:xfrm>
              <a:off x="864" y="105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(j)</a:t>
              </a:r>
            </a:p>
          </p:txBody>
        </p:sp>
        <p:sp>
          <p:nvSpPr>
            <p:cNvPr id="542765" name="Text Box 45"/>
            <p:cNvSpPr txBox="1">
              <a:spLocks noChangeArrowheads="1"/>
            </p:cNvSpPr>
            <p:nvPr/>
          </p:nvSpPr>
          <p:spPr bwMode="auto">
            <a:xfrm>
              <a:off x="720" y="177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(j)</a:t>
              </a:r>
            </a:p>
          </p:txBody>
        </p:sp>
      </p:grp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81000" y="220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j,+c</a:t>
            </a:r>
          </a:p>
        </p:txBody>
      </p:sp>
      <p:sp>
        <p:nvSpPr>
          <p:cNvPr id="542767" name="Line 47"/>
          <p:cNvSpPr>
            <a:spLocks noChangeShapeType="1"/>
          </p:cNvSpPr>
          <p:nvPr/>
        </p:nvSpPr>
        <p:spPr bwMode="auto">
          <a:xfrm>
            <a:off x="7924800" y="1371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68" name="Line 48"/>
          <p:cNvSpPr>
            <a:spLocks noChangeShapeType="1"/>
          </p:cNvSpPr>
          <p:nvPr/>
        </p:nvSpPr>
        <p:spPr bwMode="auto">
          <a:xfrm>
            <a:off x="2209800" y="4038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 rot="5400000">
            <a:off x="7403307" y="2366169"/>
            <a:ext cx="182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d=log 1/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  <a:sym typeface="Symbol" pitchFamily="18" charset="2"/>
              </a:rPr>
              <a:t>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4419600" y="3962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 = 2/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  <a:sym typeface="Symbol" pitchFamily="18" charset="2"/>
              </a:rPr>
              <a:t>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Approximation of Point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23975"/>
                <a:ext cx="8458200" cy="5076825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US" dirty="0"/>
                  <a:t>Approximate point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Analysis: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'th</a:t>
                </a:r>
                <a:r>
                  <a:rPr lang="en-US" dirty="0"/>
                  <a:t> row,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CM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  <m:r>
                          <a:rPr lang="en-US" b="1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𝐈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br>
                  <a:rPr lang="en-US" dirty="0">
                    <a:solidFill>
                      <a:schemeClr val="bg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		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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	=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– requires only pairwise independence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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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]] 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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1/2</m:t>
                    </m:r>
                  </m:oMath>
                </a14:m>
                <a:r>
                  <a:rPr lang="en-US" dirty="0"/>
                  <a:t> by Markov inequality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[∀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 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HK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f>
                          <m:fPr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sup>
                    </m:sSup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Symbol" pitchFamily="18" charset="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CC3300"/>
                    </a:solidFill>
                  </a:rPr>
                  <a:t>Final result</a:t>
                </a:r>
                <a:r>
                  <a:rPr lang="en-US" dirty="0"/>
                  <a:t>: with certainty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with probability at least</a:t>
                </a:r>
                <a:r>
                  <a:rPr lang="en-US" dirty="0">
                    <a:solidFill>
                      <a:srgbClr val="008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1-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</a:rPr>
                  <a:t>d</a:t>
                </a:r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[j] </a:t>
                </a:r>
                <a:r>
                  <a:rPr lang="en-US" dirty="0">
                    <a:solidFill>
                      <a:schemeClr val="bg2"/>
                    </a:solidFill>
                    <a:sym typeface="Symbol" pitchFamily="18" charset="2"/>
                  </a:rPr>
                  <a:t>&lt;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[j] + </a:t>
                </a:r>
                <a:r>
                  <a:rPr lang="en-US" dirty="0" err="1">
                    <a:solidFill>
                      <a:schemeClr val="bg2"/>
                    </a:solidFill>
                    <a:latin typeface="Symbol" pitchFamily="18" charset="2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44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23975"/>
                <a:ext cx="8458200" cy="5076825"/>
              </a:xfrm>
              <a:blipFill>
                <a:blip r:embed="rId3"/>
                <a:stretch>
                  <a:fillRect l="-1154" t="-9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Count-Min to Heavy Hitters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6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8229600" cy="4724400"/>
              </a:xfrm>
            </p:spPr>
            <p:txBody>
              <a:bodyPr/>
              <a:lstStyle/>
              <a:p>
                <a:r>
                  <a:rPr lang="en-US" dirty="0"/>
                  <a:t>Count-Min sketch lets us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dirty="0"/>
                  <a:t>(up to 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  <a:sym typeface="Symbol" pitchFamily="18" charset="2"/>
                  </a:rPr>
                  <a:t></a:t>
                </a:r>
                <a:r>
                  <a:rPr lang="en-US" dirty="0">
                    <a:solidFill>
                      <a:schemeClr val="bg2"/>
                    </a:solidFill>
                  </a:rPr>
                  <a:t>n)</a:t>
                </a: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Heavy Hitters </a:t>
                </a:r>
                <a:r>
                  <a:rPr lang="en-US" dirty="0"/>
                  <a:t>asks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/>
                      </a:rPr>
                      <m:t>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endParaRPr lang="en-US" baseline="30000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rgbClr val="CC3300"/>
                    </a:solidFill>
                  </a:rPr>
                  <a:t>Slow way</a:t>
                </a:r>
                <a:r>
                  <a:rPr lang="en-US" dirty="0"/>
                  <a:t>: test every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after creating sketch</a:t>
                </a:r>
              </a:p>
              <a:p>
                <a:r>
                  <a:rPr lang="en-US" dirty="0">
                    <a:solidFill>
                      <a:srgbClr val="CC3300"/>
                    </a:solidFill>
                  </a:rPr>
                  <a:t>Faster way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Keep binary tree over input domain: each node is a subset</a:t>
                </a:r>
              </a:p>
              <a:p>
                <a:pPr lvl="1"/>
                <a:r>
                  <a:rPr lang="en-US" dirty="0"/>
                  <a:t>Keep sketches of all nodes at same level</a:t>
                </a:r>
              </a:p>
              <a:p>
                <a:pPr lvl="1"/>
                <a:r>
                  <a:rPr lang="en-US" dirty="0"/>
                  <a:t>Descend tree to find large frequencies, discard ‘light’ branches</a:t>
                </a:r>
              </a:p>
              <a:p>
                <a:pPr lvl="1"/>
                <a:r>
                  <a:rPr lang="en-GB" dirty="0"/>
                  <a:t>Same structure estimates arbitrary range sums</a:t>
                </a:r>
              </a:p>
              <a:p>
                <a:r>
                  <a:rPr lang="en-GB" dirty="0"/>
                  <a:t>Related to </a:t>
                </a:r>
                <a:r>
                  <a:rPr lang="en-GB" dirty="0">
                    <a:solidFill>
                      <a:srgbClr val="C00000"/>
                    </a:solidFill>
                  </a:rPr>
                  <a:t>compressed sensing</a:t>
                </a:r>
              </a:p>
              <a:p>
                <a:pPr lvl="1"/>
                <a:r>
                  <a:rPr lang="en-GB" dirty="0"/>
                  <a:t>Same idea rediscovered multiple times…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6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229600" cy="4724400"/>
              </a:xfrm>
              <a:blipFill>
                <a:blip r:embed="rId3"/>
                <a:stretch>
                  <a:fillRect l="-444" t="-12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Large Scale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343400"/>
          </a:xfrm>
        </p:spPr>
        <p:txBody>
          <a:bodyPr/>
          <a:lstStyle/>
          <a:p>
            <a:r>
              <a:rPr lang="en-US" dirty="0"/>
              <a:t>In machine learning, often have very large feature space</a:t>
            </a:r>
          </a:p>
          <a:p>
            <a:pPr lvl="1"/>
            <a:r>
              <a:rPr lang="en-US" dirty="0"/>
              <a:t>Many objects, each with huge, sparse feature vectors</a:t>
            </a:r>
          </a:p>
          <a:p>
            <a:pPr lvl="1"/>
            <a:r>
              <a:rPr lang="en-US" dirty="0"/>
              <a:t>Slow and costly to work in the full feature space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92D050"/>
                </a:solidFill>
              </a:rPr>
              <a:t>Hash kernels</a:t>
            </a:r>
            <a:r>
              <a:rPr lang="en-US" dirty="0"/>
              <a:t>”: work with a sketch of the features</a:t>
            </a:r>
          </a:p>
          <a:p>
            <a:pPr lvl="1"/>
            <a:r>
              <a:rPr lang="en-US" dirty="0"/>
              <a:t>Effective in practice! </a:t>
            </a:r>
            <a:r>
              <a:rPr lang="en-US" sz="2000" dirty="0">
                <a:solidFill>
                  <a:schemeClr val="bg2"/>
                </a:solidFill>
                <a:latin typeface="Arial Narrow" pitchFamily="34" charset="0"/>
              </a:rPr>
              <a:t>[Weinberger, </a:t>
            </a:r>
            <a:r>
              <a:rPr lang="en-US" sz="2000" dirty="0" err="1">
                <a:solidFill>
                  <a:schemeClr val="bg2"/>
                </a:solidFill>
                <a:latin typeface="Arial Narrow" pitchFamily="34" charset="0"/>
              </a:rPr>
              <a:t>Dasgupta</a:t>
            </a:r>
            <a:r>
              <a:rPr lang="en-US" sz="2000" dirty="0">
                <a:solidFill>
                  <a:schemeClr val="bg2"/>
                </a:solidFill>
                <a:latin typeface="Arial Narrow" pitchFamily="34" charset="0"/>
              </a:rPr>
              <a:t>, Langford, </a:t>
            </a:r>
            <a:r>
              <a:rPr lang="en-US" sz="2000" dirty="0" err="1">
                <a:solidFill>
                  <a:schemeClr val="bg2"/>
                </a:solidFill>
                <a:latin typeface="Arial Narrow" pitchFamily="34" charset="0"/>
              </a:rPr>
              <a:t>Smola</a:t>
            </a:r>
            <a:r>
              <a:rPr lang="en-US" sz="2000" dirty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sz="2000" dirty="0" err="1">
                <a:solidFill>
                  <a:schemeClr val="bg2"/>
                </a:solidFill>
                <a:latin typeface="Arial Narrow" pitchFamily="34" charset="0"/>
              </a:rPr>
              <a:t>Attenberg</a:t>
            </a:r>
            <a:r>
              <a:rPr lang="en-US" sz="2000" dirty="0">
                <a:solidFill>
                  <a:schemeClr val="bg2"/>
                </a:solidFill>
                <a:latin typeface="Arial Narrow" pitchFamily="34" charset="0"/>
              </a:rPr>
              <a:t> ‘09]</a:t>
            </a:r>
          </a:p>
          <a:p>
            <a:r>
              <a:rPr lang="en-US" dirty="0"/>
              <a:t>Similar analysis explains </a:t>
            </a:r>
            <a:r>
              <a:rPr lang="en-US" i="1" dirty="0">
                <a:solidFill>
                  <a:srgbClr val="C00000"/>
                </a:solidFill>
              </a:rPr>
              <a:t>why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Essentially, not too much noise on the important features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 rot="-1095674">
            <a:off x="3019644" y="4978404"/>
            <a:ext cx="2133600" cy="1619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686519" y="5289554"/>
            <a:ext cx="836612" cy="523875"/>
            <a:chOff x="4128" y="864"/>
            <a:chExt cx="864" cy="48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4128" y="86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422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>
              <a:off x="432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441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45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4608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Line 42"/>
            <p:cNvSpPr>
              <a:spLocks noChangeShapeType="1"/>
            </p:cNvSpPr>
            <p:nvPr/>
          </p:nvSpPr>
          <p:spPr bwMode="auto">
            <a:xfrm>
              <a:off x="470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>
              <a:off x="480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>
              <a:off x="489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>
              <a:off x="4128" y="9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4128" y="10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41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4128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" name="Line 49"/>
          <p:cNvSpPr>
            <a:spLocks noChangeShapeType="1"/>
          </p:cNvSpPr>
          <p:nvPr/>
        </p:nvSpPr>
        <p:spPr bwMode="auto">
          <a:xfrm>
            <a:off x="4151531" y="5221291"/>
            <a:ext cx="455613" cy="1714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Missing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0689"/>
            <a:ext cx="8229600" cy="4465636"/>
          </a:xfrm>
        </p:spPr>
        <p:txBody>
          <a:bodyPr/>
          <a:lstStyle/>
          <a:p>
            <a:r>
              <a:rPr lang="en-US" altLang="en-US" dirty="0"/>
              <a:t>I take one from a deck of 52 cards, and pass the rest to you.  Suppose you only have a (very basic) calculator and bad memory, how can you find out which card is missing with just one pass over the 51 cards?</a:t>
            </a:r>
          </a:p>
          <a:p>
            <a:endParaRPr lang="en-US" altLang="en-US" dirty="0"/>
          </a:p>
          <a:p>
            <a:r>
              <a:rPr lang="en-US" altLang="en-US" dirty="0"/>
              <a:t>What if there are two missing cards?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84E18A-A75C-4AF1-A88E-3505ADEFE78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2</a:t>
            </a:fld>
            <a:endParaRPr lang="en-US" altLang="zh-TW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9036"/>
            <a:ext cx="8229600" cy="439836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Bloom filters </a:t>
            </a:r>
            <a:r>
              <a:rPr lang="en-US" dirty="0"/>
              <a:t>compactly encode set membership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hash functions map items to bit vector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Set all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entries to </a:t>
            </a:r>
            <a:r>
              <a:rPr lang="en-US" b="1" dirty="0">
                <a:solidFill>
                  <a:schemeClr val="bg2"/>
                </a:solidFill>
              </a:rPr>
              <a:t>1</a:t>
            </a:r>
            <a:r>
              <a:rPr lang="en-US" dirty="0"/>
              <a:t> to indicate item is present</a:t>
            </a:r>
          </a:p>
          <a:p>
            <a:pPr lvl="1"/>
            <a:r>
              <a:rPr lang="en-US" dirty="0"/>
              <a:t>Can store a set of size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/>
              <a:t> in </a:t>
            </a:r>
            <a:r>
              <a:rPr lang="en-US" dirty="0">
                <a:solidFill>
                  <a:schemeClr val="bg2"/>
                </a:solidFill>
              </a:rPr>
              <a:t>O(n) </a:t>
            </a:r>
            <a:r>
              <a:rPr lang="en-US" dirty="0"/>
              <a:t>bits while supporting membership 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Duplicate insertions do not change Bloom filters</a:t>
            </a:r>
          </a:p>
          <a:p>
            <a:r>
              <a:rPr lang="en-US" dirty="0"/>
              <a:t>Compare with the Count-Min sketch</a:t>
            </a: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2971800" y="3472728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item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1143000" y="4463328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11430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17526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23622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29718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0" name="Rectangle 10"/>
          <p:cNvSpPr>
            <a:spLocks noChangeArrowheads="1"/>
          </p:cNvSpPr>
          <p:nvPr/>
        </p:nvSpPr>
        <p:spPr bwMode="auto">
          <a:xfrm>
            <a:off x="35814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41910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48006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3" name="Rectangle 13"/>
          <p:cNvSpPr>
            <a:spLocks noChangeArrowheads="1"/>
          </p:cNvSpPr>
          <p:nvPr/>
        </p:nvSpPr>
        <p:spPr bwMode="auto">
          <a:xfrm>
            <a:off x="54102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4" name="Rectangle 14"/>
          <p:cNvSpPr>
            <a:spLocks noChangeArrowheads="1"/>
          </p:cNvSpPr>
          <p:nvPr/>
        </p:nvSpPr>
        <p:spPr bwMode="auto">
          <a:xfrm>
            <a:off x="60198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4255" name="Rectangle 15"/>
          <p:cNvSpPr>
            <a:spLocks noChangeArrowheads="1"/>
          </p:cNvSpPr>
          <p:nvPr/>
        </p:nvSpPr>
        <p:spPr bwMode="auto">
          <a:xfrm>
            <a:off x="66294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94256" name="AutoShape 16"/>
          <p:cNvCxnSpPr>
            <a:cxnSpLocks noChangeShapeType="1"/>
            <a:stCxn id="394244" idx="4"/>
            <a:endCxn id="394247" idx="0"/>
          </p:cNvCxnSpPr>
          <p:nvPr/>
        </p:nvCxnSpPr>
        <p:spPr bwMode="auto">
          <a:xfrm flipH="1">
            <a:off x="2057400" y="4006128"/>
            <a:ext cx="1181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394257" name="AutoShape 17"/>
          <p:cNvCxnSpPr>
            <a:cxnSpLocks noChangeShapeType="1"/>
            <a:stCxn id="394244" idx="4"/>
            <a:endCxn id="394251" idx="0"/>
          </p:cNvCxnSpPr>
          <p:nvPr/>
        </p:nvCxnSpPr>
        <p:spPr bwMode="auto">
          <a:xfrm>
            <a:off x="3238500" y="4006128"/>
            <a:ext cx="12573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394258" name="AutoShape 18"/>
          <p:cNvCxnSpPr>
            <a:cxnSpLocks noChangeShapeType="1"/>
            <a:stCxn id="394244" idx="4"/>
            <a:endCxn id="394254" idx="0"/>
          </p:cNvCxnSpPr>
          <p:nvPr/>
        </p:nvCxnSpPr>
        <p:spPr bwMode="auto">
          <a:xfrm>
            <a:off x="3238500" y="4006128"/>
            <a:ext cx="3086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394259" name="Rectangle 19"/>
          <p:cNvSpPr>
            <a:spLocks noChangeArrowheads="1"/>
          </p:cNvSpPr>
          <p:nvPr/>
        </p:nvSpPr>
        <p:spPr bwMode="auto">
          <a:xfrm>
            <a:off x="41910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394260" name="Rectangle 20"/>
          <p:cNvSpPr>
            <a:spLocks noChangeArrowheads="1"/>
          </p:cNvSpPr>
          <p:nvPr/>
        </p:nvSpPr>
        <p:spPr bwMode="auto">
          <a:xfrm>
            <a:off x="6019800" y="446332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190"/>
            <a:ext cx="8229600" cy="5181600"/>
          </a:xfrm>
        </p:spPr>
        <p:txBody>
          <a:bodyPr/>
          <a:lstStyle/>
          <a:p>
            <a:r>
              <a:rPr lang="en-US" dirty="0"/>
              <a:t>How to set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(number of hash functions), </a:t>
            </a:r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 dirty="0"/>
              <a:t> (size of filter)?</a:t>
            </a:r>
          </a:p>
          <a:p>
            <a:r>
              <a:rPr lang="en-US" dirty="0"/>
              <a:t>Analysis below assumes truly random hash functions</a:t>
            </a:r>
          </a:p>
          <a:p>
            <a:r>
              <a:rPr lang="en-US" dirty="0"/>
              <a:t>No false negative</a:t>
            </a:r>
          </a:p>
          <a:p>
            <a:r>
              <a:rPr lang="en-US" dirty="0"/>
              <a:t>False positive: when all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locations for an item are set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/>
              <a:t> be the probability of a cell being empty</a:t>
            </a:r>
          </a:p>
          <a:p>
            <a:pPr lvl="1"/>
            <a:r>
              <a:rPr lang="en-US" dirty="0"/>
              <a:t>False positive probability is </a:t>
            </a:r>
            <a:r>
              <a:rPr lang="en-US" dirty="0">
                <a:solidFill>
                  <a:schemeClr val="bg2"/>
                </a:solidFill>
              </a:rPr>
              <a:t>(1-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baseline="30000" dirty="0">
                <a:solidFill>
                  <a:schemeClr val="bg2"/>
                </a:solidFill>
              </a:rPr>
              <a:t>k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/>
              <a:t> items, 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 </a:t>
            </a:r>
            <a:r>
              <a:rPr lang="en-US" dirty="0">
                <a:solidFill>
                  <a:schemeClr val="bg2"/>
                </a:solidFill>
              </a:rPr>
              <a:t>= (1 - 1/m)</a:t>
            </a:r>
            <a:r>
              <a:rPr lang="en-US" baseline="30000" dirty="0" err="1">
                <a:solidFill>
                  <a:schemeClr val="bg2"/>
                </a:solidFill>
              </a:rPr>
              <a:t>kn</a:t>
            </a:r>
            <a:r>
              <a:rPr lang="en-US" baseline="300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  <a:latin typeface="Calibri"/>
                <a:cs typeface="Calibri"/>
                <a:sym typeface="Symbol"/>
              </a:rPr>
              <a:t>≈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 </a:t>
            </a:r>
            <a:r>
              <a:rPr lang="en-US" dirty="0">
                <a:solidFill>
                  <a:schemeClr val="bg2"/>
                </a:solidFill>
                <a:sym typeface="Symbol"/>
              </a:rPr>
              <a:t>exp(-</a:t>
            </a:r>
            <a:r>
              <a:rPr lang="en-US" dirty="0" err="1">
                <a:solidFill>
                  <a:schemeClr val="bg2"/>
                </a:solidFill>
                <a:sym typeface="Symbol"/>
              </a:rPr>
              <a:t>kn</a:t>
            </a:r>
            <a:r>
              <a:rPr lang="en-US" dirty="0">
                <a:solidFill>
                  <a:schemeClr val="bg2"/>
                </a:solidFill>
                <a:sym typeface="Symbol"/>
              </a:rPr>
              <a:t>/m)</a:t>
            </a:r>
          </a:p>
          <a:p>
            <a:pPr lvl="1"/>
            <a:r>
              <a:rPr lang="en-US" dirty="0">
                <a:solidFill>
                  <a:schemeClr val="bg2"/>
                </a:solidFill>
                <a:sym typeface="Symbol"/>
              </a:rPr>
              <a:t>(1 - 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  <a:sym typeface="Symbol"/>
              </a:rPr>
              <a:t>)</a:t>
            </a:r>
            <a:r>
              <a:rPr lang="en-US" baseline="30000" dirty="0">
                <a:solidFill>
                  <a:schemeClr val="bg2"/>
                </a:solidFill>
                <a:sym typeface="Symbol"/>
              </a:rPr>
              <a:t>k </a:t>
            </a:r>
            <a:r>
              <a:rPr lang="en-US" dirty="0">
                <a:solidFill>
                  <a:schemeClr val="bg2"/>
                </a:solidFill>
                <a:sym typeface="Symbol"/>
              </a:rPr>
              <a:t>= exp(k ln(1 - 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  <a:sym typeface="Symbol"/>
              </a:rPr>
              <a:t>)) = exp(-m/n ln(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  <a:sym typeface="Symbol"/>
              </a:rPr>
              <a:t>) ln(1-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  <a:sym typeface="Symbol"/>
              </a:rPr>
              <a:t>))</a:t>
            </a:r>
          </a:p>
          <a:p>
            <a:r>
              <a:rPr lang="en-US" dirty="0">
                <a:sym typeface="Symbol"/>
              </a:rPr>
              <a:t>For fixed </a:t>
            </a:r>
            <a:r>
              <a:rPr lang="en-US" dirty="0">
                <a:solidFill>
                  <a:schemeClr val="bg2"/>
                </a:solidFill>
                <a:sym typeface="Symbol"/>
              </a:rPr>
              <a:t>n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chemeClr val="bg2"/>
                </a:solidFill>
                <a:sym typeface="Symbol"/>
              </a:rPr>
              <a:t>m</a:t>
            </a:r>
            <a:r>
              <a:rPr lang="en-US" dirty="0">
                <a:sym typeface="Symbol"/>
              </a:rPr>
              <a:t>, minimized at </a:t>
            </a:r>
            <a:r>
              <a:rPr lang="en-US" dirty="0">
                <a:solidFill>
                  <a:schemeClr val="bg2"/>
                </a:solidFill>
                <a:latin typeface="Symbol"/>
                <a:sym typeface="Symbol"/>
              </a:rPr>
              <a:t></a:t>
            </a:r>
            <a:r>
              <a:rPr lang="en-US" dirty="0">
                <a:solidFill>
                  <a:schemeClr val="bg2"/>
                </a:solidFill>
                <a:sym typeface="Symbol"/>
              </a:rPr>
              <a:t> = ½</a:t>
            </a:r>
          </a:p>
          <a:p>
            <a:pPr lvl="1"/>
            <a:r>
              <a:rPr lang="en-US" dirty="0">
                <a:sym typeface="Symbol"/>
              </a:rPr>
              <a:t>Half cells are occupied, half are empty</a:t>
            </a:r>
          </a:p>
          <a:p>
            <a:pPr lvl="1"/>
            <a:r>
              <a:rPr lang="en-US" dirty="0">
                <a:sym typeface="Symbol"/>
              </a:rPr>
              <a:t>Gives </a:t>
            </a:r>
            <a:r>
              <a:rPr lang="en-US" dirty="0">
                <a:solidFill>
                  <a:schemeClr val="bg2"/>
                </a:solidFill>
                <a:sym typeface="Symbol"/>
              </a:rPr>
              <a:t>k = (m/n)ln 2</a:t>
            </a:r>
            <a:r>
              <a:rPr lang="en-US" dirty="0">
                <a:sym typeface="Symbol"/>
              </a:rPr>
              <a:t>, false positive rate is </a:t>
            </a:r>
            <a:r>
              <a:rPr lang="en-US" dirty="0">
                <a:solidFill>
                  <a:schemeClr val="bg2"/>
                </a:solidFill>
                <a:sym typeface="Symbol"/>
              </a:rPr>
              <a:t>½</a:t>
            </a:r>
            <a:r>
              <a:rPr lang="en-US" baseline="30000" dirty="0">
                <a:solidFill>
                  <a:schemeClr val="bg2"/>
                </a:solidFill>
                <a:sym typeface="Symbol"/>
              </a:rPr>
              <a:t>k</a:t>
            </a:r>
          </a:p>
          <a:p>
            <a:pPr lvl="1"/>
            <a:r>
              <a:rPr lang="en-US" dirty="0">
                <a:sym typeface="Symbol"/>
              </a:rPr>
              <a:t>Choose </a:t>
            </a:r>
            <a:r>
              <a:rPr lang="en-US" dirty="0">
                <a:solidFill>
                  <a:schemeClr val="bg2"/>
                </a:solidFill>
                <a:sym typeface="Symbol"/>
              </a:rPr>
              <a:t>m = </a:t>
            </a:r>
            <a:r>
              <a:rPr lang="en-US" dirty="0" err="1">
                <a:solidFill>
                  <a:schemeClr val="bg2"/>
                </a:solidFill>
                <a:sym typeface="Symbol"/>
              </a:rPr>
              <a:t>cn</a:t>
            </a:r>
            <a:r>
              <a:rPr lang="en-US" dirty="0">
                <a:solidFill>
                  <a:schemeClr val="bg2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to get constant FP rate, e.g. </a:t>
            </a:r>
            <a:r>
              <a:rPr lang="en-US" dirty="0">
                <a:solidFill>
                  <a:schemeClr val="bg2"/>
                </a:solidFill>
                <a:sym typeface="Symbol"/>
              </a:rPr>
              <a:t>c=10</a:t>
            </a:r>
            <a:r>
              <a:rPr lang="en-US" dirty="0">
                <a:sym typeface="Symbol"/>
              </a:rPr>
              <a:t> gives &lt; 1% FP</a:t>
            </a:r>
            <a:endParaRPr lang="en-US" baseline="30000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7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343400"/>
          </a:xfrm>
        </p:spPr>
        <p:txBody>
          <a:bodyPr/>
          <a:lstStyle/>
          <a:p>
            <a:r>
              <a:rPr lang="en-US" dirty="0"/>
              <a:t>Bloom Filters widely used in “big data” applications</a:t>
            </a:r>
          </a:p>
          <a:p>
            <a:pPr lvl="1"/>
            <a:r>
              <a:rPr lang="en-US" dirty="0"/>
              <a:t>Many problems require storing a large set of items</a:t>
            </a:r>
          </a:p>
          <a:p>
            <a:r>
              <a:rPr lang="en-US" dirty="0"/>
              <a:t>Can generalize to allow </a:t>
            </a:r>
            <a:r>
              <a:rPr lang="en-US" dirty="0">
                <a:solidFill>
                  <a:srgbClr val="C00000"/>
                </a:solidFill>
              </a:rPr>
              <a:t>deletions</a:t>
            </a:r>
          </a:p>
          <a:p>
            <a:pPr lvl="1"/>
            <a:r>
              <a:rPr lang="en-US" dirty="0"/>
              <a:t>Swap bits for counters: increment on insert, decrement on delete</a:t>
            </a:r>
          </a:p>
          <a:p>
            <a:r>
              <a:rPr lang="en-US" dirty="0"/>
              <a:t>Bloom Filters are an active research area</a:t>
            </a:r>
          </a:p>
          <a:p>
            <a:pPr lvl="1"/>
            <a:r>
              <a:rPr lang="en-US" dirty="0"/>
              <a:t>Several papers on topic in every networking conference…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71800" y="4800600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item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5791200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22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18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006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102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198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294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AutoShape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2057400" y="5334000"/>
            <a:ext cx="1181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18" name="AutoShape 17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3238500" y="5334000"/>
            <a:ext cx="12573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19" name="AutoShape 18"/>
          <p:cNvCxnSpPr>
            <a:cxnSpLocks noChangeShapeType="1"/>
            <a:stCxn id="5" idx="4"/>
            <a:endCxn id="15" idx="0"/>
          </p:cNvCxnSpPr>
          <p:nvPr/>
        </p:nvCxnSpPr>
        <p:spPr bwMode="auto">
          <a:xfrm>
            <a:off x="3238500" y="5334000"/>
            <a:ext cx="30861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910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19800" y="5791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6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baseline="-25000"/>
              <a:t>0</a:t>
            </a:r>
            <a:r>
              <a:rPr lang="en-US"/>
              <a:t> Estimation</a:t>
            </a:r>
            <a:endParaRPr lang="en-GB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F</a:t>
            </a:r>
            <a:r>
              <a:rPr lang="en-GB" baseline="-25000" dirty="0">
                <a:solidFill>
                  <a:schemeClr val="bg2"/>
                </a:solidFill>
              </a:rPr>
              <a:t>0</a:t>
            </a:r>
            <a:r>
              <a:rPr lang="en-GB" dirty="0"/>
              <a:t> is the number of distinct items in the stream </a:t>
            </a:r>
          </a:p>
          <a:p>
            <a:pPr lvl="1"/>
            <a:r>
              <a:rPr lang="en-GB" dirty="0"/>
              <a:t>a fundamental quantity with many applications</a:t>
            </a:r>
          </a:p>
          <a:p>
            <a:r>
              <a:rPr lang="en-GB" dirty="0"/>
              <a:t>Early algorithms by </a:t>
            </a:r>
            <a:r>
              <a:rPr lang="en-GB" dirty="0" err="1">
                <a:solidFill>
                  <a:schemeClr val="bg2"/>
                </a:solidFill>
              </a:rPr>
              <a:t>Flajolet</a:t>
            </a:r>
            <a:r>
              <a:rPr lang="en-GB" dirty="0">
                <a:solidFill>
                  <a:schemeClr val="bg2"/>
                </a:solidFill>
              </a:rPr>
              <a:t> and Martin </a:t>
            </a:r>
            <a:r>
              <a:rPr lang="en-GB" dirty="0">
                <a:solidFill>
                  <a:schemeClr val="bg2"/>
                </a:solidFill>
                <a:latin typeface="Arial Narrow" pitchFamily="34" charset="0"/>
              </a:rPr>
              <a:t>[1983]</a:t>
            </a:r>
            <a:r>
              <a:rPr lang="en-GB" dirty="0"/>
              <a:t> gave nice hashing-based solution</a:t>
            </a:r>
          </a:p>
          <a:p>
            <a:pPr lvl="1"/>
            <a:r>
              <a:rPr lang="en-GB" dirty="0"/>
              <a:t>analysis assumed truly random hash functions</a:t>
            </a:r>
          </a:p>
          <a:p>
            <a:r>
              <a:rPr lang="en-GB" dirty="0"/>
              <a:t>Will describe a generalized version of the FM algorithm due to </a:t>
            </a:r>
            <a:r>
              <a:rPr lang="en-GB" dirty="0">
                <a:solidFill>
                  <a:schemeClr val="bg2"/>
                </a:solidFill>
              </a:rPr>
              <a:t>Bar-</a:t>
            </a:r>
            <a:r>
              <a:rPr lang="en-GB" dirty="0" err="1">
                <a:solidFill>
                  <a:schemeClr val="bg2"/>
                </a:solidFill>
              </a:rPr>
              <a:t>Yossef</a:t>
            </a:r>
            <a:r>
              <a:rPr lang="en-GB" dirty="0">
                <a:solidFill>
                  <a:schemeClr val="bg2"/>
                </a:solidFill>
              </a:rPr>
              <a:t> et. al</a:t>
            </a:r>
            <a:r>
              <a:rPr lang="en-GB" dirty="0"/>
              <a:t> with only </a:t>
            </a:r>
            <a:r>
              <a:rPr lang="en-GB" dirty="0" err="1"/>
              <a:t>pairwise</a:t>
            </a:r>
            <a:r>
              <a:rPr lang="en-GB" dirty="0"/>
              <a:t> </a:t>
            </a:r>
            <a:r>
              <a:rPr lang="en-GB" dirty="0" err="1"/>
              <a:t>indendence</a:t>
            </a:r>
            <a:endParaRPr lang="en-GB" dirty="0"/>
          </a:p>
          <a:p>
            <a:pPr lvl="1"/>
            <a:r>
              <a:rPr lang="en-GB" dirty="0"/>
              <a:t>Known as the “k-Minimum values (KMV)”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baseline="-25000"/>
              <a:t>0</a:t>
            </a:r>
            <a:r>
              <a:rPr lang="en-US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1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the domain of stream elements</a:t>
                </a:r>
              </a:p>
              <a:p>
                <a:pPr lvl="1"/>
                <a:r>
                  <a:rPr lang="en-US" dirty="0"/>
                  <a:t>Each item in data is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Pick a random (</a:t>
                </a:r>
                <a:r>
                  <a:rPr lang="en-US" dirty="0" err="1"/>
                  <a:t>pairwise</a:t>
                </a:r>
                <a:r>
                  <a:rPr lang="en-US" dirty="0"/>
                  <a:t>)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solidFill>
                    <a:schemeClr val="bg2"/>
                  </a:solidFill>
                  <a:sym typeface="Wingdings" pitchFamily="2" charset="2"/>
                </a:endParaRPr>
              </a:p>
              <a:p>
                <a:pPr lvl="1"/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no collisions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sz="3200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For each stream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track the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distinct items achieving the smallest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if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seen many times,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same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’th</a:t>
                </a:r>
                <a:r>
                  <a:rPr lang="en-US" dirty="0"/>
                  <a:t> smallest (distinct)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seen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</a:t>
                </a:r>
                <a:r>
                  <a:rPr lang="en-US" dirty="0"/>
                  <a:t> fraction of hash domain occupied by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</a:t>
                </a:r>
              </a:p>
            </p:txBody>
          </p:sp>
        </mc:Choice>
        <mc:Fallback>
          <p:sp>
            <p:nvSpPr>
              <p:cNvPr id="571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3"/>
                <a:stretch>
                  <a:fillRect l="-444" t="-901" r="-14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2438400" y="3101975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397" name="Oval 5"/>
          <p:cNvSpPr>
            <a:spLocks noChangeArrowheads="1"/>
          </p:cNvSpPr>
          <p:nvPr/>
        </p:nvSpPr>
        <p:spPr bwMode="auto">
          <a:xfrm>
            <a:off x="2514600" y="31781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2895600" y="3254375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399" name="Oval 7"/>
          <p:cNvSpPr>
            <a:spLocks noChangeArrowheads="1"/>
          </p:cNvSpPr>
          <p:nvPr/>
        </p:nvSpPr>
        <p:spPr bwMode="auto">
          <a:xfrm>
            <a:off x="3276600" y="310197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400" name="Oval 8"/>
          <p:cNvSpPr>
            <a:spLocks noChangeArrowheads="1"/>
          </p:cNvSpPr>
          <p:nvPr/>
        </p:nvSpPr>
        <p:spPr bwMode="auto">
          <a:xfrm>
            <a:off x="3962400" y="325437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401" name="Oval 9"/>
          <p:cNvSpPr>
            <a:spLocks noChangeArrowheads="1"/>
          </p:cNvSpPr>
          <p:nvPr/>
        </p:nvSpPr>
        <p:spPr bwMode="auto">
          <a:xfrm>
            <a:off x="5562600" y="32543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19857" y="2971800"/>
            <a:ext cx="460376" cy="896938"/>
            <a:chOff x="2028" y="1872"/>
            <a:chExt cx="290" cy="565"/>
          </a:xfrm>
        </p:grpSpPr>
        <p:sp>
          <p:nvSpPr>
            <p:cNvPr id="571405" name="Line 13"/>
            <p:cNvSpPr>
              <a:spLocks noChangeShapeType="1"/>
            </p:cNvSpPr>
            <p:nvPr/>
          </p:nvSpPr>
          <p:spPr bwMode="auto">
            <a:xfrm flipV="1">
              <a:off x="2064" y="18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4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28" y="2208"/>
                  <a:ext cx="290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B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  <m:r>
                          <a:rPr kumimoji="0" lang="en-HK" sz="1800" b="1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0000B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𝒌</m:t>
                        </m:r>
                      </m:oMath>
                    </m:oMathPara>
                  </a14:m>
                  <a:endParaRPr kumimoji="0" 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B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7140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8" y="2208"/>
                  <a:ext cx="290" cy="229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1407" name="Oval 15"/>
          <p:cNvSpPr>
            <a:spLocks noChangeArrowheads="1"/>
          </p:cNvSpPr>
          <p:nvPr/>
        </p:nvSpPr>
        <p:spPr bwMode="auto">
          <a:xfrm>
            <a:off x="4876800" y="3200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1408" name="Oval 16"/>
          <p:cNvSpPr>
            <a:spLocks noChangeArrowheads="1"/>
          </p:cNvSpPr>
          <p:nvPr/>
        </p:nvSpPr>
        <p:spPr bwMode="auto">
          <a:xfrm>
            <a:off x="2895600" y="325755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9167 -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67 -1.11111E-6 L -0.26354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4 0.00116 L -0.38021 0.0011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nimBg="1"/>
      <p:bldP spid="571398" grpId="0" animBg="1"/>
      <p:bldP spid="571399" grpId="0" animBg="1"/>
      <p:bldP spid="571400" grpId="0" animBg="1"/>
      <p:bldP spid="571401" grpId="0" animBg="1"/>
      <p:bldP spid="571407" grpId="0" animBg="1"/>
      <p:bldP spid="5714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F</a:t>
            </a:r>
            <a:r>
              <a:rPr lang="en-US" baseline="-25000"/>
              <a:t>0</a:t>
            </a:r>
            <a:r>
              <a:rPr lang="en-US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3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8305800" cy="480060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&gt; (1+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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CC3300"/>
                    </a:solidFill>
                  </a:rPr>
                  <a:t>[estimate is too high</a:t>
                </a:r>
                <a:r>
                  <a:rPr lang="en-US" dirty="0"/>
                  <a:t>]</a:t>
                </a:r>
              </a:p>
              <a:p>
                <a:pPr lvl="1"/>
                <a:endParaRPr lang="en-US" dirty="0"/>
              </a:p>
              <a:p>
                <a:pPr lvl="1"/>
                <a:endParaRPr lang="en-GB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 for input set </a:t>
                </a:r>
                <a:r>
                  <a:rPr lang="en-US" dirty="0">
                    <a:solidFill>
                      <a:schemeClr val="bg2"/>
                    </a:solidFill>
                  </a:rPr>
                  <a:t>S</a:t>
                </a:r>
                <a:r>
                  <a:rPr lang="en-US" dirty="0"/>
                  <a:t>, we have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HK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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sSub>
                          <m:sSubPr>
                            <m:ctrlP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baseline="300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baseline="-250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baseline="-250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baseline="30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HK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HK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aseline="-25000" dirty="0">
                  <a:solidFill>
                    <a:schemeClr val="bg2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573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305800" cy="4800600"/>
              </a:xfrm>
              <a:blipFill>
                <a:blip r:embed="rId3"/>
                <a:stretch>
                  <a:fillRect l="-440" t="-10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2590800" y="2568575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45" name="Line 5"/>
          <p:cNvSpPr>
            <a:spLocks noChangeShapeType="1"/>
          </p:cNvSpPr>
          <p:nvPr/>
        </p:nvSpPr>
        <p:spPr bwMode="auto">
          <a:xfrm>
            <a:off x="3886200" y="2438400"/>
            <a:ext cx="0" cy="815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2667000" y="26447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47" name="Oval 7"/>
          <p:cNvSpPr>
            <a:spLocks noChangeArrowheads="1"/>
          </p:cNvSpPr>
          <p:nvPr/>
        </p:nvSpPr>
        <p:spPr bwMode="auto">
          <a:xfrm>
            <a:off x="3048000" y="2720975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48" name="Oval 8"/>
          <p:cNvSpPr>
            <a:spLocks noChangeArrowheads="1"/>
          </p:cNvSpPr>
          <p:nvPr/>
        </p:nvSpPr>
        <p:spPr bwMode="auto">
          <a:xfrm>
            <a:off x="3429000" y="256857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49" name="Oval 9"/>
          <p:cNvSpPr>
            <a:spLocks noChangeArrowheads="1"/>
          </p:cNvSpPr>
          <p:nvPr/>
        </p:nvSpPr>
        <p:spPr bwMode="auto">
          <a:xfrm>
            <a:off x="3657600" y="27209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0" name="Oval 10"/>
          <p:cNvSpPr>
            <a:spLocks noChangeArrowheads="1"/>
          </p:cNvSpPr>
          <p:nvPr/>
        </p:nvSpPr>
        <p:spPr bwMode="auto">
          <a:xfrm>
            <a:off x="4114800" y="272097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1" name="Oval 11"/>
          <p:cNvSpPr>
            <a:spLocks noChangeArrowheads="1"/>
          </p:cNvSpPr>
          <p:nvPr/>
        </p:nvSpPr>
        <p:spPr bwMode="auto">
          <a:xfrm>
            <a:off x="4953000" y="2720975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2" name="Oval 12"/>
          <p:cNvSpPr>
            <a:spLocks noChangeArrowheads="1"/>
          </p:cNvSpPr>
          <p:nvPr/>
        </p:nvSpPr>
        <p:spPr bwMode="auto">
          <a:xfrm>
            <a:off x="5334000" y="2644775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3" name="Oval 13"/>
          <p:cNvSpPr>
            <a:spLocks noChangeArrowheads="1"/>
          </p:cNvSpPr>
          <p:nvPr/>
        </p:nvSpPr>
        <p:spPr bwMode="auto">
          <a:xfrm>
            <a:off x="5715000" y="2720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4" name="Oval 14"/>
          <p:cNvSpPr>
            <a:spLocks noChangeArrowheads="1"/>
          </p:cNvSpPr>
          <p:nvPr/>
        </p:nvSpPr>
        <p:spPr bwMode="auto">
          <a:xfrm>
            <a:off x="6096000" y="2644775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5" name="Oval 15"/>
          <p:cNvSpPr>
            <a:spLocks noChangeArrowheads="1"/>
          </p:cNvSpPr>
          <p:nvPr/>
        </p:nvSpPr>
        <p:spPr bwMode="auto">
          <a:xfrm>
            <a:off x="6400800" y="2644775"/>
            <a:ext cx="152400" cy="1524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6461125" y="2986088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r>
              <a:rPr kumimoji="0" lang="en-US" sz="1800" b="1" i="0" u="none" strike="noStrike" kern="1200" cap="none" spc="0" normalizeH="0" baseline="30000" noProof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</p:txBody>
      </p:sp>
      <p:sp>
        <p:nvSpPr>
          <p:cNvPr id="573457" name="Text Box 17"/>
          <p:cNvSpPr txBox="1">
            <a:spLocks noChangeArrowheads="1"/>
          </p:cNvSpPr>
          <p:nvPr/>
        </p:nvSpPr>
        <p:spPr bwMode="auto">
          <a:xfrm>
            <a:off x="3848100" y="2982913"/>
            <a:ext cx="1410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km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/(1+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2400301" y="29460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0000B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59" name="Line 19"/>
          <p:cNvSpPr>
            <a:spLocks noChangeShapeType="1"/>
          </p:cNvSpPr>
          <p:nvPr/>
        </p:nvSpPr>
        <p:spPr bwMode="auto">
          <a:xfrm flipV="1">
            <a:off x="3429000" y="2438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3371850" y="2971800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</a:t>
            </a:r>
            <a:r>
              <a:rPr kumimoji="0" lang="en-GB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B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0000B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Chebyshev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54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8342026" cy="4724400"/>
              </a:xfrm>
            </p:spPr>
            <p:txBody>
              <a:bodyPr/>
              <a:lstStyle/>
              <a:p>
                <a:r>
                  <a:rPr lang="en-GB" dirty="0"/>
                  <a:t>Let </a:t>
                </a:r>
                <a:r>
                  <a:rPr lang="en-GB" dirty="0">
                    <a:solidFill>
                      <a:schemeClr val="bg2"/>
                    </a:solidFill>
                  </a:rPr>
                  <a:t>Y</a:t>
                </a:r>
                <a:r>
                  <a:rPr lang="en-GB" dirty="0"/>
                  <a:t> be number of items hashing to under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𝜖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HK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𝜖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GB" dirty="0"/>
                  <a:t>For each item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, variance of the event =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GB" i="1" baseline="-25000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GB" i="1" baseline="-25000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</m:t>
                    </m:r>
                    <m:r>
                      <a:rPr lang="en-GB" i="1" baseline="-25000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GB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n-GB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HK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HK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3000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 baseline="-2500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HK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solidFill>
                    <a:schemeClr val="bg2"/>
                  </a:solidFill>
                </a:endParaRPr>
              </a:p>
              <a:p>
                <a:pPr lvl="2"/>
                <a:r>
                  <a:rPr lang="en-US" dirty="0"/>
                  <a:t>We sum variances because of </a:t>
                </a:r>
                <a:r>
                  <a:rPr lang="en-US" dirty="0" err="1"/>
                  <a:t>pairwise</a:t>
                </a:r>
                <a:r>
                  <a:rPr lang="en-US" dirty="0"/>
                  <a:t> independence</a:t>
                </a:r>
              </a:p>
              <a:p>
                <a:r>
                  <a:rPr lang="en-US" dirty="0"/>
                  <a:t>Now apply </a:t>
                </a:r>
                <a:r>
                  <a:rPr lang="en-US" dirty="0">
                    <a:solidFill>
                      <a:srgbClr val="C00000"/>
                    </a:solidFill>
                  </a:rPr>
                  <a:t>Chebyshev inequality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HK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⁡[|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]|&gt;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/2] </m:t>
                    </m:r>
                  </m:oMath>
                </a14:m>
                <a:br>
                  <a:rPr lang="en-US" dirty="0">
                    <a:solidFill>
                      <a:schemeClr val="bg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		</m:t>
                    </m:r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		</m:t>
                    </m:r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 baseline="300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300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HK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HK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 baseline="300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  <m:r>
                          <a:rPr lang="en-HK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=20/</m:t>
                    </m:r>
                    <m:sSup>
                      <m:s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make this </a:t>
                </a:r>
                <a:r>
                  <a:rPr lang="en-US" dirty="0">
                    <a:solidFill>
                      <a:schemeClr val="bg2"/>
                    </a:solidFill>
                  </a:rPr>
                  <a:t>Prob 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  <a:sym typeface="Symbol" pitchFamily="18" charset="2"/>
                  </a:rPr>
                  <a:t></a:t>
                </a:r>
                <a:r>
                  <a:rPr lang="en-US" dirty="0">
                    <a:solidFill>
                      <a:schemeClr val="bg2"/>
                    </a:solidFill>
                  </a:rPr>
                  <a:t> 1/5</a:t>
                </a:r>
              </a:p>
            </p:txBody>
          </p:sp>
        </mc:Choice>
        <mc:Fallback xmlns="">
          <p:sp>
            <p:nvSpPr>
              <p:cNvPr id="575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342026" cy="4724400"/>
              </a:xfrm>
              <a:blipFill>
                <a:blip r:embed="rId3"/>
                <a:stretch>
                  <a:fillRect l="-439" t="-103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Completing the analysis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bg2"/>
                </a:solidFill>
              </a:rPr>
              <a:t>Pr</a:t>
            </a:r>
            <a:r>
              <a:rPr lang="en-US" dirty="0">
                <a:solidFill>
                  <a:schemeClr val="bg2"/>
                </a:solidFill>
              </a:rPr>
              <a:t>[ F’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&gt; (1+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) F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] &lt; 1/5</a:t>
            </a:r>
          </a:p>
          <a:p>
            <a:r>
              <a:rPr lang="en-US" dirty="0"/>
              <a:t>Can show </a:t>
            </a:r>
            <a:r>
              <a:rPr lang="en-US" dirty="0" err="1">
                <a:solidFill>
                  <a:schemeClr val="bg2"/>
                </a:solidFill>
              </a:rPr>
              <a:t>Pr</a:t>
            </a:r>
            <a:r>
              <a:rPr lang="en-US" dirty="0">
                <a:solidFill>
                  <a:schemeClr val="bg2"/>
                </a:solidFill>
              </a:rPr>
              <a:t>[ F’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&lt; (1-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) F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] &lt; 1/5</a:t>
            </a:r>
            <a:r>
              <a:rPr lang="en-US" dirty="0"/>
              <a:t> similarly</a:t>
            </a:r>
          </a:p>
          <a:p>
            <a:pPr lvl="1"/>
            <a:r>
              <a:rPr lang="en-US" dirty="0"/>
              <a:t>too few items hash below a certain value</a:t>
            </a:r>
          </a:p>
          <a:p>
            <a:r>
              <a:rPr lang="en-US" dirty="0"/>
              <a:t>So </a:t>
            </a:r>
            <a:r>
              <a:rPr lang="en-US" dirty="0" err="1">
                <a:solidFill>
                  <a:schemeClr val="bg2"/>
                </a:solidFill>
              </a:rPr>
              <a:t>Pr</a:t>
            </a:r>
            <a:r>
              <a:rPr lang="en-US" dirty="0">
                <a:solidFill>
                  <a:schemeClr val="bg2"/>
                </a:solidFill>
              </a:rPr>
              <a:t>[ (1-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) F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>
                <a:solidFill>
                  <a:schemeClr val="bg2"/>
                </a:solidFill>
              </a:rPr>
              <a:t> F’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>
                <a:solidFill>
                  <a:schemeClr val="bg2"/>
                </a:solidFill>
              </a:rPr>
              <a:t> (1+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)F</a:t>
            </a:r>
            <a:r>
              <a:rPr lang="en-US" baseline="-25000" dirty="0">
                <a:solidFill>
                  <a:schemeClr val="bg2"/>
                </a:solidFill>
              </a:rPr>
              <a:t>0</a:t>
            </a:r>
            <a:r>
              <a:rPr lang="en-US" dirty="0">
                <a:solidFill>
                  <a:schemeClr val="bg2"/>
                </a:solidFill>
              </a:rPr>
              <a:t>] &gt; 3/5</a:t>
            </a:r>
            <a:r>
              <a:rPr lang="en-US" dirty="0"/>
              <a:t>  [</a:t>
            </a:r>
            <a:r>
              <a:rPr lang="en-US" dirty="0">
                <a:solidFill>
                  <a:srgbClr val="CC3300"/>
                </a:solidFill>
              </a:rPr>
              <a:t>Good estimate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Amplify this probability: repeat </a:t>
            </a:r>
            <a:r>
              <a:rPr lang="en-US" dirty="0">
                <a:solidFill>
                  <a:schemeClr val="bg2"/>
                </a:solidFill>
              </a:rPr>
              <a:t>O(log 1/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dirty="0"/>
              <a:t> times in parallel with different choices of hash function </a:t>
            </a:r>
            <a:r>
              <a:rPr lang="en-US" dirty="0">
                <a:solidFill>
                  <a:schemeClr val="bg2"/>
                </a:solidFill>
              </a:rPr>
              <a:t>h</a:t>
            </a:r>
          </a:p>
          <a:p>
            <a:pPr lvl="1"/>
            <a:r>
              <a:rPr lang="en-US" dirty="0"/>
              <a:t>Take the median of the estimates, analysis same as median-of-average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en-US" baseline="-25000"/>
              <a:t>0</a:t>
            </a:r>
            <a:r>
              <a:rPr lang="en-US"/>
              <a:t>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95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C3300"/>
                    </a:solidFill>
                  </a:rPr>
                  <a:t>Space cost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values, so </a:t>
                </a:r>
                <a:r>
                  <a:rPr lang="en-US" dirty="0">
                    <a:solidFill>
                      <a:schemeClr val="bg2"/>
                    </a:solidFill>
                  </a:rPr>
                  <a:t>O(1/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  <a:sym typeface="Symbol" pitchFamily="18" charset="2"/>
                  </a:rPr>
                  <a:t></a:t>
                </a:r>
                <a:r>
                  <a:rPr lang="en-US" baseline="30000" dirty="0">
                    <a:solidFill>
                      <a:schemeClr val="bg2"/>
                    </a:solidFill>
                    <a:sym typeface="Symbol" pitchFamily="18" charset="2"/>
                  </a:rPr>
                  <a:t>2</a:t>
                </a:r>
                <a:r>
                  <a:rPr lang="en-US" dirty="0">
                    <a:solidFill>
                      <a:schemeClr val="bg2"/>
                    </a:solidFill>
                  </a:rPr>
                  <a:t> log m</a:t>
                </a:r>
                <a:r>
                  <a:rPr lang="en-US" dirty="0"/>
                  <a:t>) bits</a:t>
                </a:r>
              </a:p>
              <a:p>
                <a:pPr lvl="1"/>
                <a:r>
                  <a:rPr lang="en-US" dirty="0"/>
                  <a:t>Can improve to </a:t>
                </a:r>
                <a:r>
                  <a:rPr lang="en-US" dirty="0">
                    <a:solidFill>
                      <a:schemeClr val="bg2"/>
                    </a:solidFill>
                  </a:rPr>
                  <a:t>O(1/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  <a:sym typeface="Symbol" pitchFamily="18" charset="2"/>
                  </a:rPr>
                  <a:t></a:t>
                </a:r>
                <a:r>
                  <a:rPr lang="en-US" baseline="30000" dirty="0">
                    <a:solidFill>
                      <a:schemeClr val="bg2"/>
                    </a:solidFill>
                  </a:rPr>
                  <a:t>2</a:t>
                </a:r>
                <a:r>
                  <a:rPr lang="en-US" dirty="0">
                    <a:solidFill>
                      <a:schemeClr val="bg2"/>
                    </a:solidFill>
                  </a:rPr>
                  <a:t> + log m)</a:t>
                </a:r>
                <a:r>
                  <a:rPr lang="en-US" dirty="0"/>
                  <a:t> with additional tricks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C3300"/>
                    </a:solidFill>
                  </a:rPr>
                  <a:t>Time cost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Find if hash value </a:t>
                </a:r>
                <a:r>
                  <a:rPr lang="en-US" dirty="0">
                    <a:solidFill>
                      <a:schemeClr val="bg2"/>
                    </a:solidFill>
                  </a:rPr>
                  <a:t>h(</a:t>
                </a:r>
                <a:r>
                  <a:rPr lang="en-US" dirty="0" err="1">
                    <a:solidFill>
                      <a:schemeClr val="bg2"/>
                    </a:solidFill>
                  </a:rPr>
                  <a:t>i</a:t>
                </a:r>
                <a:r>
                  <a:rPr lang="en-US" dirty="0">
                    <a:solidFill>
                      <a:schemeClr val="bg2"/>
                    </a:solidFill>
                  </a:rPr>
                  <a:t>) &lt; </a:t>
                </a:r>
                <a:r>
                  <a:rPr lang="en-US" dirty="0" err="1">
                    <a:solidFill>
                      <a:schemeClr val="bg2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2"/>
                    </a:solidFill>
                  </a:rPr>
                  <a:t>t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dirty="0"/>
                  <a:t>Update </a:t>
                </a:r>
                <a:r>
                  <a:rPr lang="en-US" dirty="0" err="1">
                    <a:solidFill>
                      <a:schemeClr val="bg2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2"/>
                    </a:solidFill>
                  </a:rPr>
                  <a:t>t</a:t>
                </a:r>
                <a:r>
                  <a:rPr lang="en-US" dirty="0"/>
                  <a:t> and list of </a:t>
                </a:r>
                <a:r>
                  <a:rPr lang="en-US" dirty="0">
                    <a:solidFill>
                      <a:schemeClr val="bg2"/>
                    </a:solidFill>
                  </a:rPr>
                  <a:t>t</a:t>
                </a:r>
                <a:r>
                  <a:rPr lang="en-US" dirty="0"/>
                  <a:t> smallest if </a:t>
                </a:r>
                <a:r>
                  <a:rPr lang="en-US" dirty="0">
                    <a:solidFill>
                      <a:schemeClr val="bg2"/>
                    </a:solidFill>
                  </a:rPr>
                  <a:t>h(</a:t>
                </a:r>
                <a:r>
                  <a:rPr lang="en-US" dirty="0" err="1">
                    <a:solidFill>
                      <a:schemeClr val="bg2"/>
                    </a:solidFill>
                  </a:rPr>
                  <a:t>i</a:t>
                </a:r>
                <a:r>
                  <a:rPr lang="en-US" dirty="0">
                    <a:solidFill>
                      <a:schemeClr val="bg2"/>
                    </a:solidFill>
                  </a:rPr>
                  <a:t>)</a:t>
                </a:r>
                <a:r>
                  <a:rPr lang="en-US" dirty="0"/>
                  <a:t> not already present</a:t>
                </a:r>
              </a:p>
              <a:p>
                <a:pPr lvl="1"/>
                <a:r>
                  <a:rPr lang="en-US" dirty="0"/>
                  <a:t>Total time </a:t>
                </a:r>
                <a:r>
                  <a:rPr lang="en-US" dirty="0">
                    <a:solidFill>
                      <a:schemeClr val="bg2"/>
                    </a:solidFill>
                  </a:rPr>
                  <a:t>O(log 1/</a:t>
                </a:r>
                <a:r>
                  <a:rPr lang="en-US" dirty="0">
                    <a:solidFill>
                      <a:schemeClr val="bg2"/>
                    </a:solidFill>
                    <a:latin typeface="Symbol" pitchFamily="18" charset="2"/>
                    <a:sym typeface="Symbol" pitchFamily="18" charset="2"/>
                  </a:rPr>
                  <a:t></a:t>
                </a:r>
                <a:r>
                  <a:rPr lang="en-US" dirty="0">
                    <a:solidFill>
                      <a:schemeClr val="bg2"/>
                    </a:solidFill>
                  </a:rPr>
                  <a:t> + log m)</a:t>
                </a:r>
                <a:r>
                  <a:rPr lang="en-US" dirty="0"/>
                  <a:t> worst case</a:t>
                </a:r>
              </a:p>
            </p:txBody>
          </p:sp>
        </mc:Choice>
        <mc:Fallback xmlns="">
          <p:sp>
            <p:nvSpPr>
              <p:cNvPr id="579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44" t="-11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2590800" y="3276600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89" name="Oval 5"/>
          <p:cNvSpPr>
            <a:spLocks noChangeArrowheads="1"/>
          </p:cNvSpPr>
          <p:nvPr/>
        </p:nvSpPr>
        <p:spPr bwMode="auto">
          <a:xfrm>
            <a:off x="2667000" y="3352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0" name="Oval 6"/>
          <p:cNvSpPr>
            <a:spLocks noChangeArrowheads="1"/>
          </p:cNvSpPr>
          <p:nvPr/>
        </p:nvSpPr>
        <p:spPr bwMode="auto">
          <a:xfrm>
            <a:off x="3048000" y="3429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1" name="Oval 7"/>
          <p:cNvSpPr>
            <a:spLocks noChangeArrowheads="1"/>
          </p:cNvSpPr>
          <p:nvPr/>
        </p:nvSpPr>
        <p:spPr bwMode="auto">
          <a:xfrm>
            <a:off x="3429000" y="3276600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3" name="Oval 9"/>
          <p:cNvSpPr>
            <a:spLocks noChangeArrowheads="1"/>
          </p:cNvSpPr>
          <p:nvPr/>
        </p:nvSpPr>
        <p:spPr bwMode="auto">
          <a:xfrm>
            <a:off x="4114800" y="3429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5" name="Oval 11"/>
          <p:cNvSpPr>
            <a:spLocks noChangeArrowheads="1"/>
          </p:cNvSpPr>
          <p:nvPr/>
        </p:nvSpPr>
        <p:spPr bwMode="auto">
          <a:xfrm>
            <a:off x="5334000" y="3352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6" name="Oval 12"/>
          <p:cNvSpPr>
            <a:spLocks noChangeArrowheads="1"/>
          </p:cNvSpPr>
          <p:nvPr/>
        </p:nvSpPr>
        <p:spPr bwMode="auto">
          <a:xfrm>
            <a:off x="5715000" y="342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7" name="Oval 13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9598" name="Oval 14"/>
          <p:cNvSpPr>
            <a:spLocks noChangeArrowheads="1"/>
          </p:cNvSpPr>
          <p:nvPr/>
        </p:nvSpPr>
        <p:spPr bwMode="auto">
          <a:xfrm>
            <a:off x="6400800" y="3352800"/>
            <a:ext cx="152400" cy="1524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Count-Distinct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Engineering the best constants: </a:t>
                </a:r>
                <a:r>
                  <a:rPr lang="en-US" dirty="0" err="1">
                    <a:solidFill>
                      <a:srgbClr val="FF0000"/>
                    </a:solidFill>
                  </a:rPr>
                  <a:t>Hyperloglog</a:t>
                </a:r>
                <a:r>
                  <a:rPr lang="en-US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pPr lvl="1"/>
                <a:r>
                  <a:rPr lang="en-US" dirty="0"/>
                  <a:t>Hash each item to one of </a:t>
                </a:r>
                <a:r>
                  <a:rPr lang="en-US" dirty="0">
                    <a:solidFill>
                      <a:schemeClr val="bg2"/>
                    </a:solidFill>
                  </a:rPr>
                  <a:t>1/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</a:t>
                </a:r>
                <a:r>
                  <a:rPr lang="en-US" baseline="30000" dirty="0">
                    <a:solidFill>
                      <a:schemeClr val="bg2"/>
                    </a:solidFill>
                    <a:sym typeface="Symbol"/>
                  </a:rPr>
                  <a:t>2</a:t>
                </a:r>
                <a:r>
                  <a:rPr lang="en-US" dirty="0"/>
                  <a:t> buckets (like Count-Min)</a:t>
                </a:r>
              </a:p>
              <a:p>
                <a:pPr lvl="1"/>
                <a:r>
                  <a:rPr lang="en-US" dirty="0"/>
                  <a:t>In each bucket, track the function </a:t>
                </a:r>
                <a:r>
                  <a:rPr lang="en-US" dirty="0">
                    <a:solidFill>
                      <a:schemeClr val="bg2"/>
                    </a:solidFill>
                  </a:rPr>
                  <a:t>max 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</a:t>
                </a:r>
                <a:r>
                  <a:rPr lang="en-US" dirty="0">
                    <a:solidFill>
                      <a:schemeClr val="bg2"/>
                    </a:solidFill>
                  </a:rPr>
                  <a:t>log(h(x))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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  <a:p>
                <a:pPr lvl="2"/>
                <a:r>
                  <a:rPr lang="en-US" dirty="0"/>
                  <a:t>Can view as a coarsened version of KMV</a:t>
                </a:r>
              </a:p>
              <a:p>
                <a:pPr lvl="2"/>
                <a:r>
                  <a:rPr lang="en-US" dirty="0"/>
                  <a:t>Space efficient: need </a:t>
                </a:r>
                <a:r>
                  <a:rPr lang="en-US" dirty="0">
                    <a:solidFill>
                      <a:schemeClr val="bg2"/>
                    </a:solidFill>
                  </a:rPr>
                  <a:t>log </a:t>
                </a:r>
                <a:r>
                  <a:rPr lang="en-US" dirty="0" err="1">
                    <a:solidFill>
                      <a:schemeClr val="bg2"/>
                    </a:solidFill>
                  </a:rPr>
                  <a:t>log</a:t>
                </a:r>
                <a:r>
                  <a:rPr lang="en-US" dirty="0">
                    <a:solidFill>
                      <a:schemeClr val="bg2"/>
                    </a:solidFill>
                  </a:rPr>
                  <a:t> m 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</a:t>
                </a:r>
                <a:r>
                  <a:rPr lang="en-US" dirty="0">
                    <a:solidFill>
                      <a:schemeClr val="bg2"/>
                    </a:solidFill>
                  </a:rPr>
                  <a:t> 6 </a:t>
                </a:r>
                <a:r>
                  <a:rPr lang="en-US" dirty="0"/>
                  <a:t>bits per bucket</a:t>
                </a:r>
              </a:p>
              <a:p>
                <a:r>
                  <a:rPr lang="en-US" dirty="0"/>
                  <a:t>Can estimate intersections between sketches</a:t>
                </a:r>
              </a:p>
              <a:p>
                <a:pPr lvl="1"/>
                <a:r>
                  <a:rPr lang="en-US" dirty="0"/>
                  <a:t>Make use of identity </a:t>
                </a:r>
                <a:r>
                  <a:rPr lang="en-US" dirty="0">
                    <a:solidFill>
                      <a:schemeClr val="bg2"/>
                    </a:solidFill>
                  </a:rPr>
                  <a:t>|A 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</a:t>
                </a:r>
                <a:r>
                  <a:rPr lang="en-US" dirty="0">
                    <a:solidFill>
                      <a:schemeClr val="bg2"/>
                    </a:solidFill>
                  </a:rPr>
                  <a:t> B| = |A| + |B| - |A 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</a:t>
                </a:r>
                <a:r>
                  <a:rPr lang="en-US" dirty="0">
                    <a:solidFill>
                      <a:schemeClr val="bg2"/>
                    </a:solidFill>
                  </a:rPr>
                  <a:t> B|</a:t>
                </a:r>
              </a:p>
              <a:p>
                <a:pPr lvl="1"/>
                <a:r>
                  <a:rPr lang="en-US" dirty="0"/>
                  <a:t>Error scales with </a:t>
                </a:r>
                <a:r>
                  <a:rPr lang="en-US" dirty="0">
                    <a:solidFill>
                      <a:schemeClr val="bg2"/>
                    </a:solidFill>
                    <a:latin typeface="Symbol"/>
                    <a:sym typeface="Symbol"/>
                  </a:rPr>
                  <a:t>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2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2"/>
                            </a:solidFill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2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2"/>
                            </a:solidFill>
                          </a:rPr>
                          <m:t>|</m:t>
                        </m:r>
                      </m:e>
                    </m:rad>
                  </m:oMath>
                </a14:m>
                <a:r>
                  <a:rPr lang="en-US" dirty="0"/>
                  <a:t>, so poor for small intersections (unavoidable)</a:t>
                </a:r>
              </a:p>
              <a:p>
                <a:pPr lvl="1"/>
                <a:r>
                  <a:rPr lang="en-US" dirty="0"/>
                  <a:t>Higher order intersections via inclusion-exclusion principle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1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data stream algorithm …</a:t>
            </a:r>
            <a:endParaRPr lang="zh-TW" altLang="en-US">
              <a:ea typeface="新細明體" charset="-12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3571875"/>
            <a:ext cx="7929563" cy="2286000"/>
          </a:xfrm>
        </p:spPr>
        <p:txBody>
          <a:bodyPr/>
          <a:lstStyle/>
          <a:p>
            <a:r>
              <a:rPr lang="en-US" altLang="zh-TW"/>
              <a:t>Makes one pass over the input data</a:t>
            </a:r>
          </a:p>
          <a:p>
            <a:r>
              <a:rPr lang="en-US" altLang="zh-TW"/>
              <a:t>Uses a small amount of memory (much smaller than the input data)</a:t>
            </a:r>
          </a:p>
          <a:p>
            <a:r>
              <a:rPr lang="en-US" altLang="zh-TW"/>
              <a:t>Computes something</a:t>
            </a:r>
            <a:endParaRPr lang="zh-TW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16B488-9A46-4558-AE71-828042300642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3</a:t>
            </a:fld>
            <a:endParaRPr lang="en-US" altLang="zh-TW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43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2714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3500438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000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4500563" y="2286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50006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5572125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6286500" y="22860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8813" y="3071813"/>
            <a:ext cx="4929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84214"/>
            <a:ext cx="6934200" cy="5740386"/>
          </a:xfrm>
        </p:spPr>
      </p:pic>
    </p:spTree>
    <p:extLst>
      <p:ext uri="{BB962C8B-B14F-4D97-AF65-F5344CB8AC3E}">
        <p14:creationId xmlns:p14="http://schemas.microsoft.com/office/powerpoint/2010/main" val="2932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Reservoir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Maintain a sample of size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drawn (without replacement) from all elements in the stream so far</a:t>
                </a:r>
              </a:p>
              <a:p>
                <a:r>
                  <a:rPr lang="en-US" dirty="0"/>
                  <a:t>Keep the first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elements in the stream, set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 for a new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use it to replace an item in the current sample chosen uniformly at random</a:t>
                </a:r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throw it away</a:t>
                </a:r>
              </a:p>
              <a:p>
                <a:r>
                  <a:rPr lang="en-US" dirty="0"/>
                  <a:t>Perhaps the first “streaming”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1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6079123"/>
            <a:ext cx="260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[Waterman ??; Knuth’s book]</a:t>
            </a:r>
          </a:p>
        </p:txBody>
      </p:sp>
    </p:spTree>
    <p:extLst>
      <p:ext uri="{BB962C8B-B14F-4D97-AF65-F5344CB8AC3E}">
        <p14:creationId xmlns:p14="http://schemas.microsoft.com/office/powerpoint/2010/main" val="40762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8534400" cy="4572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By induction 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trivially correct</a:t>
                </a:r>
              </a:p>
              <a:p>
                <a:pPr lvl="1"/>
                <a:r>
                  <a:rPr lang="en-US" dirty="0"/>
                  <a:t>Assume each element so far is sampled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The new element is sampled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Any element in the current sample is sampled with probability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 Yeah!</a:t>
                </a:r>
              </a:p>
              <a:p>
                <a:r>
                  <a:rPr lang="en-US" dirty="0"/>
                  <a:t>This is a wrong (incomplete) proof</a:t>
                </a:r>
              </a:p>
              <a:p>
                <a:r>
                  <a:rPr lang="en-US" dirty="0"/>
                  <a:t>Each element being sampled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/>
                  <a:t> a sufficient condition of random sampling</a:t>
                </a:r>
              </a:p>
              <a:p>
                <a:pPr lvl="1"/>
                <a:r>
                  <a:rPr lang="en-US" dirty="0"/>
                  <a:t>Counter example: Divide elements into groups of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pick one group randomly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8534400" cy="4572000"/>
              </a:xfrm>
              <a:blipFill>
                <a:blip r:embed="rId2"/>
                <a:stretch>
                  <a:fillRect l="-286" t="-16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9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43" y="0"/>
            <a:ext cx="4681117" cy="6858000"/>
          </a:xfrm>
          <a:prstGeom prst="rect">
            <a:avLst/>
          </a:prstGeom>
        </p:spPr>
      </p:pic>
      <p:pic>
        <p:nvPicPr>
          <p:cNvPr id="10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9457" y="838202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9457" y="3414488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70349" y="4064550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83085" y="1529118"/>
            <a:ext cx="605972" cy="59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97673" y="2189825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88565" y="2802155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67025" y="5280230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57227" y="5855587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634" r="5157" b="14423"/>
          <a:stretch/>
        </p:blipFill>
        <p:spPr bwMode="auto">
          <a:xfrm>
            <a:off x="6140540" y="6430172"/>
            <a:ext cx="591384" cy="5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bubblews.com/assets/images/news/1431189273_13680593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12685" r="50000" b="14261"/>
          <a:stretch/>
        </p:blipFill>
        <p:spPr bwMode="auto">
          <a:xfrm>
            <a:off x="6167025" y="4673596"/>
            <a:ext cx="609600" cy="6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1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Sampling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Many “proofs” found online are actually wrong</a:t>
                </a:r>
              </a:p>
              <a:p>
                <a:pPr lvl="1"/>
                <a:r>
                  <a:rPr lang="en-US" sz="2400" dirty="0"/>
                  <a:t>They only show that each item is sampled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Need to show that every subset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the same probability to be the sample</a:t>
                </a:r>
              </a:p>
              <a:p>
                <a:r>
                  <a:rPr lang="en-US" sz="2800" dirty="0"/>
                  <a:t>Correct proof relates with the </a:t>
                </a:r>
                <a:r>
                  <a:rPr lang="en-US" sz="2800" dirty="0">
                    <a:solidFill>
                      <a:srgbClr val="C00000"/>
                    </a:solidFill>
                  </a:rPr>
                  <a:t>Fisher-Yates shuffle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91AAE-3C2A-4EFA-BA52-0DE96F085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38983" y="4667238"/>
            <a:ext cx="357052" cy="1663089"/>
            <a:chOff x="4258491" y="1584280"/>
            <a:chExt cx="357052" cy="1663089"/>
          </a:xfrm>
        </p:grpSpPr>
        <p:sp>
          <p:nvSpPr>
            <p:cNvPr id="7" name="Rectangle 6"/>
            <p:cNvSpPr/>
            <p:nvPr/>
          </p:nvSpPr>
          <p:spPr>
            <a:xfrm>
              <a:off x="4258491" y="1584280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4593" y="4667284"/>
            <a:ext cx="357052" cy="1663043"/>
            <a:chOff x="4258491" y="1584326"/>
            <a:chExt cx="357052" cy="1663043"/>
          </a:xfrm>
        </p:grpSpPr>
        <p:sp>
          <p:nvSpPr>
            <p:cNvPr id="12" name="Rectangle 11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4486435" y="4810929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51788" y="4667238"/>
            <a:ext cx="357052" cy="1663089"/>
            <a:chOff x="4258491" y="1584280"/>
            <a:chExt cx="357052" cy="1663089"/>
          </a:xfrm>
        </p:grpSpPr>
        <p:sp>
          <p:nvSpPr>
            <p:cNvPr id="18" name="Rectangle 17"/>
            <p:cNvSpPr/>
            <p:nvPr/>
          </p:nvSpPr>
          <p:spPr>
            <a:xfrm>
              <a:off x="4258491" y="1584280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199240" y="5272051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19" idx="3"/>
          </p:cNvCxnSpPr>
          <p:nvPr/>
        </p:nvCxnSpPr>
        <p:spPr>
          <a:xfrm>
            <a:off x="5808840" y="4810928"/>
            <a:ext cx="12700" cy="4611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2045" y="5728322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64698" y="4667284"/>
            <a:ext cx="357052" cy="1663043"/>
            <a:chOff x="4258491" y="1584326"/>
            <a:chExt cx="357052" cy="1663043"/>
          </a:xfrm>
        </p:grpSpPr>
        <p:sp>
          <p:nvSpPr>
            <p:cNvPr id="26" name="Rectangle 25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30" name="Elbow Connector 29"/>
          <p:cNvCxnSpPr/>
          <p:nvPr/>
        </p:nvCxnSpPr>
        <p:spPr>
          <a:xfrm>
            <a:off x="6513996" y="5266259"/>
            <a:ext cx="12700" cy="4611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71153" y="4667238"/>
            <a:ext cx="357052" cy="1663043"/>
            <a:chOff x="4258491" y="1584326"/>
            <a:chExt cx="357052" cy="1663043"/>
          </a:xfrm>
        </p:grpSpPr>
        <p:sp>
          <p:nvSpPr>
            <p:cNvPr id="32" name="Rectangle 31"/>
            <p:cNvSpPr/>
            <p:nvPr/>
          </p:nvSpPr>
          <p:spPr>
            <a:xfrm>
              <a:off x="4258491" y="1584326"/>
              <a:ext cx="357052" cy="2873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58491" y="2045402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8491" y="2502694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8491" y="2959986"/>
              <a:ext cx="357052" cy="2873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36" name="Elbow Connector 35"/>
          <p:cNvCxnSpPr/>
          <p:nvPr/>
        </p:nvCxnSpPr>
        <p:spPr>
          <a:xfrm rot="16200000" flipH="1">
            <a:off x="6747589" y="5734212"/>
            <a:ext cx="920329" cy="6350"/>
          </a:xfrm>
          <a:prstGeom prst="bentConnector4">
            <a:avLst>
              <a:gd name="adj1" fmla="val -388"/>
              <a:gd name="adj2" fmla="val 370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12150" y="6186589"/>
            <a:ext cx="252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3537" y="5507577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8227" y="5036675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1393" y="5961191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26447" y="6434528"/>
            <a:ext cx="3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226735" y="4544917"/>
            <a:ext cx="2891246" cy="96625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3726" y="4078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 = 2</a:t>
            </a:r>
          </a:p>
        </p:txBody>
      </p:sp>
    </p:spTree>
    <p:extLst>
      <p:ext uri="{BB962C8B-B14F-4D97-AF65-F5344CB8AC3E}">
        <p14:creationId xmlns:p14="http://schemas.microsoft.com/office/powerpoint/2010/main" val="7618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Majority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Given a sequence of items, find the majority if there is one</a:t>
            </a:r>
          </a:p>
          <a:p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 err="1"/>
              <a:t>A</a:t>
            </a:r>
            <a:r>
              <a:rPr lang="en-US" altLang="zh-TW" dirty="0"/>
              <a:t> B C D B A </a:t>
            </a:r>
            <a:r>
              <a:rPr lang="en-US" altLang="zh-TW" dirty="0" err="1"/>
              <a:t>A</a:t>
            </a:r>
            <a:r>
              <a:rPr lang="en-US" altLang="zh-TW" dirty="0"/>
              <a:t> B </a:t>
            </a:r>
            <a:r>
              <a:rPr lang="en-US" altLang="zh-TW" dirty="0" err="1"/>
              <a:t>B</a:t>
            </a:r>
            <a:r>
              <a:rPr lang="en-US" altLang="zh-TW" dirty="0"/>
              <a:t> A </a:t>
            </a:r>
            <a:r>
              <a:rPr lang="en-US" altLang="zh-TW" dirty="0" err="1"/>
              <a:t>A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r>
              <a:rPr lang="en-US" altLang="zh-TW" dirty="0"/>
              <a:t> C </a:t>
            </a:r>
            <a:r>
              <a:rPr lang="en-US" altLang="zh-TW" dirty="0" err="1"/>
              <a:t>C</a:t>
            </a:r>
            <a:r>
              <a:rPr lang="en-US" altLang="zh-TW" dirty="0"/>
              <a:t> </a:t>
            </a:r>
            <a:r>
              <a:rPr lang="en-US" altLang="zh-TW" dirty="0" err="1"/>
              <a:t>C</a:t>
            </a:r>
            <a:r>
              <a:rPr lang="en-US" altLang="zh-TW" dirty="0"/>
              <a:t> D A B A </a:t>
            </a:r>
            <a:r>
              <a:rPr lang="en-US" altLang="zh-TW" dirty="0" err="1"/>
              <a:t>A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endParaRPr lang="en-US" altLang="zh-TW" dirty="0"/>
          </a:p>
          <a:p>
            <a:r>
              <a:rPr lang="en-US" altLang="zh-TW" dirty="0"/>
              <a:t>Answer: A</a:t>
            </a:r>
          </a:p>
          <a:p>
            <a:endParaRPr lang="en-US" altLang="zh-TW" dirty="0"/>
          </a:p>
          <a:p>
            <a:r>
              <a:rPr lang="en-US" altLang="zh-TW" dirty="0"/>
              <a:t>Trivial if we have O(n) memory</a:t>
            </a:r>
          </a:p>
          <a:p>
            <a:r>
              <a:rPr lang="en-US" altLang="zh-TW" dirty="0"/>
              <a:t>Can you do it with O(1) memory and two passes?</a:t>
            </a:r>
          </a:p>
          <a:p>
            <a:pPr lvl="1"/>
            <a:r>
              <a:rPr lang="en-US" altLang="zh-TW" dirty="0"/>
              <a:t>First pass: find the possible candidate</a:t>
            </a:r>
          </a:p>
          <a:p>
            <a:pPr lvl="1"/>
            <a:r>
              <a:rPr lang="en-US" altLang="zh-TW" dirty="0"/>
              <a:t>Second pass: compute its frequency and verify that it is &gt; n/2</a:t>
            </a:r>
          </a:p>
          <a:p>
            <a:r>
              <a:rPr lang="en-US" altLang="zh-TW" dirty="0"/>
              <a:t>How about one pass?</a:t>
            </a:r>
          </a:p>
          <a:p>
            <a:pPr lvl="1"/>
            <a:r>
              <a:rPr lang="en-US" altLang="zh-TW" dirty="0"/>
              <a:t>Unfortunately, no</a:t>
            </a:r>
            <a:endParaRPr lang="zh-TW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A862B7-6A43-4856-A553-B810FC72F4AD}" type="slidenum">
              <a:rPr lang="en-US" altLang="zh-TW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9</a:t>
            </a:fld>
            <a:endParaRPr lang="en-US" altLang="zh-TW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3799</TotalTime>
  <Words>2541</Words>
  <Application>Microsoft Office PowerPoint</Application>
  <PresentationFormat>On-screen Show (4:3)</PresentationFormat>
  <Paragraphs>325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Futura Md BT</vt:lpstr>
      <vt:lpstr>Aharoni</vt:lpstr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Pixel</vt:lpstr>
      <vt:lpstr>Streaming Algorithms</vt:lpstr>
      <vt:lpstr>Missing Card</vt:lpstr>
      <vt:lpstr>A data stream algorithm …</vt:lpstr>
      <vt:lpstr>PowerPoint Presentation</vt:lpstr>
      <vt:lpstr>Reservoir Sampling</vt:lpstr>
      <vt:lpstr>Correctness Proof</vt:lpstr>
      <vt:lpstr>PowerPoint Presentation</vt:lpstr>
      <vt:lpstr>Reservoir Sampling Correctness Proof</vt:lpstr>
      <vt:lpstr>Majority</vt:lpstr>
      <vt:lpstr>Heavy hitters</vt:lpstr>
      <vt:lpstr>Heavy hitters</vt:lpstr>
      <vt:lpstr>Streaming MG analysis</vt:lpstr>
      <vt:lpstr>Heavy hitters guarantees</vt:lpstr>
      <vt:lpstr>Data Models</vt:lpstr>
      <vt:lpstr>Count-Min Sketch</vt:lpstr>
      <vt:lpstr>Count-Min Sketch Structure</vt:lpstr>
      <vt:lpstr>Approximation of Point Queries</vt:lpstr>
      <vt:lpstr>Applications of Count-Min to Heavy Hitters</vt:lpstr>
      <vt:lpstr>Application to Large Scale Machine Learning</vt:lpstr>
      <vt:lpstr>Bloom Filters</vt:lpstr>
      <vt:lpstr>Bloom Filter analysis</vt:lpstr>
      <vt:lpstr>Bloom Filters Applications</vt:lpstr>
      <vt:lpstr>F0 Estimation</vt:lpstr>
      <vt:lpstr>F0 Algorithm</vt:lpstr>
      <vt:lpstr>Analysis of F0 algorithm</vt:lpstr>
      <vt:lpstr>Chebyshev Analysis</vt:lpstr>
      <vt:lpstr>Completing the analysis</vt:lpstr>
      <vt:lpstr>F0 Issues</vt:lpstr>
      <vt:lpstr>Count-Distinct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Ke YI</cp:lastModifiedBy>
  <cp:revision>260</cp:revision>
  <dcterms:created xsi:type="dcterms:W3CDTF">2013-01-13T20:33:29Z</dcterms:created>
  <dcterms:modified xsi:type="dcterms:W3CDTF">2021-11-18T02:20:19Z</dcterms:modified>
</cp:coreProperties>
</file>