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15"/>
  </p:notesMasterIdLst>
  <p:sldIdLst>
    <p:sldId id="444" r:id="rId3"/>
    <p:sldId id="520" r:id="rId4"/>
    <p:sldId id="556" r:id="rId5"/>
    <p:sldId id="551" r:id="rId6"/>
    <p:sldId id="558" r:id="rId7"/>
    <p:sldId id="546" r:id="rId8"/>
    <p:sldId id="526" r:id="rId9"/>
    <p:sldId id="547" r:id="rId10"/>
    <p:sldId id="537" r:id="rId11"/>
    <p:sldId id="538" r:id="rId12"/>
    <p:sldId id="550" r:id="rId13"/>
    <p:sldId id="467"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67006" autoAdjust="0"/>
  </p:normalViewPr>
  <p:slideViewPr>
    <p:cSldViewPr snapToGrid="0" snapToObjects="1">
      <p:cViewPr varScale="1">
        <p:scale>
          <a:sx n="71" d="100"/>
          <a:sy n="71" d="100"/>
        </p:scale>
        <p:origin x="20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077A1-B67A-114A-BE39-6F4BF33CEA7A}" type="datetimeFigureOut">
              <a:rPr kumimoji="1" lang="zh-CN" altLang="en-US" smtClean="0"/>
              <a:t>2024/5/17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5442A-90E3-0A4A-A086-F53849A64B4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Hi, everyone! It is my great honor to </a:t>
            </a:r>
            <a:r>
              <a:rPr lang="en" altLang="zh-CN" b="0" i="0" dirty="0">
                <a:solidFill>
                  <a:srgbClr val="2E2F30"/>
                </a:solidFill>
                <a:effectLst/>
                <a:highlight>
                  <a:srgbClr val="FFFFFF"/>
                </a:highlight>
                <a:latin typeface="Inter"/>
              </a:rPr>
              <a:t>share my research here. My name is Xi Zhao, from the Hong Kong University o. Today, I will be presenting my work in the field of high-dimensional vector search, which is named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To compare the query performance, we consider the balance between the recall and throughput. To reach the same recall, the algorithm that has the highest throughput achieves the best query performance. From the figure we can see that SOSIA has the highest throughput to reach the same recall, which means it achieves the best query performance.</a:t>
            </a:r>
            <a:endParaRPr kumimoji="1" lang="zh-CN" altLang="en-US" dirty="0"/>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So, in summary, our method SOSIA accelerates the AMIPS problem over sparse vectors by converting this problem into the set similarity search. Because there are many well-designed algorithm that can be used for quickly answer set similarity problem.</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In addition, we design an improvement when answering the set similarity problem.</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11</a:t>
            </a:fld>
            <a:endParaRPr kumimoji="1" lang="zh-CN" altLang="en-US"/>
          </a:p>
        </p:txBody>
      </p:sp>
    </p:spTree>
    <p:extLst>
      <p:ext uri="{BB962C8B-B14F-4D97-AF65-F5344CB8AC3E}">
        <p14:creationId xmlns:p14="http://schemas.microsoft.com/office/powerpoint/2010/main" val="1692271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65442A-90E3-0A4A-A086-F53849A64B49}" type="slidenum">
              <a:rPr kumimoji="1" lang="zh-CN" altLang="en-US" smtClean="0"/>
              <a:t>12</a:t>
            </a:fld>
            <a:endParaRPr kumimoji="1" lang="zh-CN" altLang="en-US"/>
          </a:p>
        </p:txBody>
      </p:sp>
    </p:spTree>
    <p:extLst>
      <p:ext uri="{BB962C8B-B14F-4D97-AF65-F5344CB8AC3E}">
        <p14:creationId xmlns:p14="http://schemas.microsoft.com/office/powerpoint/2010/main" val="76162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maximum inner product search is to find the point that has the maximum inner product to a given query point q.</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As a kind of vector similarity search, this problem is widely used in many machine learning tasks, such as multi-model search and RAG. For example, in the multi-model search, we want to find some images by using a text as questions. In this way, we should find a unified representation for the texts and images. The vector is a good choice for representing them. Then, we can answer this multi-model search problem in the vector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When the data dimensionality of the dataset D is very high, due to the curse of dimensionality, there is no index that can help us answer the MIPS problem efficiently. So, it is a better choice to find an approximate result.</a:t>
            </a:r>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2</a:t>
            </a:fld>
            <a:endParaRPr kumimoji="1" lang="zh-CN" altLang="en-US"/>
          </a:p>
        </p:txBody>
      </p:sp>
    </p:spTree>
    <p:extLst>
      <p:ext uri="{BB962C8B-B14F-4D97-AF65-F5344CB8AC3E}">
        <p14:creationId xmlns:p14="http://schemas.microsoft.com/office/powerpoint/2010/main" val="363517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approximate version of MIPS problem we want to answer is called as the c-Maximum Inner Product search, i.e., c-AMIPS search, which is defined as follows.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this example, x_9 is the maximum inner product result with q whose inner product to q is 2+20=22. For a 0.5-MIPS, a point whose inner product to q is greater than 11 can be returned, such as </a:t>
            </a:r>
            <a:r>
              <a:rPr lang="en-US" altLang="zh-CN" sz="1800" kern="100" dirty="0">
                <a:effectLst/>
                <a:latin typeface="Cambria Math" panose="02040503050406030204" pitchFamily="18" charset="0"/>
                <a:ea typeface="等线" panose="02010600030101010101" pitchFamily="2" charset="-122"/>
                <a:cs typeface="Cambria Math" panose="02040503050406030204" pitchFamily="18" charset="0"/>
              </a:rPr>
              <a:t>𝑥</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6 ,</a:t>
            </a:r>
            <a:r>
              <a:rPr lang="en-US" altLang="zh-CN" sz="1800" kern="100" dirty="0">
                <a:effectLst/>
                <a:latin typeface="Cambria Math" panose="02040503050406030204" pitchFamily="18" charset="0"/>
                <a:ea typeface="等线" panose="02010600030101010101" pitchFamily="2" charset="-122"/>
                <a:cs typeface="Cambria Math" panose="02040503050406030204" pitchFamily="18" charset="0"/>
              </a:rPr>
              <a:t>𝑥</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9 ,</a:t>
            </a:r>
            <a:r>
              <a:rPr lang="en-US" altLang="zh-CN" sz="1800" kern="100" dirty="0">
                <a:effectLst/>
                <a:latin typeface="Cambria Math" panose="02040503050406030204" pitchFamily="18" charset="0"/>
                <a:ea typeface="等线" panose="02010600030101010101" pitchFamily="2" charset="-122"/>
                <a:cs typeface="Cambria Math" panose="02040503050406030204" pitchFamily="18" charset="0"/>
              </a:rPr>
              <a:t>𝑥</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10 , </a:t>
            </a:r>
            <a:r>
              <a:rPr lang="en-US" altLang="zh-CN" sz="1800" kern="100" dirty="0">
                <a:effectLst/>
                <a:latin typeface="Cambria Math" panose="02040503050406030204" pitchFamily="18" charset="0"/>
                <a:ea typeface="等线" panose="02010600030101010101" pitchFamily="2" charset="-122"/>
                <a:cs typeface="Cambria Math" panose="02040503050406030204" pitchFamily="18" charset="0"/>
              </a:rPr>
              <a:t>𝑥</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3</a:t>
            </a:fld>
            <a:endParaRPr kumimoji="1" lang="zh-CN" altLang="en-US"/>
          </a:p>
        </p:txBody>
      </p:sp>
    </p:spTree>
    <p:extLst>
      <p:ext uri="{BB962C8B-B14F-4D97-AF65-F5344CB8AC3E}">
        <p14:creationId xmlns:p14="http://schemas.microsoft.com/office/powerpoint/2010/main" val="267695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ea typeface="微软雅黑" panose="020B0503020204020204" charset="-122"/>
                <a:cs typeface="Times New Roman" panose="02020603050405020304" pitchFamily="18" charset="0"/>
              </a:rPr>
              <a:t>The vectors are obtained from many embedding models. In NLP tasks,</a:t>
            </a:r>
          </a:p>
          <a:p>
            <a:r>
              <a:rPr lang="en-US" altLang="zh-CN" sz="1200" dirty="0">
                <a:latin typeface="Times New Roman" panose="02020603050405020304" pitchFamily="18" charset="0"/>
                <a:ea typeface="微软雅黑" panose="020B0503020204020204" charset="-122"/>
                <a:cs typeface="Times New Roman" panose="02020603050405020304" pitchFamily="18" charset="0"/>
              </a:rPr>
              <a:t>The common textual embedding model, such as BERT, outputs dense vectors. So, they are called as dense models. Their embedding results has a good performance in NLP tasks. However, it is time-consuming to train it because these models require finding nearest neighbors during the training processing.</a:t>
            </a:r>
          </a:p>
          <a:p>
            <a:endParaRPr lang="en-US" altLang="zh-CN" sz="1200" dirty="0">
              <a:latin typeface="Times New Roman" panose="02020603050405020304" pitchFamily="18" charset="0"/>
              <a:ea typeface="微软雅黑" panose="020B0503020204020204" charset="-122"/>
              <a:cs typeface="Times New Roman" panose="02020603050405020304" pitchFamily="18" charset="0"/>
            </a:endParaRPr>
          </a:p>
          <a:p>
            <a:r>
              <a:rPr lang="en-US" altLang="zh-CN" sz="1200" dirty="0">
                <a:latin typeface="Times New Roman" panose="02020603050405020304" pitchFamily="18" charset="0"/>
                <a:ea typeface="微软雅黑" panose="020B0503020204020204" charset="-122"/>
                <a:cs typeface="Times New Roman" panose="02020603050405020304" pitchFamily="18" charset="0"/>
              </a:rPr>
              <a:t>The sparse models, such as SPLADE, trains the texts at the token level and output the sparse vectors as the embedding results, which are also widely used due to its low training costs.</a:t>
            </a:r>
          </a:p>
          <a:p>
            <a:endParaRPr lang="en-US" altLang="zh-CN" sz="1200" dirty="0">
              <a:latin typeface="Times New Roman" panose="02020603050405020304" pitchFamily="18" charset="0"/>
              <a:ea typeface="微软雅黑" panose="020B0503020204020204" charset="-122"/>
              <a:cs typeface="Times New Roman" panose="02020603050405020304" pitchFamily="18" charset="0"/>
            </a:endParaRPr>
          </a:p>
          <a:p>
            <a:r>
              <a:rPr lang="en-US" altLang="zh-CN" sz="1200" dirty="0">
                <a:latin typeface="Times New Roman" panose="02020603050405020304" pitchFamily="18" charset="0"/>
                <a:ea typeface="微软雅黑" panose="020B0503020204020204" charset="-122"/>
                <a:cs typeface="Times New Roman" panose="02020603050405020304" pitchFamily="18" charset="0"/>
              </a:rPr>
              <a:t>Compared to the dense vectors, sparse vectors have a much higher dimensionality but only a few of them are non-zero values.</a:t>
            </a:r>
          </a:p>
          <a:p>
            <a:endParaRPr lang="en-US" altLang="zh-CN" sz="1200" dirty="0">
              <a:latin typeface="Times New Roman" panose="02020603050405020304" pitchFamily="18" charset="0"/>
              <a:ea typeface="微软雅黑" panose="020B0503020204020204" charset="-122"/>
              <a:cs typeface="Times New Roman" panose="02020603050405020304" pitchFamily="18" charset="0"/>
            </a:endParaRPr>
          </a:p>
          <a:p>
            <a:r>
              <a:rPr lang="en-US" altLang="zh-CN" sz="1200" dirty="0">
                <a:latin typeface="Times New Roman" panose="02020603050405020304" pitchFamily="18" charset="0"/>
                <a:ea typeface="微软雅黑" panose="020B0503020204020204" charset="-122"/>
                <a:cs typeface="Times New Roman" panose="02020603050405020304" pitchFamily="18" charset="0"/>
              </a:rPr>
              <a:t>This is an example of a sparse vector whose d is 10 but </a:t>
            </a:r>
            <a:r>
              <a:rPr lang="en-US" altLang="zh-CN" sz="1200" dirty="0" err="1">
                <a:latin typeface="Times New Roman" panose="02020603050405020304" pitchFamily="18" charset="0"/>
                <a:ea typeface="微软雅黑" panose="020B0503020204020204" charset="-122"/>
                <a:cs typeface="Times New Roman" panose="02020603050405020304" pitchFamily="18" charset="0"/>
              </a:rPr>
              <a:t>phi_d</a:t>
            </a:r>
            <a:r>
              <a:rPr lang="en-US" altLang="zh-CN" sz="1200" dirty="0">
                <a:latin typeface="Times New Roman" panose="02020603050405020304" pitchFamily="18" charset="0"/>
                <a:ea typeface="微软雅黑" panose="020B0503020204020204" charset="-122"/>
                <a:cs typeface="Times New Roman" panose="02020603050405020304" pitchFamily="18" charset="0"/>
              </a:rPr>
              <a:t> is only 2.So, we can represent this vector as a set of </a:t>
            </a:r>
            <a:r>
              <a:rPr lang="en-US" altLang="zh-CN" sz="1200" dirty="0" err="1">
                <a:latin typeface="Times New Roman" panose="02020603050405020304" pitchFamily="18" charset="0"/>
                <a:ea typeface="微软雅黑" panose="020B0503020204020204" charset="-122"/>
                <a:cs typeface="Times New Roman" panose="02020603050405020304" pitchFamily="18" charset="0"/>
              </a:rPr>
              <a:t>indice</a:t>
            </a:r>
            <a:r>
              <a:rPr lang="en-US" altLang="zh-CN" sz="1200" dirty="0">
                <a:latin typeface="Times New Roman" panose="02020603050405020304" pitchFamily="18" charset="0"/>
                <a:ea typeface="微软雅黑" panose="020B0503020204020204" charset="-122"/>
                <a:cs typeface="Times New Roman" panose="02020603050405020304" pitchFamily="18" charset="0"/>
              </a:rPr>
              <a:t>-value pairs. The pair (3,0.1) means the third position in x is 0.1.</a:t>
            </a:r>
          </a:p>
          <a:p>
            <a:endParaRPr lang="en-US" altLang="zh-CN" sz="1200" dirty="0">
              <a:latin typeface="Times New Roman" panose="02020603050405020304" pitchFamily="18" charset="0"/>
              <a:ea typeface="微软雅黑" panose="020B0503020204020204" charset="-122"/>
              <a:cs typeface="Times New Roman" panose="02020603050405020304" pitchFamily="18" charset="0"/>
            </a:endParaRPr>
          </a:p>
          <a:p>
            <a:endParaRPr lang="en-US" altLang="zh-CN" sz="12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4</a:t>
            </a:fld>
            <a:endParaRPr kumimoji="1" lang="zh-CN" altLang="en-US"/>
          </a:p>
        </p:txBody>
      </p:sp>
    </p:spTree>
    <p:extLst>
      <p:ext uri="{BB962C8B-B14F-4D97-AF65-F5344CB8AC3E}">
        <p14:creationId xmlns:p14="http://schemas.microsoft.com/office/powerpoint/2010/main" val="18379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To compute the inner product of two vectors q and x.</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When q and x are dense vectors, each product q[</a:t>
            </a:r>
            <a:r>
              <a:rPr kumimoji="1" lang="en-US" altLang="zh-CN" dirty="0" err="1"/>
              <a:t>i</a:t>
            </a:r>
            <a:r>
              <a:rPr kumimoji="1" lang="en-US" altLang="zh-CN" dirty="0"/>
              <a:t>]x[</a:t>
            </a:r>
            <a:r>
              <a:rPr kumimoji="1" lang="en-US" altLang="zh-CN" dirty="0" err="1"/>
              <a:t>i</a:t>
            </a:r>
            <a:r>
              <a:rPr kumimoji="1" lang="en-US" altLang="zh-CN" dirty="0"/>
              <a:t>] will contribute to the value of their inner product.</a:t>
            </a: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However, when these two vectors are sparse vectors, most product q[</a:t>
            </a:r>
            <a:r>
              <a:rPr kumimoji="1" lang="en-US" altLang="zh-CN" dirty="0" err="1"/>
              <a:t>i</a:t>
            </a:r>
            <a:r>
              <a:rPr kumimoji="1" lang="en-US" altLang="zh-CN" dirty="0"/>
              <a:t>]x[</a:t>
            </a:r>
            <a:r>
              <a:rPr kumimoji="1" lang="en-US" altLang="zh-CN" dirty="0" err="1"/>
              <a:t>i</a:t>
            </a:r>
            <a:r>
              <a:rPr kumimoji="1" lang="en-US" altLang="zh-CN" dirty="0"/>
              <a:t>] will be zero because the sparse vectors have many zero values.</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For real-world sparse vector, the sparsity, which refers to the ratio of non-zero values, is very low. So, when consider the MIPS problem over sparse vectors, we can only con sider their non-zero values rather than the whole vector.</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So, the baselines of AMIPS </a:t>
            </a:r>
            <a:r>
              <a:rPr kumimoji="1" lang="en-US" altLang="zh-CN"/>
              <a:t>problem </a:t>
            </a:r>
            <a:r>
              <a:rPr kumimoji="1" lang="en-US" altLang="zh-CN" dirty="0"/>
              <a:t>o</a:t>
            </a:r>
            <a:r>
              <a:rPr kumimoji="1" lang="en-US" altLang="zh-CN"/>
              <a:t>ver </a:t>
            </a:r>
            <a:r>
              <a:rPr kumimoji="1" lang="en-US" altLang="zh-CN" dirty="0"/>
              <a:t>sparse vectors is using inverted file. It is simple but has a very high query cost.</a:t>
            </a:r>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5</a:t>
            </a:fld>
            <a:endParaRPr kumimoji="1" lang="zh-CN" altLang="en-US"/>
          </a:p>
        </p:txBody>
      </p:sp>
    </p:spTree>
    <p:extLst>
      <p:ext uri="{BB962C8B-B14F-4D97-AF65-F5344CB8AC3E}">
        <p14:creationId xmlns:p14="http://schemas.microsoft.com/office/powerpoint/2010/main" val="1595627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 altLang="zh-CN" dirty="0"/>
              <a:t>Based on the above observation, we propose a method named SOSIA to answer AMIPS problem over sparse vectors. Let take this figure to illustrate the SOSIA framework.</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t>Firstly, SOSIA employs the SOS transformation to convert points in the sparse dataset into binary vectors. A binary vector is a vector whose values are either 0 or 1. As shown in the medium part of the figure. In this part, each cell presents a value in a vector. And the black cell means the value of 1 and the white cell means the value of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t>Here, we have 4 points in the dataset with dimensionality 5. Then, we convert each of them into a 15 dimensional binary vector. The blue point x=(0,0.5,0,0,0) is converted to be </a:t>
            </a:r>
          </a:p>
          <a:p>
            <a:pPr marL="0" marR="0" lvl="0" indent="0" algn="l" defTabSz="914400" rtl="0" eaLnBrk="1" fontAlgn="auto" latinLnBrk="0" hangingPunct="1">
              <a:lnSpc>
                <a:spcPct val="100000"/>
              </a:lnSpc>
              <a:spcBef>
                <a:spcPts val="0"/>
              </a:spcBef>
              <a:spcAft>
                <a:spcPts val="0"/>
              </a:spcAft>
              <a:buClrTx/>
              <a:buSzTx/>
              <a:buFontTx/>
              <a:buNone/>
              <a:defRPr/>
            </a:pPr>
            <a:r>
              <a:rPr kumimoji="1" lang="en" altLang="zh-CN" dirty="0"/>
              <a:t>a binary vector whose fourth-dimension and sixth-dimension is 1 and the rest entries is 0.</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 altLang="zh-CN" dirty="0"/>
              <a:t>Then, These binary vectors are considered as sets. For example, the third binary vector can be regarded as a set whose element is (4,6).</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 altLang="zh-CN" dirty="0"/>
              <a:t>In this way, the MIPS problem over sparse vectors can be transformed into the set similarity problem.</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AS </a:t>
            </a:r>
            <a:r>
              <a:rPr kumimoji="1" lang="en-US" altLang="zh-CN" dirty="0" err="1"/>
              <a:t>minHash</a:t>
            </a:r>
            <a:r>
              <a:rPr kumimoji="1" lang="en-US" altLang="zh-CN" dirty="0"/>
              <a:t> is widely used for solving approximate set similarity problem. We adopt </a:t>
            </a:r>
            <a:r>
              <a:rPr kumimoji="1" lang="en-US" altLang="zh-CN" dirty="0" err="1"/>
              <a:t>minHash</a:t>
            </a:r>
            <a:r>
              <a:rPr kumimoji="1" lang="en-US" altLang="zh-CN" dirty="0"/>
              <a:t> to solve our problem in the following steps.</a:t>
            </a:r>
            <a:endParaRPr kumimoji="1" lang="zh-CN" altLang="en-US" dirty="0"/>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6</a:t>
            </a:fld>
            <a:endParaRPr kumimoji="1" lang="zh-CN" altLang="en-US"/>
          </a:p>
        </p:txBody>
      </p:sp>
    </p:spTree>
    <p:extLst>
      <p:ext uri="{BB962C8B-B14F-4D97-AF65-F5344CB8AC3E}">
        <p14:creationId xmlns:p14="http://schemas.microsoft.com/office/powerpoint/2010/main" val="56589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So, the key part in our method SOSIA is the SOS transformation. To design a transformation that convert a MIPS problem into a set similarity problem, the most important thing is to ensure the found results of the set similarity problem is similar as the results of the original MIPS problem. In the other word, if a point x is the maximum inner product result of the query point q. Then, after transformation, x should have a large set similarity with q. To guarantee this condition, we design the SOS transformation to ensure that: for any two points x and q, their inner product in the transformed space is an unbiased estimator of their original space.</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Somehow, This is the most important part of the SOS transform.</a:t>
                </a:r>
                <a:endParaRPr kumimoji="1" lang="zh-CN" altLang="en-US" dirty="0"/>
              </a:p>
            </p:txBody>
          </p:sp>
        </mc:Choice>
        <mc:Fallback xmlns="">
          <p:sp>
            <p:nvSpPr>
              <p:cNvPr id="3" name="备注占位符 2"/>
              <p:cNvSpPr>
                <a:spLocks noGrp="1"/>
              </p:cNvSpPr>
              <p:nvPr>
                <p:ph type="body" idx="1"/>
              </p:nvPr>
            </p:nvSpPr>
            <p:spPr/>
            <p:txBody>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 first describe the data preprocessing of FARGO.</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To begin with, we use a norm-based partitioning to divide the dataset into several parts.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Then, we adopt an asymmetric transformation called as XBOX-Transformation,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i.e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XT, to convert the MIPS into NNS. XT consists of two functions </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𝑃</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and </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𝑄</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which satisfies that the similarity between </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𝑃</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𝑥)</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and </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𝑄(𝑞)</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equals to the inner product between x and q.</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P(x) and Q(q) will map the d-dimensional vector x, q into the (d+1)-dimensional vector P(x) and Q(q). In XBOX-Transformation, P(x) consists of x and an additional dimension, which is the root of M square minus x square. Q(q) consists of q and an additional dimension with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this case, the cosine of the angle between P(x) and Q(q) is directly proportional to the inner product between x and q, which enables us to answer the MIPS problem by considering the NNS problem in a cosine space for the transformed dataset.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mc:Fallback>
      </mc:AlternateContent>
      <p:sp>
        <p:nvSpPr>
          <p:cNvPr id="4" name="灯片编号占位符 3"/>
          <p:cNvSpPr>
            <a:spLocks noGrp="1"/>
          </p:cNvSpPr>
          <p:nvPr>
            <p:ph type="sldNum" sz="quarter" idx="5"/>
          </p:nvPr>
        </p:nvSpPr>
        <p:spPr/>
        <p:txBody>
          <a:bodyPr/>
          <a:lstStyle/>
          <a:p>
            <a:fld id="{5D876C09-0D05-1F4E-A274-7CAE03B91C44}"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The index of SOSIA is based on the </a:t>
            </a:r>
            <a:r>
              <a:rPr kumimoji="1" lang="en-US" altLang="zh-CN" dirty="0" err="1"/>
              <a:t>minHash</a:t>
            </a:r>
            <a:r>
              <a:rPr kumimoji="1" lang="en-US" altLang="zh-CN" dirty="0"/>
              <a:t> and LSH, </a:t>
            </a:r>
            <a:r>
              <a:rPr kumimoji="1" lang="en-US" altLang="zh-CN" dirty="0" err="1"/>
              <a:t>i.e</a:t>
            </a:r>
            <a:r>
              <a:rPr kumimoji="1" lang="en-US" altLang="zh-CN" dirty="0"/>
              <a:t>, locality sensitive hashing. However, different from the traditional </a:t>
            </a:r>
            <a:r>
              <a:rPr kumimoji="1" lang="en-US" altLang="zh-CN" dirty="0" err="1"/>
              <a:t>minHash</a:t>
            </a:r>
            <a:r>
              <a:rPr kumimoji="1" lang="en-US" altLang="zh-CN" dirty="0"/>
              <a:t> indexes, we proposed a counting based strategy in the query processing, which can adaptively generate the candidates for different query points and reduce the distance computation cost based on some pruning conditions. For more details about this part, please refer to our paper.</a:t>
            </a:r>
            <a:endParaRPr kumimoji="1" lang="zh-CN" altLang="en-US" dirty="0"/>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8</a:t>
            </a:fld>
            <a:endParaRPr kumimoji="1" lang="zh-CN" altLang="en-US"/>
          </a:p>
        </p:txBody>
      </p:sp>
    </p:spTree>
    <p:extLst>
      <p:ext uri="{BB962C8B-B14F-4D97-AF65-F5344CB8AC3E}">
        <p14:creationId xmlns:p14="http://schemas.microsoft.com/office/powerpoint/2010/main" val="53020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To demonstrate the performance of SOSIS, we compare it with 3 baselines on 6 datasets.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first two baselines is the inverted file based methods that are designed for sparse vectors. The last baseline, HNSW, is designed for dense vectors. We compare SOSIA with it to demonstrate it is not a good choice to consider the sparse vectors same as the dense vectors.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evaluated metric we use is recall and throughput. The first refers to the query accuracy. The second one refers to the query efficiency.</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5D876C09-0D05-1F4E-A274-7CAE03B91C44}"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FBC8AA-D61D-E24C-B783-B18A98D6B52C}" type="datetime1">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5D5E9EC-7CAE-4EFD-9949-A03636D86F86}" type="slidenum">
              <a:rPr lang="zh-CN" altLang="en-US" smtClean="0"/>
              <a:t>‹#›</a:t>
            </a:fld>
            <a:endParaRPr lang="zh-CN" altLang="en-US" dirty="0"/>
          </a:p>
        </p:txBody>
      </p:sp>
      <p:sp>
        <p:nvSpPr>
          <p:cNvPr id="10" name="Title Placeholder 1"/>
          <p:cNvSpPr>
            <a:spLocks noGrp="1"/>
          </p:cNvSpPr>
          <p:nvPr>
            <p:ph type="title"/>
          </p:nvPr>
        </p:nvSpPr>
        <p:spPr>
          <a:xfrm>
            <a:off x="838200" y="219075"/>
            <a:ext cx="10515600" cy="1057276"/>
          </a:xfrm>
          <a:prstGeom prst="rect">
            <a:avLst/>
          </a:prstGeom>
        </p:spPr>
        <p:txBody>
          <a:bodyPr vert="horz" lIns="91440" tIns="45720" rIns="91440" bIns="45720" rtlCol="0" anchor="ctr">
            <a:noAutofit/>
          </a:bodyPr>
          <a:lstStyle>
            <a:lvl1pPr>
              <a:defRPr sz="4950"/>
            </a:lvl1pPr>
          </a:lstStyle>
          <a:p>
            <a:r>
              <a:rPr lang="zh-CN" altLang="en-US"/>
              <a:t>单击此处编辑母版标题样式</a:t>
            </a:r>
            <a:endParaRPr lang="en-US" dirty="0"/>
          </a:p>
        </p:txBody>
      </p:sp>
      <p:sp>
        <p:nvSpPr>
          <p:cNvPr id="17" name="内容占位符 16"/>
          <p:cNvSpPr>
            <a:spLocks noGrp="1"/>
          </p:cNvSpPr>
          <p:nvPr>
            <p:ph sz="quarter" idx="13"/>
          </p:nvPr>
        </p:nvSpPr>
        <p:spPr>
          <a:xfrm>
            <a:off x="334436" y="1630684"/>
            <a:ext cx="11523133" cy="4609783"/>
          </a:xfrm>
          <a:prstGeom prst="rect">
            <a:avLst/>
          </a:prstGeom>
        </p:spPr>
        <p:txBody>
          <a:bodyPr/>
          <a:lstStyle>
            <a:lvl1pPr>
              <a:defRPr b="1">
                <a:latin typeface="Arial" panose="020B0604020202020204" pitchFamily="34" charset="0"/>
                <a:cs typeface="Arial" panose="020B0604020202020204" pitchFamily="34" charset="0"/>
              </a:defRPr>
            </a:lvl1pPr>
            <a:lvl3pPr>
              <a:defRPr b="1">
                <a:latin typeface="Arial" panose="020B0604020202020204" pitchFamily="34" charset="0"/>
                <a:cs typeface="Arial" panose="020B0604020202020204" pitchFamily="34" charset="0"/>
              </a:defRPr>
            </a:lvl3pPr>
          </a:lstStyle>
          <a:p>
            <a:pPr lvl="0"/>
            <a:r>
              <a:rPr lang="zh-CN" altLang="en-US"/>
              <a:t>单击此处编辑母版文本样式</a:t>
            </a:r>
          </a:p>
          <a:p>
            <a:pPr lvl="1"/>
            <a:r>
              <a:rPr lang="zh-CN" altLang="en-US"/>
              <a:t>二级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FBC8AA-D61D-E24C-B783-B18A98D6B52C}" type="datetime1">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5D5E9EC-7CAE-4EFD-9949-A03636D86F86}" type="slidenum">
              <a:rPr lang="zh-CN" altLang="en-US" smtClean="0"/>
              <a:t>‹#›</a:t>
            </a:fld>
            <a:endParaRPr lang="zh-CN" altLang="en-US" dirty="0"/>
          </a:p>
        </p:txBody>
      </p:sp>
      <p:sp>
        <p:nvSpPr>
          <p:cNvPr id="10" name="Title Placeholder 1"/>
          <p:cNvSpPr>
            <a:spLocks noGrp="1"/>
          </p:cNvSpPr>
          <p:nvPr>
            <p:ph type="title"/>
          </p:nvPr>
        </p:nvSpPr>
        <p:spPr>
          <a:xfrm>
            <a:off x="838200" y="219075"/>
            <a:ext cx="10515600" cy="1057276"/>
          </a:xfrm>
          <a:prstGeom prst="rect">
            <a:avLst/>
          </a:prstGeom>
        </p:spPr>
        <p:txBody>
          <a:bodyPr vert="horz" lIns="91440" tIns="45720" rIns="91440" bIns="45720" rtlCol="0" anchor="ctr">
            <a:noAutofit/>
          </a:bodyPr>
          <a:lstStyle>
            <a:lvl1pPr>
              <a:defRPr sz="4950"/>
            </a:lvl1pPr>
          </a:lstStyle>
          <a:p>
            <a:r>
              <a:rPr lang="zh-CN" altLang="en-US"/>
              <a:t>单击此处编辑母版标题样式</a:t>
            </a:r>
            <a:endParaRPr lang="en-US" dirty="0"/>
          </a:p>
        </p:txBody>
      </p:sp>
      <p:sp>
        <p:nvSpPr>
          <p:cNvPr id="17" name="内容占位符 16"/>
          <p:cNvSpPr>
            <a:spLocks noGrp="1"/>
          </p:cNvSpPr>
          <p:nvPr>
            <p:ph sz="quarter" idx="13"/>
          </p:nvPr>
        </p:nvSpPr>
        <p:spPr>
          <a:xfrm>
            <a:off x="334436" y="1630684"/>
            <a:ext cx="11523133" cy="4609783"/>
          </a:xfrm>
          <a:prstGeom prst="rect">
            <a:avLst/>
          </a:prstGeom>
        </p:spPr>
        <p:txBody>
          <a:bodyPr/>
          <a:lstStyle>
            <a:lvl1pPr>
              <a:defRPr b="1">
                <a:latin typeface="Arial" panose="020B0604020202020204" pitchFamily="34" charset="0"/>
                <a:cs typeface="Arial" panose="020B0604020202020204" pitchFamily="34" charset="0"/>
              </a:defRPr>
            </a:lvl1pPr>
            <a:lvl3pPr>
              <a:defRPr b="1">
                <a:latin typeface="Arial" panose="020B0604020202020204" pitchFamily="34" charset="0"/>
                <a:cs typeface="Arial" panose="020B0604020202020204" pitchFamily="34" charset="0"/>
              </a:defRPr>
            </a:lvl3pPr>
          </a:lstStyle>
          <a:p>
            <a:pPr lvl="0"/>
            <a:r>
              <a:rPr lang="zh-CN" altLang="en-US"/>
              <a:t>单击此处编辑母版文本样式</a:t>
            </a:r>
          </a:p>
          <a:p>
            <a:pPr lvl="1"/>
            <a:r>
              <a:rPr lang="zh-CN" altLang="en-US"/>
              <a:t>二级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C89BC15-BB32-7544-B506-E805BCF2CC73}" type="datetimeFigureOut">
              <a:rPr kumimoji="1" lang="zh-CN" altLang="en-US" smtClean="0"/>
              <a:t>2024/5/17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EE81F4-75D1-434E-96C3-6A01FA6C6A90}"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E81F4-75D1-434E-96C3-6A01FA6C6A9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9BC15-BB32-7544-B506-E805BCF2CC73}" type="datetimeFigureOut">
              <a:rPr kumimoji="1" lang="zh-CN" altLang="en-US" smtClean="0"/>
              <a:t>2024/5/17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E81F4-75D1-434E-96C3-6A01FA6C6A9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1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2.xml"/><Relationship Id="rId5" Type="http://schemas.openxmlformats.org/officeDocument/2006/relationships/notesSlide" Target="../notesSlides/notesSlide3.xml"/><Relationship Id="rId10" Type="http://schemas.openxmlformats.org/officeDocument/2006/relationships/image" Target="../media/image7.png"/><Relationship Id="rId4" Type="http://schemas.openxmlformats.org/officeDocument/2006/relationships/slideLayout" Target="../slideLayouts/slideLayout12.xml"/><Relationship Id="rId9"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7.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19.png"/><Relationship Id="rId4"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24.png"/><Relationship Id="rId4"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442330"/>
            <a:ext cx="12191999" cy="1568450"/>
          </a:xfrm>
          <a:prstGeom prst="rect">
            <a:avLst/>
          </a:prstGeom>
        </p:spPr>
        <p:txBody>
          <a:bodyPr wrap="square">
            <a:spAutoFit/>
          </a:bodyPr>
          <a:lstStyle/>
          <a:p>
            <a:pPr algn="ctr"/>
            <a:r>
              <a:rPr lang="en-US" altLang="zh-CN" sz="4800" b="1" dirty="0">
                <a:solidFill>
                  <a:srgbClr val="CC0000"/>
                </a:solidFill>
                <a:latin typeface="Times New Roman" panose="02020603050405020304" pitchFamily="18" charset="0"/>
                <a:ea typeface="微软雅黑" panose="020B0503020204020204" charset="-122"/>
                <a:cs typeface="Times New Roman" panose="02020603050405020304" pitchFamily="18" charset="0"/>
                <a:sym typeface="+mn-ea"/>
              </a:rPr>
              <a:t>Efficient Approximate Maximum Inner Product Search over Sparse Vectors</a:t>
            </a:r>
            <a:endParaRPr lang="en-GB" altLang="zh-CN" sz="4800" b="1" dirty="0">
              <a:solidFill>
                <a:srgbClr val="CC0000"/>
              </a:solidFill>
              <a:latin typeface="Times New Roman" panose="02020603050405020304" pitchFamily="18" charset="0"/>
              <a:cs typeface="Times New Roman" panose="02020603050405020304" pitchFamily="18" charset="0"/>
            </a:endParaRPr>
          </a:p>
        </p:txBody>
      </p:sp>
      <p:sp>
        <p:nvSpPr>
          <p:cNvPr id="7" name="Rectangle 1"/>
          <p:cNvSpPr/>
          <p:nvPr/>
        </p:nvSpPr>
        <p:spPr>
          <a:xfrm>
            <a:off x="1711325" y="2051050"/>
            <a:ext cx="8769985" cy="2784475"/>
          </a:xfrm>
          <a:prstGeom prst="rect">
            <a:avLst/>
          </a:prstGeom>
        </p:spPr>
        <p:txBody>
          <a:bodyPr wrap="square">
            <a:noAutofit/>
          </a:bodyPr>
          <a:lstStyle/>
          <a:p>
            <a:pPr algn="ct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Xi Zhao</a:t>
            </a:r>
            <a:r>
              <a:rPr lang="en-US" altLang="zh-CN" sz="2200" baseline="30000" dirty="0">
                <a:latin typeface="Times New Roman" panose="02020603050405020304" pitchFamily="18" charset="0"/>
                <a:ea typeface="微软雅黑" panose="020B0503020204020204" charset="-122"/>
                <a:cs typeface="Times New Roman" panose="02020603050405020304" pitchFamily="18" charset="0"/>
                <a:sym typeface="+mn-ea"/>
              </a:rPr>
              <a:t>1</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 </a:t>
            </a:r>
            <a:r>
              <a:rPr lang="en-US" altLang="zh-CN" sz="2200" dirty="0" err="1">
                <a:latin typeface="Times New Roman" panose="02020603050405020304" pitchFamily="18" charset="0"/>
                <a:ea typeface="微软雅黑" panose="020B0503020204020204" charset="-122"/>
                <a:cs typeface="Times New Roman" panose="02020603050405020304" pitchFamily="18" charset="0"/>
                <a:sym typeface="+mn-ea"/>
              </a:rPr>
              <a:t>Zhonghan</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 Chen</a:t>
            </a:r>
            <a:r>
              <a:rPr lang="en-US" altLang="zh-CN" sz="2200" baseline="30000" dirty="0">
                <a:latin typeface="Times New Roman" panose="02020603050405020304" pitchFamily="18" charset="0"/>
                <a:ea typeface="微软雅黑" panose="020B0503020204020204" charset="-122"/>
                <a:cs typeface="Times New Roman" panose="02020603050405020304" pitchFamily="18" charset="0"/>
                <a:sym typeface="+mn-ea"/>
              </a:rPr>
              <a:t>1</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 Kai Huang</a:t>
            </a:r>
            <a:r>
              <a:rPr lang="en-US" altLang="zh-CN" sz="2200" baseline="30000" dirty="0">
                <a:latin typeface="Times New Roman" panose="02020603050405020304" pitchFamily="18" charset="0"/>
                <a:ea typeface="微软雅黑" panose="020B0503020204020204" charset="-122"/>
                <a:cs typeface="Times New Roman" panose="02020603050405020304" pitchFamily="18" charset="0"/>
                <a:sym typeface="+mn-ea"/>
              </a:rPr>
              <a:t>2</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 </a:t>
            </a:r>
            <a:r>
              <a:rPr lang="en-US" altLang="zh-CN" sz="2200" dirty="0" err="1">
                <a:latin typeface="Times New Roman" panose="02020603050405020304" pitchFamily="18" charset="0"/>
                <a:ea typeface="微软雅黑" panose="020B0503020204020204" charset="-122"/>
                <a:cs typeface="Times New Roman" panose="02020603050405020304" pitchFamily="18" charset="0"/>
                <a:sym typeface="+mn-ea"/>
              </a:rPr>
              <a:t>Ruiyuan</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 Zhang</a:t>
            </a:r>
            <a:r>
              <a:rPr lang="en-US" altLang="zh-CN" sz="2200" baseline="30000" dirty="0">
                <a:latin typeface="Times New Roman" panose="02020603050405020304" pitchFamily="18" charset="0"/>
                <a:ea typeface="微软雅黑" panose="020B0503020204020204" charset="-122"/>
                <a:cs typeface="Times New Roman" panose="02020603050405020304" pitchFamily="18" charset="0"/>
                <a:sym typeface="+mn-ea"/>
              </a:rPr>
              <a:t>1</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 Bolong Zheng</a:t>
            </a:r>
            <a:r>
              <a:rPr lang="en-US" altLang="zh-CN" sz="2200" baseline="30000" dirty="0">
                <a:latin typeface="Times New Roman" panose="02020603050405020304" pitchFamily="18" charset="0"/>
                <a:ea typeface="微软雅黑" panose="020B0503020204020204" charset="-122"/>
                <a:cs typeface="Times New Roman" panose="02020603050405020304" pitchFamily="18" charset="0"/>
                <a:sym typeface="+mn-ea"/>
              </a:rPr>
              <a:t>3</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,Xiaofang Zhou</a:t>
            </a:r>
            <a:r>
              <a:rPr lang="en-US" altLang="zh-CN" sz="2200" baseline="30000" dirty="0">
                <a:latin typeface="Times New Roman" panose="02020603050405020304" pitchFamily="18" charset="0"/>
                <a:ea typeface="微软雅黑" panose="020B0503020204020204" charset="-122"/>
                <a:cs typeface="Times New Roman" panose="02020603050405020304" pitchFamily="18" charset="0"/>
                <a:sym typeface="+mn-ea"/>
              </a:rPr>
              <a:t>1</a:t>
            </a:r>
          </a:p>
          <a:p>
            <a:pPr algn="ct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	</a:t>
            </a:r>
            <a:r>
              <a:rPr lang="en-US" altLang="zh-CN" sz="2200" baseline="30000" dirty="0">
                <a:latin typeface="Times New Roman" panose="02020603050405020304" pitchFamily="18" charset="0"/>
                <a:ea typeface="微软雅黑" panose="020B0503020204020204" charset="-122"/>
                <a:cs typeface="Times New Roman" panose="02020603050405020304" pitchFamily="18" charset="0"/>
                <a:sym typeface="+mn-ea"/>
              </a:rPr>
              <a:t>1</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Hong Kong University of Science and Technology</a:t>
            </a:r>
          </a:p>
          <a:p>
            <a:pPr algn="ct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	</a:t>
            </a:r>
            <a:r>
              <a:rPr lang="en-US" altLang="zh-CN" sz="2200" baseline="30000" dirty="0">
                <a:latin typeface="Times New Roman" panose="02020603050405020304" pitchFamily="18" charset="0"/>
                <a:ea typeface="微软雅黑" panose="020B0503020204020204" charset="-122"/>
                <a:cs typeface="Times New Roman" panose="02020603050405020304" pitchFamily="18" charset="0"/>
                <a:sym typeface="+mn-ea"/>
              </a:rPr>
              <a:t>2</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Macau University of Science and Technology</a:t>
            </a:r>
          </a:p>
          <a:p>
            <a:pPr algn="ct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	</a:t>
            </a:r>
            <a:r>
              <a:rPr lang="en-US" altLang="zh-CN" sz="2200" baseline="30000" dirty="0">
                <a:latin typeface="Times New Roman" panose="02020603050405020304" pitchFamily="18" charset="0"/>
                <a:ea typeface="微软雅黑" panose="020B0503020204020204" charset="-122"/>
                <a:cs typeface="Times New Roman" panose="02020603050405020304" pitchFamily="18" charset="0"/>
                <a:sym typeface="+mn-ea"/>
              </a:rPr>
              <a:t>3</a:t>
            </a:r>
            <a:r>
              <a:rPr lang="en-US" altLang="zh-CN" sz="2200" dirty="0">
                <a:latin typeface="Times New Roman" panose="02020603050405020304" pitchFamily="18" charset="0"/>
                <a:ea typeface="微软雅黑" panose="020B0503020204020204" charset="-122"/>
                <a:cs typeface="Times New Roman" panose="02020603050405020304" pitchFamily="18" charset="0"/>
                <a:sym typeface="+mn-ea"/>
              </a:rPr>
              <a:t>Huazhong University of Science and Technology</a:t>
            </a:r>
          </a:p>
          <a:p>
            <a:pPr algn="ctr"/>
            <a:endParaRPr lang="en-US" altLang="zh-CN" sz="2400" b="1" dirty="0">
              <a:solidFill>
                <a:srgbClr val="0070C0"/>
              </a:solidFill>
              <a:latin typeface="Times New Roman" panose="02020603050405020304" pitchFamily="18" charset="0"/>
              <a:ea typeface="微软雅黑" panose="020B0503020204020204" charset="-122"/>
              <a:cs typeface="Times New Roman" panose="02020603050405020304" pitchFamily="18" charset="0"/>
              <a:sym typeface="+mn-ea"/>
            </a:endParaRPr>
          </a:p>
          <a:p>
            <a:pPr algn="ctr"/>
            <a:r>
              <a:rPr lang="en-US" altLang="zh-CN" sz="3200" b="1" dirty="0">
                <a:solidFill>
                  <a:srgbClr val="0070C0"/>
                </a:solidFill>
                <a:latin typeface="Times New Roman" panose="02020603050405020304" pitchFamily="18" charset="0"/>
                <a:ea typeface="微软雅黑" panose="020B0503020204020204" charset="-122"/>
                <a:cs typeface="Times New Roman" panose="02020603050405020304" pitchFamily="18" charset="0"/>
                <a:sym typeface="+mn-ea"/>
              </a:rPr>
              <a:t>ICDE 2024</a:t>
            </a:r>
            <a:endParaRPr lang="zh-CN" altLang="en-US" sz="3200" b="1" dirty="0">
              <a:solidFill>
                <a:srgbClr val="0070C0"/>
              </a:solidFill>
              <a:latin typeface="Times New Roman" panose="02020603050405020304" pitchFamily="18" charset="0"/>
              <a:ea typeface="微软雅黑" panose="020B0503020204020204" charset="-122"/>
              <a:cs typeface="Times New Roman" panose="02020603050405020304" pitchFamily="18" charset="0"/>
            </a:endParaRPr>
          </a:p>
          <a:p>
            <a:pPr algn="ctr"/>
            <a:endParaRPr lang="da-DK" altLang="zh-CN" sz="2400" b="1" baseline="30000" dirty="0">
              <a:latin typeface="Times New Roman" panose="02020603050405020304" pitchFamily="18" charset="0"/>
              <a:cs typeface="Times New Roman" panose="02020603050405020304" pitchFamily="18" charset="0"/>
            </a:endParaRPr>
          </a:p>
        </p:txBody>
      </p:sp>
      <p:pic>
        <p:nvPicPr>
          <p:cNvPr id="1026" name="Picture 2" descr="大学校徽系列：香港科技大学标志矢量图- 设计之家"/>
          <p:cNvPicPr>
            <a:picLocks noChangeAspect="1" noChangeArrowheads="1"/>
          </p:cNvPicPr>
          <p:nvPr/>
        </p:nvPicPr>
        <p:blipFill rotWithShape="1">
          <a:blip r:embed="rId3">
            <a:extLst>
              <a:ext uri="{28A0092B-C50C-407E-A947-70E740481C1C}">
                <a14:useLocalDpi xmlns:a14="http://schemas.microsoft.com/office/drawing/2010/main" val="0"/>
              </a:ext>
            </a:extLst>
          </a:blip>
          <a:srcRect l="7719" t="36836" r="7339" b="37853"/>
          <a:stretch>
            <a:fillRect/>
          </a:stretch>
        </p:blipFill>
        <p:spPr bwMode="auto">
          <a:xfrm>
            <a:off x="190906" y="5118534"/>
            <a:ext cx="7035393" cy="151240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rotWithShape="1">
          <a:blip r:embed="rId4"/>
          <a:srcRect t="5593"/>
          <a:stretch>
            <a:fillRect/>
          </a:stretch>
        </p:blipFill>
        <p:spPr>
          <a:xfrm>
            <a:off x="7226300" y="4875530"/>
            <a:ext cx="4965700" cy="1978025"/>
          </a:xfrm>
          <a:prstGeom prst="rect">
            <a:avLst/>
          </a:prstGeom>
        </p:spPr>
      </p:pic>
      <p:sp>
        <p:nvSpPr>
          <p:cNvPr id="2" name="灯片编号占位符 1"/>
          <p:cNvSpPr>
            <a:spLocks noGrp="1"/>
          </p:cNvSpPr>
          <p:nvPr>
            <p:ph type="sldNum" sz="quarter" idx="12"/>
          </p:nvPr>
        </p:nvSpPr>
        <p:spPr/>
        <p:txBody>
          <a:bodyPr/>
          <a:lstStyle/>
          <a:p>
            <a:fld id="{43CB7705-522C-D149-BB96-A6B7A246252B}" type="slidenum">
              <a:rPr kumimoji="1" lang="zh-CN" altLang="en-US" smtClean="0"/>
              <a:t>1</a:t>
            </a:fld>
            <a:endParaRPr kumimoji="1" lang="zh-CN" altLang="en-US"/>
          </a:p>
        </p:txBody>
      </p:sp>
      <p:sp>
        <p:nvSpPr>
          <p:cNvPr id="5" name="Rectangle 5"/>
          <p:cNvSpPr/>
          <p:nvPr/>
        </p:nvSpPr>
        <p:spPr>
          <a:xfrm>
            <a:off x="0" y="4875837"/>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276"/>
            <a:ext cx="12192000" cy="1057276"/>
          </a:xfrm>
        </p:spPr>
        <p:txBody>
          <a:bodyPr/>
          <a:lstStyle/>
          <a:p>
            <a:pPr algn="ctr">
              <a:buClrTx/>
              <a:buSzTx/>
              <a:buFontTx/>
            </a:pPr>
            <a:r>
              <a:rPr lang="en-US" altLang="zh-CN" sz="4800" b="1" dirty="0">
                <a:solidFill>
                  <a:srgbClr val="C00000"/>
                </a:solidFill>
                <a:latin typeface="Times New Roman" panose="02020603050405020304" pitchFamily="18" charset="0"/>
                <a:cs typeface="Times New Roman" panose="02020603050405020304" pitchFamily="18" charset="0"/>
                <a:sym typeface="+mn-ea"/>
              </a:rPr>
              <a:t>Query Performance</a:t>
            </a:r>
            <a:endParaRPr lang="en-US" altLang="zh-C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5"/>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9448800" y="22276"/>
            <a:ext cx="2743200" cy="365125"/>
          </a:xfrm>
        </p:spPr>
        <p:txBody>
          <a:bodyPr/>
          <a:lstStyle/>
          <a:p>
            <a:fld id="{35D5E9EC-7CAE-4EFD-9949-A03636D86F86}" type="slidenum">
              <a:rPr lang="zh-CN" altLang="en-US" smtClean="0"/>
              <a:t>10</a:t>
            </a:fld>
            <a:endParaRPr lang="zh-CN" altLang="en-US" dirty="0"/>
          </a:p>
        </p:txBody>
      </p:sp>
      <p:sp>
        <p:nvSpPr>
          <p:cNvPr id="3" name="内容占位符 2"/>
          <p:cNvSpPr>
            <a:spLocks noGrp="1"/>
          </p:cNvSpPr>
          <p:nvPr>
            <p:ph idx="1"/>
            <p:custDataLst>
              <p:tags r:id="rId1"/>
            </p:custDataLst>
          </p:nvPr>
        </p:nvSpPr>
        <p:spPr>
          <a:xfrm>
            <a:off x="296611" y="1228725"/>
            <a:ext cx="10515600" cy="905015"/>
          </a:xfrm>
        </p:spPr>
        <p:txBody>
          <a:bodyPr/>
          <a:lstStyle/>
          <a:p>
            <a:pPr lvl="1"/>
            <a:r>
              <a:rPr lang="en-US" altLang="zh-CN" dirty="0">
                <a:latin typeface="Times New Roman" panose="02020603050405020304" pitchFamily="18" charset="0"/>
                <a:cs typeface="Times New Roman" panose="02020603050405020304" pitchFamily="18" charset="0"/>
              </a:rPr>
              <a:t>The recall of SOSIA is close to 1</a:t>
            </a:r>
          </a:p>
          <a:p>
            <a:pPr lvl="1"/>
            <a:r>
              <a:rPr lang="en-US" altLang="zh-CN" dirty="0">
                <a:latin typeface="Times New Roman" panose="02020603050405020304" pitchFamily="18" charset="0"/>
                <a:cs typeface="Times New Roman" panose="02020603050405020304" pitchFamily="18" charset="0"/>
              </a:rPr>
              <a:t>The throughput of SOSIA is the highest to reach the same recall</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DA5D45A6-CCD4-B52B-2FCD-D6FADE85AAE6}"/>
              </a:ext>
            </a:extLst>
          </p:cNvPr>
          <p:cNvPicPr>
            <a:picLocks noChangeAspect="1"/>
          </p:cNvPicPr>
          <p:nvPr/>
        </p:nvPicPr>
        <p:blipFill>
          <a:blip r:embed="rId4"/>
          <a:stretch>
            <a:fillRect/>
          </a:stretch>
        </p:blipFill>
        <p:spPr>
          <a:xfrm>
            <a:off x="1800727" y="2489354"/>
            <a:ext cx="7772400" cy="36840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276"/>
            <a:ext cx="12192000" cy="1057276"/>
          </a:xfrm>
        </p:spPr>
        <p:txBody>
          <a:bodyPr/>
          <a:lstStyle/>
          <a:p>
            <a:pPr algn="ctr">
              <a:buClrTx/>
              <a:buSzTx/>
              <a:buFontTx/>
            </a:pPr>
            <a:r>
              <a:rPr lang="en-US" altLang="zh-CN" sz="4800" b="1" dirty="0">
                <a:solidFill>
                  <a:srgbClr val="C00000"/>
                </a:solidFill>
                <a:latin typeface="Times New Roman" panose="02020603050405020304" pitchFamily="18" charset="0"/>
                <a:cs typeface="Times New Roman" panose="02020603050405020304" pitchFamily="18" charset="0"/>
                <a:sym typeface="+mn-ea"/>
              </a:rPr>
              <a:t>Summary</a:t>
            </a:r>
            <a:endParaRPr lang="en-US" altLang="zh-C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5"/>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9448800" y="22276"/>
            <a:ext cx="2743200" cy="365125"/>
          </a:xfrm>
        </p:spPr>
        <p:txBody>
          <a:bodyPr/>
          <a:lstStyle/>
          <a:p>
            <a:fld id="{35D5E9EC-7CAE-4EFD-9949-A03636D86F86}" type="slidenum">
              <a:rPr lang="zh-CN" altLang="en-US" smtClean="0"/>
              <a:t>11</a:t>
            </a:fld>
            <a:endParaRPr lang="zh-CN" altLang="en-US" dirty="0"/>
          </a:p>
        </p:txBody>
      </p:sp>
      <p:sp>
        <p:nvSpPr>
          <p:cNvPr id="6" name="内容占位符 5"/>
          <p:cNvSpPr>
            <a:spLocks noGrp="1"/>
          </p:cNvSpPr>
          <p:nvPr>
            <p:ph idx="1"/>
            <p:custDataLst>
              <p:tags r:id="rId1"/>
            </p:custDataLst>
          </p:nvPr>
        </p:nvSpPr>
        <p:spPr>
          <a:xfrm>
            <a:off x="462939" y="1502454"/>
            <a:ext cx="11400198" cy="4958504"/>
          </a:xfrm>
        </p:spPr>
        <p:txBody>
          <a:bodyPr/>
          <a:lstStyle/>
          <a:p>
            <a:pPr>
              <a:lnSpc>
                <a:spcPct val="150000"/>
              </a:lnSpc>
            </a:pPr>
            <a:r>
              <a:rPr lang="en-US" altLang="zh-CN" sz="2400" dirty="0">
                <a:latin typeface="Times New Roman" panose="02020603050405020304" pitchFamily="18" charset="0"/>
                <a:cs typeface="Times New Roman" panose="02020603050405020304" pitchFamily="18" charset="0"/>
              </a:rPr>
              <a:t>We develop the </a:t>
            </a:r>
            <a:r>
              <a:rPr lang="en-US" altLang="zh-CN" sz="2400" b="1" dirty="0">
                <a:latin typeface="Times New Roman" panose="02020603050405020304" pitchFamily="18" charset="0"/>
                <a:cs typeface="Times New Roman" panose="02020603050405020304" pitchFamily="18" charset="0"/>
              </a:rPr>
              <a:t>SOS transformation </a:t>
            </a:r>
            <a:r>
              <a:rPr lang="en-US" altLang="zh-CN" sz="2400" dirty="0">
                <a:latin typeface="Times New Roman" panose="02020603050405020304" pitchFamily="18" charset="0"/>
                <a:cs typeface="Times New Roman" panose="02020603050405020304" pitchFamily="18" charset="0"/>
              </a:rPr>
              <a:t>that converts </a:t>
            </a:r>
            <a:r>
              <a:rPr lang="en-US" altLang="zh-CN" sz="2400" dirty="0">
                <a:solidFill>
                  <a:schemeClr val="accent1"/>
                </a:solidFill>
                <a:latin typeface="Times New Roman" panose="02020603050405020304" pitchFamily="18" charset="0"/>
                <a:cs typeface="Times New Roman" panose="02020603050405020304" pitchFamily="18" charset="0"/>
              </a:rPr>
              <a:t>the MIPS problem over sparse vec</a:t>
            </a:r>
            <a:r>
              <a:rPr lang="en-US" altLang="zh-CN" sz="2400" dirty="0">
                <a:latin typeface="Times New Roman" panose="02020603050405020304" pitchFamily="18" charset="0"/>
                <a:cs typeface="Times New Roman" panose="02020603050405020304" pitchFamily="18" charset="0"/>
              </a:rPr>
              <a:t>tor into </a:t>
            </a:r>
            <a:r>
              <a:rPr lang="en-US" altLang="zh-CN" sz="2400" dirty="0">
                <a:solidFill>
                  <a:schemeClr val="accent1"/>
                </a:solidFill>
                <a:latin typeface="Times New Roman" panose="02020603050405020304" pitchFamily="18" charset="0"/>
                <a:cs typeface="Times New Roman" panose="02020603050405020304" pitchFamily="18" charset="0"/>
              </a:rPr>
              <a:t>set similarity search</a:t>
            </a:r>
            <a:r>
              <a:rPr lang="en-US" altLang="zh-CN" sz="2400" dirty="0">
                <a:latin typeface="Times New Roman" panose="02020603050405020304" pitchFamily="18" charset="0"/>
                <a:cs typeface="Times New Roman" panose="02020603050405020304" pitchFamily="18" charset="0"/>
              </a:rPr>
              <a:t>. The </a:t>
            </a:r>
            <a:r>
              <a:rPr lang="en-US" altLang="zh-CN" sz="2400" dirty="0">
                <a:solidFill>
                  <a:schemeClr val="accent1"/>
                </a:solidFill>
                <a:latin typeface="Times New Roman" panose="02020603050405020304" pitchFamily="18" charset="0"/>
                <a:cs typeface="Times New Roman" panose="02020603050405020304" pitchFamily="18" charset="0"/>
              </a:rPr>
              <a:t>overlap similarity </a:t>
            </a:r>
            <a:r>
              <a:rPr lang="en-US" altLang="zh-CN" sz="2400" dirty="0">
                <a:latin typeface="Times New Roman" panose="02020603050405020304" pitchFamily="18" charset="0"/>
                <a:cs typeface="Times New Roman" panose="02020603050405020304" pitchFamily="18" charset="0"/>
              </a:rPr>
              <a:t>of two points in the transformed space is an </a:t>
            </a:r>
            <a:r>
              <a:rPr lang="en-US" altLang="zh-CN" sz="2400" dirty="0">
                <a:solidFill>
                  <a:srgbClr val="FF0000"/>
                </a:solidFill>
                <a:latin typeface="Times New Roman" panose="02020603050405020304" pitchFamily="18" charset="0"/>
                <a:cs typeface="Times New Roman" panose="02020603050405020304" pitchFamily="18" charset="0"/>
              </a:rPr>
              <a:t>unbiased and bounded estimator </a:t>
            </a:r>
            <a:r>
              <a:rPr lang="en-US" altLang="zh-CN" sz="2400" dirty="0">
                <a:latin typeface="Times New Roman" panose="02020603050405020304" pitchFamily="18" charset="0"/>
                <a:cs typeface="Times New Roman" panose="02020603050405020304" pitchFamily="18" charset="0"/>
              </a:rPr>
              <a:t>of their </a:t>
            </a:r>
            <a:r>
              <a:rPr lang="en-US" altLang="zh-CN" sz="2400" dirty="0">
                <a:solidFill>
                  <a:schemeClr val="accent1"/>
                </a:solidFill>
                <a:latin typeface="Times New Roman" panose="02020603050405020304" pitchFamily="18" charset="0"/>
                <a:cs typeface="Times New Roman" panose="02020603050405020304" pitchFamily="18" charset="0"/>
              </a:rPr>
              <a:t>original inner product</a:t>
            </a:r>
            <a:r>
              <a:rPr lang="en-US" altLang="zh-CN" sz="24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We build </a:t>
            </a:r>
            <a:r>
              <a:rPr lang="en-US" altLang="zh-CN" sz="2400" dirty="0" err="1">
                <a:solidFill>
                  <a:schemeClr val="accent1"/>
                </a:solidFill>
                <a:latin typeface="Times New Roman" panose="02020603050405020304" pitchFamily="18" charset="0"/>
                <a:cs typeface="Times New Roman" panose="02020603050405020304" pitchFamily="18" charset="0"/>
              </a:rPr>
              <a:t>minHash</a:t>
            </a:r>
            <a:r>
              <a:rPr lang="en-US" altLang="zh-CN" sz="2400" dirty="0">
                <a:solidFill>
                  <a:schemeClr val="accent1"/>
                </a:solidFill>
                <a:latin typeface="Times New Roman" panose="02020603050405020304" pitchFamily="18" charset="0"/>
                <a:cs typeface="Times New Roman" panose="02020603050405020304" pitchFamily="18" charset="0"/>
              </a:rPr>
              <a:t> indexes </a:t>
            </a:r>
            <a:r>
              <a:rPr lang="en-US" altLang="zh-CN" sz="2400" dirty="0">
                <a:latin typeface="Times New Roman" panose="02020603050405020304" pitchFamily="18" charset="0"/>
                <a:cs typeface="Times New Roman" panose="02020603050405020304" pitchFamily="18" charset="0"/>
              </a:rPr>
              <a:t>over the SOS transformation and propose </a:t>
            </a:r>
            <a:r>
              <a:rPr lang="en-US" altLang="zh-CN" sz="2400" b="1" dirty="0">
                <a:latin typeface="Times New Roman" panose="02020603050405020304" pitchFamily="18" charset="0"/>
                <a:cs typeface="Times New Roman" panose="02020603050405020304" pitchFamily="18" charset="0"/>
              </a:rPr>
              <a:t>counting based strategy </a:t>
            </a:r>
            <a:r>
              <a:rPr lang="en-US" altLang="zh-CN" sz="2400" dirty="0">
                <a:latin typeface="Times New Roman" panose="02020603050405020304" pitchFamily="18" charset="0"/>
                <a:cs typeface="Times New Roman" panose="02020603050405020304" pitchFamily="18" charset="0"/>
              </a:rPr>
              <a:t>for efficiently estimating the overlap similarity of two points in the transformed space.</a:t>
            </a:r>
          </a:p>
          <a:p>
            <a:pPr>
              <a:lnSpc>
                <a:spcPct val="150000"/>
              </a:lnSpc>
            </a:pPr>
            <a:r>
              <a:rPr lang="en-US" altLang="zh-CN" sz="2400" dirty="0">
                <a:latin typeface="Times New Roman" panose="02020603050405020304" pitchFamily="18" charset="0"/>
                <a:cs typeface="Times New Roman" panose="02020603050405020304" pitchFamily="18" charset="0"/>
              </a:rPr>
              <a:t>SOSIA achieves the highest query performance </a:t>
            </a:r>
            <a:r>
              <a:rPr lang="en-US" altLang="zh-CN" sz="2400" dirty="0">
                <a:solidFill>
                  <a:schemeClr val="accent1"/>
                </a:solidFill>
                <a:latin typeface="Times New Roman" panose="02020603050405020304" pitchFamily="18" charset="0"/>
                <a:cs typeface="Times New Roman" panose="02020603050405020304" pitchFamily="18" charset="0"/>
              </a:rPr>
              <a:t>theoretically and experimentally </a:t>
            </a:r>
            <a:r>
              <a:rPr lang="en-US" altLang="zh-CN" sz="2400" dirty="0">
                <a:latin typeface="Times New Roman" panose="02020603050405020304" pitchFamily="18" charset="0"/>
                <a:cs typeface="Times New Roman" panose="02020603050405020304" pitchFamily="18" charset="0"/>
              </a:rPr>
              <a:t>compared to the baselines. </a:t>
            </a: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40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152650" y="2297258"/>
            <a:ext cx="7886700" cy="213342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altLang="zh-CN" sz="7200" b="1" dirty="0">
                <a:solidFill>
                  <a:srgbClr val="C00000"/>
                </a:solidFill>
                <a:latin typeface="Times New Roman" panose="02020603050405020304" pitchFamily="18" charset="0"/>
                <a:cs typeface="Times New Roman" panose="02020603050405020304" pitchFamily="18" charset="0"/>
              </a:rPr>
              <a:t>Thank you!</a:t>
            </a:r>
          </a:p>
          <a:p>
            <a:pPr algn="ctr"/>
            <a:r>
              <a:rPr lang="en-US" altLang="zh-CN" sz="7200" b="1" dirty="0">
                <a:solidFill>
                  <a:srgbClr val="C00000"/>
                </a:solidFill>
                <a:latin typeface="Times New Roman" panose="02020603050405020304" pitchFamily="18" charset="0"/>
                <a:cs typeface="Times New Roman" panose="02020603050405020304" pitchFamily="18" charset="0"/>
              </a:rPr>
              <a:t>Q&amp;A</a:t>
            </a:r>
            <a:endParaRPr lang="zh-CN" altLang="en-US" sz="7200" b="1" dirty="0">
              <a:solidFill>
                <a:srgbClr val="C00000"/>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a:xfrm>
            <a:off x="9448800" y="0"/>
            <a:ext cx="2743200" cy="365125"/>
          </a:xfrm>
        </p:spPr>
        <p:txBody>
          <a:bodyPr/>
          <a:lstStyle/>
          <a:p>
            <a:fld id="{43CB7705-522C-D149-BB96-A6B7A246252B}" type="slidenum">
              <a:rPr kumimoji="1" lang="zh-CN" altLang="en-US" smtClean="0"/>
              <a:t>12</a:t>
            </a:fld>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786" y="66630"/>
            <a:ext cx="12192000" cy="1057276"/>
          </a:xfrm>
        </p:spPr>
        <p:txBody>
          <a:bodyPr/>
          <a:lstStyle/>
          <a:p>
            <a:r>
              <a:rPr lang="en-US" altLang="zh-CN" sz="4000" b="1" dirty="0">
                <a:solidFill>
                  <a:srgbClr val="C00000"/>
                </a:solidFill>
                <a:latin typeface="Times New Roman" panose="02020603050405020304" pitchFamily="18" charset="0"/>
                <a:cs typeface="Times New Roman" panose="02020603050405020304" pitchFamily="18" charset="0"/>
              </a:rPr>
              <a:t>Maximum Inner Product Search in High-D Spaces</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334436" y="1317172"/>
                <a:ext cx="11523133" cy="1147512"/>
              </a:xfrm>
            </p:spPr>
            <p:txBody>
              <a:bodyPr>
                <a:normAutofit/>
              </a:bodyPr>
              <a:lstStyle/>
              <a:p>
                <a:r>
                  <a:rPr lang="en-US" altLang="zh-CN" sz="2400" dirty="0">
                    <a:solidFill>
                      <a:srgbClr val="C00000"/>
                    </a:solidFill>
                    <a:latin typeface="Times New Roman" panose="02020603050405020304" pitchFamily="18" charset="0"/>
                    <a:cs typeface="Times New Roman" panose="02020603050405020304" pitchFamily="18" charset="0"/>
                  </a:rPr>
                  <a:t>Task: </a:t>
                </a:r>
                <a:r>
                  <a:rPr lang="en-US" altLang="zh-CN" sz="2400" b="0" dirty="0">
                    <a:solidFill>
                      <a:schemeClr val="tx1"/>
                    </a:solidFill>
                    <a:latin typeface="Times New Roman" panose="02020603050405020304" pitchFamily="18" charset="0"/>
                    <a:cs typeface="Times New Roman" panose="02020603050405020304" pitchFamily="18" charset="0"/>
                  </a:rPr>
                  <a:t>Finding the </a:t>
                </a:r>
                <a:r>
                  <a:rPr lang="en-US" altLang="zh-CN" sz="2400" b="0" dirty="0">
                    <a:latin typeface="Times New Roman" panose="02020603050405020304" pitchFamily="18" charset="0"/>
                    <a:cs typeface="Times New Roman" panose="02020603050405020304" pitchFamily="18" charset="0"/>
                  </a:rPr>
                  <a:t>maximum inner product</a:t>
                </a:r>
                <a:r>
                  <a:rPr lang="en-US" altLang="zh-CN" sz="2400" b="0" dirty="0">
                    <a:solidFill>
                      <a:schemeClr val="tx1"/>
                    </a:solidFill>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MIP</a:t>
                </a:r>
                <a:r>
                  <a:rPr lang="en-US" altLang="zh-CN" sz="2400" b="0" dirty="0">
                    <a:solidFill>
                      <a:schemeClr val="tx1"/>
                    </a:solidFill>
                    <a:latin typeface="Times New Roman" panose="02020603050405020304" pitchFamily="18" charset="0"/>
                    <a:cs typeface="Times New Roman" panose="02020603050405020304" pitchFamily="18" charset="0"/>
                  </a:rPr>
                  <a:t>) of a query point </a:t>
                </a:r>
                <a14:m>
                  <m:oMath xmlns:m="http://schemas.openxmlformats.org/officeDocument/2006/math">
                    <m:r>
                      <a:rPr lang="en-US" altLang="zh-CN" sz="2400" b="0" i="1" smtClean="0">
                        <a:solidFill>
                          <a:schemeClr val="tx1"/>
                        </a:solidFill>
                        <a:latin typeface="Cambria Math" panose="02040503050406030204" pitchFamily="18" charset="0"/>
                        <a:cs typeface="Times New Roman" panose="02020603050405020304" pitchFamily="18" charset="0"/>
                      </a:rPr>
                      <m:t>𝑞</m:t>
                    </m:r>
                  </m:oMath>
                </a14:m>
                <a:r>
                  <a:rPr lang="en-US" altLang="zh-CN" sz="2400" b="0" dirty="0">
                    <a:solidFill>
                      <a:schemeClr val="tx1"/>
                    </a:solidFill>
                    <a:latin typeface="Times New Roman" panose="02020603050405020304" pitchFamily="18" charset="0"/>
                    <a:cs typeface="Times New Roman" panose="02020603050405020304" pitchFamily="18" charset="0"/>
                  </a:rPr>
                  <a:t> in the dataset </a:t>
                </a:r>
                <a14:m>
                  <m:oMath xmlns:m="http://schemas.openxmlformats.org/officeDocument/2006/math">
                    <m:r>
                      <a:rPr lang="en-US" altLang="zh-CN" sz="2400" b="0" i="1" smtClean="0">
                        <a:solidFill>
                          <a:schemeClr val="tx1"/>
                        </a:solidFill>
                        <a:latin typeface="Cambria Math" panose="02040503050406030204" pitchFamily="18" charset="0"/>
                        <a:cs typeface="Times New Roman" panose="02020603050405020304" pitchFamily="18" charset="0"/>
                      </a:rPr>
                      <m:t>𝐷</m:t>
                    </m:r>
                  </m:oMath>
                </a14:m>
                <a:r>
                  <a:rPr lang="en-US" altLang="zh-CN" sz="2400" b="0" dirty="0">
                    <a:solidFill>
                      <a:schemeClr val="tx1"/>
                    </a:solidFill>
                    <a:latin typeface="Times New Roman" panose="02020603050405020304" pitchFamily="18" charset="0"/>
                    <a:cs typeface="Times New Roman" panose="02020603050405020304" pitchFamily="18" charset="0"/>
                  </a:rPr>
                  <a:t>.</a:t>
                </a:r>
              </a:p>
              <a:p>
                <a:endParaRPr lang="en-US" altLang="zh-CN" sz="2400" b="0"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334436" y="1317172"/>
                <a:ext cx="11523133" cy="1147512"/>
              </a:xfrm>
              <a:blipFill>
                <a:blip r:embed="rId3"/>
                <a:stretch>
                  <a:fillRect l="-771" t="-7692"/>
                </a:stretch>
              </a:blipFill>
            </p:spPr>
            <p:txBody>
              <a:bodyPr/>
              <a:lstStyle/>
              <a:p>
                <a:r>
                  <a:rPr lang="zh-CN" altLang="en-US">
                    <a:noFill/>
                  </a:rPr>
                  <a:t> </a:t>
                </a:r>
              </a:p>
            </p:txBody>
          </p:sp>
        </mc:Fallback>
      </mc:AlternateContent>
      <p:sp>
        <p:nvSpPr>
          <p:cNvPr id="4" name="Rectangle 5">
            <a:extLst>
              <a:ext uri="{FF2B5EF4-FFF2-40B4-BE49-F238E27FC236}">
                <a16:creationId xmlns:a16="http://schemas.microsoft.com/office/drawing/2014/main" id="{FE94BA9A-469D-F645-A5D0-B5865D4B9C4A}"/>
              </a:ext>
            </a:extLst>
          </p:cNvPr>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C1097E7C-4C74-4E49-62B8-E036B6CE8B8C}"/>
              </a:ext>
            </a:extLst>
          </p:cNvPr>
          <p:cNvSpPr txBox="1"/>
          <p:nvPr/>
        </p:nvSpPr>
        <p:spPr>
          <a:xfrm>
            <a:off x="2363934" y="3697865"/>
            <a:ext cx="276074" cy="707886"/>
          </a:xfrm>
          <a:prstGeom prst="rect">
            <a:avLst/>
          </a:prstGeom>
          <a:noFill/>
        </p:spPr>
        <p:txBody>
          <a:bodyPr wrap="square" rtlCol="0">
            <a:spAutoFit/>
          </a:bodyPr>
          <a:lstStyle/>
          <a:p>
            <a:endParaRPr lang="en-US" altLang="zh-CN" sz="2000" dirty="0"/>
          </a:p>
          <a:p>
            <a:endParaRPr lang="zh-CN" altLang="en-US" sz="2000" dirty="0"/>
          </a:p>
        </p:txBody>
      </p:sp>
      <p:sp>
        <p:nvSpPr>
          <p:cNvPr id="43" name="文本框 42">
            <a:extLst>
              <a:ext uri="{FF2B5EF4-FFF2-40B4-BE49-F238E27FC236}">
                <a16:creationId xmlns:a16="http://schemas.microsoft.com/office/drawing/2014/main" id="{6291B1B3-1613-4FF3-E50D-7EC9715B0E11}"/>
              </a:ext>
            </a:extLst>
          </p:cNvPr>
          <p:cNvSpPr txBox="1"/>
          <p:nvPr/>
        </p:nvSpPr>
        <p:spPr>
          <a:xfrm>
            <a:off x="334436" y="4136220"/>
            <a:ext cx="11019364"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prstClr val="black"/>
                </a:solidFill>
                <a:latin typeface="Times New Roman" panose="02020603050405020304" pitchFamily="18" charset="0"/>
                <a:cs typeface="Times New Roman" panose="02020603050405020304" pitchFamily="18" charset="0"/>
              </a:rPr>
              <a:t>Applications: </a:t>
            </a:r>
            <a:r>
              <a:rPr lang="en-US" altLang="zh-CN" sz="2400" dirty="0">
                <a:solidFill>
                  <a:prstClr val="black"/>
                </a:solidFill>
                <a:latin typeface="Times New Roman" panose="02020603050405020304" pitchFamily="18" charset="0"/>
                <a:cs typeface="Times New Roman" panose="02020603050405020304" pitchFamily="18" charset="0"/>
              </a:rPr>
              <a:t>Multi-Model Search; Retrieval-augmented generation (RAG)</a:t>
            </a:r>
            <a:r>
              <a:rPr lang="en-US" altLang="zh-CN" sz="2400" b="1" dirty="0">
                <a:solidFill>
                  <a:prstClr val="black"/>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zh-CN" sz="2400" b="1" dirty="0">
                <a:solidFill>
                  <a:prstClr val="black"/>
                </a:solidFill>
                <a:latin typeface="Times New Roman" panose="02020603050405020304" pitchFamily="18" charset="0"/>
                <a:cs typeface="Times New Roman" panose="02020603050405020304" pitchFamily="18" charset="0"/>
              </a:rPr>
              <a:t>Challenges: </a:t>
            </a:r>
          </a:p>
          <a:p>
            <a:pPr marL="800100" lvl="1" indent="-342900">
              <a:buFont typeface="Arial" panose="020B0604020202020204" pitchFamily="34" charset="0"/>
              <a:buChar char="•"/>
            </a:pPr>
            <a:r>
              <a:rPr lang="en-US" altLang="zh-CN" sz="2400" b="1" dirty="0">
                <a:solidFill>
                  <a:prstClr val="black"/>
                </a:solidFill>
                <a:latin typeface="Times New Roman" panose="02020603050405020304" pitchFamily="18" charset="0"/>
                <a:cs typeface="Times New Roman" panose="02020603050405020304" pitchFamily="18" charset="0"/>
              </a:rPr>
              <a:t>Brute-force method: </a:t>
            </a:r>
            <a:r>
              <a:rPr lang="en-US" altLang="zh-CN" sz="2400" dirty="0">
                <a:solidFill>
                  <a:prstClr val="black"/>
                </a:solidFill>
                <a:latin typeface="Times New Roman" panose="02020603050405020304" pitchFamily="18" charset="0"/>
                <a:cs typeface="Times New Roman" panose="02020603050405020304" pitchFamily="18" charset="0"/>
              </a:rPr>
              <a:t>exhaustive/linear search + sorting</a:t>
            </a:r>
          </a:p>
          <a:p>
            <a:pPr marL="800100" lvl="1" indent="-342900">
              <a:buFont typeface="Arial" panose="020B0604020202020204" pitchFamily="34" charset="0"/>
              <a:buChar char="•"/>
            </a:pPr>
            <a:r>
              <a:rPr lang="en-US" altLang="zh-CN" sz="2400" dirty="0">
                <a:solidFill>
                  <a:prstClr val="black"/>
                </a:solidFill>
                <a:latin typeface="Times New Roman" panose="02020603050405020304" pitchFamily="18" charset="0"/>
                <a:cs typeface="Times New Roman" panose="02020603050405020304" pitchFamily="18" charset="0"/>
              </a:rPr>
              <a:t>Most indexes suffer from the phenomenon of </a:t>
            </a:r>
            <a:r>
              <a:rPr lang="en-US" altLang="zh-CN" sz="2400" b="1" dirty="0">
                <a:solidFill>
                  <a:prstClr val="black"/>
                </a:solidFill>
                <a:latin typeface="Times New Roman" panose="02020603050405020304" pitchFamily="18" charset="0"/>
                <a:cs typeface="Times New Roman" panose="02020603050405020304" pitchFamily="18" charset="0"/>
              </a:rPr>
              <a:t>“curse of dimensionality”</a:t>
            </a:r>
            <a:endParaRPr lang="en-US" altLang="zh-CN" sz="2000" b="1" dirty="0">
              <a:solidFill>
                <a:prstClr val="black"/>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zh-CN" sz="2400" b="1" dirty="0">
                <a:solidFill>
                  <a:srgbClr val="FF0000"/>
                </a:solidFill>
                <a:latin typeface="Times New Roman" panose="02020603050405020304" pitchFamily="18" charset="0"/>
                <a:cs typeface="Times New Roman" panose="02020603050405020304" pitchFamily="18" charset="0"/>
              </a:rPr>
              <a:t>Cost is too high!</a:t>
            </a:r>
          </a:p>
          <a:p>
            <a:pPr marL="914400" lvl="1" indent="-457200">
              <a:buFont typeface="Arial" panose="020B0604020202020204" pitchFamily="34" charset="0"/>
              <a:buChar char="•"/>
            </a:pPr>
            <a:r>
              <a:rPr lang="en-US" altLang="zh-CN" sz="2400" b="1" dirty="0">
                <a:solidFill>
                  <a:srgbClr val="FF0000"/>
                </a:solidFill>
                <a:latin typeface="Times New Roman" panose="02020603050405020304" pitchFamily="18" charset="0"/>
                <a:cs typeface="Times New Roman" panose="02020603050405020304" pitchFamily="18" charset="0"/>
              </a:rPr>
              <a:t>Approximate answer should suffice            AMIPS</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8" name="箭头: 右 7">
            <a:extLst>
              <a:ext uri="{FF2B5EF4-FFF2-40B4-BE49-F238E27FC236}">
                <a16:creationId xmlns:a16="http://schemas.microsoft.com/office/drawing/2014/main" id="{0B6954E5-5AC2-D0B2-BE95-AB4C37D4A3BC}"/>
              </a:ext>
            </a:extLst>
          </p:cNvPr>
          <p:cNvSpPr/>
          <p:nvPr/>
        </p:nvSpPr>
        <p:spPr>
          <a:xfrm>
            <a:off x="6096000" y="6148257"/>
            <a:ext cx="617034" cy="1382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8">
            <a:extLst>
              <a:ext uri="{FF2B5EF4-FFF2-40B4-BE49-F238E27FC236}">
                <a16:creationId xmlns:a16="http://schemas.microsoft.com/office/drawing/2014/main" id="{E6AD1788-96CD-F78B-266B-4F2FF6824A46}"/>
              </a:ext>
            </a:extLst>
          </p:cNvPr>
          <p:cNvSpPr>
            <a:spLocks noGrp="1"/>
          </p:cNvSpPr>
          <p:nvPr>
            <p:ph type="sldNum" sz="quarter" idx="12"/>
          </p:nvPr>
        </p:nvSpPr>
        <p:spPr/>
        <p:txBody>
          <a:bodyPr/>
          <a:lstStyle/>
          <a:p>
            <a:fld id="{35D5E9EC-7CAE-4EFD-9949-A03636D86F86}" type="slidenum">
              <a:rPr lang="zh-CN" altLang="en-US" smtClean="0"/>
              <a:t>2</a:t>
            </a:fld>
            <a:endParaRPr lang="zh-CN" altLang="en-US" dirty="0"/>
          </a:p>
        </p:txBody>
      </p:sp>
      <p:pic>
        <p:nvPicPr>
          <p:cNvPr id="5" name="图片 4">
            <a:extLst>
              <a:ext uri="{FF2B5EF4-FFF2-40B4-BE49-F238E27FC236}">
                <a16:creationId xmlns:a16="http://schemas.microsoft.com/office/drawing/2014/main" id="{AF8D37E9-FEEE-4BDB-9960-1930ACFC9E18}"/>
              </a:ext>
            </a:extLst>
          </p:cNvPr>
          <p:cNvPicPr>
            <a:picLocks noChangeAspect="1"/>
          </p:cNvPicPr>
          <p:nvPr/>
        </p:nvPicPr>
        <p:blipFill>
          <a:blip r:embed="rId4"/>
          <a:stretch>
            <a:fillRect/>
          </a:stretch>
        </p:blipFill>
        <p:spPr>
          <a:xfrm>
            <a:off x="2363934" y="1890928"/>
            <a:ext cx="7772400" cy="1894764"/>
          </a:xfrm>
          <a:prstGeom prst="rect">
            <a:avLst/>
          </a:prstGeom>
        </p:spPr>
      </p:pic>
    </p:spTree>
    <p:extLst>
      <p:ext uri="{BB962C8B-B14F-4D97-AF65-F5344CB8AC3E}">
        <p14:creationId xmlns:p14="http://schemas.microsoft.com/office/powerpoint/2010/main" val="194037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276"/>
            <a:ext cx="12192000" cy="1057276"/>
          </a:xfrm>
        </p:spPr>
        <p:txBody>
          <a:bodyPr/>
          <a:lstStyle/>
          <a:p>
            <a:pPr algn="ctr"/>
            <a:r>
              <a:rPr lang="en-US" altLang="zh-CN" sz="4800" b="1" dirty="0">
                <a:solidFill>
                  <a:srgbClr val="C00000"/>
                </a:solidFill>
                <a:latin typeface="Times New Roman" panose="02020603050405020304" pitchFamily="18" charset="0"/>
                <a:cs typeface="Times New Roman" panose="02020603050405020304" pitchFamily="18" charset="0"/>
              </a:rPr>
              <a:t>Problem</a:t>
            </a:r>
            <a:r>
              <a:rPr lang="zh-CN" altLang="en-US" sz="4800" b="1" dirty="0">
                <a:solidFill>
                  <a:srgbClr val="C00000"/>
                </a:solidFill>
                <a:latin typeface="Times New Roman" panose="02020603050405020304" pitchFamily="18" charset="0"/>
                <a:cs typeface="Times New Roman" panose="02020603050405020304" pitchFamily="18" charset="0"/>
              </a:rPr>
              <a:t> </a:t>
            </a:r>
            <a:r>
              <a:rPr lang="en-US" altLang="zh-CN" sz="4800" b="1" dirty="0">
                <a:solidFill>
                  <a:srgbClr val="C00000"/>
                </a:solidFill>
                <a:latin typeface="Times New Roman" panose="02020603050405020304" pitchFamily="18" charset="0"/>
                <a:cs typeface="Times New Roman" panose="02020603050405020304" pitchFamily="18" charset="0"/>
                <a:sym typeface="+mn-ea"/>
              </a:rPr>
              <a:t>Definition</a:t>
            </a:r>
            <a:endParaRPr lang="en-US" altLang="zh-C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5"/>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9448800" y="22276"/>
            <a:ext cx="2743200" cy="365125"/>
          </a:xfrm>
        </p:spPr>
        <p:txBody>
          <a:bodyPr/>
          <a:lstStyle/>
          <a:p>
            <a:fld id="{35D5E9EC-7CAE-4EFD-9949-A03636D86F86}" type="slidenum">
              <a:rPr lang="zh-CN" altLang="en-US" smtClean="0"/>
              <a:t>3</a:t>
            </a:fld>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custDataLst>
                  <p:tags r:id="rId1"/>
                </p:custDataLst>
              </p:nvPr>
            </p:nvSpPr>
            <p:spPr>
              <a:xfrm>
                <a:off x="728345" y="1397635"/>
                <a:ext cx="10515600" cy="1794510"/>
              </a:xfrm>
            </p:spPr>
            <p:txBody>
              <a:bodyPr/>
              <a:lstStyle/>
              <a:p>
                <a14:m>
                  <m:oMath xmlns:m="http://schemas.openxmlformats.org/officeDocument/2006/math">
                    <m:r>
                      <a:rPr lang="en-US" altLang="zh-CN" sz="2400" b="1" i="1" smtClean="0">
                        <a:solidFill>
                          <a:srgbClr val="C00000"/>
                        </a:solidFill>
                        <a:latin typeface="Cambria Math" panose="02040503050406030204" pitchFamily="18" charset="0"/>
                        <a:cs typeface="Cambria Math" panose="02040503050406030204" pitchFamily="18" charset="0"/>
                      </a:rPr>
                      <m:t>𝒄</m:t>
                    </m:r>
                  </m:oMath>
                </a14:m>
                <a:r>
                  <a:rPr lang="en-US" altLang="zh-CN" sz="2400" b="1" dirty="0">
                    <a:solidFill>
                      <a:srgbClr val="C00000"/>
                    </a:solidFill>
                    <a:latin typeface="Times New Roman" panose="02020603050405020304" pitchFamily="18" charset="0"/>
                    <a:cs typeface="Times New Roman" panose="02020603050405020304" pitchFamily="18" charset="0"/>
                  </a:rPr>
                  <a:t>-Approximate Maximum Inner Product Search (</a:t>
                </a:r>
                <a14:m>
                  <m:oMath xmlns:m="http://schemas.openxmlformats.org/officeDocument/2006/math">
                    <m:r>
                      <a:rPr lang="en-US" altLang="zh-CN" sz="2400" b="1" i="1" smtClean="0">
                        <a:solidFill>
                          <a:srgbClr val="C00000"/>
                        </a:solidFill>
                        <a:latin typeface="Cambria Math" panose="02040503050406030204" pitchFamily="18" charset="0"/>
                        <a:cs typeface="Cambria Math" panose="02040503050406030204" pitchFamily="18" charset="0"/>
                      </a:rPr>
                      <m:t>𝒄</m:t>
                    </m:r>
                  </m:oMath>
                </a14:m>
                <a:r>
                  <a:rPr lang="en-US" altLang="zh-CN" sz="2400" b="1" dirty="0">
                    <a:solidFill>
                      <a:srgbClr val="C00000"/>
                    </a:solidFill>
                    <a:latin typeface="Times New Roman" panose="02020603050405020304" pitchFamily="18" charset="0"/>
                    <a:cs typeface="Times New Roman" panose="02020603050405020304" pitchFamily="18" charset="0"/>
                  </a:rPr>
                  <a:t>-AMIPS)</a:t>
                </a:r>
              </a:p>
              <a:p>
                <a:pPr lvl="1">
                  <a:lnSpc>
                    <a:spcPct val="125000"/>
                  </a:lnSpc>
                </a:pPr>
                <a:r>
                  <a:rPr lang="en-US" altLang="zh-CN" sz="2000" dirty="0">
                    <a:solidFill>
                      <a:prstClr val="black"/>
                    </a:solidFill>
                    <a:latin typeface="Times New Roman" panose="02020603050405020304" pitchFamily="18" charset="0"/>
                    <a:ea typeface="等线" panose="02010600030101010101" charset="-122"/>
                    <a:cs typeface="Times New Roman" panose="02020603050405020304" pitchFamily="18" charset="0"/>
                  </a:rPr>
                  <a:t>Given a set of points D, assume a query point </a:t>
                </a:r>
                <a14:m>
                  <m:oMath xmlns:m="http://schemas.openxmlformats.org/officeDocument/2006/math">
                    <m:r>
                      <a:rPr lang="en-US" altLang="zh-CN" sz="2000" i="1" dirty="0">
                        <a:solidFill>
                          <a:prstClr val="black"/>
                        </a:solidFill>
                        <a:latin typeface="Cambria Math" panose="02040503050406030204" pitchFamily="18" charset="0"/>
                        <a:cs typeface="Cambria Math" panose="02040503050406030204" pitchFamily="18" charset="0"/>
                      </a:rPr>
                      <m:t>𝑞</m:t>
                    </m:r>
                  </m:oMath>
                </a14:m>
                <a:r>
                  <a:rPr lang="en-US" altLang="zh-CN" sz="2000" dirty="0">
                    <a:solidFill>
                      <a:prstClr val="black"/>
                    </a:solidFill>
                    <a:latin typeface="Times New Roman" panose="02020603050405020304" pitchFamily="18" charset="0"/>
                    <a:ea typeface="等线" panose="02010600030101010101" charset="-122"/>
                    <a:cs typeface="Times New Roman" panose="02020603050405020304" pitchFamily="18" charset="0"/>
                  </a:rPr>
                  <a:t> and an approximation ratio </a:t>
                </a:r>
                <a14:m>
                  <m:oMath xmlns:m="http://schemas.openxmlformats.org/officeDocument/2006/math">
                    <m:r>
                      <a:rPr lang="en-US" altLang="zh-CN" sz="2000" b="1" i="1" dirty="0">
                        <a:solidFill>
                          <a:srgbClr val="0070C0"/>
                        </a:solidFill>
                        <a:latin typeface="Cambria Math" panose="02040503050406030204" pitchFamily="18" charset="0"/>
                        <a:cs typeface="Cambria Math" panose="02040503050406030204" pitchFamily="18" charset="0"/>
                      </a:rPr>
                      <m:t>𝒄</m:t>
                    </m:r>
                    <m:r>
                      <a:rPr lang="en-US" altLang="zh-CN" sz="2000" b="1" i="1" dirty="0" smtClean="0">
                        <a:solidFill>
                          <a:srgbClr val="0070C0"/>
                        </a:solidFill>
                        <a:latin typeface="Cambria Math" panose="02040503050406030204" pitchFamily="18" charset="0"/>
                        <a:ea typeface="MS Mincho" charset="0"/>
                        <a:cs typeface="Cambria Math" panose="02040503050406030204" pitchFamily="18" charset="0"/>
                      </a:rPr>
                      <m:t> (</m:t>
                    </m:r>
                    <m:r>
                      <a:rPr lang="en-US" altLang="zh-CN" sz="2000" b="1" i="1" dirty="0" smtClean="0">
                        <a:solidFill>
                          <a:srgbClr val="0070C0"/>
                        </a:solidFill>
                        <a:latin typeface="Cambria Math" panose="02040503050406030204" pitchFamily="18" charset="0"/>
                        <a:cs typeface="Cambria Math" panose="02040503050406030204" pitchFamily="18" charset="0"/>
                      </a:rPr>
                      <m:t>𝟎</m:t>
                    </m:r>
                    <m:r>
                      <a:rPr lang="en-US" altLang="zh-CN" sz="2000" b="1" i="1" dirty="0" smtClean="0">
                        <a:solidFill>
                          <a:srgbClr val="0070C0"/>
                        </a:solidFill>
                        <a:latin typeface="Cambria Math" panose="02040503050406030204" pitchFamily="18" charset="0"/>
                        <a:ea typeface="MS Mincho" charset="0"/>
                        <a:cs typeface="Cambria Math" panose="02040503050406030204" pitchFamily="18" charset="0"/>
                      </a:rPr>
                      <m:t>&lt;</m:t>
                    </m:r>
                    <m:r>
                      <a:rPr lang="en-US" altLang="zh-CN" sz="2000" b="1" i="1" dirty="0" smtClean="0">
                        <a:solidFill>
                          <a:srgbClr val="0070C0"/>
                        </a:solidFill>
                        <a:latin typeface="Cambria Math" panose="02040503050406030204" pitchFamily="18" charset="0"/>
                        <a:cs typeface="Cambria Math" panose="02040503050406030204" pitchFamily="18" charset="0"/>
                      </a:rPr>
                      <m:t>𝒄</m:t>
                    </m:r>
                    <m:r>
                      <a:rPr lang="en-US" altLang="zh-CN" sz="2000" b="1" i="1" dirty="0" smtClean="0">
                        <a:solidFill>
                          <a:srgbClr val="FF0000"/>
                        </a:solidFill>
                        <a:latin typeface="Cambria Math" panose="02040503050406030204" pitchFamily="18" charset="0"/>
                        <a:ea typeface="MS Mincho" charset="0"/>
                        <a:cs typeface="Cambria Math" panose="02040503050406030204" pitchFamily="18" charset="0"/>
                      </a:rPr>
                      <m:t>&lt;</m:t>
                    </m:r>
                    <m:r>
                      <a:rPr lang="en-US" altLang="zh-CN" sz="2000" b="1" i="1" dirty="0">
                        <a:solidFill>
                          <a:srgbClr val="0070C0"/>
                        </a:solidFill>
                        <a:latin typeface="Cambria Math" panose="02040503050406030204" pitchFamily="18" charset="0"/>
                        <a:cs typeface="Cambria Math" panose="02040503050406030204" pitchFamily="18" charset="0"/>
                      </a:rPr>
                      <m:t>𝟏</m:t>
                    </m:r>
                    <m:r>
                      <a:rPr lang="en-US" altLang="zh-CN" sz="2000" b="1" i="1" dirty="0" smtClean="0">
                        <a:solidFill>
                          <a:srgbClr val="0070C0"/>
                        </a:solidFill>
                        <a:latin typeface="Cambria Math" panose="02040503050406030204" pitchFamily="18" charset="0"/>
                        <a:ea typeface="MS Mincho" charset="0"/>
                        <a:cs typeface="Cambria Math" panose="02040503050406030204" pitchFamily="18" charset="0"/>
                      </a:rPr>
                      <m:t>)</m:t>
                    </m:r>
                  </m:oMath>
                </a14:m>
                <a:r>
                  <a:rPr lang="en-US" altLang="zh-CN" sz="2000" dirty="0">
                    <a:solidFill>
                      <a:prstClr val="black"/>
                    </a:solidFill>
                    <a:latin typeface="Times New Roman" panose="02020603050405020304" pitchFamily="18" charset="0"/>
                    <a:ea typeface="等线" panose="02010600030101010101" charset="-122"/>
                    <a:cs typeface="Times New Roman" panose="02020603050405020304" pitchFamily="18" charset="0"/>
                  </a:rPr>
                  <a:t>, and let </a:t>
                </a:r>
                <a14:m>
                  <m:oMath xmlns:m="http://schemas.openxmlformats.org/officeDocument/2006/math">
                    <m:sSup>
                      <m:sSupPr>
                        <m:ctrlPr>
                          <a:rPr lang="en-US" altLang="zh-CN" sz="2000" b="1" i="1" dirty="0">
                            <a:solidFill>
                              <a:srgbClr val="0070C0"/>
                            </a:solidFill>
                            <a:latin typeface="Cambria Math" panose="02040503050406030204" pitchFamily="18" charset="0"/>
                            <a:cs typeface="Cambria Math" panose="02040503050406030204" pitchFamily="18" charset="0"/>
                          </a:rPr>
                        </m:ctrlPr>
                      </m:sSupPr>
                      <m:e>
                        <m:r>
                          <a:rPr lang="en-US" altLang="zh-CN" sz="2000" b="1" i="1" dirty="0" smtClean="0">
                            <a:solidFill>
                              <a:srgbClr val="0070C0"/>
                            </a:solidFill>
                            <a:latin typeface="Cambria Math" panose="02040503050406030204" pitchFamily="18" charset="0"/>
                            <a:cs typeface="Cambria Math" panose="02040503050406030204" pitchFamily="18" charset="0"/>
                          </a:rPr>
                          <m:t>𝒙</m:t>
                        </m:r>
                      </m:e>
                      <m:sup>
                        <m:r>
                          <a:rPr lang="en-US" altLang="zh-CN" sz="2000" b="1" i="1" dirty="0">
                            <a:solidFill>
                              <a:srgbClr val="0070C0"/>
                            </a:solidFill>
                            <a:latin typeface="Cambria Math" panose="02040503050406030204" pitchFamily="18" charset="0"/>
                            <a:ea typeface="MS Mincho" charset="0"/>
                            <a:cs typeface="Cambria Math" panose="02040503050406030204" pitchFamily="18" charset="0"/>
                          </a:rPr>
                          <m:t>∗</m:t>
                        </m:r>
                      </m:sup>
                    </m:sSup>
                  </m:oMath>
                </a14:m>
                <a:r>
                  <a:rPr lang="en-US" altLang="zh-CN" sz="2000" b="1" dirty="0">
                    <a:solidFill>
                      <a:srgbClr val="0070C0"/>
                    </a:solidFill>
                    <a:latin typeface="Times New Roman" panose="02020603050405020304" pitchFamily="18" charset="0"/>
                    <a:ea typeface="等线" panose="02010600030101010101" charset="-122"/>
                    <a:cs typeface="Times New Roman" panose="02020603050405020304" pitchFamily="18" charset="0"/>
                  </a:rPr>
                  <a:t> be the maximum inner product (MIP) </a:t>
                </a:r>
                <a:r>
                  <a:rPr lang="en-US" altLang="zh-CN" sz="2000" dirty="0">
                    <a:solidFill>
                      <a:prstClr val="black"/>
                    </a:solidFill>
                    <a:latin typeface="Times New Roman" panose="02020603050405020304" pitchFamily="18" charset="0"/>
                    <a:ea typeface="等线" panose="02010600030101010101" charset="-122"/>
                    <a:cs typeface="Times New Roman" panose="02020603050405020304" pitchFamily="18" charset="0"/>
                  </a:rPr>
                  <a:t>of </a:t>
                </a:r>
                <a14:m>
                  <m:oMath xmlns:m="http://schemas.openxmlformats.org/officeDocument/2006/math">
                    <m:r>
                      <a:rPr lang="en-US" altLang="zh-CN" sz="2000" i="1" dirty="0">
                        <a:solidFill>
                          <a:prstClr val="black"/>
                        </a:solidFill>
                        <a:latin typeface="Cambria Math" panose="02040503050406030204" pitchFamily="18" charset="0"/>
                        <a:cs typeface="Cambria Math" panose="02040503050406030204" pitchFamily="18" charset="0"/>
                      </a:rPr>
                      <m:t>𝑞</m:t>
                    </m:r>
                  </m:oMath>
                </a14:m>
                <a:r>
                  <a:rPr lang="en-US" altLang="zh-CN" sz="2000" dirty="0">
                    <a:solidFill>
                      <a:prstClr val="black"/>
                    </a:solidFill>
                    <a:latin typeface="Times New Roman" panose="02020603050405020304" pitchFamily="18" charset="0"/>
                    <a:ea typeface="等线" panose="02010600030101010101" charset="-122"/>
                    <a:cs typeface="Times New Roman" panose="02020603050405020304" pitchFamily="18" charset="0"/>
                  </a:rPr>
                  <a:t> in </a:t>
                </a:r>
                <a14:m>
                  <m:oMath xmlns:m="http://schemas.openxmlformats.org/officeDocument/2006/math">
                    <m:r>
                      <a:rPr lang="en-US" altLang="zh-CN" sz="2000" i="1" dirty="0">
                        <a:solidFill>
                          <a:prstClr val="black"/>
                        </a:solidFill>
                        <a:latin typeface="Cambria Math" panose="02040503050406030204" pitchFamily="18" charset="0"/>
                        <a:cs typeface="Cambria Math" panose="02040503050406030204" pitchFamily="18" charset="0"/>
                      </a:rPr>
                      <m:t>𝐷</m:t>
                    </m:r>
                  </m:oMath>
                </a14:m>
                <a:r>
                  <a:rPr lang="en-US" altLang="zh-CN" sz="2000" dirty="0">
                    <a:solidFill>
                      <a:prstClr val="black"/>
                    </a:solidFill>
                    <a:latin typeface="Times New Roman" panose="02020603050405020304" pitchFamily="18" charset="0"/>
                    <a:ea typeface="等线" panose="02010600030101010101" charset="-122"/>
                    <a:cs typeface="Times New Roman" panose="02020603050405020304" pitchFamily="18" charset="0"/>
                  </a:rPr>
                  <a:t>. A </a:t>
                </a:r>
                <a:r>
                  <a:rPr lang="zh-CN" altLang="en-US" sz="2000" dirty="0">
                    <a:solidFill>
                      <a:prstClr val="black"/>
                    </a:solidFill>
                    <a:latin typeface="Times New Roman" panose="02020603050405020304" pitchFamily="18" charset="0"/>
                    <a:ea typeface="等线" panose="02010600030101010101" charset="-122"/>
                    <a:cs typeface="Times New Roman" panose="02020603050405020304" pitchFamily="18" charset="0"/>
                  </a:rPr>
                  <a:t>𝒄</a:t>
                </a:r>
                <a:r>
                  <a:rPr lang="en-US" altLang="zh-CN" sz="2000" dirty="0">
                    <a:solidFill>
                      <a:prstClr val="black"/>
                    </a:solidFill>
                    <a:latin typeface="Times New Roman" panose="02020603050405020304" pitchFamily="18" charset="0"/>
                    <a:ea typeface="等线" panose="02010600030101010101" charset="-122"/>
                    <a:cs typeface="Times New Roman" panose="02020603050405020304" pitchFamily="18" charset="0"/>
                  </a:rPr>
                  <a:t>-AMIPS returns a point </a:t>
                </a:r>
                <a14:m>
                  <m:oMath xmlns:m="http://schemas.openxmlformats.org/officeDocument/2006/math">
                    <m:r>
                      <a:rPr lang="en-US" altLang="zh-CN" sz="2000" b="0" i="1" dirty="0" smtClean="0">
                        <a:solidFill>
                          <a:prstClr val="black"/>
                        </a:solidFill>
                        <a:latin typeface="Cambria Math" panose="02040503050406030204" pitchFamily="18" charset="0"/>
                        <a:cs typeface="Cambria Math" panose="02040503050406030204" pitchFamily="18" charset="0"/>
                      </a:rPr>
                      <m:t>𝑥</m:t>
                    </m:r>
                    <m:r>
                      <a:rPr lang="en-US" altLang="zh-CN" sz="2000" i="1" dirty="0">
                        <a:solidFill>
                          <a:prstClr val="black"/>
                        </a:solidFill>
                        <a:latin typeface="Cambria Math" panose="02040503050406030204" pitchFamily="18" charset="0"/>
                        <a:ea typeface="MS Mincho" charset="0"/>
                        <a:cs typeface="Cambria Math" panose="02040503050406030204" pitchFamily="18" charset="0"/>
                      </a:rPr>
                      <m:t>∈</m:t>
                    </m:r>
                    <m:r>
                      <a:rPr lang="en-US" altLang="zh-CN" sz="2000" i="1" dirty="0">
                        <a:solidFill>
                          <a:prstClr val="black"/>
                        </a:solidFill>
                        <a:latin typeface="Cambria Math" panose="02040503050406030204" pitchFamily="18" charset="0"/>
                        <a:cs typeface="Cambria Math" panose="02040503050406030204" pitchFamily="18" charset="0"/>
                      </a:rPr>
                      <m:t>𝐷</m:t>
                    </m:r>
                  </m:oMath>
                </a14:m>
                <a:r>
                  <a:rPr lang="en-US" altLang="zh-CN" sz="2000" dirty="0">
                    <a:solidFill>
                      <a:prstClr val="black"/>
                    </a:solidFill>
                    <a:latin typeface="Times New Roman" panose="02020603050405020304" pitchFamily="18" charset="0"/>
                    <a:ea typeface="等线" panose="02010600030101010101" charset="-122"/>
                    <a:cs typeface="Times New Roman" panose="02020603050405020304" pitchFamily="18" charset="0"/>
                  </a:rPr>
                  <a:t> such that </a:t>
                </a:r>
                <a14:m>
                  <m:oMath xmlns:m="http://schemas.openxmlformats.org/officeDocument/2006/math">
                    <m:sSup>
                      <m:sSupPr>
                        <m:ctrlPr>
                          <a:rPr lang="en-US" altLang="zh-CN" sz="2000" b="1" i="1" dirty="0" smtClean="0">
                            <a:solidFill>
                              <a:srgbClr val="0070C0"/>
                            </a:solidFill>
                            <a:latin typeface="Cambria Math" panose="02040503050406030204" pitchFamily="18" charset="0"/>
                            <a:cs typeface="Cambria Math" panose="02040503050406030204" pitchFamily="18" charset="0"/>
                          </a:rPr>
                        </m:ctrlPr>
                      </m:sSupPr>
                      <m:e>
                        <m:r>
                          <a:rPr lang="en-US" altLang="zh-CN" sz="2000" b="1" i="1" dirty="0">
                            <a:solidFill>
                              <a:srgbClr val="0070C0"/>
                            </a:solidFill>
                            <a:latin typeface="Cambria Math" panose="02040503050406030204" pitchFamily="18" charset="0"/>
                            <a:cs typeface="Cambria Math" panose="02040503050406030204" pitchFamily="18" charset="0"/>
                          </a:rPr>
                          <m:t>𝒒</m:t>
                        </m:r>
                      </m:e>
                      <m:sup>
                        <m:r>
                          <a:rPr lang="en-US" altLang="zh-CN" sz="2000" b="1" i="1" dirty="0">
                            <a:solidFill>
                              <a:srgbClr val="0070C0"/>
                            </a:solidFill>
                            <a:latin typeface="Cambria Math" panose="02040503050406030204" pitchFamily="18" charset="0"/>
                            <a:ea typeface="MS Mincho" charset="0"/>
                            <a:cs typeface="Cambria Math" panose="02040503050406030204" pitchFamily="18" charset="0"/>
                          </a:rPr>
                          <m:t>⊤</m:t>
                        </m:r>
                      </m:sup>
                    </m:sSup>
                    <m:r>
                      <a:rPr lang="en-US" altLang="zh-CN" sz="2000" b="1" i="1" dirty="0">
                        <a:solidFill>
                          <a:srgbClr val="0070C0"/>
                        </a:solidFill>
                        <a:latin typeface="Cambria Math" panose="02040503050406030204" pitchFamily="18" charset="0"/>
                        <a:cs typeface="Cambria Math" panose="02040503050406030204" pitchFamily="18" charset="0"/>
                      </a:rPr>
                      <m:t>𝒙</m:t>
                    </m:r>
                    <m:r>
                      <a:rPr lang="en-US" altLang="zh-CN" sz="2000" b="1" i="1" dirty="0">
                        <a:solidFill>
                          <a:srgbClr val="0070C0"/>
                        </a:solidFill>
                        <a:latin typeface="Cambria Math" panose="02040503050406030204" pitchFamily="18" charset="0"/>
                        <a:ea typeface="MS Mincho" charset="0"/>
                        <a:cs typeface="Cambria Math" panose="02040503050406030204" pitchFamily="18" charset="0"/>
                      </a:rPr>
                      <m:t>≥</m:t>
                    </m:r>
                    <m:r>
                      <a:rPr lang="en-US" altLang="zh-CN" sz="2000" b="1" i="1">
                        <a:solidFill>
                          <a:srgbClr val="0070C0"/>
                        </a:solidFill>
                        <a:latin typeface="Cambria Math" panose="02040503050406030204" pitchFamily="18" charset="0"/>
                        <a:cs typeface="Cambria Math" panose="02040503050406030204" pitchFamily="18" charset="0"/>
                      </a:rPr>
                      <m:t>𝒄</m:t>
                    </m:r>
                    <m:r>
                      <a:rPr lang="en-US" altLang="zh-CN" sz="2000" b="1" i="1">
                        <a:solidFill>
                          <a:srgbClr val="0070C0"/>
                        </a:solidFill>
                        <a:latin typeface="Cambria Math" panose="02040503050406030204" pitchFamily="18" charset="0"/>
                        <a:ea typeface="MS Mincho" charset="0"/>
                        <a:cs typeface="Cambria Math" panose="02040503050406030204" pitchFamily="18" charset="0"/>
                      </a:rPr>
                      <m:t>⋅</m:t>
                    </m:r>
                    <m:sSup>
                      <m:sSupPr>
                        <m:ctrlPr>
                          <a:rPr lang="en-US" altLang="zh-CN" sz="2000" b="1" i="1" dirty="0">
                            <a:solidFill>
                              <a:srgbClr val="0070C0"/>
                            </a:solidFill>
                            <a:latin typeface="Cambria Math" panose="02040503050406030204" pitchFamily="18" charset="0"/>
                            <a:cs typeface="Cambria Math" panose="02040503050406030204" pitchFamily="18" charset="0"/>
                          </a:rPr>
                        </m:ctrlPr>
                      </m:sSupPr>
                      <m:e>
                        <m:r>
                          <a:rPr lang="en-US" altLang="zh-CN" sz="2000" b="1" i="1" dirty="0">
                            <a:solidFill>
                              <a:srgbClr val="0070C0"/>
                            </a:solidFill>
                            <a:latin typeface="Cambria Math" panose="02040503050406030204" pitchFamily="18" charset="0"/>
                            <a:cs typeface="Cambria Math" panose="02040503050406030204" pitchFamily="18" charset="0"/>
                          </a:rPr>
                          <m:t>𝒒</m:t>
                        </m:r>
                      </m:e>
                      <m:sup>
                        <m:r>
                          <a:rPr lang="en-US" altLang="zh-CN" sz="2000" b="1" i="1" dirty="0">
                            <a:solidFill>
                              <a:srgbClr val="0070C0"/>
                            </a:solidFill>
                            <a:latin typeface="Cambria Math" panose="02040503050406030204" pitchFamily="18" charset="0"/>
                            <a:ea typeface="MS Mincho" charset="0"/>
                            <a:cs typeface="Cambria Math" panose="02040503050406030204" pitchFamily="18" charset="0"/>
                          </a:rPr>
                          <m:t>⊤</m:t>
                        </m:r>
                      </m:sup>
                    </m:sSup>
                    <m:sSup>
                      <m:sSupPr>
                        <m:ctrlPr>
                          <a:rPr lang="zh-CN" altLang="zh-CN" sz="2000" b="1" i="1">
                            <a:solidFill>
                              <a:srgbClr val="0070C0"/>
                            </a:solidFill>
                            <a:latin typeface="Cambria Math" panose="02040503050406030204" pitchFamily="18" charset="0"/>
                            <a:cs typeface="Cambria Math" panose="02040503050406030204" pitchFamily="18" charset="0"/>
                          </a:rPr>
                        </m:ctrlPr>
                      </m:sSupPr>
                      <m:e>
                        <m:r>
                          <a:rPr lang="en-US" altLang="zh-CN" sz="2000" b="1" i="1">
                            <a:solidFill>
                              <a:srgbClr val="0070C0"/>
                            </a:solidFill>
                            <a:latin typeface="Cambria Math" panose="02040503050406030204" pitchFamily="18" charset="0"/>
                            <a:cs typeface="Cambria Math" panose="02040503050406030204" pitchFamily="18" charset="0"/>
                          </a:rPr>
                          <m:t>𝒙</m:t>
                        </m:r>
                      </m:e>
                      <m:sup>
                        <m:r>
                          <a:rPr lang="en-US" altLang="zh-CN" sz="2000" b="1" i="1">
                            <a:solidFill>
                              <a:srgbClr val="0070C0"/>
                            </a:solidFill>
                            <a:latin typeface="Cambria Math" panose="02040503050406030204" pitchFamily="18" charset="0"/>
                            <a:ea typeface="MS Mincho" charset="0"/>
                            <a:cs typeface="Cambria Math" panose="02040503050406030204" pitchFamily="18" charset="0"/>
                          </a:rPr>
                          <m:t>∗</m:t>
                        </m:r>
                      </m:sup>
                    </m:sSup>
                  </m:oMath>
                </a14:m>
                <a:r>
                  <a:rPr lang="en-US" altLang="zh-CN" sz="2000" dirty="0">
                    <a:latin typeface="Times New Roman" panose="02020603050405020304" pitchFamily="18" charset="0"/>
                    <a:cs typeface="Times New Roman" panose="02020603050405020304" pitchFamily="18" charset="0"/>
                  </a:rPr>
                  <a:t>.</a:t>
                </a:r>
              </a:p>
              <a:p>
                <a:pPr marL="0" indent="0">
                  <a:buNone/>
                </a:pPr>
                <a:endParaRPr lang="zh-CN" altLang="en-US" dirty="0">
                  <a:latin typeface="Times New Roman" panose="02020603050405020304" pitchFamily="18" charset="0"/>
                  <a:cs typeface="Times New Roman" panose="02020603050405020304" pitchFamily="18" charset="0"/>
                </a:endParaRPr>
              </a:p>
            </p:txBody>
          </p:sp>
        </mc:Choice>
        <mc:Fallback xmlns="">
          <p:sp>
            <p:nvSpPr>
              <p:cNvPr id="7" name="内容占位符 6"/>
              <p:cNvSpPr>
                <a:spLocks noGrp="1" noRot="1" noChangeAspect="1" noMove="1" noResize="1" noEditPoints="1" noAdjustHandles="1" noChangeArrowheads="1" noChangeShapeType="1" noTextEdit="1"/>
              </p:cNvSpPr>
              <p:nvPr>
                <p:ph idx="1"/>
                <p:custDataLst>
                  <p:tags r:id="rId6"/>
                </p:custDataLst>
              </p:nvPr>
            </p:nvSpPr>
            <p:spPr>
              <a:xfrm>
                <a:off x="728345" y="1397635"/>
                <a:ext cx="10515600" cy="1794510"/>
              </a:xfrm>
              <a:blipFill>
                <a:blip r:embed="rId7"/>
                <a:stretch>
                  <a:fillRect/>
                </a:stretch>
              </a:blipFill>
            </p:spPr>
            <p:txBody>
              <a:bodyPr/>
              <a:lstStyle/>
              <a:p>
                <a:r>
                  <a:rPr lang="zh-CN" altLang="en-US">
                    <a:noFill/>
                  </a:rPr>
                  <a:t> </a:t>
                </a:r>
              </a:p>
            </p:txBody>
          </p:sp>
        </mc:Fallback>
      </mc:AlternateContent>
      <p:pic>
        <p:nvPicPr>
          <p:cNvPr id="10" name="图片 9"/>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728345" y="3356610"/>
            <a:ext cx="6031230" cy="2997200"/>
          </a:xfrm>
          <a:prstGeom prst="rect">
            <a:avLst/>
          </a:prstGeom>
        </p:spPr>
      </p:pic>
      <mc:AlternateContent xmlns:mc="http://schemas.openxmlformats.org/markup-compatibility/2006" xmlns:a14="http://schemas.microsoft.com/office/drawing/2010/main">
        <mc:Choice Requires="a14">
          <p:graphicFrame>
            <p:nvGraphicFramePr>
              <p:cNvPr id="16" name="表格 16"/>
              <p:cNvGraphicFramePr>
                <a:graphicFrameLocks noGrp="1"/>
              </p:cNvGraphicFramePr>
              <p:nvPr>
                <p:custDataLst>
                  <p:tags r:id="rId3"/>
                </p:custDataLst>
              </p:nvPr>
            </p:nvGraphicFramePr>
            <p:xfrm>
              <a:off x="7536815" y="3740150"/>
              <a:ext cx="3707130" cy="1937385"/>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20000"/>
                        </a:ext>
                      </a:extLst>
                    </a:gridCol>
                    <a:gridCol w="2289175">
                      <a:extLst>
                        <a:ext uri="{9D8B030D-6E8A-4147-A177-3AD203B41FA5}">
                          <a16:colId xmlns:a16="http://schemas.microsoft.com/office/drawing/2014/main" val="20001"/>
                        </a:ext>
                      </a:extLst>
                    </a:gridCol>
                  </a:tblGrid>
                  <a:tr h="645795">
                    <a:tc>
                      <a:txBody>
                        <a:bodyPr/>
                        <a:lstStyle/>
                        <a:p>
                          <a:pPr algn="ctr"/>
                          <a:r>
                            <a:rPr lang="en-US" altLang="zh-CN" sz="2000" dirty="0">
                              <a:latin typeface="Times New Roman" panose="02020603050405020304" pitchFamily="18" charset="0"/>
                              <a:cs typeface="Times New Roman" panose="02020603050405020304" pitchFamily="18" charset="0"/>
                            </a:rPr>
                            <a:t>Query </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left"/>
                              </m:oMathParaPr>
                              <m:oMath xmlns:m="http://schemas.openxmlformats.org/officeDocument/2006/math">
                                <m:r>
                                  <a:rPr lang="en-US" altLang="zh-CN" sz="2000" i="1" dirty="0" smtClean="0">
                                    <a:latin typeface="Cambria Math" panose="02040503050406030204" pitchFamily="18" charset="0"/>
                                  </a:rPr>
                                  <m:t>𝑞</m:t>
                                </m:r>
                              </m:oMath>
                            </m:oMathPara>
                          </a14:m>
                          <a:endParaRPr lang="zh-CN" altLang="en-US" sz="2000" dirty="0"/>
                        </a:p>
                      </a:txBody>
                      <a:tcPr/>
                    </a:tc>
                    <a:extLst>
                      <a:ext uri="{0D108BD9-81ED-4DB2-BD59-A6C34878D82A}">
                        <a16:rowId xmlns:a16="http://schemas.microsoft.com/office/drawing/2014/main" val="10000"/>
                      </a:ext>
                    </a:extLst>
                  </a:tr>
                  <a:tr h="645795">
                    <a:tc>
                      <a:txBody>
                        <a:bodyPr/>
                        <a:lstStyle/>
                        <a:p>
                          <a:pPr algn="ctr"/>
                          <a:r>
                            <a:rPr lang="en-US" altLang="zh-CN" sz="2000" dirty="0">
                              <a:latin typeface="Times New Roman" panose="02020603050405020304" pitchFamily="18" charset="0"/>
                              <a:cs typeface="Times New Roman" panose="02020603050405020304" pitchFamily="18" charset="0"/>
                            </a:rPr>
                            <a:t>MIPS</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𝑥</m:t>
                                </m:r>
                                <m:r>
                                  <a:rPr lang="en-US" altLang="zh-CN" sz="2000" b="0" i="1" baseline="-25000" dirty="0" smtClean="0">
                                    <a:latin typeface="Cambria Math" panose="02040503050406030204" pitchFamily="18" charset="0"/>
                                  </a:rPr>
                                  <m:t>9</m:t>
                                </m:r>
                              </m:oMath>
                            </m:oMathPara>
                          </a14:m>
                          <a:endParaRPr lang="zh-CN" altLang="en-US" sz="2000" baseline="-25000" dirty="0"/>
                        </a:p>
                      </a:txBody>
                      <a:tcPr/>
                    </a:tc>
                    <a:extLst>
                      <a:ext uri="{0D108BD9-81ED-4DB2-BD59-A6C34878D82A}">
                        <a16:rowId xmlns:a16="http://schemas.microsoft.com/office/drawing/2014/main" val="10001"/>
                      </a:ext>
                    </a:extLst>
                  </a:tr>
                  <a:tr h="645795">
                    <a:tc>
                      <a:txBody>
                        <a:bodyPr/>
                        <a:lstStyle/>
                        <a:p>
                          <a:pPr algn="ctr"/>
                          <a:r>
                            <a:rPr lang="en-US" altLang="zh-CN" sz="2000" dirty="0">
                              <a:latin typeface="Times New Roman" panose="02020603050405020304" pitchFamily="18" charset="0"/>
                              <a:cs typeface="Times New Roman" panose="02020603050405020304" pitchFamily="18" charset="0"/>
                            </a:rPr>
                            <a:t>0.5-MIPS</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altLang="zh-CN" sz="2000" b="0" i="1" dirty="0" smtClean="0">
                                  <a:latin typeface="Cambria Math" panose="02040503050406030204" pitchFamily="18" charset="0"/>
                                </a:rPr>
                                <m:t>𝑥</m:t>
                              </m:r>
                              <m:r>
                                <a:rPr lang="en-US" altLang="zh-CN" sz="2000" b="0" i="1" baseline="-25000" dirty="0" smtClean="0">
                                  <a:latin typeface="Cambria Math" panose="02040503050406030204" pitchFamily="18" charset="0"/>
                                </a:rPr>
                                <m:t>6</m:t>
                              </m:r>
                              <m:r>
                                <a:rPr lang="en-US" altLang="zh-CN" sz="2000" b="0" i="0" baseline="-25000" dirty="0" smtClean="0">
                                  <a:latin typeface="Cambria Math" panose="02040503050406030204" pitchFamily="18" charset="0"/>
                                </a:rPr>
                                <m:t> </m:t>
                              </m:r>
                            </m:oMath>
                          </a14:m>
                          <a:r>
                            <a:rPr lang="en-US" altLang="zh-CN" sz="2000" dirty="0"/>
                            <a:t>,</a:t>
                          </a:r>
                          <a14:m>
                            <m:oMath xmlns:m="http://schemas.openxmlformats.org/officeDocument/2006/math">
                              <m:r>
                                <a:rPr lang="en-US" altLang="zh-CN" sz="2000" b="0" i="1" dirty="0" smtClean="0">
                                  <a:latin typeface="Cambria Math" panose="02040503050406030204" pitchFamily="18" charset="0"/>
                                </a:rPr>
                                <m:t>𝑥</m:t>
                              </m:r>
                              <m:r>
                                <a:rPr lang="en-US" altLang="zh-CN" sz="2000" b="0" i="1" baseline="-25000" dirty="0" smtClean="0">
                                  <a:latin typeface="Cambria Math" panose="02040503050406030204" pitchFamily="18" charset="0"/>
                                </a:rPr>
                                <m:t>9</m:t>
                              </m:r>
                              <m:r>
                                <a:rPr lang="en-US" altLang="zh-CN" sz="2000" b="0" i="0" baseline="-25000" dirty="0" smtClean="0">
                                  <a:latin typeface="Cambria Math" panose="02040503050406030204" pitchFamily="18" charset="0"/>
                                </a:rPr>
                                <m:t> </m:t>
                              </m:r>
                            </m:oMath>
                          </a14:m>
                          <a:r>
                            <a:rPr lang="en-US" altLang="zh-CN" sz="2000" baseline="0" dirty="0"/>
                            <a:t>,</a:t>
                          </a:r>
                          <a14:m>
                            <m:oMath xmlns:m="http://schemas.openxmlformats.org/officeDocument/2006/math">
                              <m:r>
                                <a:rPr lang="en-US" altLang="zh-CN" sz="2000" b="0" i="1" dirty="0" smtClean="0">
                                  <a:latin typeface="Cambria Math" panose="02040503050406030204" pitchFamily="18" charset="0"/>
                                </a:rPr>
                                <m:t>𝑥</m:t>
                              </m:r>
                              <m:r>
                                <a:rPr lang="en-US" altLang="zh-CN" sz="2000" b="0" i="1" baseline="-25000" dirty="0" smtClean="0">
                                  <a:latin typeface="Cambria Math" panose="02040503050406030204" pitchFamily="18" charset="0"/>
                                </a:rPr>
                                <m:t>10</m:t>
                              </m:r>
                              <m:r>
                                <a:rPr lang="en-US" altLang="zh-CN" sz="2000" b="0" i="0" baseline="-25000" dirty="0" smtClean="0">
                                  <a:latin typeface="Cambria Math" panose="02040503050406030204" pitchFamily="18" charset="0"/>
                                </a:rPr>
                                <m:t> </m:t>
                              </m:r>
                            </m:oMath>
                          </a14:m>
                          <a:r>
                            <a:rPr lang="en-US" altLang="zh-CN" sz="2000" dirty="0"/>
                            <a:t>, </a:t>
                          </a:r>
                          <a14:m>
                            <m:oMath xmlns:m="http://schemas.openxmlformats.org/officeDocument/2006/math">
                              <m:r>
                                <a:rPr lang="en-US" altLang="zh-CN" sz="2000" b="0" i="1" dirty="0" smtClean="0">
                                  <a:latin typeface="Cambria Math" panose="02040503050406030204" pitchFamily="18" charset="0"/>
                                </a:rPr>
                                <m:t>𝑥</m:t>
                              </m:r>
                              <m:r>
                                <a:rPr lang="en-US" altLang="zh-CN" sz="2000" b="0" i="1" baseline="-25000" dirty="0" smtClean="0">
                                  <a:latin typeface="Cambria Math" panose="02040503050406030204" pitchFamily="18" charset="0"/>
                                </a:rPr>
                                <m:t>11</m:t>
                              </m:r>
                            </m:oMath>
                          </a14:m>
                          <a:endParaRPr lang="zh-CN" altLang="en-US" sz="2000" baseline="-25000" dirty="0"/>
                        </a:p>
                      </a:txBody>
                      <a:tcPr/>
                    </a:tc>
                    <a:extLst>
                      <a:ext uri="{0D108BD9-81ED-4DB2-BD59-A6C34878D82A}">
                        <a16:rowId xmlns:a16="http://schemas.microsoft.com/office/drawing/2014/main" val="10002"/>
                      </a:ext>
                    </a:extLst>
                  </a:tr>
                </a:tbl>
              </a:graphicData>
            </a:graphic>
          </p:graphicFrame>
        </mc:Choice>
        <mc:Fallback xmlns="">
          <p:graphicFrame>
            <p:nvGraphicFramePr>
              <p:cNvPr id="16" name="表格 16"/>
              <p:cNvGraphicFramePr>
                <a:graphicFrameLocks noGrp="1"/>
              </p:cNvGraphicFramePr>
              <p:nvPr>
                <p:custDataLst>
                  <p:tags r:id="rId9"/>
                </p:custDataLst>
              </p:nvPr>
            </p:nvGraphicFramePr>
            <p:xfrm>
              <a:off x="7536815" y="3740150"/>
              <a:ext cx="3707130" cy="1937385"/>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20000"/>
                        </a:ext>
                      </a:extLst>
                    </a:gridCol>
                    <a:gridCol w="2289175">
                      <a:extLst>
                        <a:ext uri="{9D8B030D-6E8A-4147-A177-3AD203B41FA5}">
                          <a16:colId xmlns:a16="http://schemas.microsoft.com/office/drawing/2014/main" val="20001"/>
                        </a:ext>
                      </a:extLst>
                    </a:gridCol>
                  </a:tblGrid>
                  <a:tr h="645795">
                    <a:tc>
                      <a:txBody>
                        <a:bodyPr/>
                        <a:lstStyle/>
                        <a:p>
                          <a:pPr algn="ctr"/>
                          <a:r>
                            <a:rPr lang="en-US" altLang="zh-CN" sz="2000" dirty="0">
                              <a:latin typeface="Times New Roman" panose="02020603050405020304" pitchFamily="18" charset="0"/>
                              <a:cs typeface="Times New Roman" panose="02020603050405020304" pitchFamily="18" charset="0"/>
                            </a:rPr>
                            <a:t>Query </a:t>
                          </a:r>
                          <a:endParaRPr lang="zh-CN" altLang="en-US" sz="20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0"/>
                          <a:stretch>
                            <a:fillRect l="-62431" t="-5882" r="-1105" b="-203922"/>
                          </a:stretch>
                        </a:blipFill>
                      </a:tcPr>
                    </a:tc>
                    <a:extLst>
                      <a:ext uri="{0D108BD9-81ED-4DB2-BD59-A6C34878D82A}">
                        <a16:rowId xmlns:a16="http://schemas.microsoft.com/office/drawing/2014/main" val="10000"/>
                      </a:ext>
                    </a:extLst>
                  </a:tr>
                  <a:tr h="645795">
                    <a:tc>
                      <a:txBody>
                        <a:bodyPr/>
                        <a:lstStyle/>
                        <a:p>
                          <a:pPr algn="ctr"/>
                          <a:r>
                            <a:rPr lang="en-US" altLang="zh-CN" sz="2000" dirty="0">
                              <a:latin typeface="Times New Roman" panose="02020603050405020304" pitchFamily="18" charset="0"/>
                              <a:cs typeface="Times New Roman" panose="02020603050405020304" pitchFamily="18" charset="0"/>
                            </a:rPr>
                            <a:t>MIPS</a:t>
                          </a:r>
                          <a:endParaRPr lang="zh-CN" altLang="en-US" sz="20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0"/>
                          <a:stretch>
                            <a:fillRect l="-62431" t="-103846" r="-1105" b="-100000"/>
                          </a:stretch>
                        </a:blipFill>
                      </a:tcPr>
                    </a:tc>
                    <a:extLst>
                      <a:ext uri="{0D108BD9-81ED-4DB2-BD59-A6C34878D82A}">
                        <a16:rowId xmlns:a16="http://schemas.microsoft.com/office/drawing/2014/main" val="10001"/>
                      </a:ext>
                    </a:extLst>
                  </a:tr>
                  <a:tr h="645795">
                    <a:tc>
                      <a:txBody>
                        <a:bodyPr/>
                        <a:lstStyle/>
                        <a:p>
                          <a:pPr algn="ctr"/>
                          <a:r>
                            <a:rPr lang="en-US" altLang="zh-CN" sz="2000" dirty="0">
                              <a:latin typeface="Times New Roman" panose="02020603050405020304" pitchFamily="18" charset="0"/>
                              <a:cs typeface="Times New Roman" panose="02020603050405020304" pitchFamily="18" charset="0"/>
                            </a:rPr>
                            <a:t>0.5-MIPS</a:t>
                          </a:r>
                          <a:endParaRPr lang="zh-CN" altLang="en-US" sz="20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10"/>
                          <a:stretch>
                            <a:fillRect l="-62431" t="-207843" r="-1105" b="-1961"/>
                          </a:stretch>
                        </a:blip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65830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276"/>
            <a:ext cx="12192000" cy="1057276"/>
          </a:xfrm>
        </p:spPr>
        <p:txBody>
          <a:bodyPr/>
          <a:lstStyle/>
          <a:p>
            <a:pPr algn="ctr"/>
            <a:r>
              <a:rPr lang="en-US" altLang="zh-CN" sz="4800" b="1" dirty="0">
                <a:solidFill>
                  <a:srgbClr val="C00000"/>
                </a:solidFill>
                <a:latin typeface="Times New Roman" panose="02020603050405020304" pitchFamily="18" charset="0"/>
                <a:cs typeface="Times New Roman" panose="02020603050405020304" pitchFamily="18" charset="0"/>
                <a:sym typeface="+mn-ea"/>
              </a:rPr>
              <a:t>MIPS over Sparse Vector &amp; Dense Vector</a:t>
            </a:r>
            <a:endParaRPr lang="en-US" altLang="zh-C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5"/>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9448800" y="22276"/>
            <a:ext cx="2743200" cy="365125"/>
          </a:xfrm>
        </p:spPr>
        <p:txBody>
          <a:bodyPr/>
          <a:lstStyle/>
          <a:p>
            <a:fld id="{35D5E9EC-7CAE-4EFD-9949-A03636D86F86}" type="slidenum">
              <a:rPr lang="zh-CN" altLang="en-US" smtClean="0"/>
              <a:t>4</a:t>
            </a:fld>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1"/>
                </p:custDataLst>
              </p:nvPr>
            </p:nvSpPr>
            <p:spPr>
              <a:xfrm>
                <a:off x="365760" y="1562793"/>
                <a:ext cx="11104751" cy="4336357"/>
              </a:xfrm>
              <a:solidFill>
                <a:schemeClr val="accent1">
                  <a:lumMod val="20000"/>
                  <a:lumOff val="80000"/>
                </a:schemeClr>
              </a:solidFill>
            </p:spPr>
            <p:txBody>
              <a:bodyPr>
                <a:normAutofit/>
              </a:bodyPr>
              <a:lstStyle/>
              <a:p>
                <a:r>
                  <a:rPr lang="en-US" altLang="zh-CN" sz="2400" dirty="0">
                    <a:latin typeface="Times New Roman" panose="02020603050405020304" pitchFamily="18" charset="0"/>
                    <a:ea typeface="微软雅黑" panose="020B0503020204020204" charset="-122"/>
                    <a:cs typeface="Times New Roman" panose="02020603050405020304" pitchFamily="18" charset="0"/>
                  </a:rPr>
                  <a:t>Textual embedding models</a:t>
                </a:r>
              </a:p>
              <a:p>
                <a:pPr lvl="1"/>
                <a:r>
                  <a:rPr lang="en-US" altLang="zh-CN" sz="2000" dirty="0">
                    <a:latin typeface="Times New Roman" panose="02020603050405020304" pitchFamily="18" charset="0"/>
                    <a:ea typeface="微软雅黑" panose="020B0503020204020204" charset="-122"/>
                    <a:cs typeface="Times New Roman" panose="02020603050405020304" pitchFamily="18" charset="0"/>
                  </a:rPr>
                  <a:t>Dense models (BERT, Ada): Accurate but computationally time-consuming</a:t>
                </a:r>
              </a:p>
              <a:p>
                <a:pPr lvl="1"/>
                <a:r>
                  <a:rPr lang="en-US" altLang="zh-CN" sz="2000" dirty="0">
                    <a:latin typeface="Times New Roman" panose="02020603050405020304" pitchFamily="18" charset="0"/>
                    <a:ea typeface="微软雅黑" panose="020B0503020204020204" charset="-122"/>
                    <a:cs typeface="Times New Roman" panose="02020603050405020304" pitchFamily="18" charset="0"/>
                  </a:rPr>
                  <a:t>Sparse models (SPLADE, </a:t>
                </a:r>
                <a:r>
                  <a:rPr lang="en-US" altLang="zh-CN" sz="2000" dirty="0" err="1">
                    <a:latin typeface="Times New Roman" panose="02020603050405020304" pitchFamily="18" charset="0"/>
                    <a:ea typeface="微软雅黑" panose="020B0503020204020204" charset="-122"/>
                    <a:cs typeface="Times New Roman" panose="02020603050405020304" pitchFamily="18" charset="0"/>
                  </a:rPr>
                  <a:t>UniCOIL</a:t>
                </a:r>
                <a:r>
                  <a:rPr lang="en-US" altLang="zh-CN" sz="2000" dirty="0">
                    <a:latin typeface="Times New Roman" panose="02020603050405020304" pitchFamily="18" charset="0"/>
                    <a:ea typeface="微软雅黑" panose="020B0503020204020204" charset="-122"/>
                    <a:cs typeface="Times New Roman" panose="02020603050405020304" pitchFamily="18" charset="0"/>
                  </a:rPr>
                  <a:t>): Training at the token level; Trade accuracy for efficiency</a:t>
                </a:r>
              </a:p>
              <a:p>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a:p>
                <a:r>
                  <a:rPr lang="en-US" altLang="zh-CN" sz="2400" b="1" dirty="0">
                    <a:latin typeface="Times New Roman" panose="02020603050405020304" pitchFamily="18" charset="0"/>
                    <a:ea typeface="微软雅黑" panose="020B0503020204020204" charset="-122"/>
                    <a:cs typeface="Times New Roman" panose="02020603050405020304" pitchFamily="18" charset="0"/>
                  </a:rPr>
                  <a:t>Dense Vector</a:t>
                </a:r>
                <a:r>
                  <a:rPr lang="en-US" altLang="zh-CN" sz="2400" dirty="0">
                    <a:latin typeface="Times New Roman" panose="02020603050405020304" pitchFamily="18" charset="0"/>
                    <a:ea typeface="微软雅黑" panose="020B0503020204020204" charset="-122"/>
                    <a:cs typeface="Times New Roman" panose="02020603050405020304" pitchFamily="18" charset="0"/>
                  </a:rPr>
                  <a:t>: A high dimensionality </a:t>
                </a:r>
                <a14:m>
                  <m:oMath xmlns:m="http://schemas.openxmlformats.org/officeDocument/2006/math">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𝑑</m:t>
                    </m:r>
                  </m:oMath>
                </a14:m>
                <a:r>
                  <a:rPr lang="en-US" altLang="zh-CN" sz="2400" dirty="0">
                    <a:latin typeface="Times New Roman" panose="02020603050405020304" pitchFamily="18" charset="0"/>
                    <a:ea typeface="微软雅黑" panose="020B0503020204020204" charset="-122"/>
                    <a:cs typeface="Times New Roman" panose="02020603050405020304" pitchFamily="18" charset="0"/>
                  </a:rPr>
                  <a:t> (~10</a:t>
                </a:r>
                <a:r>
                  <a:rPr lang="en-US" altLang="zh-CN" sz="2400" baseline="30000" dirty="0">
                    <a:latin typeface="Times New Roman" panose="02020603050405020304" pitchFamily="18" charset="0"/>
                    <a:ea typeface="微软雅黑" panose="020B050302020402020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charset="-122"/>
                    <a:cs typeface="Times New Roman" panose="02020603050405020304" pitchFamily="18" charset="0"/>
                  </a:rPr>
                  <a:t>), consists of non-zero values</a:t>
                </a:r>
              </a:p>
              <a:p>
                <a:r>
                  <a:rPr lang="en-US" altLang="zh-CN" sz="2400" b="1" dirty="0">
                    <a:latin typeface="Times New Roman" panose="02020603050405020304" pitchFamily="18" charset="0"/>
                    <a:ea typeface="微软雅黑" panose="020B0503020204020204" charset="-122"/>
                    <a:cs typeface="Times New Roman" panose="02020603050405020304" pitchFamily="18" charset="0"/>
                  </a:rPr>
                  <a:t>Sparse Vector</a:t>
                </a:r>
                <a:r>
                  <a:rPr lang="en-US" altLang="zh-CN" sz="2400" dirty="0">
                    <a:latin typeface="Times New Roman" panose="02020603050405020304" pitchFamily="18" charset="0"/>
                    <a:ea typeface="微软雅黑" panose="020B0503020204020204" charset="-122"/>
                    <a:cs typeface="Times New Roman" panose="02020603050405020304" pitchFamily="18" charset="0"/>
                  </a:rPr>
                  <a:t>: An extremely high </a:t>
                </a:r>
                <a14:m>
                  <m:oMath xmlns:m="http://schemas.openxmlformats.org/officeDocument/2006/math">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𝑑</m:t>
                    </m:r>
                  </m:oMath>
                </a14:m>
                <a:r>
                  <a:rPr lang="en-US" altLang="zh-CN" sz="2400" dirty="0">
                    <a:latin typeface="Times New Roman" panose="02020603050405020304" pitchFamily="18" charset="0"/>
                    <a:ea typeface="微软雅黑" panose="020B0503020204020204" charset="-122"/>
                    <a:cs typeface="Times New Roman" panose="02020603050405020304" pitchFamily="18" charset="0"/>
                  </a:rPr>
                  <a:t> (~10</a:t>
                </a:r>
                <a:r>
                  <a:rPr lang="en-US" altLang="zh-CN" sz="2400" baseline="30000" dirty="0">
                    <a:latin typeface="Times New Roman" panose="02020603050405020304" pitchFamily="18" charset="0"/>
                    <a:ea typeface="微软雅黑" panose="020B0503020204020204" charset="-122"/>
                    <a:cs typeface="Times New Roman" panose="02020603050405020304" pitchFamily="18" charset="0"/>
                  </a:rPr>
                  <a:t>4</a:t>
                </a:r>
                <a:r>
                  <a:rPr lang="en-US" altLang="zh-CN" sz="2400" dirty="0">
                    <a:latin typeface="Times New Roman" panose="02020603050405020304" pitchFamily="18" charset="0"/>
                    <a:ea typeface="微软雅黑" panose="020B0503020204020204" charset="-122"/>
                    <a:cs typeface="Times New Roman" panose="02020603050405020304" pitchFamily="18" charset="0"/>
                  </a:rPr>
                  <a:t>), one-to-one map between values and tokens; A relatively low non-zero dimensionality </a:t>
                </a:r>
                <a14:m>
                  <m:oMath xmlns:m="http://schemas.openxmlformats.org/officeDocument/2006/math">
                    <m:sSub>
                      <m:sSubPr>
                        <m:ctrlPr>
                          <a:rPr lang="en-US" altLang="zh-CN" sz="2400" b="0" i="1" smtClean="0">
                            <a:latin typeface="Cambria Math" panose="02040503050406030204" pitchFamily="18" charset="0"/>
                            <a:ea typeface="微软雅黑" panose="020B050302020402020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𝜑</m:t>
                        </m:r>
                      </m:e>
                      <m:sub>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𝑑</m:t>
                        </m:r>
                      </m:sub>
                    </m:sSub>
                  </m:oMath>
                </a14:m>
                <a:r>
                  <a:rPr lang="en-US" altLang="zh-CN" sz="2400" dirty="0">
                    <a:latin typeface="Times New Roman" panose="02020603050405020304" pitchFamily="18" charset="0"/>
                    <a:ea typeface="微软雅黑" panose="020B0503020204020204" charset="-122"/>
                    <a:cs typeface="Times New Roman" panose="02020603050405020304" pitchFamily="18" charset="0"/>
                  </a:rPr>
                  <a:t> (~10</a:t>
                </a:r>
                <a:r>
                  <a:rPr lang="en-US" altLang="zh-CN" sz="2400" baseline="30000" dirty="0">
                    <a:latin typeface="Times New Roman" panose="02020603050405020304" pitchFamily="18" charset="0"/>
                    <a:ea typeface="微软雅黑" panose="020B050302020402020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charset="-122"/>
                    <a:cs typeface="Times New Roman" panose="02020603050405020304" pitchFamily="18" charset="0"/>
                  </a:rPr>
                  <a:t>)</a:t>
                </a:r>
              </a:p>
              <a:p>
                <a:pPr marL="0" indent="0">
                  <a:buNone/>
                </a:pPr>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a:p>
                <a:pPr marL="0" indent="0">
                  <a:buNone/>
                </a:pPr>
                <a:r>
                  <a:rPr lang="en-US" altLang="zh-CN" sz="2400" dirty="0">
                    <a:solidFill>
                      <a:schemeClr val="accent1"/>
                    </a:solidFill>
                    <a:latin typeface="Times New Roman" panose="02020603050405020304" pitchFamily="18" charset="0"/>
                    <a:ea typeface="微软雅黑" panose="020B0503020204020204" charset="-122"/>
                    <a:cs typeface="Times New Roman" panose="02020603050405020304" pitchFamily="18" charset="0"/>
                  </a:rPr>
                  <a:t>An example: x=[0, 0, 0.1, 0, 0.2, 0, 0, 0, 0, 0]</a:t>
                </a:r>
              </a:p>
              <a:p>
                <a:pPr lvl="1"/>
                <a:r>
                  <a:rPr lang="en-US" altLang="zh-CN" sz="2000" dirty="0">
                    <a:solidFill>
                      <a:schemeClr val="accent1"/>
                    </a:solidFill>
                    <a:latin typeface="Times New Roman" panose="02020603050405020304" pitchFamily="18" charset="0"/>
                    <a:ea typeface="微软雅黑" panose="020B0503020204020204" charset="-122"/>
                    <a:cs typeface="Times New Roman" panose="02020603050405020304" pitchFamily="18" charset="0"/>
                  </a:rPr>
                  <a:t>Sparse Representation: x={(3,0.1),(5,0.2)}</a:t>
                </a:r>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4"/>
                </p:custDataLst>
              </p:nvPr>
            </p:nvSpPr>
            <p:spPr>
              <a:xfrm>
                <a:off x="365760" y="1562793"/>
                <a:ext cx="11104751" cy="4336357"/>
              </a:xfr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217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276"/>
            <a:ext cx="12192000" cy="1057276"/>
          </a:xfrm>
        </p:spPr>
        <p:txBody>
          <a:bodyPr/>
          <a:lstStyle/>
          <a:p>
            <a:pPr algn="ctr"/>
            <a:r>
              <a:rPr lang="en-US" altLang="zh-CN" sz="4800" b="1" dirty="0">
                <a:solidFill>
                  <a:srgbClr val="C00000"/>
                </a:solidFill>
                <a:latin typeface="Times New Roman" panose="02020603050405020304" pitchFamily="18" charset="0"/>
                <a:cs typeface="Times New Roman" panose="02020603050405020304" pitchFamily="18" charset="0"/>
                <a:sym typeface="+mn-ea"/>
              </a:rPr>
              <a:t>Challenges over Sparse Vector</a:t>
            </a:r>
            <a:endParaRPr lang="en-US" altLang="zh-C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5"/>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9448800" y="22276"/>
            <a:ext cx="2743200" cy="365125"/>
          </a:xfrm>
        </p:spPr>
        <p:txBody>
          <a:bodyPr/>
          <a:lstStyle/>
          <a:p>
            <a:fld id="{35D5E9EC-7CAE-4EFD-9949-A03636D86F86}" type="slidenum">
              <a:rPr lang="zh-CN" altLang="en-US" smtClean="0"/>
              <a:t>5</a:t>
            </a:fld>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1"/>
                </p:custDataLst>
              </p:nvPr>
            </p:nvSpPr>
            <p:spPr>
              <a:xfrm>
                <a:off x="365760" y="1562793"/>
                <a:ext cx="11104751" cy="4336357"/>
              </a:xfrm>
            </p:spPr>
            <p:txBody>
              <a:bodyPr>
                <a:normAutofit fontScale="92500" lnSpcReduction="10000"/>
              </a:bodyPr>
              <a:lstStyle/>
              <a:p>
                <a:r>
                  <a:rPr lang="en-US" altLang="zh-CN" sz="2400" b="0" dirty="0">
                    <a:latin typeface="Times New Roman" panose="02020603050405020304" pitchFamily="18" charset="0"/>
                    <a:ea typeface="微软雅黑" panose="020B0503020204020204" charset="-122"/>
                    <a:cs typeface="Times New Roman" panose="02020603050405020304" pitchFamily="18" charset="0"/>
                  </a:rPr>
                  <a:t>Inner product: </a:t>
                </a:r>
                <a14:m>
                  <m:oMath xmlns:m="http://schemas.openxmlformats.org/officeDocument/2006/math">
                    <m:sSup>
                      <m:sSupPr>
                        <m:ctrlPr>
                          <a:rPr lang="en-US" altLang="zh-CN" sz="2400" b="0" i="1" smtClean="0">
                            <a:latin typeface="Cambria Math" panose="02040503050406030204" pitchFamily="18" charset="0"/>
                            <a:ea typeface="微软雅黑" panose="020B0503020204020204" charset="-122"/>
                            <a:cs typeface="Times New Roman" panose="02020603050405020304" pitchFamily="18" charset="0"/>
                          </a:rPr>
                        </m:ctrlPr>
                      </m:sSupPr>
                      <m:e>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𝑞</m:t>
                        </m:r>
                      </m:e>
                      <m:sup>
                        <m:r>
                          <a:rPr lang="en-US" altLang="zh-CN" sz="2400" b="0" i="1" smtClean="0">
                            <a:latin typeface="Cambria Math" panose="02040503050406030204" pitchFamily="18" charset="0"/>
                            <a:ea typeface="微软雅黑" panose="020B0503020204020204" charset="-122"/>
                            <a:cs typeface="Times New Roman" panose="02020603050405020304" pitchFamily="18" charset="0"/>
                          </a:rPr>
                          <m:t>⊤</m:t>
                        </m:r>
                      </m:sup>
                    </m:sSup>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𝑥</m:t>
                    </m:r>
                    <m:r>
                      <a:rPr lang="en-US" altLang="zh-CN" sz="2400" b="0" i="1" smtClean="0">
                        <a:latin typeface="Cambria Math" panose="02040503050406030204" pitchFamily="18" charset="0"/>
                        <a:ea typeface="微软雅黑" panose="020B0503020204020204" charset="-122"/>
                        <a:cs typeface="Times New Roman" panose="02020603050405020304" pitchFamily="18" charset="0"/>
                      </a:rPr>
                      <m:t>=</m:t>
                    </m:r>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𝑞</m:t>
                    </m:r>
                    <m:d>
                      <m:dPr>
                        <m:begChr m:val="["/>
                        <m:endChr m:val="]"/>
                        <m:ctrlPr>
                          <a:rPr lang="en-US" altLang="zh-CN" sz="2400" b="0" i="1" smtClean="0">
                            <a:latin typeface="Cambria Math" panose="02040503050406030204" pitchFamily="18" charset="0"/>
                            <a:ea typeface="微软雅黑" panose="020B050302020402020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charset="-122"/>
                            <a:cs typeface="Times New Roman" panose="02020603050405020304" pitchFamily="18" charset="0"/>
                          </a:rPr>
                          <m:t>0</m:t>
                        </m:r>
                      </m:e>
                    </m:d>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𝑥</m:t>
                    </m:r>
                    <m:d>
                      <m:dPr>
                        <m:begChr m:val="["/>
                        <m:endChr m:val="]"/>
                        <m:ctrlPr>
                          <a:rPr lang="en-US" altLang="zh-CN" sz="2400" b="0" i="1" smtClean="0">
                            <a:latin typeface="Cambria Math" panose="02040503050406030204" pitchFamily="18" charset="0"/>
                            <a:ea typeface="微软雅黑" panose="020B050302020402020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charset="-122"/>
                            <a:cs typeface="Times New Roman" panose="02020603050405020304" pitchFamily="18" charset="0"/>
                          </a:rPr>
                          <m:t>0</m:t>
                        </m:r>
                      </m:e>
                    </m:d>
                    <m:r>
                      <a:rPr lang="en-US" altLang="zh-CN" sz="2400" b="0" i="1" smtClean="0">
                        <a:latin typeface="Cambria Math" panose="02040503050406030204" pitchFamily="18" charset="0"/>
                        <a:ea typeface="微软雅黑" panose="020B0503020204020204" charset="-122"/>
                        <a:cs typeface="Times New Roman" panose="02020603050405020304" pitchFamily="18" charset="0"/>
                      </a:rPr>
                      <m:t>+</m:t>
                    </m:r>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𝑞</m:t>
                    </m:r>
                    <m:d>
                      <m:dPr>
                        <m:begChr m:val="["/>
                        <m:endChr m:val="]"/>
                        <m:ctrlPr>
                          <a:rPr lang="en-US" altLang="zh-CN" sz="2400" b="0" i="1" smtClean="0">
                            <a:latin typeface="Cambria Math" panose="02040503050406030204" pitchFamily="18" charset="0"/>
                            <a:ea typeface="微软雅黑" panose="020B050302020402020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charset="-122"/>
                            <a:cs typeface="Times New Roman" panose="02020603050405020304" pitchFamily="18" charset="0"/>
                          </a:rPr>
                          <m:t>1</m:t>
                        </m:r>
                      </m:e>
                    </m:d>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𝑥</m:t>
                    </m:r>
                    <m:d>
                      <m:dPr>
                        <m:begChr m:val="["/>
                        <m:endChr m:val="]"/>
                        <m:ctrlPr>
                          <a:rPr lang="en-US" altLang="zh-CN" sz="2400" b="0" i="1" smtClean="0">
                            <a:latin typeface="Cambria Math" panose="02040503050406030204" pitchFamily="18" charset="0"/>
                            <a:ea typeface="微软雅黑" panose="020B050302020402020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charset="-122"/>
                            <a:cs typeface="Times New Roman" panose="02020603050405020304" pitchFamily="18" charset="0"/>
                          </a:rPr>
                          <m:t>1</m:t>
                        </m:r>
                      </m:e>
                    </m:d>
                    <m:r>
                      <a:rPr lang="en-US" altLang="zh-CN" sz="2400" b="0" i="1" smtClean="0">
                        <a:latin typeface="Cambria Math" panose="02040503050406030204" pitchFamily="18" charset="0"/>
                        <a:ea typeface="微软雅黑" panose="020B0503020204020204" charset="-122"/>
                        <a:cs typeface="Times New Roman" panose="02020603050405020304" pitchFamily="18" charset="0"/>
                      </a:rPr>
                      <m:t>+⋯</m:t>
                    </m:r>
                  </m:oMath>
                </a14:m>
                <a:endParaRPr lang="en-US" altLang="zh-CN" sz="2400" b="0" dirty="0">
                  <a:latin typeface="Times New Roman" panose="02020603050405020304" pitchFamily="18" charset="0"/>
                  <a:ea typeface="微软雅黑" panose="020B0503020204020204" charset="-122"/>
                  <a:cs typeface="Times New Roman" panose="02020603050405020304" pitchFamily="18" charset="0"/>
                </a:endParaRPr>
              </a:p>
              <a:p>
                <a:pPr lvl="1"/>
                <a:r>
                  <a:rPr lang="en-US" altLang="zh-CN" sz="2000" dirty="0">
                    <a:latin typeface="Times New Roman" panose="02020603050405020304" pitchFamily="18" charset="0"/>
                    <a:ea typeface="微软雅黑" panose="020B0503020204020204" charset="-122"/>
                    <a:cs typeface="Times New Roman" panose="02020603050405020304" pitchFamily="18" charset="0"/>
                  </a:rPr>
                  <a:t>For dense vectors, each </a:t>
                </a:r>
                <a14:m>
                  <m:oMath xmlns:m="http://schemas.openxmlformats.org/officeDocument/2006/math">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𝑞</m:t>
                    </m:r>
                    <m:d>
                      <m:dPr>
                        <m:begChr m:val="["/>
                        <m:endChr m:val="]"/>
                        <m:ctrlPr>
                          <a:rPr lang="en-US" altLang="zh-CN" sz="2000" b="0" i="1" smtClean="0">
                            <a:latin typeface="Cambria Math" panose="02040503050406030204" pitchFamily="18" charset="0"/>
                            <a:ea typeface="微软雅黑" panose="020B0503020204020204" charset="-122"/>
                            <a:cs typeface="Times New Roman" panose="02020603050405020304" pitchFamily="18" charset="0"/>
                          </a:rPr>
                        </m:ctrlPr>
                      </m:dPr>
                      <m:e>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𝑖</m:t>
                        </m:r>
                      </m:e>
                    </m:d>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𝑥</m:t>
                    </m:r>
                    <m:r>
                      <a:rPr lang="en-US" altLang="zh-CN" sz="2000" b="0" i="1" smtClean="0">
                        <a:latin typeface="Cambria Math" panose="02040503050406030204" pitchFamily="18" charset="0"/>
                        <a:ea typeface="微软雅黑" panose="020B050302020402020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𝑖</m:t>
                    </m:r>
                    <m:r>
                      <a:rPr lang="en-US" altLang="zh-CN" sz="2000" b="0" i="1" smtClean="0">
                        <a:latin typeface="Cambria Math" panose="02040503050406030204" pitchFamily="18" charset="0"/>
                        <a:ea typeface="微软雅黑" panose="020B0503020204020204" charset="-122"/>
                        <a:cs typeface="Times New Roman" panose="02020603050405020304" pitchFamily="18" charset="0"/>
                      </a:rPr>
                      <m:t>]</m:t>
                    </m:r>
                  </m:oMath>
                </a14:m>
                <a:r>
                  <a:rPr lang="en-US" altLang="zh-CN" sz="2000" dirty="0">
                    <a:latin typeface="Times New Roman" panose="02020603050405020304" pitchFamily="18" charset="0"/>
                    <a:ea typeface="微软雅黑" panose="020B0503020204020204" charset="-122"/>
                    <a:cs typeface="Times New Roman" panose="02020603050405020304" pitchFamily="18" charset="0"/>
                  </a:rPr>
                  <a:t> contributes to the value of </a:t>
                </a:r>
                <a14:m>
                  <m:oMath xmlns:m="http://schemas.openxmlformats.org/officeDocument/2006/math">
                    <m:sSup>
                      <m:sSupPr>
                        <m:ctrlPr>
                          <a:rPr lang="en-US" altLang="zh-CN" sz="2000" b="0" i="1" smtClean="0">
                            <a:latin typeface="Cambria Math" panose="02040503050406030204" pitchFamily="18" charset="0"/>
                            <a:ea typeface="微软雅黑" panose="020B0503020204020204" charset="-122"/>
                            <a:cs typeface="Times New Roman" panose="02020603050405020304" pitchFamily="18" charset="0"/>
                          </a:rPr>
                        </m:ctrlPr>
                      </m:sSupPr>
                      <m:e>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𝑞</m:t>
                        </m:r>
                      </m:e>
                      <m:sup>
                        <m:r>
                          <a:rPr lang="en-US" altLang="zh-CN" sz="2000" b="0" i="1" smtClean="0">
                            <a:latin typeface="Cambria Math" panose="02040503050406030204" pitchFamily="18" charset="0"/>
                            <a:ea typeface="微软雅黑" panose="020B0503020204020204" charset="-122"/>
                            <a:cs typeface="Times New Roman" panose="02020603050405020304" pitchFamily="18" charset="0"/>
                          </a:rPr>
                          <m:t>⊤</m:t>
                        </m:r>
                      </m:sup>
                    </m:sSup>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𝑥</m:t>
                    </m:r>
                  </m:oMath>
                </a14:m>
                <a:endParaRPr lang="en-US" altLang="zh-CN" sz="2000" b="0" dirty="0">
                  <a:latin typeface="Times New Roman" panose="02020603050405020304" pitchFamily="18" charset="0"/>
                  <a:ea typeface="微软雅黑" panose="020B0503020204020204" charset="-122"/>
                  <a:cs typeface="Times New Roman" panose="02020603050405020304" pitchFamily="18" charset="0"/>
                </a:endParaRPr>
              </a:p>
              <a:p>
                <a:pPr lvl="1"/>
                <a:r>
                  <a:rPr lang="en-US" altLang="zh-CN" sz="2000" dirty="0">
                    <a:latin typeface="Times New Roman" panose="02020603050405020304" pitchFamily="18" charset="0"/>
                    <a:ea typeface="微软雅黑" panose="020B0503020204020204" charset="-122"/>
                    <a:cs typeface="Times New Roman" panose="02020603050405020304" pitchFamily="18" charset="0"/>
                  </a:rPr>
                  <a:t>For sparse vectors, </a:t>
                </a:r>
                <a14:m>
                  <m:oMath xmlns:m="http://schemas.openxmlformats.org/officeDocument/2006/math">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𝑞</m:t>
                    </m:r>
                    <m:d>
                      <m:dPr>
                        <m:begChr m:val="["/>
                        <m:endChr m:val="]"/>
                        <m:ctrlPr>
                          <a:rPr lang="en-US" altLang="zh-CN" sz="2000" b="0" i="1" smtClean="0">
                            <a:latin typeface="Cambria Math" panose="02040503050406030204" pitchFamily="18" charset="0"/>
                            <a:ea typeface="微软雅黑" panose="020B0503020204020204" charset="-122"/>
                            <a:cs typeface="Times New Roman" panose="02020603050405020304" pitchFamily="18" charset="0"/>
                          </a:rPr>
                        </m:ctrlPr>
                      </m:dPr>
                      <m:e>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𝑖</m:t>
                        </m:r>
                      </m:e>
                    </m:d>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𝑥</m:t>
                    </m:r>
                    <m:d>
                      <m:dPr>
                        <m:begChr m:val="["/>
                        <m:endChr m:val="]"/>
                        <m:ctrlPr>
                          <a:rPr lang="en-US" altLang="zh-CN" sz="2000" b="0" i="1" smtClean="0">
                            <a:latin typeface="Cambria Math" panose="02040503050406030204" pitchFamily="18" charset="0"/>
                            <a:ea typeface="微软雅黑" panose="020B0503020204020204" charset="-122"/>
                            <a:cs typeface="Times New Roman" panose="02020603050405020304" pitchFamily="18" charset="0"/>
                          </a:rPr>
                        </m:ctrlPr>
                      </m:dPr>
                      <m:e>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𝑖</m:t>
                        </m:r>
                      </m:e>
                    </m:d>
                    <m:r>
                      <a:rPr lang="en-US" altLang="zh-CN" sz="2000" b="0" i="1" smtClean="0">
                        <a:latin typeface="Cambria Math" panose="02040503050406030204" pitchFamily="18" charset="0"/>
                        <a:ea typeface="微软雅黑" panose="020B0503020204020204" charset="-122"/>
                        <a:cs typeface="Times New Roman" panose="02020603050405020304" pitchFamily="18" charset="0"/>
                      </a:rPr>
                      <m:t>=0</m:t>
                    </m:r>
                  </m:oMath>
                </a14:m>
                <a:r>
                  <a:rPr lang="en-US" altLang="zh-CN" sz="2000" dirty="0">
                    <a:latin typeface="Times New Roman" panose="02020603050405020304" pitchFamily="18" charset="0"/>
                    <a:ea typeface="微软雅黑" panose="020B0503020204020204" charset="-122"/>
                    <a:cs typeface="Times New Roman" panose="02020603050405020304" pitchFamily="18" charset="0"/>
                  </a:rPr>
                  <a:t> for most </a:t>
                </a:r>
                <a14:m>
                  <m:oMath xmlns:m="http://schemas.openxmlformats.org/officeDocument/2006/math">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𝑖</m:t>
                    </m:r>
                  </m:oMath>
                </a14:m>
                <a:r>
                  <a:rPr lang="en-US" altLang="zh-CN" sz="2000" dirty="0">
                    <a:latin typeface="Times New Roman" panose="02020603050405020304" pitchFamily="18" charset="0"/>
                    <a:ea typeface="微软雅黑" panose="020B0503020204020204" charset="-122"/>
                    <a:cs typeface="Times New Roman" panose="02020603050405020304" pitchFamily="18" charset="0"/>
                  </a:rPr>
                  <a:t>.</a:t>
                </a:r>
              </a:p>
              <a:p>
                <a:pPr lvl="1"/>
                <a:endParaRPr lang="en-US" altLang="zh-CN" sz="1800" dirty="0">
                  <a:latin typeface="Times New Roman" panose="02020603050405020304" pitchFamily="18" charset="0"/>
                  <a:ea typeface="微软雅黑" panose="020B050302020402020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charset="-122"/>
                    <a:cs typeface="Times New Roman" panose="02020603050405020304" pitchFamily="18" charset="0"/>
                  </a:rPr>
                  <a:t>Sparsity is extremely low in real-world sparse vectors</a:t>
                </a:r>
              </a:p>
              <a:p>
                <a:pPr lvl="1"/>
                <a:r>
                  <a:rPr lang="en-US" altLang="zh-CN" sz="2000" dirty="0">
                    <a:latin typeface="Times New Roman" panose="02020603050405020304" pitchFamily="18" charset="0"/>
                    <a:ea typeface="微软雅黑" panose="020B0503020204020204" charset="-122"/>
                    <a:cs typeface="Times New Roman" panose="02020603050405020304" pitchFamily="18" charset="0"/>
                  </a:rPr>
                  <a:t>SPLADE dataset: 119/30109</a:t>
                </a:r>
              </a:p>
              <a:p>
                <a:pPr lvl="1"/>
                <a:r>
                  <a:rPr lang="en-US" altLang="zh-CN" sz="2000" dirty="0" err="1">
                    <a:latin typeface="Times New Roman" panose="02020603050405020304" pitchFamily="18" charset="0"/>
                    <a:ea typeface="微软雅黑" panose="020B0503020204020204" charset="-122"/>
                    <a:cs typeface="Times New Roman" panose="02020603050405020304" pitchFamily="18" charset="0"/>
                  </a:rPr>
                  <a:t>Unicoil</a:t>
                </a:r>
                <a:r>
                  <a:rPr lang="en-US" altLang="zh-CN" sz="2000" dirty="0">
                    <a:latin typeface="Times New Roman" panose="02020603050405020304" pitchFamily="18" charset="0"/>
                    <a:ea typeface="微软雅黑" panose="020B0503020204020204" charset="-122"/>
                    <a:cs typeface="Times New Roman" panose="02020603050405020304" pitchFamily="18" charset="0"/>
                  </a:rPr>
                  <a:t> dataset: 68/30000</a:t>
                </a:r>
              </a:p>
              <a:p>
                <a:pPr lvl="1"/>
                <a:endParaRPr lang="en-US" altLang="zh-CN" sz="1800" dirty="0">
                  <a:latin typeface="Times New Roman" panose="02020603050405020304" pitchFamily="18" charset="0"/>
                  <a:ea typeface="微软雅黑" panose="020B050302020402020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charset="-122"/>
                    <a:cs typeface="Times New Roman" panose="02020603050405020304" pitchFamily="18" charset="0"/>
                  </a:rPr>
                  <a:t>Only a few </a:t>
                </a:r>
                <a14:m>
                  <m:oMath xmlns:m="http://schemas.openxmlformats.org/officeDocument/2006/math">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𝑞</m:t>
                    </m:r>
                    <m:d>
                      <m:dPr>
                        <m:begChr m:val="["/>
                        <m:endChr m:val="]"/>
                        <m:ctrlPr>
                          <a:rPr lang="en-US" altLang="zh-CN" sz="2400" b="0" i="1" smtClean="0">
                            <a:latin typeface="Cambria Math" panose="02040503050406030204" pitchFamily="18" charset="0"/>
                            <a:ea typeface="微软雅黑" panose="020B050302020402020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𝑖</m:t>
                        </m:r>
                      </m:e>
                    </m:d>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𝑥</m:t>
                    </m:r>
                    <m:d>
                      <m:dPr>
                        <m:begChr m:val="["/>
                        <m:endChr m:val="]"/>
                        <m:ctrlPr>
                          <a:rPr lang="en-US" altLang="zh-CN" sz="2400" b="0" i="1" smtClean="0">
                            <a:latin typeface="Cambria Math" panose="02040503050406030204" pitchFamily="18" charset="0"/>
                            <a:ea typeface="微软雅黑" panose="020B050302020402020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charset="-122"/>
                            <a:cs typeface="Times New Roman" panose="02020603050405020304" pitchFamily="18" charset="0"/>
                          </a:rPr>
                          <m:t>𝑖</m:t>
                        </m:r>
                      </m:e>
                    </m:d>
                    <m:r>
                      <a:rPr lang="en-US" altLang="zh-CN" sz="2400" b="0" i="1" smtClean="0">
                        <a:latin typeface="Cambria Math" panose="02040503050406030204" pitchFamily="18" charset="0"/>
                        <a:ea typeface="微软雅黑" panose="020B0503020204020204" charset="-122"/>
                        <a:cs typeface="Times New Roman" panose="02020603050405020304" pitchFamily="18" charset="0"/>
                      </a:rPr>
                      <m:t>≠0</m:t>
                    </m:r>
                  </m:oMath>
                </a14:m>
                <a:r>
                  <a:rPr lang="en-US" altLang="zh-CN" sz="2400" dirty="0">
                    <a:latin typeface="Times New Roman" panose="02020603050405020304" pitchFamily="18" charset="0"/>
                    <a:ea typeface="微软雅黑" panose="020B0503020204020204" charset="-122"/>
                    <a:cs typeface="Times New Roman" panose="02020603050405020304" pitchFamily="18" charset="0"/>
                  </a:rPr>
                  <a:t> among sparse vectors.</a:t>
                </a:r>
              </a:p>
              <a:p>
                <a:pPr lvl="1"/>
                <a:r>
                  <a:rPr lang="en-US" altLang="zh-CN" sz="2000" dirty="0">
                    <a:latin typeface="Times New Roman" panose="02020603050405020304" pitchFamily="18" charset="0"/>
                    <a:ea typeface="微软雅黑" panose="020B0503020204020204" charset="-122"/>
                    <a:cs typeface="Times New Roman" panose="02020603050405020304" pitchFamily="18" charset="0"/>
                  </a:rPr>
                  <a:t>Only consider </a:t>
                </a:r>
                <a:r>
                  <a:rPr lang="en-US" altLang="zh-CN" sz="2000" dirty="0">
                    <a:solidFill>
                      <a:srgbClr val="C00000"/>
                    </a:solidFill>
                    <a:latin typeface="Times New Roman" panose="02020603050405020304" pitchFamily="18" charset="0"/>
                    <a:ea typeface="微软雅黑" panose="020B0503020204020204" charset="-122"/>
                    <a:cs typeface="Times New Roman" panose="02020603050405020304" pitchFamily="18" charset="0"/>
                  </a:rPr>
                  <a:t>the non-zero values </a:t>
                </a:r>
                <a:r>
                  <a:rPr lang="en-US" altLang="zh-CN" sz="2000" dirty="0">
                    <a:latin typeface="Times New Roman" panose="02020603050405020304" pitchFamily="18" charset="0"/>
                    <a:ea typeface="微软雅黑" panose="020B0503020204020204" charset="-122"/>
                    <a:cs typeface="Times New Roman" panose="02020603050405020304" pitchFamily="18" charset="0"/>
                  </a:rPr>
                  <a:t>rather than the whole vector.</a:t>
                </a:r>
              </a:p>
              <a:p>
                <a:pPr lvl="1"/>
                <a:endParaRPr lang="en-US" altLang="zh-CN" sz="2000" dirty="0">
                  <a:latin typeface="Times New Roman" panose="02020603050405020304" pitchFamily="18" charset="0"/>
                  <a:ea typeface="微软雅黑" panose="020B050302020402020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charset="-122"/>
                    <a:cs typeface="Times New Roman" panose="02020603050405020304" pitchFamily="18" charset="0"/>
                  </a:rPr>
                  <a:t>Baselines for AMPIS over sparse vectors: Inverted file based methods</a:t>
                </a:r>
              </a:p>
              <a:p>
                <a:pPr lvl="1"/>
                <a14:m>
                  <m:oMath xmlns:m="http://schemas.openxmlformats.org/officeDocument/2006/math">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𝑂</m:t>
                    </m:r>
                    <m:r>
                      <a:rPr lang="en-US" altLang="zh-CN" sz="2000" b="0" i="1" smtClean="0">
                        <a:latin typeface="Cambria Math" panose="02040503050406030204" pitchFamily="18" charset="0"/>
                        <a:ea typeface="微软雅黑" panose="020B050302020402020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charset="-122"/>
                        <a:cs typeface="Times New Roman" panose="02020603050405020304" pitchFamily="18" charset="0"/>
                      </a:rPr>
                      <m:t>𝑛</m:t>
                    </m:r>
                    <m:r>
                      <a:rPr lang="en-US" altLang="zh-CN" sz="2000" b="0" i="1" smtClean="0">
                        <a:latin typeface="Cambria Math" panose="02040503050406030204" pitchFamily="18" charset="0"/>
                        <a:ea typeface="微软雅黑" panose="020B0503020204020204" charset="-122"/>
                        <a:cs typeface="Times New Roman" panose="02020603050405020304" pitchFamily="18" charset="0"/>
                      </a:rPr>
                      <m:t>)</m:t>
                    </m:r>
                  </m:oMath>
                </a14:m>
                <a:r>
                  <a:rPr lang="en-US" altLang="zh-CN" sz="2000" dirty="0">
                    <a:latin typeface="Times New Roman" panose="02020603050405020304" pitchFamily="18" charset="0"/>
                    <a:ea typeface="微软雅黑" panose="020B0503020204020204" charset="-122"/>
                    <a:cs typeface="Times New Roman" panose="02020603050405020304" pitchFamily="18" charset="0"/>
                  </a:rPr>
                  <a:t> query time.  </a:t>
                </a:r>
                <a:r>
                  <a:rPr lang="en-US" altLang="zh-CN" sz="2000" dirty="0">
                    <a:solidFill>
                      <a:srgbClr val="C00000"/>
                    </a:solidFill>
                    <a:latin typeface="Times New Roman" panose="02020603050405020304" pitchFamily="18" charset="0"/>
                    <a:ea typeface="微软雅黑" panose="020B0503020204020204" charset="-122"/>
                    <a:cs typeface="Times New Roman" panose="02020603050405020304" pitchFamily="18" charset="0"/>
                  </a:rPr>
                  <a:t>Inefficient!!!</a:t>
                </a:r>
              </a:p>
              <a:p>
                <a:pPr marL="0" indent="0">
                  <a:buNone/>
                </a:pPr>
                <a:endParaRPr lang="en-US" altLang="zh-CN" sz="2400"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4"/>
                </p:custDataLst>
              </p:nvPr>
            </p:nvSpPr>
            <p:spPr>
              <a:xfrm>
                <a:off x="365760" y="1562793"/>
                <a:ext cx="11104751" cy="4336357"/>
              </a:xfr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038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276"/>
            <a:ext cx="12192000" cy="1057276"/>
          </a:xfrm>
        </p:spPr>
        <p:txBody>
          <a:bodyPr/>
          <a:lstStyle/>
          <a:p>
            <a:pPr algn="ctr"/>
            <a:r>
              <a:rPr lang="en-US" altLang="zh-CN" sz="4800" b="1" dirty="0">
                <a:solidFill>
                  <a:srgbClr val="C00000"/>
                </a:solidFill>
                <a:latin typeface="Times New Roman" panose="02020603050405020304" pitchFamily="18" charset="0"/>
                <a:cs typeface="Times New Roman" panose="02020603050405020304" pitchFamily="18" charset="0"/>
                <a:sym typeface="+mn-ea"/>
              </a:rPr>
              <a:t>Our Method-- SOSIA</a:t>
            </a:r>
            <a:endParaRPr lang="en-US" altLang="zh-C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5"/>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9448800" y="22276"/>
            <a:ext cx="2743200" cy="365125"/>
          </a:xfrm>
        </p:spPr>
        <p:txBody>
          <a:bodyPr/>
          <a:lstStyle/>
          <a:p>
            <a:fld id="{35D5E9EC-7CAE-4EFD-9949-A03636D86F86}" type="slidenum">
              <a:rPr lang="zh-CN" altLang="en-US" smtClean="0"/>
              <a:t>6</a:t>
            </a:fld>
            <a:endParaRPr lang="zh-CN" altLang="en-US" dirty="0"/>
          </a:p>
        </p:txBody>
      </p:sp>
      <p:sp>
        <p:nvSpPr>
          <p:cNvPr id="3" name="内容占位符 2"/>
          <p:cNvSpPr>
            <a:spLocks noGrp="1"/>
          </p:cNvSpPr>
          <p:nvPr>
            <p:ph idx="1"/>
            <p:custDataLst>
              <p:tags r:id="rId1"/>
            </p:custDataLst>
          </p:nvPr>
        </p:nvSpPr>
        <p:spPr>
          <a:xfrm>
            <a:off x="365760" y="1562793"/>
            <a:ext cx="11104751" cy="4336357"/>
          </a:xfrm>
        </p:spPr>
        <p:txBody>
          <a:bodyPr>
            <a:normAutofit/>
          </a:bodyPr>
          <a:lstStyle/>
          <a:p>
            <a:pPr marL="0" indent="0">
              <a:buNone/>
            </a:pPr>
            <a:br>
              <a:rPr lang="en-US" altLang="zh-CN" sz="1600" dirty="0">
                <a:latin typeface="Times New Roman" panose="02020603050405020304" pitchFamily="18" charset="0"/>
                <a:ea typeface="微软雅黑" panose="020B0503020204020204" charset="-122"/>
                <a:cs typeface="Times New Roman" panose="02020603050405020304" pitchFamily="18" charset="0"/>
              </a:rPr>
            </a:br>
            <a:r>
              <a:rPr lang="en-US" altLang="zh-CN" sz="1600" dirty="0">
                <a:latin typeface="Times New Roman" panose="02020603050405020304" pitchFamily="18" charset="0"/>
                <a:ea typeface="微软雅黑" panose="020B0503020204020204" charset="-122"/>
                <a:cs typeface="Times New Roman" panose="02020603050405020304" pitchFamily="18" charset="0"/>
              </a:rPr>
              <a:t>	</a:t>
            </a:r>
          </a:p>
          <a:p>
            <a:pPr marL="0" indent="0">
              <a:buNone/>
            </a:pPr>
            <a:endParaRPr lang="en-US" altLang="zh-CN" sz="2400"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p:txBody>
      </p:sp>
      <p:pic>
        <p:nvPicPr>
          <p:cNvPr id="196" name="图片 195">
            <a:extLst>
              <a:ext uri="{FF2B5EF4-FFF2-40B4-BE49-F238E27FC236}">
                <a16:creationId xmlns:a16="http://schemas.microsoft.com/office/drawing/2014/main" id="{D62ADFAC-F56D-65FB-0C59-231FBCABE10C}"/>
              </a:ext>
            </a:extLst>
          </p:cNvPr>
          <p:cNvPicPr>
            <a:picLocks noChangeAspect="1"/>
          </p:cNvPicPr>
          <p:nvPr/>
        </p:nvPicPr>
        <p:blipFill>
          <a:blip r:embed="rId4"/>
          <a:stretch>
            <a:fillRect/>
          </a:stretch>
        </p:blipFill>
        <p:spPr>
          <a:xfrm>
            <a:off x="546398" y="1607244"/>
            <a:ext cx="11279842" cy="4100074"/>
          </a:xfrm>
          <a:prstGeom prst="rect">
            <a:avLst/>
          </a:prstGeom>
        </p:spPr>
      </p:pic>
    </p:spTree>
    <p:extLst>
      <p:ext uri="{BB962C8B-B14F-4D97-AF65-F5344CB8AC3E}">
        <p14:creationId xmlns:p14="http://schemas.microsoft.com/office/powerpoint/2010/main" val="141146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276"/>
            <a:ext cx="12192000" cy="1057276"/>
          </a:xfrm>
        </p:spPr>
        <p:txBody>
          <a:bodyPr/>
          <a:lstStyle/>
          <a:p>
            <a:pPr algn="ctr"/>
            <a:r>
              <a:rPr lang="en-US" altLang="zh-CN" sz="4800" b="1" dirty="0">
                <a:solidFill>
                  <a:srgbClr val="C00000"/>
                </a:solidFill>
                <a:latin typeface="Times New Roman" panose="02020603050405020304" pitchFamily="18" charset="0"/>
                <a:cs typeface="Times New Roman" panose="02020603050405020304" pitchFamily="18" charset="0"/>
                <a:sym typeface="+mn-ea"/>
              </a:rPr>
              <a:t>SOS Transformation</a:t>
            </a:r>
            <a:endParaRPr lang="en-US" altLang="zh-C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5"/>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9448800" y="22276"/>
            <a:ext cx="2743200" cy="365125"/>
          </a:xfrm>
        </p:spPr>
        <p:txBody>
          <a:bodyPr/>
          <a:lstStyle/>
          <a:p>
            <a:fld id="{35D5E9EC-7CAE-4EFD-9949-A03636D86F86}" type="slidenum">
              <a:rPr lang="zh-CN" altLang="en-US" smtClean="0"/>
              <a:t>7</a:t>
            </a:fld>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1"/>
                </p:custDataLst>
              </p:nvPr>
            </p:nvSpPr>
            <p:spPr>
              <a:xfrm>
                <a:off x="499744" y="1485265"/>
                <a:ext cx="10680873" cy="4838700"/>
              </a:xfrm>
            </p:spPr>
            <p:txBody>
              <a:bodyPr>
                <a:normAutofit fontScale="92500"/>
              </a:bodyPr>
              <a:lstStyle/>
              <a:p>
                <a:pPr fontAlgn="auto">
                  <a:lnSpc>
                    <a:spcPct val="150000"/>
                  </a:lnSpc>
                </a:pPr>
                <a:r>
                  <a:rPr lang="en-US" altLang="zh-CN" sz="2400" dirty="0">
                    <a:latin typeface="Times New Roman" panose="02020603050405020304" pitchFamily="18" charset="0"/>
                    <a:cs typeface="Times New Roman" panose="02020603050405020304" pitchFamily="18" charset="0"/>
                  </a:rPr>
                  <a:t>SOS (</a:t>
                </a:r>
                <a:r>
                  <a:rPr lang="en-US" altLang="zh-CN" sz="2400" u="sng" dirty="0">
                    <a:solidFill>
                      <a:srgbClr val="FF0000"/>
                    </a:solidFill>
                    <a:latin typeface="Times New Roman" panose="02020603050405020304" pitchFamily="18" charset="0"/>
                    <a:cs typeface="Times New Roman" panose="02020603050405020304" pitchFamily="18" charset="0"/>
                  </a:rPr>
                  <a:t>S</a:t>
                </a:r>
                <a:r>
                  <a:rPr lang="en-US" altLang="zh-CN" sz="2400" dirty="0">
                    <a:latin typeface="Times New Roman" panose="02020603050405020304" pitchFamily="18" charset="0"/>
                    <a:cs typeface="Times New Roman" panose="02020603050405020304" pitchFamily="18" charset="0"/>
                  </a:rPr>
                  <a:t>parse vect</a:t>
                </a:r>
                <a:r>
                  <a:rPr lang="en-US" altLang="zh-CN" sz="2400" u="sng" dirty="0">
                    <a:solidFill>
                      <a:srgbClr val="FF0000"/>
                    </a:solidFill>
                    <a:latin typeface="Times New Roman" panose="02020603050405020304" pitchFamily="18" charset="0"/>
                    <a:cs typeface="Times New Roman" panose="02020603050405020304" pitchFamily="18" charset="0"/>
                  </a:rPr>
                  <a:t>o</a:t>
                </a:r>
                <a:r>
                  <a:rPr lang="en-US" altLang="zh-CN" sz="2400" dirty="0">
                    <a:latin typeface="Times New Roman" panose="02020603050405020304" pitchFamily="18" charset="0"/>
                    <a:cs typeface="Times New Roman" panose="02020603050405020304" pitchFamily="18" charset="0"/>
                  </a:rPr>
                  <a:t>r to </a:t>
                </a:r>
                <a:r>
                  <a:rPr lang="en-US" altLang="zh-CN" sz="2400" u="sng" dirty="0">
                    <a:solidFill>
                      <a:srgbClr val="FF0000"/>
                    </a:solidFill>
                    <a:latin typeface="Times New Roman" panose="02020603050405020304" pitchFamily="18" charset="0"/>
                    <a:cs typeface="Times New Roman" panose="02020603050405020304" pitchFamily="18" charset="0"/>
                  </a:rPr>
                  <a:t>S</a:t>
                </a:r>
                <a:r>
                  <a:rPr lang="en-US" altLang="zh-CN" sz="2400" dirty="0">
                    <a:latin typeface="Times New Roman" panose="02020603050405020304" pitchFamily="18" charset="0"/>
                    <a:cs typeface="Times New Roman" panose="02020603050405020304" pitchFamily="18" charset="0"/>
                  </a:rPr>
                  <a:t>et)</a:t>
                </a:r>
              </a:p>
              <a:p>
                <a:pPr lvl="1">
                  <a:lnSpc>
                    <a:spcPct val="150000"/>
                  </a:lnSpc>
                </a:pPr>
                <a14:m>
                  <m:oMath xmlns:m="http://schemas.openxmlformats.org/officeDocument/2006/math">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cs typeface="Times New Roman" panose="02020603050405020304" pitchFamily="18" charset="0"/>
                          </a:rPr>
                          <m:t>: </m:t>
                        </m:r>
                        <m:r>
                          <m:rPr>
                            <m:sty m:val="p"/>
                          </m:rPr>
                          <a:rPr lang="en-US" altLang="zh-CN" sz="2000" b="0" i="0" smtClean="0">
                            <a:latin typeface="Cambria Math" panose="02040503050406030204" pitchFamily="18" charset="0"/>
                            <a:cs typeface="Times New Roman" panose="02020603050405020304" pitchFamily="18" charset="0"/>
                          </a:rPr>
                          <m:t>R</m:t>
                        </m:r>
                      </m:e>
                      <m:sup>
                        <m:r>
                          <a:rPr lang="en-US" altLang="zh-CN" sz="2000" b="0" i="1" smtClean="0">
                            <a:latin typeface="Cambria Math" panose="02040503050406030204" pitchFamily="18" charset="0"/>
                            <a:cs typeface="Times New Roman" panose="02020603050405020304" pitchFamily="18" charset="0"/>
                          </a:rPr>
                          <m:t>𝑑</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0,1</m:t>
                            </m:r>
                          </m:e>
                        </m:d>
                      </m:e>
                      <m:sup>
                        <m:r>
                          <a:rPr lang="en-US" altLang="zh-CN" sz="2000" b="0" i="1" smtClean="0">
                            <a:latin typeface="Cambria Math" panose="02040503050406030204" pitchFamily="18" charset="0"/>
                            <a:cs typeface="Times New Roman" panose="02020603050405020304" pitchFamily="18" charset="0"/>
                          </a:rPr>
                          <m:t>𝑙</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𝑑</m:t>
                        </m:r>
                      </m:sup>
                    </m:sSup>
                  </m:oMath>
                </a14:m>
                <a:r>
                  <a:rPr lang="en-US" altLang="zh-CN" sz="20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𝑙</m:t>
                    </m:r>
                    <m:r>
                      <a:rPr lang="en-US" altLang="zh-CN" sz="2000" b="0" i="1" dirty="0" smtClean="0">
                        <a:latin typeface="Cambria Math" panose="02040503050406030204" pitchFamily="18" charset="0"/>
                        <a:cs typeface="Times New Roman" panose="02020603050405020304" pitchFamily="18" charset="0"/>
                      </a:rPr>
                      <m:t>∈</m:t>
                    </m:r>
                    <m:sSub>
                      <m:sSubPr>
                        <m:ctrlPr>
                          <a:rPr lang="en-US" altLang="zh-CN" sz="2000" b="0" i="1" dirty="0" smtClean="0">
                            <a:latin typeface="Cambria Math" panose="02040503050406030204" pitchFamily="18" charset="0"/>
                            <a:cs typeface="Times New Roman" panose="02020603050405020304" pitchFamily="18" charset="0"/>
                          </a:rPr>
                        </m:ctrlPr>
                      </m:sSubPr>
                      <m:e>
                        <m:r>
                          <m:rPr>
                            <m:sty m:val="p"/>
                          </m:rPr>
                          <a:rPr lang="en-US" altLang="zh-CN" sz="2000" b="0" i="0" dirty="0" smtClean="0">
                            <a:latin typeface="Cambria Math" panose="02040503050406030204" pitchFamily="18" charset="0"/>
                            <a:cs typeface="Times New Roman" panose="02020603050405020304" pitchFamily="18" charset="0"/>
                          </a:rPr>
                          <m:t>N</m:t>
                        </m:r>
                      </m:e>
                      <m:sub>
                        <m:r>
                          <a:rPr lang="en-US" altLang="zh-CN" sz="2000" b="0" i="1" dirty="0" smtClean="0">
                            <a:latin typeface="Cambria Math" panose="02040503050406030204" pitchFamily="18" charset="0"/>
                            <a:cs typeface="Times New Roman" panose="02020603050405020304" pitchFamily="18" charset="0"/>
                          </a:rPr>
                          <m:t>+</m:t>
                        </m:r>
                      </m:sub>
                    </m:sSub>
                  </m:oMath>
                </a14:m>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For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𝑇</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𝑥</m:t>
                        </m:r>
                      </m:e>
                    </m:d>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𝑇</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𝑞</m:t>
                    </m:r>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d>
                          <m:dPr>
                            <m:begChr m:val="{"/>
                            <m:endChr m:val="}"/>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0,1</m:t>
                            </m:r>
                          </m:e>
                        </m:d>
                      </m:e>
                      <m:sup>
                        <m:r>
                          <a:rPr lang="en-US" altLang="zh-CN" sz="2400" b="0" i="1" smtClean="0">
                            <a:latin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𝑑</m:t>
                        </m:r>
                      </m:sup>
                    </m:sSup>
                  </m:oMath>
                </a14:m>
                <a:endParaRPr lang="en-US" altLang="zh-CN" sz="2400" dirty="0">
                  <a:latin typeface="Times New Roman" panose="02020603050405020304" pitchFamily="18" charset="0"/>
                  <a:cs typeface="Times New Roman" panose="02020603050405020304" pitchFamily="18" charset="0"/>
                </a:endParaRPr>
              </a:p>
              <a:p>
                <a:pPr lvl="1">
                  <a:lnSpc>
                    <a:spcPct val="150000"/>
                  </a:lnSpc>
                </a:pPr>
                <a14:m>
                  <m:oMath xmlns:m="http://schemas.openxmlformats.org/officeDocument/2006/math">
                    <m:r>
                      <m:rPr>
                        <m:sty m:val="p"/>
                      </m:rPr>
                      <a:rPr lang="en-US" altLang="zh-CN" sz="2000" b="0" i="1" smtClean="0">
                        <a:latin typeface="Cambria Math" panose="02040503050406030204" pitchFamily="18" charset="0"/>
                        <a:cs typeface="Times New Roman" panose="02020603050405020304" pitchFamily="18" charset="0"/>
                      </a:rPr>
                      <m:t>Pr</m:t>
                    </m:r>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𝑥</m:t>
                        </m:r>
                        <m:r>
                          <a:rPr lang="en-US" altLang="zh-CN" sz="2000" b="0" i="1" smtClean="0">
                            <a:latin typeface="Cambria Math" panose="02040503050406030204" pitchFamily="18" charset="0"/>
                            <a:cs typeface="Times New Roman" panose="02020603050405020304" pitchFamily="18" charset="0"/>
                          </a:rPr>
                          <m:t>)</m:t>
                        </m:r>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𝑙𝑖</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𝑗</m:t>
                            </m:r>
                          </m:e>
                        </m:d>
                        <m:r>
                          <a:rPr lang="en-US" altLang="zh-CN" sz="2000" b="0" i="1" smtClean="0">
                            <a:latin typeface="Cambria Math" panose="02040503050406030204" pitchFamily="18" charset="0"/>
                            <a:cs typeface="Times New Roman" panose="02020603050405020304" pitchFamily="18" charset="0"/>
                          </a:rPr>
                          <m:t>=1</m:t>
                        </m:r>
                      </m:e>
                    </m:d>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𝑥</m:t>
                    </m:r>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𝑖</m:t>
                        </m:r>
                      </m:e>
                    </m:d>
                    <m:r>
                      <a:rPr lang="en-US" altLang="zh-CN" sz="2000" b="0" i="1" smtClean="0">
                        <a:latin typeface="Cambria Math" panose="02040503050406030204" pitchFamily="18" charset="0"/>
                        <a:cs typeface="Times New Roman" panose="02020603050405020304" pitchFamily="18" charset="0"/>
                      </a:rPr>
                      <m:t>,0≤</m:t>
                    </m:r>
                    <m:r>
                      <a:rPr lang="en-US" altLang="zh-CN" sz="2000" b="0" i="1" smtClean="0">
                        <a:latin typeface="Cambria Math" panose="02040503050406030204" pitchFamily="18" charset="0"/>
                        <a:cs typeface="Times New Roman" panose="02020603050405020304" pitchFamily="18" charset="0"/>
                      </a:rPr>
                      <m:t>𝑗</m:t>
                    </m:r>
                    <m:r>
                      <a:rPr lang="en-US" altLang="zh-CN" sz="2000" b="0" i="1" smtClean="0">
                        <a:latin typeface="Cambria Math" panose="02040503050406030204" pitchFamily="18" charset="0"/>
                        <a:cs typeface="Times New Roman" panose="02020603050405020304" pitchFamily="18" charset="0"/>
                      </a:rPr>
                      <m:t>&lt;</m:t>
                    </m:r>
                    <m:r>
                      <a:rPr lang="en-US" altLang="zh-CN" sz="2000" b="0" i="1" smtClean="0">
                        <a:latin typeface="Cambria Math" panose="02040503050406030204" pitchFamily="18" charset="0"/>
                        <a:cs typeface="Times New Roman" panose="02020603050405020304" pitchFamily="18" charset="0"/>
                      </a:rPr>
                      <m:t>𝑙</m:t>
                    </m:r>
                  </m:oMath>
                </a14:m>
                <a:endParaRPr lang="en-US" altLang="zh-CN" sz="2000" b="0" dirty="0">
                  <a:latin typeface="Times New Roman" panose="02020603050405020304" pitchFamily="18" charset="0"/>
                  <a:cs typeface="Times New Roman" panose="02020603050405020304" pitchFamily="18" charset="0"/>
                </a:endParaRPr>
              </a:p>
              <a:p>
                <a:pPr>
                  <a:lnSpc>
                    <a:spcPct val="150000"/>
                  </a:lnSpc>
                </a:pPr>
                <a:r>
                  <a:rPr lang="en-US" altLang="zh-CN" sz="2400" b="0" dirty="0">
                    <a:latin typeface="Times New Roman" panose="02020603050405020304" pitchFamily="18" charset="0"/>
                    <a:cs typeface="Times New Roman" panose="02020603050405020304" pitchFamily="18" charset="0"/>
                  </a:rPr>
                  <a:t>Property 1 (Unbiased Estimator)</a:t>
                </a:r>
                <a:r>
                  <a:rPr lang="en-US" altLang="zh-CN" sz="2400" dirty="0">
                    <a:latin typeface="Times New Roman" panose="02020603050405020304" pitchFamily="18" charset="0"/>
                    <a:cs typeface="Times New Roman" panose="02020603050405020304" pitchFamily="18" charset="0"/>
                  </a:rPr>
                  <a:t>:</a:t>
                </a:r>
                <a:endParaRPr lang="en-US" altLang="zh-CN" sz="2400" b="0" dirty="0">
                  <a:cs typeface="Times New Roman" panose="02020603050405020304" pitchFamily="18" charset="0"/>
                </a:endParaRPr>
              </a:p>
              <a:p>
                <a:pPr lvl="1">
                  <a:lnSpc>
                    <a:spcPct val="150000"/>
                  </a:lnSpc>
                </a:pPr>
                <a14:m>
                  <m:oMath xmlns:m="http://schemas.openxmlformats.org/officeDocument/2006/math">
                    <m:r>
                      <m:rPr>
                        <m:sty m:val="p"/>
                      </m:rPr>
                      <a:rPr lang="en-US" altLang="zh-CN" sz="2000" b="0" i="1" smtClean="0">
                        <a:latin typeface="Cambria Math" panose="02040503050406030204" pitchFamily="18" charset="0"/>
                        <a:cs typeface="Times New Roman" panose="02020603050405020304" pitchFamily="18" charset="0"/>
                      </a:rPr>
                      <m:t>E</m:t>
                    </m:r>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𝑇</m:t>
                        </m:r>
                        <m:sSup>
                          <m:sSupPr>
                            <m:ctrlPr>
                              <a:rPr lang="en-US" altLang="zh-CN" sz="2000" b="0" i="1" smtClean="0">
                                <a:latin typeface="Cambria Math" panose="02040503050406030204" pitchFamily="18" charset="0"/>
                                <a:cs typeface="Times New Roman" panose="02020603050405020304" pitchFamily="18" charset="0"/>
                              </a:rPr>
                            </m:ctrlPr>
                          </m:sSupPr>
                          <m:e>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𝑞</m:t>
                                </m:r>
                              </m:e>
                            </m:d>
                          </m:e>
                          <m:sup>
                            <m:r>
                              <a:rPr lang="en-US" altLang="zh-CN" sz="2000" b="0" i="1" smtClean="0">
                                <a:latin typeface="Cambria Math" panose="02040503050406030204" pitchFamily="18" charset="0"/>
                                <a:cs typeface="Times New Roman" panose="02020603050405020304" pitchFamily="18" charset="0"/>
                              </a:rPr>
                              <m:t>⊤</m:t>
                            </m:r>
                          </m:sup>
                        </m:sSup>
                        <m:r>
                          <a:rPr lang="en-US" altLang="zh-CN" sz="2000" b="0" i="1" smtClean="0">
                            <a:latin typeface="Cambria Math" panose="02040503050406030204" pitchFamily="18" charset="0"/>
                            <a:cs typeface="Times New Roman" panose="02020603050405020304" pitchFamily="18" charset="0"/>
                          </a:rPr>
                          <m:t>𝑇</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𝑥</m:t>
                            </m:r>
                          </m:e>
                        </m:d>
                      </m:e>
                    </m:d>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𝑙</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𝑞</m:t>
                        </m:r>
                      </m:e>
                      <m:sup>
                        <m:r>
                          <a:rPr lang="en-US" altLang="zh-CN" sz="2000" b="0" i="1" smtClean="0">
                            <a:latin typeface="Cambria Math" panose="02040503050406030204" pitchFamily="18" charset="0"/>
                            <a:cs typeface="Times New Roman" panose="02020603050405020304" pitchFamily="18" charset="0"/>
                          </a:rPr>
                          <m:t>⊤</m:t>
                        </m:r>
                      </m:sup>
                    </m:sSup>
                    <m:r>
                      <a:rPr lang="en-US" altLang="zh-CN" sz="2000" b="0" i="1" smtClean="0">
                        <a:latin typeface="Cambria Math" panose="02040503050406030204" pitchFamily="18" charset="0"/>
                        <a:cs typeface="Times New Roman" panose="02020603050405020304" pitchFamily="18" charset="0"/>
                      </a:rPr>
                      <m:t>𝑥</m:t>
                    </m:r>
                  </m:oMath>
                </a14:m>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Property 2 (Bounded Error):</a:t>
                </a:r>
              </a:p>
              <a:p>
                <a:pPr lvl="1">
                  <a:lnSpc>
                    <a:spcPct val="150000"/>
                  </a:lnSpc>
                </a:pPr>
                <a14:m>
                  <m:oMath xmlns:m="http://schemas.openxmlformats.org/officeDocument/2006/math">
                    <m:r>
                      <m:rPr>
                        <m:sty m:val="p"/>
                      </m:rPr>
                      <a:rPr lang="en-US" altLang="zh-CN" sz="2000" b="0" i="1" smtClean="0">
                        <a:latin typeface="Cambria Math" panose="02040503050406030204" pitchFamily="18" charset="0"/>
                        <a:cs typeface="Times New Roman" panose="02020603050405020304" pitchFamily="18" charset="0"/>
                      </a:rPr>
                      <m:t>Pr</m:t>
                    </m:r>
                    <m:d>
                      <m:dPr>
                        <m:begChr m:val="["/>
                        <m:endChr m:val="]"/>
                        <m:ctrlPr>
                          <a:rPr lang="en-US" altLang="zh-CN" sz="2000" b="0" i="1" smtClean="0">
                            <a:latin typeface="Cambria Math" panose="02040503050406030204" pitchFamily="18" charset="0"/>
                            <a:cs typeface="Times New Roman" panose="02020603050405020304" pitchFamily="18" charset="0"/>
                          </a:rPr>
                        </m:ctrlPr>
                      </m:dPr>
                      <m:e>
                        <m:d>
                          <m:dPr>
                            <m:begChr m:val="|"/>
                            <m:endChr m:val="|"/>
                            <m:ctrlPr>
                              <a:rPr lang="en-US" altLang="zh-CN" sz="2000" b="0" i="1" smtClean="0">
                                <a:latin typeface="Cambria Math" panose="02040503050406030204" pitchFamily="18" charset="0"/>
                                <a:cs typeface="Times New Roman" panose="02020603050405020304" pitchFamily="18" charset="0"/>
                              </a:rPr>
                            </m:ctrlPr>
                          </m:dPr>
                          <m:e>
                            <m:f>
                              <m:fPr>
                                <m:ctrlPr>
                                  <a:rPr lang="en-US" altLang="zh-CN" sz="2000" b="0" i="1" smtClean="0">
                                    <a:latin typeface="Cambria Math" panose="02040503050406030204" pitchFamily="18" charset="0"/>
                                    <a:cs typeface="Times New Roman" panose="02020603050405020304" pitchFamily="18" charset="0"/>
                                  </a:rPr>
                                </m:ctrlPr>
                              </m:fPr>
                              <m:num>
                                <m:r>
                                  <a:rPr lang="en-US" altLang="zh-CN" sz="2000" i="1">
                                    <a:latin typeface="Cambria Math" panose="02040503050406030204" pitchFamily="18" charset="0"/>
                                    <a:cs typeface="Times New Roman" panose="02020603050405020304" pitchFamily="18" charset="0"/>
                                  </a:rPr>
                                  <m:t>𝑇</m:t>
                                </m:r>
                                <m:sSup>
                                  <m:sSupPr>
                                    <m:ctrlPr>
                                      <a:rPr lang="en-US" altLang="zh-CN" sz="2000" i="1">
                                        <a:latin typeface="Cambria Math" panose="02040503050406030204" pitchFamily="18" charset="0"/>
                                        <a:cs typeface="Times New Roman" panose="02020603050405020304" pitchFamily="18" charset="0"/>
                                      </a:rPr>
                                    </m:ctrlPr>
                                  </m:sSupPr>
                                  <m:e>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𝑞</m:t>
                                        </m:r>
                                      </m:e>
                                    </m:d>
                                  </m:e>
                                  <m:sup>
                                    <m:r>
                                      <a:rPr lang="en-US" altLang="zh-CN" sz="2000" i="1">
                                        <a:latin typeface="Cambria Math" panose="02040503050406030204" pitchFamily="18" charset="0"/>
                                        <a:cs typeface="Times New Roman" panose="02020603050405020304" pitchFamily="18" charset="0"/>
                                      </a:rPr>
                                      <m:t>⊤</m:t>
                                    </m:r>
                                  </m:sup>
                                </m:sSup>
                                <m:r>
                                  <a:rPr lang="en-US" altLang="zh-CN" sz="2000" i="1">
                                    <a:latin typeface="Cambria Math" panose="02040503050406030204" pitchFamily="18" charset="0"/>
                                    <a:cs typeface="Times New Roman" panose="02020603050405020304" pitchFamily="18" charset="0"/>
                                  </a:rPr>
                                  <m:t>𝑇</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𝑥</m:t>
                                    </m:r>
                                  </m:e>
                                </m:d>
                              </m:num>
                              <m:den>
                                <m:r>
                                  <a:rPr lang="en-US" altLang="zh-CN" sz="2000" b="0" i="1" smtClean="0">
                                    <a:latin typeface="Cambria Math" panose="02040503050406030204" pitchFamily="18" charset="0"/>
                                    <a:cs typeface="Times New Roman" panose="02020603050405020304" pitchFamily="18" charset="0"/>
                                  </a:rPr>
                                  <m:t>𝑙</m:t>
                                </m:r>
                              </m:den>
                            </m:f>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𝑞</m:t>
                                </m:r>
                              </m:e>
                              <m:sup>
                                <m:r>
                                  <a:rPr lang="en-US" altLang="zh-CN" sz="2000" b="0" i="1" smtClean="0">
                                    <a:latin typeface="Cambria Math" panose="02040503050406030204" pitchFamily="18" charset="0"/>
                                    <a:cs typeface="Times New Roman" panose="02020603050405020304" pitchFamily="18" charset="0"/>
                                  </a:rPr>
                                  <m:t>⊤</m:t>
                                </m:r>
                              </m:sup>
                            </m:sSup>
                            <m:r>
                              <a:rPr lang="en-US" altLang="zh-CN" sz="2000" b="0" i="1" smtClean="0">
                                <a:latin typeface="Cambria Math" panose="02040503050406030204" pitchFamily="18" charset="0"/>
                                <a:cs typeface="Times New Roman" panose="02020603050405020304" pitchFamily="18" charset="0"/>
                              </a:rPr>
                              <m:t>𝑥</m:t>
                            </m:r>
                          </m:e>
                        </m:d>
                        <m:r>
                          <a:rPr lang="en-US" altLang="zh-CN" sz="2000" b="0" i="1" smtClean="0">
                            <a:latin typeface="Cambria Math" panose="02040503050406030204" pitchFamily="18" charset="0"/>
                            <a:cs typeface="Times New Roman" panose="02020603050405020304" pitchFamily="18" charset="0"/>
                          </a:rPr>
                          <m:t>&lt;</m:t>
                        </m:r>
                        <m:r>
                          <a:rPr lang="en-US" altLang="zh-CN" sz="2000" b="0" i="1" smtClean="0">
                            <a:latin typeface="Cambria Math" panose="02040503050406030204" pitchFamily="18" charset="0"/>
                            <a:cs typeface="Times New Roman" panose="02020603050405020304" pitchFamily="18" charset="0"/>
                          </a:rPr>
                          <m:t>𝜖</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𝑞</m:t>
                            </m:r>
                          </m:e>
                          <m:sup>
                            <m:r>
                              <a:rPr lang="en-US" altLang="zh-CN" sz="2000" b="0" i="1" smtClean="0">
                                <a:latin typeface="Cambria Math" panose="02040503050406030204" pitchFamily="18" charset="0"/>
                                <a:cs typeface="Times New Roman" panose="02020603050405020304" pitchFamily="18" charset="0"/>
                              </a:rPr>
                              <m:t>⊤</m:t>
                            </m:r>
                          </m:sup>
                        </m:sSup>
                        <m:r>
                          <a:rPr lang="en-US" altLang="zh-CN" sz="2000" b="0" i="1" smtClean="0">
                            <a:latin typeface="Cambria Math" panose="02040503050406030204" pitchFamily="18" charset="0"/>
                            <a:cs typeface="Times New Roman" panose="02020603050405020304" pitchFamily="18" charset="0"/>
                          </a:rPr>
                          <m:t>𝑥</m:t>
                        </m:r>
                      </m:e>
                    </m:d>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d>
                          <m:dPr>
                            <m:begChr m:val="["/>
                            <m:endChr m:val="]"/>
                            <m:ctrlPr>
                              <a:rPr lang="en-US" altLang="zh-CN" sz="2000" b="0" i="1" smtClean="0">
                                <a:latin typeface="Cambria Math" panose="02040503050406030204" pitchFamily="18" charset="0"/>
                                <a:cs typeface="Times New Roman" panose="02020603050405020304" pitchFamily="18" charset="0"/>
                              </a:rPr>
                            </m:ctrlPr>
                          </m:dPr>
                          <m:e>
                            <m:r>
                              <m:rPr>
                                <m:sty m:val="p"/>
                              </m:rPr>
                              <a:rPr lang="en-US" altLang="zh-CN" sz="2000" b="0" i="1" smtClean="0">
                                <a:latin typeface="Cambria Math" panose="02040503050406030204" pitchFamily="18" charset="0"/>
                                <a:cs typeface="Times New Roman" panose="02020603050405020304" pitchFamily="18" charset="0"/>
                              </a:rPr>
                              <m:t>exp</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𝑙</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𝜖</m:t>
                                    </m:r>
                                  </m:e>
                                  <m:sup>
                                    <m:r>
                                      <a:rPr lang="en-US" altLang="zh-CN" sz="2000" b="0" i="1" smtClean="0">
                                        <a:latin typeface="Cambria Math" panose="02040503050406030204" pitchFamily="18" charset="0"/>
                                        <a:cs typeface="Times New Roman" panose="02020603050405020304" pitchFamily="18" charset="0"/>
                                      </a:rPr>
                                      <m:t>2</m:t>
                                    </m:r>
                                  </m:sup>
                                </m:sSup>
                              </m:e>
                            </m:d>
                          </m:e>
                        </m:d>
                      </m:e>
                      <m:sup>
                        <m:r>
                          <a:rPr lang="en-US" altLang="zh-CN" sz="2000" b="0" i="1" smtClean="0">
                            <a:latin typeface="Cambria Math" panose="02040503050406030204" pitchFamily="18" charset="0"/>
                            <a:cs typeface="Times New Roman" panose="02020603050405020304" pitchFamily="18" charset="0"/>
                          </a:rPr>
                          <m:t>𝑜</m:t>
                        </m:r>
                        <m:r>
                          <a:rPr lang="en-US" altLang="zh-CN" sz="2000" b="0" i="1" smtClean="0">
                            <a:latin typeface="Cambria Math" panose="02040503050406030204" pitchFamily="18" charset="0"/>
                            <a:cs typeface="Times New Roman" panose="02020603050405020304" pitchFamily="18" charset="0"/>
                          </a:rPr>
                          <m:t>(1)</m:t>
                        </m:r>
                      </m:sup>
                    </m:sSup>
                  </m:oMath>
                </a14:m>
                <a:endParaRPr lang="en-US" altLang="zh-CN" sz="2000" dirty="0">
                  <a:latin typeface="Times New Roman" panose="02020603050405020304" pitchFamily="18" charset="0"/>
                  <a:cs typeface="Times New Roman" panose="02020603050405020304" pitchFamily="18" charset="0"/>
                </a:endParaRPr>
              </a:p>
              <a:p>
                <a:pPr lvl="1">
                  <a:lnSpc>
                    <a:spcPct val="100000"/>
                  </a:lnSpc>
                </a:pPr>
                <a:endParaRPr lang="en-US" altLang="zh-CN" sz="2000" dirty="0">
                  <a:latin typeface="Times New Roman" panose="02020603050405020304" pitchFamily="18" charset="0"/>
                  <a:cs typeface="Times New Roman" panose="02020603050405020304" pitchFamily="18" charset="0"/>
                </a:endParaRPr>
              </a:p>
              <a:p>
                <a:pPr lvl="1">
                  <a:lnSpc>
                    <a:spcPct val="100000"/>
                  </a:lnSpc>
                </a:pPr>
                <a:endParaRPr lang="en-US" altLang="zh-CN" sz="2000" dirty="0">
                  <a:latin typeface="Times New Roman" panose="02020603050405020304" pitchFamily="18" charset="0"/>
                  <a:cs typeface="Times New Roman" panose="02020603050405020304" pitchFamily="18" charset="0"/>
                </a:endParaRPr>
              </a:p>
              <a:p>
                <a:pPr>
                  <a:lnSpc>
                    <a:spcPct val="100000"/>
                  </a:lnSpc>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4"/>
                </p:custDataLst>
              </p:nvPr>
            </p:nvSpPr>
            <p:spPr>
              <a:xfrm>
                <a:off x="499744" y="1485265"/>
                <a:ext cx="10680873" cy="4838700"/>
              </a:xfrm>
              <a:blipFill>
                <a:blip r:embed="rId5"/>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10E30F8F-1152-E9C9-E4DB-EC4ACA056584}"/>
              </a:ext>
            </a:extLst>
          </p:cNvPr>
          <p:cNvPicPr>
            <a:picLocks noChangeAspect="1"/>
          </p:cNvPicPr>
          <p:nvPr/>
        </p:nvPicPr>
        <p:blipFill>
          <a:blip r:embed="rId6"/>
          <a:stretch>
            <a:fillRect/>
          </a:stretch>
        </p:blipFill>
        <p:spPr>
          <a:xfrm>
            <a:off x="5363609" y="1696359"/>
            <a:ext cx="6328647" cy="38945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276"/>
            <a:ext cx="12192000" cy="1057276"/>
          </a:xfrm>
        </p:spPr>
        <p:txBody>
          <a:bodyPr/>
          <a:lstStyle/>
          <a:p>
            <a:pPr algn="ctr">
              <a:buClrTx/>
              <a:buSzTx/>
              <a:buFontTx/>
            </a:pPr>
            <a:r>
              <a:rPr lang="en-US" altLang="zh-CN" sz="4800" b="1" dirty="0">
                <a:solidFill>
                  <a:srgbClr val="C00000"/>
                </a:solidFill>
                <a:latin typeface="Times New Roman" panose="02020603050405020304" pitchFamily="18" charset="0"/>
                <a:cs typeface="Times New Roman" panose="02020603050405020304" pitchFamily="18" charset="0"/>
                <a:sym typeface="+mn-ea"/>
              </a:rPr>
              <a:t>Indexing and Query</a:t>
            </a:r>
            <a:endParaRPr lang="en-US" altLang="zh-C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5"/>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9448800" y="22276"/>
            <a:ext cx="2743200" cy="365125"/>
          </a:xfrm>
        </p:spPr>
        <p:txBody>
          <a:bodyPr/>
          <a:lstStyle/>
          <a:p>
            <a:fld id="{35D5E9EC-7CAE-4EFD-9949-A03636D86F86}" type="slidenum">
              <a:rPr lang="zh-CN" altLang="en-US" smtClean="0"/>
              <a:t>8</a:t>
            </a:fld>
            <a:endParaRPr lang="zh-CN" altLang="en-US" dirty="0"/>
          </a:p>
        </p:txBody>
      </p:sp>
      <mc:AlternateContent xmlns:mc="http://schemas.openxmlformats.org/markup-compatibility/2006" xmlns:a14="http://schemas.microsoft.com/office/drawing/2010/main">
        <mc:Choice Requires="a14">
          <p:sp>
            <p:nvSpPr>
              <p:cNvPr id="6" name="内容占位符 5"/>
              <p:cNvSpPr>
                <a:spLocks noGrp="1"/>
              </p:cNvSpPr>
              <p:nvPr>
                <p:ph idx="1"/>
                <p:custDataLst>
                  <p:tags r:id="rId1"/>
                </p:custDataLst>
              </p:nvPr>
            </p:nvSpPr>
            <p:spPr>
              <a:xfrm>
                <a:off x="462939" y="1502454"/>
                <a:ext cx="10515600" cy="4351338"/>
              </a:xfrm>
            </p:spPr>
            <p:txBody>
              <a:bodyPr/>
              <a:lstStyle/>
              <a:p>
                <a:r>
                  <a:rPr lang="en-US" altLang="zh-CN" sz="2400" dirty="0">
                    <a:latin typeface="Times New Roman" panose="02020603050405020304" pitchFamily="18" charset="0"/>
                    <a:cs typeface="Times New Roman" panose="02020603050405020304" pitchFamily="18" charset="0"/>
                  </a:rPr>
                  <a:t>Indexes: </a:t>
                </a:r>
                <a14:m>
                  <m:oMath xmlns:m="http://schemas.openxmlformats.org/officeDocument/2006/math">
                    <m:r>
                      <a:rPr lang="en-US" altLang="zh-CN" sz="2400" b="0" i="1" smtClean="0">
                        <a:latin typeface="Cambria Math" panose="02040503050406030204" pitchFamily="18" charset="0"/>
                        <a:cs typeface="Tw Cen MT" panose="020B0602020104020603" charset="0"/>
                      </a:rPr>
                      <m:t>𝑚</m:t>
                    </m:r>
                  </m:oMath>
                </a14:m>
                <a:r>
                  <a:rPr lang="en-US" altLang="zh-CN" sz="2400" dirty="0">
                    <a:latin typeface="Times New Roman" panose="02020603050405020304" pitchFamily="18" charset="0"/>
                    <a:cs typeface="Times New Roman" panose="02020603050405020304" pitchFamily="18" charset="0"/>
                  </a:rPr>
                  <a:t> 1-dimensional hash tables</a:t>
                </a:r>
              </a:p>
              <a:p>
                <a:pPr lvl="1"/>
                <a:r>
                  <a:rPr lang="en-US" altLang="zh-CN" sz="2000" dirty="0">
                    <a:latin typeface="Times New Roman" panose="02020603050405020304" pitchFamily="18" charset="0"/>
                    <a:cs typeface="Times New Roman" panose="02020603050405020304" pitchFamily="18" charset="0"/>
                  </a:rPr>
                  <a:t>&lt;key, value&gt;= &lt;</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h</m:t>
                        </m:r>
                      </m:e>
                      <m:sub>
                        <m:r>
                          <a:rPr lang="en-US" altLang="zh-CN" sz="2000" b="0" i="1" smtClean="0">
                            <a:latin typeface="Cambria Math" panose="02040503050406030204" pitchFamily="18" charset="0"/>
                            <a:cs typeface="Times New Roman" panose="02020603050405020304" pitchFamily="18" charset="0"/>
                          </a:rPr>
                          <m:t>𝑖</m:t>
                        </m:r>
                      </m:sub>
                    </m:sSub>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𝑥</m:t>
                        </m:r>
                        <m:r>
                          <a:rPr lang="en-US" altLang="zh-CN" sz="2000" b="0" i="1" smtClean="0">
                            <a:latin typeface="Cambria Math" panose="02040503050406030204" pitchFamily="18" charset="0"/>
                            <a:cs typeface="Times New Roman" panose="02020603050405020304" pitchFamily="18" charset="0"/>
                          </a:rPr>
                          <m:t>)</m:t>
                        </m:r>
                      </m:e>
                    </m:d>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𝑥</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𝑖𝑑</m:t>
                    </m:r>
                  </m:oMath>
                </a14:m>
                <a:r>
                  <a:rPr lang="en-US" altLang="zh-CN" sz="2000" dirty="0">
                    <a:latin typeface="Times New Roman" panose="02020603050405020304" pitchFamily="18" charset="0"/>
                    <a:cs typeface="Times New Roman" panose="02020603050405020304" pitchFamily="18" charset="0"/>
                  </a:rPr>
                  <a:t>&gt;</a:t>
                </a:r>
              </a:p>
              <a:p>
                <a14:m>
                  <m:oMath xmlns:m="http://schemas.openxmlformats.org/officeDocument/2006/math">
                    <m:r>
                      <m:rPr>
                        <m:sty m:val="p"/>
                      </m:rPr>
                      <a:rPr lang="en-US" altLang="zh-CN" sz="2400" b="0" i="1" smtClean="0">
                        <a:latin typeface="Cambria Math" panose="02040503050406030204" pitchFamily="18" charset="0"/>
                        <a:cs typeface="Times New Roman" panose="02020603050405020304" pitchFamily="18" charset="0"/>
                      </a:rPr>
                      <m:t>Pr</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h</m:t>
                        </m:r>
                      </m:e>
                      <m:sub>
                        <m:r>
                          <a:rPr lang="en-US" altLang="zh-CN" sz="2400" b="0" i="1" smtClean="0">
                            <a:latin typeface="Cambria Math" panose="02040503050406030204" pitchFamily="18" charset="0"/>
                            <a:cs typeface="Times New Roman" panose="02020603050405020304" pitchFamily="18" charset="0"/>
                          </a:rPr>
                          <m:t>𝑖</m:t>
                        </m:r>
                      </m:sub>
                    </m:sSub>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𝑇</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𝑞</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h</m:t>
                        </m:r>
                      </m:e>
                      <m:sub>
                        <m:r>
                          <a:rPr lang="en-US" altLang="zh-CN" sz="2400" b="0" i="1" smtClean="0">
                            <a:latin typeface="Cambria Math" panose="02040503050406030204" pitchFamily="18" charset="0"/>
                            <a:cs typeface="Times New Roman" panose="02020603050405020304" pitchFamily="18" charset="0"/>
                          </a:rPr>
                          <m:t>𝑖</m:t>
                        </m:r>
                      </m:sub>
                    </m:sSub>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𝑇</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𝑠</m:t>
                        </m:r>
                      </m:e>
                      <m:sub>
                        <m:r>
                          <a:rPr lang="en-US" altLang="zh-CN" sz="2400" b="0" i="1" smtClean="0">
                            <a:latin typeface="Cambria Math" panose="02040503050406030204" pitchFamily="18" charset="0"/>
                            <a:cs typeface="Times New Roman" panose="02020603050405020304" pitchFamily="18" charset="0"/>
                          </a:rPr>
                          <m:t>𝐽</m:t>
                        </m:r>
                      </m:sub>
                    </m:sSub>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𝑇</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𝑞</m:t>
                            </m:r>
                          </m:e>
                        </m:d>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𝑇</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𝑥</m:t>
                            </m:r>
                          </m:e>
                        </m:d>
                      </m:e>
                    </m:d>
                  </m:oMath>
                </a14:m>
                <a:endParaRPr lang="en-US" altLang="zh-CN" sz="2400"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𝐽</m:t>
                        </m:r>
                      </m:sub>
                    </m:sSub>
                  </m:oMath>
                </a14:m>
                <a:r>
                  <a:rPr lang="en-US" altLang="zh-CN" sz="2000" dirty="0">
                    <a:latin typeface="Times New Roman" panose="02020603050405020304" pitchFamily="18" charset="0"/>
                    <a:cs typeface="Times New Roman" panose="02020603050405020304" pitchFamily="18" charset="0"/>
                  </a:rPr>
                  <a:t> is Jaccard similarity</a:t>
                </a:r>
              </a:p>
              <a:p>
                <a:pPr lvl="1"/>
                <a14:m>
                  <m:oMath xmlns:m="http://schemas.openxmlformats.org/officeDocument/2006/math">
                    <m:f>
                      <m:fPr>
                        <m:ctrlPr>
                          <a:rPr lang="en-US" altLang="zh-CN" sz="2000" b="0" i="1" smtClean="0">
                            <a:latin typeface="Cambria Math" panose="02040503050406030204" pitchFamily="18" charset="0"/>
                            <a:cs typeface="Times New Roman" panose="02020603050405020304" pitchFamily="18" charset="0"/>
                          </a:rPr>
                        </m:ctrlPr>
                      </m:fPr>
                      <m:num>
                        <m:r>
                          <a:rPr lang="en-US" altLang="zh-CN" sz="2000" i="1">
                            <a:latin typeface="Cambria Math" panose="02040503050406030204" pitchFamily="18" charset="0"/>
                            <a:cs typeface="Times New Roman" panose="02020603050405020304" pitchFamily="18" charset="0"/>
                          </a:rPr>
                          <m:t>𝑇</m:t>
                        </m:r>
                        <m:sSup>
                          <m:sSupPr>
                            <m:ctrlPr>
                              <a:rPr lang="en-US" altLang="zh-CN" sz="2000" i="1">
                                <a:latin typeface="Cambria Math" panose="02040503050406030204" pitchFamily="18" charset="0"/>
                                <a:cs typeface="Times New Roman" panose="02020603050405020304" pitchFamily="18" charset="0"/>
                              </a:rPr>
                            </m:ctrlPr>
                          </m:sSupPr>
                          <m:e>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𝑞</m:t>
                                </m:r>
                              </m:e>
                            </m:d>
                          </m:e>
                          <m:sup>
                            <m:r>
                              <a:rPr lang="en-US" altLang="zh-CN" sz="2000" i="1">
                                <a:latin typeface="Cambria Math" panose="02040503050406030204" pitchFamily="18" charset="0"/>
                                <a:cs typeface="Times New Roman" panose="02020603050405020304" pitchFamily="18" charset="0"/>
                              </a:rPr>
                              <m:t>⊤</m:t>
                            </m:r>
                          </m:sup>
                        </m:sSup>
                        <m:r>
                          <a:rPr lang="en-US" altLang="zh-CN" sz="2000" i="1">
                            <a:latin typeface="Cambria Math" panose="02040503050406030204" pitchFamily="18" charset="0"/>
                            <a:cs typeface="Times New Roman" panose="02020603050405020304" pitchFamily="18" charset="0"/>
                          </a:rPr>
                          <m:t>𝑇</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𝑥</m:t>
                            </m:r>
                          </m:e>
                        </m:d>
                      </m:num>
                      <m:den>
                        <m:r>
                          <a:rPr lang="en-US" altLang="zh-CN" sz="2000" b="0" i="1" smtClean="0">
                            <a:latin typeface="Cambria Math" panose="02040503050406030204" pitchFamily="18" charset="0"/>
                            <a:cs typeface="Times New Roman" panose="02020603050405020304" pitchFamily="18" charset="0"/>
                          </a:rPr>
                          <m:t>𝑙</m:t>
                        </m:r>
                      </m:den>
                    </m:f>
                    <m:r>
                      <a:rPr lang="en-US" altLang="zh-CN" sz="2000" b="0" i="1" smtClean="0">
                        <a:latin typeface="Cambria Math" panose="02040503050406030204" pitchFamily="18" charset="0"/>
                        <a:cs typeface="Times New Roman" panose="02020603050405020304" pitchFamily="18" charset="0"/>
                      </a:rPr>
                      <m:t>=</m:t>
                    </m:r>
                    <m:f>
                      <m:fPr>
                        <m:ctrlPr>
                          <a:rPr lang="en-US" altLang="zh-CN" sz="2000" b="0" i="1" smtClean="0">
                            <a:latin typeface="Cambria Math" panose="02040503050406030204" pitchFamily="18" charset="0"/>
                            <a:cs typeface="Times New Roman" panose="02020603050405020304" pitchFamily="18" charset="0"/>
                          </a:rPr>
                        </m:ctrlPr>
                      </m:fPr>
                      <m:num>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𝑇</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𝑞</m:t>
                                </m:r>
                              </m:e>
                            </m:d>
                          </m:e>
                        </m:d>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𝑥</m:t>
                        </m:r>
                        <m:r>
                          <a:rPr lang="en-US" altLang="zh-CN" sz="2000" b="0" i="1" smtClean="0">
                            <a:latin typeface="Cambria Math" panose="02040503050406030204" pitchFamily="18" charset="0"/>
                            <a:cs typeface="Times New Roman" panose="02020603050405020304" pitchFamily="18" charset="0"/>
                          </a:rPr>
                          <m:t>)|</m:t>
                        </m:r>
                      </m:num>
                      <m:den>
                        <m:r>
                          <a:rPr lang="en-US" altLang="zh-CN" sz="2000" b="0" i="1" smtClean="0">
                            <a:latin typeface="Cambria Math" panose="02040503050406030204" pitchFamily="18" charset="0"/>
                            <a:cs typeface="Times New Roman" panose="02020603050405020304" pitchFamily="18" charset="0"/>
                          </a:rPr>
                          <m:t>1+1/</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𝐽</m:t>
                            </m:r>
                          </m:sub>
                        </m:sSub>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𝑇</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𝑞</m:t>
                                </m:r>
                              </m:e>
                            </m:d>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𝑇</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𝑥</m:t>
                                </m:r>
                              </m:e>
                            </m:d>
                          </m:e>
                        </m:d>
                      </m:den>
                    </m:f>
                  </m:oMath>
                </a14:m>
                <a:endParaRPr lang="en-US" altLang="zh-CN" sz="20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Query: Counting based strategy</a:t>
                </a:r>
              </a:p>
              <a:p>
                <a:pPr lvl="1"/>
                <a:r>
                  <a:rPr lang="en-US" altLang="zh-CN" sz="2000" dirty="0">
                    <a:latin typeface="Times New Roman" panose="02020603050405020304" pitchFamily="18" charset="0"/>
                    <a:cs typeface="Times New Roman" panose="02020603050405020304" pitchFamily="18" charset="0"/>
                  </a:rPr>
                  <a:t>The counting number between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𝑞</m:t>
                    </m:r>
                  </m:oMath>
                </a14:m>
                <a:r>
                  <a:rPr lang="en-US" altLang="zh-CN" sz="20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𝑥</m:t>
                    </m:r>
                  </m:oMath>
                </a14:m>
                <a:r>
                  <a:rPr lang="en-US" altLang="zh-CN" sz="2000" dirty="0">
                    <a:latin typeface="Times New Roman" panose="02020603050405020304" pitchFamily="18" charset="0"/>
                    <a:cs typeface="Times New Roman" panose="02020603050405020304" pitchFamily="18" charset="0"/>
                  </a:rPr>
                  <a:t> is</a:t>
                </a: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altLang="zh-CN" sz="2000" i="1">
                              <a:latin typeface="Cambria Math" panose="02040503050406030204" pitchFamily="18" charset="0"/>
                              <a:cs typeface="Times New Roman" panose="02020603050405020304" pitchFamily="18" charset="0"/>
                            </a:rPr>
                          </m:ctrlPr>
                        </m:dPr>
                        <m:e>
                          <m:d>
                            <m:dPr>
                              <m:begChr m:val="{"/>
                              <m:endChr m:val="}"/>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𝑖</m:t>
                              </m:r>
                            </m:e>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h</m:t>
                                  </m:r>
                                </m:e>
                                <m:sub>
                                  <m:r>
                                    <a:rPr lang="en-US" altLang="zh-CN" sz="2000" i="1">
                                      <a:latin typeface="Cambria Math" panose="02040503050406030204" pitchFamily="18" charset="0"/>
                                      <a:cs typeface="Times New Roman" panose="02020603050405020304" pitchFamily="18" charset="0"/>
                                    </a:rPr>
                                    <m:t>𝑖</m:t>
                                  </m:r>
                                </m:sub>
                              </m:sSub>
                              <m:d>
                                <m:dPr>
                                  <m:ctrlPr>
                                    <a:rPr lang="en-US" altLang="zh-CN" sz="2000" i="1">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𝑞</m:t>
                                  </m:r>
                                  <m:r>
                                    <a:rPr lang="en-US" altLang="zh-CN" sz="2000" b="0" i="1" smtClean="0">
                                      <a:latin typeface="Cambria Math" panose="02040503050406030204" pitchFamily="18" charset="0"/>
                                      <a:cs typeface="Times New Roman" panose="02020603050405020304" pitchFamily="18" charset="0"/>
                                    </a:rPr>
                                    <m:t>)</m:t>
                                  </m:r>
                                </m:e>
                              </m:d>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h</m:t>
                                  </m:r>
                                </m:e>
                                <m:sub>
                                  <m:r>
                                    <a:rPr lang="en-US" altLang="zh-CN" sz="2000" i="1">
                                      <a:latin typeface="Cambria Math" panose="02040503050406030204" pitchFamily="18" charset="0"/>
                                      <a:cs typeface="Times New Roman" panose="02020603050405020304" pitchFamily="18" charset="0"/>
                                    </a:rPr>
                                    <m:t>𝑖</m:t>
                                  </m:r>
                                </m:sub>
                              </m:sSub>
                              <m:d>
                                <m:dPr>
                                  <m:ctrlPr>
                                    <a:rPr lang="en-US" altLang="zh-CN" sz="2000" i="1">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𝑥</m:t>
                                  </m:r>
                                  <m:r>
                                    <a:rPr lang="en-US" altLang="zh-CN" sz="2000" b="0" i="1" smtClean="0">
                                      <a:latin typeface="Cambria Math" panose="02040503050406030204" pitchFamily="18" charset="0"/>
                                      <a:cs typeface="Times New Roman" panose="02020603050405020304" pitchFamily="18" charset="0"/>
                                    </a:rPr>
                                    <m:t>)</m:t>
                                  </m:r>
                                </m:e>
                              </m:d>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𝑚</m:t>
                              </m:r>
                            </m:e>
                          </m:d>
                        </m:e>
                      </m:d>
                    </m:oMath>
                  </m:oMathPara>
                </a14:m>
                <a:endParaRPr lang="en-US" altLang="zh-CN" sz="20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counting number is also an </a:t>
                </a:r>
                <a:r>
                  <a:rPr lang="en-US" altLang="zh-CN" sz="2400" dirty="0">
                    <a:solidFill>
                      <a:schemeClr val="accent1"/>
                    </a:solidFill>
                    <a:latin typeface="Times New Roman" panose="02020603050405020304" pitchFamily="18" charset="0"/>
                    <a:cs typeface="Times New Roman" panose="02020603050405020304" pitchFamily="18" charset="0"/>
                  </a:rPr>
                  <a:t>unbiased</a:t>
                </a:r>
                <a:r>
                  <a:rPr lang="en-US" altLang="zh-CN" sz="2400" dirty="0">
                    <a:latin typeface="Times New Roman" panose="02020603050405020304" pitchFamily="18" charset="0"/>
                    <a:cs typeface="Times New Roman" panose="02020603050405020304" pitchFamily="18" charset="0"/>
                  </a:rPr>
                  <a:t> and </a:t>
                </a:r>
                <a:r>
                  <a:rPr lang="en-US" altLang="zh-CN" sz="2400" dirty="0">
                    <a:solidFill>
                      <a:schemeClr val="accent1"/>
                    </a:solidFill>
                    <a:latin typeface="Times New Roman" panose="02020603050405020304" pitchFamily="18" charset="0"/>
                    <a:cs typeface="Times New Roman" panose="02020603050405020304" pitchFamily="18" charset="0"/>
                  </a:rPr>
                  <a:t>bounded</a:t>
                </a:r>
              </a:p>
              <a:p>
                <a:pPr marL="0" indent="0">
                  <a:buNone/>
                </a:pPr>
                <a:r>
                  <a:rPr lang="en-US" altLang="zh-CN" sz="2400" dirty="0">
                    <a:latin typeface="Times New Roman" panose="02020603050405020304" pitchFamily="18" charset="0"/>
                    <a:cs typeface="Times New Roman" panose="02020603050405020304" pitchFamily="18" charset="0"/>
                  </a:rPr>
                  <a:t>estimator of </a:t>
                </a:r>
                <a14:m>
                  <m:oMath xmlns:m="http://schemas.openxmlformats.org/officeDocument/2006/math">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𝑠</m:t>
                        </m:r>
                      </m:e>
                      <m:sub>
                        <m:r>
                          <a:rPr lang="en-US" altLang="zh-CN" sz="2400" b="0" i="1" smtClean="0">
                            <a:latin typeface="Cambria Math" panose="02040503050406030204" pitchFamily="18" charset="0"/>
                            <a:cs typeface="Times New Roman" panose="02020603050405020304" pitchFamily="18" charset="0"/>
                          </a:rPr>
                          <m:t>𝐽</m:t>
                        </m:r>
                      </m:sub>
                    </m:sSub>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𝑇</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𝑞</m:t>
                            </m:r>
                          </m:e>
                        </m:d>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𝑇</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𝑥</m:t>
                            </m:r>
                          </m:e>
                        </m:d>
                      </m:e>
                    </m:d>
                  </m:oMath>
                </a14:m>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6" name="内容占位符 5"/>
              <p:cNvSpPr>
                <a:spLocks noGrp="1" noRot="1" noChangeAspect="1" noMove="1" noResize="1" noEditPoints="1" noAdjustHandles="1" noChangeArrowheads="1" noChangeShapeType="1" noTextEdit="1"/>
              </p:cNvSpPr>
              <p:nvPr>
                <p:ph idx="1"/>
                <p:custDataLst>
                  <p:tags r:id="rId4"/>
                </p:custDataLst>
              </p:nvPr>
            </p:nvSpPr>
            <p:spPr>
              <a:xfrm>
                <a:off x="462939" y="1502454"/>
                <a:ext cx="10515600" cy="4351338"/>
              </a:xfrm>
              <a:blipFill>
                <a:blip r:embed="rId5"/>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1314014E-DF88-9C63-3BB6-0EA97C7F7CF2}"/>
              </a:ext>
            </a:extLst>
          </p:cNvPr>
          <p:cNvPicPr>
            <a:picLocks noChangeAspect="1"/>
          </p:cNvPicPr>
          <p:nvPr/>
        </p:nvPicPr>
        <p:blipFill>
          <a:blip r:embed="rId6"/>
          <a:stretch>
            <a:fillRect/>
          </a:stretch>
        </p:blipFill>
        <p:spPr>
          <a:xfrm>
            <a:off x="7662034" y="1768615"/>
            <a:ext cx="3759503" cy="3607523"/>
          </a:xfrm>
          <a:prstGeom prst="rect">
            <a:avLst/>
          </a:prstGeom>
        </p:spPr>
      </p:pic>
    </p:spTree>
    <p:extLst>
      <p:ext uri="{BB962C8B-B14F-4D97-AF65-F5344CB8AC3E}">
        <p14:creationId xmlns:p14="http://schemas.microsoft.com/office/powerpoint/2010/main" val="248112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276"/>
            <a:ext cx="12192000" cy="1057276"/>
          </a:xfrm>
        </p:spPr>
        <p:txBody>
          <a:bodyPr/>
          <a:lstStyle/>
          <a:p>
            <a:pPr algn="ctr">
              <a:buClrTx/>
              <a:buSzTx/>
              <a:buFontTx/>
            </a:pPr>
            <a:r>
              <a:rPr lang="en-US" altLang="zh-CN" sz="4800" b="1" dirty="0">
                <a:solidFill>
                  <a:srgbClr val="C00000"/>
                </a:solidFill>
                <a:latin typeface="Times New Roman" panose="02020603050405020304" pitchFamily="18" charset="0"/>
                <a:cs typeface="Times New Roman" panose="02020603050405020304" pitchFamily="18" charset="0"/>
                <a:sym typeface="+mn-ea"/>
              </a:rPr>
              <a:t>Experimental Results</a:t>
            </a:r>
            <a:endParaRPr lang="en-US" altLang="zh-CN" sz="4800" b="1" dirty="0">
              <a:solidFill>
                <a:srgbClr val="C00000"/>
              </a:solidFill>
              <a:latin typeface="Times New Roman" panose="02020603050405020304" pitchFamily="18" charset="0"/>
              <a:cs typeface="Times New Roman" panose="02020603050405020304" pitchFamily="18" charset="0"/>
            </a:endParaRPr>
          </a:p>
        </p:txBody>
      </p:sp>
      <p:sp>
        <p:nvSpPr>
          <p:cNvPr id="4" name="Rectangle 5"/>
          <p:cNvSpPr/>
          <p:nvPr/>
        </p:nvSpPr>
        <p:spPr>
          <a:xfrm>
            <a:off x="0" y="1004208"/>
            <a:ext cx="12192000" cy="14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a:xfrm>
            <a:off x="9448800" y="22276"/>
            <a:ext cx="2743200" cy="365125"/>
          </a:xfrm>
        </p:spPr>
        <p:txBody>
          <a:bodyPr/>
          <a:lstStyle/>
          <a:p>
            <a:fld id="{35D5E9EC-7CAE-4EFD-9949-A03636D86F86}" type="slidenum">
              <a:rPr lang="zh-CN" altLang="en-US" smtClean="0"/>
              <a:t>9</a:t>
            </a:fld>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1"/>
                </p:custDataLst>
              </p:nvPr>
            </p:nvSpPr>
            <p:spPr>
              <a:xfrm>
                <a:off x="429895" y="1308100"/>
                <a:ext cx="10515600" cy="5177155"/>
              </a:xfrm>
            </p:spPr>
            <p:txBody>
              <a:bodyPr>
                <a:noAutofit/>
              </a:bodyPr>
              <a:lstStyle/>
              <a:p>
                <a:r>
                  <a:rPr lang="en-US" altLang="zh-CN" sz="2400" b="1" dirty="0">
                    <a:solidFill>
                      <a:schemeClr val="tx1"/>
                    </a:solidFill>
                    <a:latin typeface="Times New Roman" panose="02020603050405020304" pitchFamily="18" charset="0"/>
                    <a:cs typeface="Times New Roman" panose="02020603050405020304" pitchFamily="18" charset="0"/>
                  </a:rPr>
                  <a:t>Datasets</a:t>
                </a:r>
              </a:p>
              <a:p>
                <a:pPr lvl="1"/>
                <a:endParaRPr lang="en-US" altLang="zh-CN" sz="2300" dirty="0">
                  <a:solidFill>
                    <a:schemeClr val="tx1"/>
                  </a:solidFill>
                  <a:latin typeface="Times New Roman" panose="02020603050405020304" pitchFamily="18" charset="0"/>
                  <a:cs typeface="Times New Roman" panose="02020603050405020304" pitchFamily="18" charset="0"/>
                </a:endParaRPr>
              </a:p>
              <a:p>
                <a:pPr lvl="1"/>
                <a:endParaRPr lang="en-US" altLang="zh-CN" sz="2300" dirty="0">
                  <a:solidFill>
                    <a:schemeClr val="tx1"/>
                  </a:solidFill>
                  <a:latin typeface="Times New Roman" panose="02020603050405020304" pitchFamily="18" charset="0"/>
                  <a:cs typeface="Times New Roman" panose="02020603050405020304" pitchFamily="18" charset="0"/>
                </a:endParaRPr>
              </a:p>
              <a:p>
                <a:pPr lvl="1"/>
                <a:endParaRPr lang="en-US" altLang="zh-CN" sz="2300" dirty="0">
                  <a:solidFill>
                    <a:schemeClr val="tx1"/>
                  </a:solidFill>
                  <a:latin typeface="Times New Roman" panose="02020603050405020304" pitchFamily="18" charset="0"/>
                  <a:cs typeface="Times New Roman" panose="02020603050405020304" pitchFamily="18" charset="0"/>
                </a:endParaRPr>
              </a:p>
              <a:p>
                <a:pPr lvl="1"/>
                <a:endParaRPr lang="en-US" altLang="zh-CN" sz="2300" dirty="0">
                  <a:solidFill>
                    <a:schemeClr val="tx1"/>
                  </a:solidFill>
                  <a:latin typeface="Times New Roman" panose="02020603050405020304" pitchFamily="18" charset="0"/>
                  <a:cs typeface="Times New Roman" panose="02020603050405020304" pitchFamily="18" charset="0"/>
                </a:endParaRPr>
              </a:p>
              <a:p>
                <a:pPr lvl="1"/>
                <a:endParaRPr lang="en-US" altLang="zh-CN" sz="23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3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300" dirty="0">
                  <a:solidFill>
                    <a:schemeClr val="tx1"/>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3</a:t>
                </a:r>
                <a:r>
                  <a:rPr lang="en-US" altLang="zh-CN" sz="2400" b="1" dirty="0">
                    <a:solidFill>
                      <a:schemeClr val="tx1"/>
                    </a:solidFill>
                    <a:latin typeface="Times New Roman" panose="02020603050405020304" pitchFamily="18" charset="0"/>
                    <a:cs typeface="Times New Roman" panose="02020603050405020304" pitchFamily="18" charset="0"/>
                  </a:rPr>
                  <a:t> Competitors:</a:t>
                </a:r>
                <a:r>
                  <a:rPr lang="zh-CN" altLang="en-US" sz="2400" b="1"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Inverted file based methods: WAND [1] and SINNAMON [2]; Graph based method: HNSW [3]</a:t>
                </a:r>
              </a:p>
              <a:p>
                <a:r>
                  <a:rPr lang="en-US" altLang="zh-CN" sz="2400" dirty="0">
                    <a:solidFill>
                      <a:schemeClr val="tx1"/>
                    </a:solidFill>
                    <a:latin typeface="Times New Roman" panose="02020603050405020304" pitchFamily="18" charset="0"/>
                    <a:cs typeface="Times New Roman" panose="02020603050405020304" pitchFamily="18" charset="0"/>
                  </a:rPr>
                  <a:t>Metrics:</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Recall, TP (throughput)</a:t>
                </a:r>
              </a:p>
              <a:p>
                <a:pPr lvl="2"/>
                <a14:m>
                  <m:oMath xmlns:m="http://schemas.openxmlformats.org/officeDocument/2006/math">
                    <m:r>
                      <a:rPr lang="en-US" altLang="zh-CN" sz="2400" b="0" i="1" smtClean="0">
                        <a:solidFill>
                          <a:schemeClr val="tx1"/>
                        </a:solidFill>
                        <a:effectLst/>
                        <a:latin typeface="Cambria Math" panose="02040503050406030204" pitchFamily="18" charset="0"/>
                        <a:ea typeface="宋体" panose="02010600030101010101" pitchFamily="2" charset="-122"/>
                        <a:cs typeface="Cambria Math" panose="02040503050406030204" pitchFamily="18" charset="0"/>
                      </a:rPr>
                      <m:t>𝑅𝑒𝑐𝑎𝑙𝑙</m:t>
                    </m:r>
                    <m:r>
                      <a:rPr lang="en-US" altLang="zh-CN" sz="2400" b="0" i="1" smtClean="0">
                        <a:solidFill>
                          <a:schemeClr val="tx1"/>
                        </a:solidFill>
                        <a:effectLst/>
                        <a:latin typeface="Cambria Math" panose="02040503050406030204" pitchFamily="18" charset="0"/>
                        <a:ea typeface="MS Mincho" charset="0"/>
                        <a:cs typeface="Cambria Math" panose="02040503050406030204" pitchFamily="18" charset="0"/>
                      </a:rPr>
                      <m:t>=</m:t>
                    </m:r>
                    <m:f>
                      <m:fPr>
                        <m:ctrlPr>
                          <a:rPr lang="zh-CN" altLang="zh-CN" sz="24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altLang="zh-CN" sz="2400" b="0" i="1" smtClean="0">
                            <a:solidFill>
                              <a:schemeClr val="tx1"/>
                            </a:solidFill>
                            <a:effectLst/>
                            <a:latin typeface="Cambria Math" panose="02040503050406030204" pitchFamily="18" charset="0"/>
                            <a:ea typeface="MS Mincho" charset="0"/>
                            <a:cs typeface="Cambria Math" panose="02040503050406030204" pitchFamily="18" charset="0"/>
                          </a:rPr>
                          <m:t>|</m:t>
                        </m:r>
                        <m:r>
                          <a:rPr lang="en-US" altLang="zh-CN" sz="2400" b="0" i="1" smtClean="0">
                            <a:solidFill>
                              <a:schemeClr val="tx1"/>
                            </a:solidFill>
                            <a:effectLst/>
                            <a:latin typeface="Cambria Math" panose="02040503050406030204" pitchFamily="18" charset="0"/>
                            <a:ea typeface="宋体" panose="02010600030101010101" pitchFamily="2" charset="-122"/>
                            <a:cs typeface="Cambria Math" panose="02040503050406030204" pitchFamily="18" charset="0"/>
                          </a:rPr>
                          <m:t>𝑅</m:t>
                        </m:r>
                        <m:r>
                          <a:rPr lang="en-US" altLang="zh-CN" sz="2400" b="0" i="1" smtClean="0">
                            <a:solidFill>
                              <a:schemeClr val="tx1"/>
                            </a:solidFill>
                            <a:effectLst/>
                            <a:latin typeface="Cambria Math" panose="02040503050406030204" pitchFamily="18" charset="0"/>
                            <a:ea typeface="MS Mincho" charset="0"/>
                            <a:cs typeface="Cambria Math" panose="02040503050406030204" pitchFamily="18" charset="0"/>
                          </a:rPr>
                          <m:t>∩</m:t>
                        </m:r>
                        <m:sSup>
                          <m:sSupPr>
                            <m:ctrlPr>
                              <a:rPr lang="zh-CN" altLang="zh-CN" sz="24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altLang="zh-CN" sz="2400" b="0" i="1" smtClean="0">
                                <a:solidFill>
                                  <a:schemeClr val="tx1"/>
                                </a:solidFill>
                                <a:effectLst/>
                                <a:latin typeface="Cambria Math" panose="02040503050406030204" pitchFamily="18" charset="0"/>
                                <a:ea typeface="宋体" panose="02010600030101010101" pitchFamily="2" charset="-122"/>
                                <a:cs typeface="Cambria Math" panose="02040503050406030204" pitchFamily="18" charset="0"/>
                              </a:rPr>
                              <m:t>𝑅</m:t>
                            </m:r>
                          </m:e>
                          <m:sup>
                            <m:r>
                              <a:rPr lang="en-US" altLang="zh-CN" sz="2400" b="0" i="1" smtClean="0">
                                <a:solidFill>
                                  <a:schemeClr val="tx1"/>
                                </a:solidFill>
                                <a:effectLst/>
                                <a:latin typeface="Cambria Math" panose="02040503050406030204" pitchFamily="18" charset="0"/>
                                <a:ea typeface="MS Mincho" charset="0"/>
                                <a:cs typeface="Cambria Math" panose="02040503050406030204" pitchFamily="18" charset="0"/>
                              </a:rPr>
                              <m:t>∗</m:t>
                            </m:r>
                          </m:sup>
                        </m:sSup>
                        <m:r>
                          <a:rPr lang="en-US" altLang="zh-CN" sz="2400" b="0" i="1" smtClean="0">
                            <a:solidFill>
                              <a:schemeClr val="tx1"/>
                            </a:solidFill>
                            <a:effectLst/>
                            <a:latin typeface="Cambria Math" panose="02040503050406030204" pitchFamily="18" charset="0"/>
                            <a:ea typeface="MS Mincho" charset="0"/>
                            <a:cs typeface="Cambria Math" panose="02040503050406030204" pitchFamily="18" charset="0"/>
                          </a:rPr>
                          <m:t>|</m:t>
                        </m:r>
                      </m:num>
                      <m:den>
                        <m:r>
                          <a:rPr lang="en-US" altLang="zh-CN" sz="2400" b="0" i="1" smtClean="0">
                            <a:solidFill>
                              <a:schemeClr val="tx1"/>
                            </a:solidFill>
                            <a:effectLst/>
                            <a:latin typeface="Cambria Math" panose="02040503050406030204" pitchFamily="18" charset="0"/>
                            <a:ea typeface="MS Mincho" charset="0"/>
                            <a:cs typeface="Cambria Math" panose="02040503050406030204" pitchFamily="18" charset="0"/>
                          </a:rPr>
                          <m:t>|</m:t>
                        </m:r>
                        <m:sSup>
                          <m:sSupPr>
                            <m:ctrlPr>
                              <a:rPr lang="zh-CN" altLang="zh-CN" sz="24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altLang="zh-CN" sz="2400" b="0" i="1" smtClean="0">
                                <a:solidFill>
                                  <a:schemeClr val="tx1"/>
                                </a:solidFill>
                                <a:effectLst/>
                                <a:latin typeface="Cambria Math" panose="02040503050406030204" pitchFamily="18" charset="0"/>
                                <a:ea typeface="宋体" panose="02010600030101010101" pitchFamily="2" charset="-122"/>
                                <a:cs typeface="Cambria Math" panose="02040503050406030204" pitchFamily="18" charset="0"/>
                              </a:rPr>
                              <m:t>𝑅</m:t>
                            </m:r>
                          </m:e>
                          <m:sup>
                            <m:r>
                              <a:rPr lang="en-US" altLang="zh-CN" sz="2400" b="0" i="1" smtClean="0">
                                <a:solidFill>
                                  <a:schemeClr val="tx1"/>
                                </a:solidFill>
                                <a:effectLst/>
                                <a:latin typeface="Cambria Math" panose="02040503050406030204" pitchFamily="18" charset="0"/>
                                <a:ea typeface="MS Mincho" charset="0"/>
                                <a:cs typeface="Cambria Math" panose="02040503050406030204" pitchFamily="18" charset="0"/>
                              </a:rPr>
                              <m:t>∗</m:t>
                            </m:r>
                          </m:sup>
                        </m:sSup>
                        <m:r>
                          <a:rPr lang="en-US" altLang="zh-CN" sz="2400" b="0" i="1" smtClean="0">
                            <a:solidFill>
                              <a:schemeClr val="tx1"/>
                            </a:solidFill>
                            <a:effectLst/>
                            <a:latin typeface="Cambria Math" panose="02040503050406030204" pitchFamily="18" charset="0"/>
                            <a:ea typeface="MS Mincho" charset="0"/>
                            <a:cs typeface="Cambria Math" panose="02040503050406030204" pitchFamily="18" charset="0"/>
                          </a:rPr>
                          <m:t>|</m:t>
                        </m:r>
                      </m:den>
                    </m:f>
                  </m:oMath>
                </a14:m>
                <a:endParaRPr lang="en-US" altLang="zh-CN" sz="24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4"/>
                </p:custDataLst>
              </p:nvPr>
            </p:nvSpPr>
            <p:spPr>
              <a:xfrm>
                <a:off x="429895" y="1308100"/>
                <a:ext cx="10515600" cy="5177155"/>
              </a:xfrm>
              <a:blipFill>
                <a:blip r:embed="rId5"/>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1B3AAEA-C3A9-4244-A44B-A1362CEC6884}"/>
              </a:ext>
            </a:extLst>
          </p:cNvPr>
          <p:cNvPicPr>
            <a:picLocks noChangeAspect="1"/>
          </p:cNvPicPr>
          <p:nvPr/>
        </p:nvPicPr>
        <p:blipFill>
          <a:blip r:embed="rId6"/>
          <a:stretch>
            <a:fillRect/>
          </a:stretch>
        </p:blipFill>
        <p:spPr>
          <a:xfrm>
            <a:off x="2277223" y="1488692"/>
            <a:ext cx="6409577" cy="2867185"/>
          </a:xfrm>
          <a:prstGeom prst="rect">
            <a:avLst/>
          </a:prstGeom>
        </p:spPr>
      </p:pic>
      <p:sp>
        <p:nvSpPr>
          <p:cNvPr id="9" name="文本框 8">
            <a:extLst>
              <a:ext uri="{FF2B5EF4-FFF2-40B4-BE49-F238E27FC236}">
                <a16:creationId xmlns:a16="http://schemas.microsoft.com/office/drawing/2014/main" id="{FBB66857-14F1-FD32-27AA-2C44FD32F993}"/>
              </a:ext>
            </a:extLst>
          </p:cNvPr>
          <p:cNvSpPr txBox="1"/>
          <p:nvPr/>
        </p:nvSpPr>
        <p:spPr>
          <a:xfrm>
            <a:off x="275095" y="6325922"/>
            <a:ext cx="8952032" cy="584775"/>
          </a:xfrm>
          <a:prstGeom prst="rect">
            <a:avLst/>
          </a:prstGeom>
          <a:noFill/>
        </p:spPr>
        <p:txBody>
          <a:bodyPr wrap="square">
            <a:spAutoFit/>
          </a:bodyPr>
          <a:lstStyle/>
          <a:p>
            <a:r>
              <a:rPr lang="en" altLang="zh-CN" sz="800" dirty="0">
                <a:solidFill>
                  <a:schemeClr val="bg2">
                    <a:lumMod val="50000"/>
                  </a:schemeClr>
                </a:solidFill>
                <a:latin typeface="Times New Roman" panose="02020603050405020304" pitchFamily="18" charset="0"/>
                <a:cs typeface="Times New Roman" panose="02020603050405020304" pitchFamily="18" charset="0"/>
              </a:rPr>
              <a:t>[1] A. Z. Broder, D. Carmel, M. </a:t>
            </a:r>
            <a:r>
              <a:rPr lang="en" altLang="zh-CN" sz="800" dirty="0" err="1">
                <a:solidFill>
                  <a:schemeClr val="bg2">
                    <a:lumMod val="50000"/>
                  </a:schemeClr>
                </a:solidFill>
                <a:latin typeface="Times New Roman" panose="02020603050405020304" pitchFamily="18" charset="0"/>
                <a:cs typeface="Times New Roman" panose="02020603050405020304" pitchFamily="18" charset="0"/>
              </a:rPr>
              <a:t>Herscovici</a:t>
            </a:r>
            <a:r>
              <a:rPr lang="en" altLang="zh-CN" sz="800" dirty="0">
                <a:solidFill>
                  <a:schemeClr val="bg2">
                    <a:lumMod val="50000"/>
                  </a:schemeClr>
                </a:solidFill>
                <a:latin typeface="Times New Roman" panose="02020603050405020304" pitchFamily="18" charset="0"/>
                <a:cs typeface="Times New Roman" panose="02020603050405020304" pitchFamily="18" charset="0"/>
              </a:rPr>
              <a:t>, A. </a:t>
            </a:r>
            <a:r>
              <a:rPr lang="en" altLang="zh-CN" sz="800" dirty="0" err="1">
                <a:solidFill>
                  <a:schemeClr val="bg2">
                    <a:lumMod val="50000"/>
                  </a:schemeClr>
                </a:solidFill>
                <a:latin typeface="Times New Roman" panose="02020603050405020304" pitchFamily="18" charset="0"/>
                <a:cs typeface="Times New Roman" panose="02020603050405020304" pitchFamily="18" charset="0"/>
              </a:rPr>
              <a:t>Soffer</a:t>
            </a:r>
            <a:r>
              <a:rPr lang="en" altLang="zh-CN" sz="800" dirty="0">
                <a:solidFill>
                  <a:schemeClr val="bg2">
                    <a:lumMod val="50000"/>
                  </a:schemeClr>
                </a:solidFill>
                <a:latin typeface="Times New Roman" panose="02020603050405020304" pitchFamily="18" charset="0"/>
                <a:cs typeface="Times New Roman" panose="02020603050405020304" pitchFamily="18" charset="0"/>
              </a:rPr>
              <a:t>, and J. Y. </a:t>
            </a:r>
            <a:r>
              <a:rPr lang="en" altLang="zh-CN" sz="800" dirty="0" err="1">
                <a:solidFill>
                  <a:schemeClr val="bg2">
                    <a:lumMod val="50000"/>
                  </a:schemeClr>
                </a:solidFill>
                <a:latin typeface="Times New Roman" panose="02020603050405020304" pitchFamily="18" charset="0"/>
                <a:cs typeface="Times New Roman" panose="02020603050405020304" pitchFamily="18" charset="0"/>
              </a:rPr>
              <a:t>Zien</a:t>
            </a:r>
            <a:r>
              <a:rPr lang="en" altLang="zh-CN" sz="800" dirty="0">
                <a:solidFill>
                  <a:schemeClr val="bg2">
                    <a:lumMod val="50000"/>
                  </a:schemeClr>
                </a:solidFill>
                <a:latin typeface="Times New Roman" panose="02020603050405020304" pitchFamily="18" charset="0"/>
                <a:cs typeface="Times New Roman" panose="02020603050405020304" pitchFamily="18" charset="0"/>
              </a:rPr>
              <a:t>. Efficient query evaluation using a two-level retrieval process. In CIKM, pages 426–434. ACM, 2003. </a:t>
            </a:r>
          </a:p>
          <a:p>
            <a:r>
              <a:rPr lang="en" altLang="zh-CN" sz="800" dirty="0">
                <a:solidFill>
                  <a:schemeClr val="bg2">
                    <a:lumMod val="50000"/>
                  </a:schemeClr>
                </a:solidFill>
                <a:latin typeface="Times New Roman" panose="02020603050405020304" pitchFamily="18" charset="0"/>
                <a:cs typeface="Times New Roman" panose="02020603050405020304" pitchFamily="18" charset="0"/>
              </a:rPr>
              <a:t>[2] S. Bruch, F. M. </a:t>
            </a:r>
            <a:r>
              <a:rPr lang="en" altLang="zh-CN" sz="800" dirty="0" err="1">
                <a:solidFill>
                  <a:schemeClr val="bg2">
                    <a:lumMod val="50000"/>
                  </a:schemeClr>
                </a:solidFill>
                <a:latin typeface="Times New Roman" panose="02020603050405020304" pitchFamily="18" charset="0"/>
                <a:cs typeface="Times New Roman" panose="02020603050405020304" pitchFamily="18" charset="0"/>
              </a:rPr>
              <a:t>Nardini</a:t>
            </a:r>
            <a:r>
              <a:rPr lang="en" altLang="zh-CN" sz="800" dirty="0">
                <a:solidFill>
                  <a:schemeClr val="bg2">
                    <a:lumMod val="50000"/>
                  </a:schemeClr>
                </a:solidFill>
                <a:latin typeface="Times New Roman" panose="02020603050405020304" pitchFamily="18" charset="0"/>
                <a:cs typeface="Times New Roman" panose="02020603050405020304" pitchFamily="18" charset="0"/>
              </a:rPr>
              <a:t>, A. </a:t>
            </a:r>
            <a:r>
              <a:rPr lang="en" altLang="zh-CN" sz="800" dirty="0" err="1">
                <a:solidFill>
                  <a:schemeClr val="bg2">
                    <a:lumMod val="50000"/>
                  </a:schemeClr>
                </a:solidFill>
                <a:latin typeface="Times New Roman" panose="02020603050405020304" pitchFamily="18" charset="0"/>
                <a:cs typeface="Times New Roman" panose="02020603050405020304" pitchFamily="18" charset="0"/>
              </a:rPr>
              <a:t>Ingber</a:t>
            </a:r>
            <a:r>
              <a:rPr lang="en" altLang="zh-CN" sz="800" dirty="0">
                <a:solidFill>
                  <a:schemeClr val="bg2">
                    <a:lumMod val="50000"/>
                  </a:schemeClr>
                </a:solidFill>
                <a:latin typeface="Times New Roman" panose="02020603050405020304" pitchFamily="18" charset="0"/>
                <a:cs typeface="Times New Roman" panose="02020603050405020304" pitchFamily="18" charset="0"/>
              </a:rPr>
              <a:t>, and E. Liberty. An approximate algorithm for maximum inner product search over streaming sparse vectors. </a:t>
            </a:r>
            <a:r>
              <a:rPr lang="en" altLang="zh-CN" sz="800" dirty="0" err="1">
                <a:solidFill>
                  <a:schemeClr val="bg2">
                    <a:lumMod val="50000"/>
                  </a:schemeClr>
                </a:solidFill>
                <a:latin typeface="Times New Roman" panose="02020603050405020304" pitchFamily="18" charset="0"/>
                <a:cs typeface="Times New Roman" panose="02020603050405020304" pitchFamily="18" charset="0"/>
              </a:rPr>
              <a:t>CoRR</a:t>
            </a:r>
            <a:r>
              <a:rPr lang="en" altLang="zh-CN" sz="800" dirty="0">
                <a:solidFill>
                  <a:schemeClr val="bg2">
                    <a:lumMod val="50000"/>
                  </a:schemeClr>
                </a:solidFill>
                <a:latin typeface="Times New Roman" panose="02020603050405020304" pitchFamily="18" charset="0"/>
                <a:cs typeface="Times New Roman" panose="02020603050405020304" pitchFamily="18" charset="0"/>
              </a:rPr>
              <a:t>, abs/2301.10622, 2023.</a:t>
            </a:r>
          </a:p>
          <a:p>
            <a:r>
              <a:rPr lang="en" altLang="zh-CN" sz="800" dirty="0">
                <a:solidFill>
                  <a:schemeClr val="bg2">
                    <a:lumMod val="50000"/>
                  </a:schemeClr>
                </a:solidFill>
                <a:latin typeface="Times New Roman" panose="02020603050405020304" pitchFamily="18" charset="0"/>
                <a:cs typeface="Times New Roman" panose="02020603050405020304" pitchFamily="18" charset="0"/>
              </a:rPr>
              <a:t>[3] Y. A. </a:t>
            </a:r>
            <a:r>
              <a:rPr lang="en" altLang="zh-CN" sz="800" dirty="0" err="1">
                <a:solidFill>
                  <a:schemeClr val="bg2">
                    <a:lumMod val="50000"/>
                  </a:schemeClr>
                </a:solidFill>
                <a:latin typeface="Times New Roman" panose="02020603050405020304" pitchFamily="18" charset="0"/>
                <a:cs typeface="Times New Roman" panose="02020603050405020304" pitchFamily="18" charset="0"/>
              </a:rPr>
              <a:t>Malkov</a:t>
            </a:r>
            <a:r>
              <a:rPr lang="en" altLang="zh-CN" sz="800" dirty="0">
                <a:solidFill>
                  <a:schemeClr val="bg2">
                    <a:lumMod val="50000"/>
                  </a:schemeClr>
                </a:solidFill>
                <a:latin typeface="Times New Roman" panose="02020603050405020304" pitchFamily="18" charset="0"/>
                <a:cs typeface="Times New Roman" panose="02020603050405020304" pitchFamily="18" charset="0"/>
              </a:rPr>
              <a:t> and D. A. </a:t>
            </a:r>
            <a:r>
              <a:rPr lang="en" altLang="zh-CN" sz="800" dirty="0" err="1">
                <a:solidFill>
                  <a:schemeClr val="bg2">
                    <a:lumMod val="50000"/>
                  </a:schemeClr>
                </a:solidFill>
                <a:latin typeface="Times New Roman" panose="02020603050405020304" pitchFamily="18" charset="0"/>
                <a:cs typeface="Times New Roman" panose="02020603050405020304" pitchFamily="18" charset="0"/>
              </a:rPr>
              <a:t>Yashunin</a:t>
            </a:r>
            <a:r>
              <a:rPr lang="en" altLang="zh-CN" sz="800" dirty="0">
                <a:solidFill>
                  <a:schemeClr val="bg2">
                    <a:lumMod val="50000"/>
                  </a:schemeClr>
                </a:solidFill>
                <a:latin typeface="Times New Roman" panose="02020603050405020304" pitchFamily="18" charset="0"/>
                <a:cs typeface="Times New Roman" panose="02020603050405020304" pitchFamily="18" charset="0"/>
              </a:rPr>
              <a:t>. Efficient and robust approximate nearest neighbor search using hierarchical navigable small world graphs. IEEE Trans. Pattern Anal. Mach. </a:t>
            </a:r>
            <a:r>
              <a:rPr lang="en" altLang="zh-CN" sz="800" dirty="0" err="1">
                <a:solidFill>
                  <a:schemeClr val="bg2">
                    <a:lumMod val="50000"/>
                  </a:schemeClr>
                </a:solidFill>
                <a:latin typeface="Times New Roman" panose="02020603050405020304" pitchFamily="18" charset="0"/>
                <a:cs typeface="Times New Roman" panose="02020603050405020304" pitchFamily="18" charset="0"/>
              </a:rPr>
              <a:t>Intell</a:t>
            </a:r>
            <a:r>
              <a:rPr lang="en" altLang="zh-CN" sz="800" dirty="0">
                <a:solidFill>
                  <a:schemeClr val="bg2">
                    <a:lumMod val="50000"/>
                  </a:schemeClr>
                </a:solidFill>
                <a:latin typeface="Times New Roman" panose="02020603050405020304" pitchFamily="18" charset="0"/>
                <a:cs typeface="Times New Roman" panose="02020603050405020304" pitchFamily="18" charset="0"/>
              </a:rPr>
              <a:t>., 42(4):824–836, 2020. </a:t>
            </a:r>
          </a:p>
          <a:p>
            <a:r>
              <a:rPr lang="en" altLang="zh-CN" sz="800" dirty="0">
                <a:solidFill>
                  <a:schemeClr val="bg2">
                    <a:lumMod val="50000"/>
                  </a:schemeClr>
                </a:solidFill>
                <a:latin typeface="Times New Roman" panose="02020603050405020304" pitchFamily="18" charset="0"/>
                <a:cs typeface="Times New Roman" panose="02020603050405020304" pitchFamily="18" charset="0"/>
              </a:rPr>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3651762d-85a0-44af-ab37-dd3e374b0241"/>
  <p:tag name="COMMONDATA" val="eyJoZGlkIjoiMzBmMjc1MWI0ZjVkYTM5Zjk2NzZhMzNkZTY5N2ZiZT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62827ff8-9ae5-4dc9-a9ad-fa2eb2f18e0c}"/>
  <p:tag name="KSO_WM_BEAUTIFY_FLAG" val=""/>
  <p:tag name="TABLE_ENDDRAG_ORIGIN_RECT" val="291*152"/>
  <p:tag name="TABLE_ENDDRAG_RECT" val="573*294*291*152"/>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5599</TotalTime>
  <Words>2157</Words>
  <Application>Microsoft Macintosh PowerPoint</Application>
  <PresentationFormat>宽屏</PresentationFormat>
  <Paragraphs>168</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12</vt:i4>
      </vt:variant>
    </vt:vector>
  </HeadingPairs>
  <TitlesOfParts>
    <vt:vector size="20" baseType="lpstr">
      <vt:lpstr>等线</vt:lpstr>
      <vt:lpstr>等线 Light</vt:lpstr>
      <vt:lpstr>Inter</vt:lpstr>
      <vt:lpstr>Arial</vt:lpstr>
      <vt:lpstr>Cambria Math</vt:lpstr>
      <vt:lpstr>Times New Roman</vt:lpstr>
      <vt:lpstr>Office 主题​​</vt:lpstr>
      <vt:lpstr>1_Office 主题​​</vt:lpstr>
      <vt:lpstr>PowerPoint 演示文稿</vt:lpstr>
      <vt:lpstr>Maximum Inner Product Search in High-D Spaces</vt:lpstr>
      <vt:lpstr>Problem Definition</vt:lpstr>
      <vt:lpstr>MIPS over Sparse Vector &amp; Dense Vector</vt:lpstr>
      <vt:lpstr>Challenges over Sparse Vector</vt:lpstr>
      <vt:lpstr>Our Method-- SOSIA</vt:lpstr>
      <vt:lpstr>SOS Transformation</vt:lpstr>
      <vt:lpstr>Indexing and Query</vt:lpstr>
      <vt:lpstr>Experimental Results</vt:lpstr>
      <vt:lpstr>Query Performance</vt:lpstr>
      <vt:lpstr>Summary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 Yao</dc:creator>
  <cp:lastModifiedBy>ZHAO Xi</cp:lastModifiedBy>
  <cp:revision>29</cp:revision>
  <dcterms:created xsi:type="dcterms:W3CDTF">2022-04-15T04:21:00Z</dcterms:created>
  <dcterms:modified xsi:type="dcterms:W3CDTF">2024-05-17T06:45:14Z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CFE9BDA21AA94B06A9ADB2CBA7B00F28_12</vt:lpwstr>
  </property>
  <property fmtid="{D5CDD505-2E9C-101B-9397-08002B2CF9AE}" pid="3" name="KSOProductBuildVer">
    <vt:lpwstr>2052-11.1.0.14309</vt:lpwstr>
  </property>
</Properties>
</file>