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69" r:id="rId2"/>
  </p:sldMasterIdLst>
  <p:notesMasterIdLst>
    <p:notesMasterId r:id="rId14"/>
  </p:notesMasterIdLst>
  <p:sldIdLst>
    <p:sldId id="262" r:id="rId3"/>
    <p:sldId id="263" r:id="rId4"/>
    <p:sldId id="264" r:id="rId5"/>
    <p:sldId id="265" r:id="rId6"/>
    <p:sldId id="266" r:id="rId7"/>
    <p:sldId id="267" r:id="rId8"/>
    <p:sldId id="268" r:id="rId9"/>
    <p:sldId id="272" r:id="rId10"/>
    <p:sldId id="271" r:id="rId11"/>
    <p:sldId id="269" r:id="rId12"/>
    <p:sldId id="270" r:id="rId13"/>
  </p:sldIdLst>
  <p:sldSz cx="9144000" cy="6858000" type="screen4x3"/>
  <p:notesSz cx="6884988" cy="10088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71" autoAdjust="0"/>
  </p:normalViewPr>
  <p:slideViewPr>
    <p:cSldViewPr>
      <p:cViewPr varScale="1">
        <p:scale>
          <a:sx n="88" d="100"/>
          <a:sy n="88" d="100"/>
        </p:scale>
        <p:origin x="165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isin Cawley" userId="c7ebb277-34aa-421f-b739-032ced270c1a" providerId="ADAL" clId="{2E125E12-2A18-4562-9C30-7EBC4B67DC22}"/>
    <pc:docChg chg="custSel modSld modMainMaster">
      <pc:chgData name="Oisin Cawley" userId="c7ebb277-34aa-421f-b739-032ced270c1a" providerId="ADAL" clId="{2E125E12-2A18-4562-9C30-7EBC4B67DC22}" dt="2023-10-02T11:12:11.333" v="62" actId="20577"/>
      <pc:docMkLst>
        <pc:docMk/>
      </pc:docMkLst>
      <pc:sldChg chg="modSp">
        <pc:chgData name="Oisin Cawley" userId="c7ebb277-34aa-421f-b739-032ced270c1a" providerId="ADAL" clId="{2E125E12-2A18-4562-9C30-7EBC4B67DC22}" dt="2023-10-02T09:20:21.363" v="13" actId="20577"/>
        <pc:sldMkLst>
          <pc:docMk/>
          <pc:sldMk cId="0" sldId="263"/>
        </pc:sldMkLst>
        <pc:spChg chg="mod">
          <ac:chgData name="Oisin Cawley" userId="c7ebb277-34aa-421f-b739-032ced270c1a" providerId="ADAL" clId="{2E125E12-2A18-4562-9C30-7EBC4B67DC22}" dt="2023-10-02T09:20:21.363" v="13" actId="20577"/>
          <ac:spMkLst>
            <pc:docMk/>
            <pc:sldMk cId="0" sldId="263"/>
            <ac:spMk id="3" creationId="{00000000-0000-0000-0000-000000000000}"/>
          </ac:spMkLst>
        </pc:spChg>
      </pc:sldChg>
      <pc:sldChg chg="addSp modSp modAnim">
        <pc:chgData name="Oisin Cawley" userId="c7ebb277-34aa-421f-b739-032ced270c1a" providerId="ADAL" clId="{2E125E12-2A18-4562-9C30-7EBC4B67DC22}" dt="2023-10-02T11:12:11.333" v="62" actId="20577"/>
        <pc:sldMkLst>
          <pc:docMk/>
          <pc:sldMk cId="0" sldId="266"/>
        </pc:sldMkLst>
        <pc:spChg chg="add mod">
          <ac:chgData name="Oisin Cawley" userId="c7ebb277-34aa-421f-b739-032ced270c1a" providerId="ADAL" clId="{2E125E12-2A18-4562-9C30-7EBC4B67DC22}" dt="2023-10-02T11:12:11.333" v="62" actId="20577"/>
          <ac:spMkLst>
            <pc:docMk/>
            <pc:sldMk cId="0" sldId="266"/>
            <ac:spMk id="5" creationId="{50377097-2355-4370-B273-4E423F1A4B3D}"/>
          </ac:spMkLst>
        </pc:spChg>
      </pc:sldChg>
      <pc:sldMasterChg chg="addSp delSp">
        <pc:chgData name="Oisin Cawley" userId="c7ebb277-34aa-421f-b739-032ced270c1a" providerId="ADAL" clId="{2E125E12-2A18-4562-9C30-7EBC4B67DC22}" dt="2023-09-27T12:52:28.418" v="3"/>
        <pc:sldMasterMkLst>
          <pc:docMk/>
          <pc:sldMasterMk cId="0" sldId="2147483840"/>
        </pc:sldMasterMkLst>
        <pc:picChg chg="add">
          <ac:chgData name="Oisin Cawley" userId="c7ebb277-34aa-421f-b739-032ced270c1a" providerId="ADAL" clId="{2E125E12-2A18-4562-9C30-7EBC4B67DC22}" dt="2023-09-27T12:52:28.418" v="3"/>
          <ac:picMkLst>
            <pc:docMk/>
            <pc:sldMasterMk cId="0" sldId="2147483840"/>
            <ac:picMk id="8" creationId="{E7DA93D8-8AD1-46CB-9219-4F94192F2906}"/>
          </ac:picMkLst>
        </pc:picChg>
        <pc:picChg chg="del">
          <ac:chgData name="Oisin Cawley" userId="c7ebb277-34aa-421f-b739-032ced270c1a" providerId="ADAL" clId="{2E125E12-2A18-4562-9C30-7EBC4B67DC22}" dt="2023-09-27T12:52:27.997" v="2" actId="478"/>
          <ac:picMkLst>
            <pc:docMk/>
            <pc:sldMasterMk cId="0" sldId="2147483840"/>
            <ac:picMk id="1030" creationId="{00000000-0000-0000-0000-000000000000}"/>
          </ac:picMkLst>
        </pc:picChg>
      </pc:sldMasterChg>
      <pc:sldMasterChg chg="addSp delSp">
        <pc:chgData name="Oisin Cawley" userId="c7ebb277-34aa-421f-b739-032ced270c1a" providerId="ADAL" clId="{2E125E12-2A18-4562-9C30-7EBC4B67DC22}" dt="2023-09-27T12:52:23.585" v="1"/>
        <pc:sldMasterMkLst>
          <pc:docMk/>
          <pc:sldMasterMk cId="0" sldId="2147483869"/>
        </pc:sldMasterMkLst>
        <pc:picChg chg="del">
          <ac:chgData name="Oisin Cawley" userId="c7ebb277-34aa-421f-b739-032ced270c1a" providerId="ADAL" clId="{2E125E12-2A18-4562-9C30-7EBC4B67DC22}" dt="2023-09-27T12:52:23.190" v="0" actId="478"/>
          <ac:picMkLst>
            <pc:docMk/>
            <pc:sldMasterMk cId="0" sldId="2147483869"/>
            <ac:picMk id="8" creationId="{00000000-0000-0000-0000-000000000000}"/>
          </ac:picMkLst>
        </pc:picChg>
        <pc:picChg chg="add">
          <ac:chgData name="Oisin Cawley" userId="c7ebb277-34aa-421f-b739-032ced270c1a" providerId="ADAL" clId="{2E125E12-2A18-4562-9C30-7EBC4B67DC22}" dt="2023-09-27T12:52:23.585" v="1"/>
          <ac:picMkLst>
            <pc:docMk/>
            <pc:sldMasterMk cId="0" sldId="2147483869"/>
            <ac:picMk id="9" creationId="{8FB310A9-3573-45BC-8FBA-2C3485C8F8A7}"/>
          </ac:picMkLst>
        </pc:picChg>
      </pc:sldMasterChg>
    </pc:docChg>
  </pc:docChgLst>
  <pc:docChgLst>
    <pc:chgData name="Oisin Cawley" userId="c7ebb277-34aa-421f-b739-032ced270c1a" providerId="ADAL" clId="{B60F44C3-B401-4E5B-9A20-E017D087EC0A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57238"/>
            <a:ext cx="5041900" cy="3783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792663"/>
            <a:ext cx="5510212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5ACD5CE-1CB6-4E94-A92C-124437B24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54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Line</a:t>
            </a:r>
          </a:p>
          <a:p>
            <a:r>
              <a:rPr lang="en-IE" dirty="0"/>
              <a:t>V or “finger four”</a:t>
            </a:r>
          </a:p>
          <a:p>
            <a:r>
              <a:rPr lang="en-IE" dirty="0"/>
              <a:t>Defensive circle</a:t>
            </a:r>
          </a:p>
          <a:p>
            <a:r>
              <a:rPr lang="en-IE" dirty="0"/>
              <a:t>Two abreast in cover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ACD5CE-1CB6-4E94-A92C-124437B24A0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92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orientation in matrix form</a:t>
            </a:r>
            <a:r>
              <a:rPr lang="en-US" sz="1200" baseline="0" dirty="0"/>
              <a:t> otherwise know as a rotation matrix (checkout: https://en.wikipedia.org/wiki/Rotation_matrix)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ACD5CE-1CB6-4E94-A92C-124437B24A0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06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3FCE8-4119-48FF-966B-7E5136F9C4B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CC426-4027-45AA-AA9D-874E7449560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66E8D-4372-4450-AF9F-1F3F69E871F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F7FFA-D0E4-4688-B2F9-1175C1B7E3C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4C9582D-2E31-434C-A6C1-A926DBB0B909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3DDA3-2712-46ED-A771-5399145A3D0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2DE8F-7AAD-415A-8ED8-734D637B39D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0BDE4-987C-4FBC-B9CB-4D6602561EC5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5138E-20E5-4AEE-9593-4CED1FF3B4A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ED188-593D-4E5A-8309-224710DF2B50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25A37-78AD-4AC2-8CFD-83FEBCE0502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978DDB-8E96-4DB2-8C14-28FF9F7399E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633C3-D837-4105-940D-252BA81F687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78F10-B8B1-474C-971B-7BA47E4F6CE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31C60-EE3E-42C6-80FB-27B190A0464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7B5FB-2642-48F7-BDAC-64F1768F7B1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81E1D-31C8-4BDE-8ED6-CD407A12904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3B10E-0F2D-456E-A6C5-ABEC760B5FEE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34AF-0A0C-4B06-AF07-DCF028B85987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CED97-0F19-4EA5-951E-9254A908A87C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1C59A-8D6D-445A-8651-08EDD062102A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1BCED-8D94-45EF-A610-3A53DC3D39D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2E1222C4-AD1C-443F-91C8-5935F67D99D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484313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AI for Games</a:t>
            </a:r>
          </a:p>
        </p:txBody>
      </p:sp>
      <p:pic>
        <p:nvPicPr>
          <p:cNvPr id="8" name="Picture 6" descr="SETU logo">
            <a:extLst>
              <a:ext uri="{FF2B5EF4-FFF2-40B4-BE49-F238E27FC236}">
                <a16:creationId xmlns:a16="http://schemas.microsoft.com/office/drawing/2014/main" id="{E7DA93D8-8AD1-46CB-9219-4F94192F29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041" y="93003"/>
            <a:ext cx="1342293" cy="75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44" r:id="rId9"/>
    <p:sldLayoutId id="2147484145" r:id="rId10"/>
    <p:sldLayoutId id="214748414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98A2B5B-F3F1-46D4-B91B-268967D35FC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981075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AI for Games</a:t>
            </a:r>
          </a:p>
        </p:txBody>
      </p:sp>
      <p:pic>
        <p:nvPicPr>
          <p:cNvPr id="9" name="Picture 6" descr="SETU logo">
            <a:extLst>
              <a:ext uri="{FF2B5EF4-FFF2-40B4-BE49-F238E27FC236}">
                <a16:creationId xmlns:a16="http://schemas.microsoft.com/office/drawing/2014/main" id="{8FB310A9-3573-45BC-8FBA-2C3485C8F8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041" y="93003"/>
            <a:ext cx="1342293" cy="75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50" r:id="rId9"/>
    <p:sldLayoutId id="2147484151" r:id="rId10"/>
    <p:sldLayoutId id="214748415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mP35y8xXxU" TargetMode="External"/><Relationship Id="rId2" Type="http://schemas.openxmlformats.org/officeDocument/2006/relationships/hyperlink" Target="https://www.youtube.com/watch?v=OKRues4Fwrk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Coordinated Movement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435280" cy="5000625"/>
          </a:xfrm>
        </p:spPr>
        <p:txBody>
          <a:bodyPr/>
          <a:lstStyle/>
          <a:p>
            <a:pPr>
              <a:buNone/>
            </a:pPr>
            <a:r>
              <a:rPr lang="en-IE" sz="2400" dirty="0"/>
              <a:t>Individuals can</a:t>
            </a:r>
          </a:p>
          <a:p>
            <a:pPr>
              <a:buNone/>
            </a:pPr>
            <a:r>
              <a:rPr lang="en-IE" sz="2400" dirty="0"/>
              <a:t>1. make decisions that compliment each other</a:t>
            </a:r>
          </a:p>
          <a:p>
            <a:pPr>
              <a:buNone/>
            </a:pPr>
            <a:r>
              <a:rPr lang="en-IE" sz="2400" dirty="0"/>
              <a:t>2. can make a decision as a whole and move in a prescribed, coordinated group</a:t>
            </a:r>
          </a:p>
          <a:p>
            <a:pPr>
              <a:buNone/>
            </a:pPr>
            <a:endParaRPr lang="en-IE" sz="2400" dirty="0"/>
          </a:p>
          <a:p>
            <a:pPr marL="0" indent="0">
              <a:buNone/>
            </a:pPr>
            <a:r>
              <a:rPr lang="en-IE" sz="2400" b="1" dirty="0">
                <a:solidFill>
                  <a:srgbClr val="FF0000"/>
                </a:solidFill>
              </a:rPr>
              <a:t>Formation</a:t>
            </a:r>
            <a:r>
              <a:rPr lang="en-IE" sz="2400" dirty="0"/>
              <a:t>: a set of locations where a character can be positioned. One location is the leader position.</a:t>
            </a:r>
            <a:endParaRPr lang="en-US" sz="2400" dirty="0"/>
          </a:p>
          <a:p>
            <a:pPr marL="0" indent="0">
              <a:buNone/>
            </a:pPr>
            <a:r>
              <a:rPr lang="en-IE" sz="2400" b="1" dirty="0">
                <a:solidFill>
                  <a:srgbClr val="FF0000"/>
                </a:solidFill>
              </a:rPr>
              <a:t>Formation</a:t>
            </a:r>
            <a:r>
              <a:rPr lang="en-IE" sz="2400" dirty="0"/>
              <a:t> </a:t>
            </a:r>
            <a:r>
              <a:rPr lang="en-IE" sz="2400" b="1" dirty="0">
                <a:solidFill>
                  <a:srgbClr val="FF0000"/>
                </a:solidFill>
              </a:rPr>
              <a:t>motion</a:t>
            </a:r>
            <a:r>
              <a:rPr lang="en-IE" sz="2400" dirty="0"/>
              <a:t> is the movement of a group of characters retaining group organisation (under 2.)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Emergent 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Another approach to scalability</a:t>
            </a:r>
          </a:p>
          <a:p>
            <a:r>
              <a:rPr lang="en-US" sz="2800" dirty="0"/>
              <a:t>Each individual NPC</a:t>
            </a:r>
            <a:r>
              <a:rPr lang="en-US" sz="2800" baseline="0" dirty="0"/>
              <a:t> uses a steering behavior</a:t>
            </a:r>
          </a:p>
          <a:p>
            <a:r>
              <a:rPr lang="en-US" sz="2800" baseline="0" dirty="0"/>
              <a:t>Chooses another slot in the formation</a:t>
            </a:r>
          </a:p>
          <a:p>
            <a:pPr lvl="1"/>
            <a:r>
              <a:rPr lang="en-US" sz="2400" dirty="0"/>
              <a:t>(e.g. nearest one)</a:t>
            </a:r>
          </a:p>
          <a:p>
            <a:pPr lvl="0"/>
            <a:r>
              <a:rPr lang="en-US" sz="2800" dirty="0"/>
              <a:t>Uses this as target (if not already being used)</a:t>
            </a:r>
          </a:p>
          <a:p>
            <a:pPr lvl="0"/>
            <a:r>
              <a:rPr lang="en-US" sz="2800" dirty="0"/>
              <a:t>If target is unobtainable</a:t>
            </a:r>
          </a:p>
          <a:p>
            <a:pPr lvl="1"/>
            <a:r>
              <a:rPr lang="en-US" sz="2400" dirty="0"/>
              <a:t>e.g. is in wall or obstacle</a:t>
            </a:r>
          </a:p>
          <a:p>
            <a:pPr lvl="1"/>
            <a:r>
              <a:rPr lang="en-US" sz="2400" dirty="0"/>
              <a:t>choose another slot</a:t>
            </a:r>
          </a:p>
          <a:p>
            <a:pPr lvl="0"/>
            <a:r>
              <a:rPr lang="en-US" sz="2800" dirty="0"/>
              <a:t>Works much like flocking</a:t>
            </a:r>
          </a:p>
          <a:p>
            <a:pPr lvl="1"/>
            <a:r>
              <a:rPr lang="en-US" sz="2400" dirty="0"/>
              <a:t>But formation emerges from individual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10</a:t>
            </a:fld>
            <a:endParaRPr lang="en-I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Emergent 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Or specify a general rule e.g. v-formation</a:t>
            </a:r>
          </a:p>
          <a:p>
            <a:endParaRPr lang="en-US" sz="2800" dirty="0"/>
          </a:p>
          <a:p>
            <a:r>
              <a:rPr lang="en-US" sz="2800" dirty="0"/>
              <a:t>Simple and effective</a:t>
            </a:r>
          </a:p>
          <a:p>
            <a:r>
              <a:rPr lang="en-US" sz="2800" dirty="0"/>
              <a:t>Each NPC can react individually</a:t>
            </a:r>
          </a:p>
          <a:p>
            <a:pPr lvl="1"/>
            <a:r>
              <a:rPr lang="en-US" sz="2400" dirty="0"/>
              <a:t>to obstacles and potential collisions</a:t>
            </a:r>
          </a:p>
          <a:p>
            <a:pPr lvl="1"/>
            <a:r>
              <a:rPr lang="en-US" sz="2400" dirty="0"/>
              <a:t>No need to worry about formation size</a:t>
            </a:r>
          </a:p>
          <a:p>
            <a:endParaRPr lang="en-US" sz="2800" dirty="0"/>
          </a:p>
          <a:p>
            <a:r>
              <a:rPr lang="en-US" sz="2800" dirty="0"/>
              <a:t>But can be difficult to get rules just right</a:t>
            </a:r>
          </a:p>
          <a:p>
            <a:r>
              <a:rPr lang="en-US" sz="2800" dirty="0"/>
              <a:t>Debugging emergent formations can be difficult</a:t>
            </a:r>
          </a:p>
          <a:p>
            <a:pPr lvl="1"/>
            <a:r>
              <a:rPr lang="en-US" sz="2400" dirty="0"/>
              <a:t>of little use for military groups because of characteristic disorder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11</a:t>
            </a:fld>
            <a:endParaRPr lang="en-I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Formation Movement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Movement of </a:t>
            </a:r>
            <a:r>
              <a:rPr lang="en-US" sz="2800" dirty="0" err="1"/>
              <a:t>NPCs</a:t>
            </a:r>
            <a:r>
              <a:rPr lang="en-US" sz="2800" baseline="0" dirty="0"/>
              <a:t> so that they retain some group arrangement.</a:t>
            </a:r>
          </a:p>
          <a:p>
            <a:pPr lvl="1"/>
            <a:r>
              <a:rPr lang="en-US" sz="2400" dirty="0"/>
              <a:t>For Example,</a:t>
            </a:r>
            <a:r>
              <a:rPr lang="en-US" sz="2400" baseline="0" dirty="0"/>
              <a:t> </a:t>
            </a:r>
            <a:r>
              <a:rPr lang="en-US" sz="2400" dirty="0"/>
              <a:t>Fixed Geometric Patterns</a:t>
            </a:r>
          </a:p>
          <a:p>
            <a:pPr lvl="3"/>
            <a:r>
              <a:rPr lang="en-US" sz="1800" dirty="0"/>
              <a:t>Single file, row, V-shape,</a:t>
            </a:r>
          </a:p>
          <a:p>
            <a:pPr lvl="1"/>
            <a:r>
              <a:rPr lang="en-US" sz="2400" dirty="0"/>
              <a:t>Used in </a:t>
            </a:r>
          </a:p>
          <a:p>
            <a:pPr lvl="2"/>
            <a:r>
              <a:rPr lang="en-US" sz="2000" dirty="0"/>
              <a:t>Team Sports, Squad Based games,</a:t>
            </a:r>
            <a:r>
              <a:rPr lang="en-US" sz="2000" baseline="0" dirty="0"/>
              <a:t> RTS </a:t>
            </a:r>
          </a:p>
          <a:p>
            <a:pPr lvl="1"/>
            <a:r>
              <a:rPr lang="en-US" sz="2400" baseline="0" dirty="0"/>
              <a:t>and also in</a:t>
            </a:r>
          </a:p>
          <a:p>
            <a:pPr lvl="2"/>
            <a:r>
              <a:rPr lang="en-US" sz="2000" baseline="0" dirty="0"/>
              <a:t>FPS</a:t>
            </a:r>
            <a:r>
              <a:rPr lang="en-US" sz="2000" baseline="0"/>
              <a:t>, Driving, Action Adventure</a:t>
            </a:r>
            <a:endParaRPr lang="en-US" sz="2000" baseline="0" dirty="0"/>
          </a:p>
          <a:p>
            <a:pPr lvl="0"/>
            <a:r>
              <a:rPr lang="en-US" sz="2800" dirty="0"/>
              <a:t>Both Simple and Flexible</a:t>
            </a:r>
          </a:p>
          <a:p>
            <a:pPr lvl="1"/>
            <a:r>
              <a:rPr lang="en-US" sz="2400" dirty="0"/>
              <a:t>more stable and easier to write than collaborative tactical decision making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2</a:t>
            </a:fld>
            <a:endParaRPr lang="en-I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Fixed 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Defined as a set of position slots</a:t>
            </a:r>
          </a:p>
          <a:p>
            <a:pPr lvl="1"/>
            <a:r>
              <a:rPr lang="en-US" dirty="0"/>
              <a:t>locations where a character can be positioned</a:t>
            </a:r>
          </a:p>
          <a:p>
            <a:pPr lvl="2"/>
            <a:r>
              <a:rPr lang="en-US" dirty="0"/>
              <a:t>relative to leader</a:t>
            </a:r>
          </a:p>
          <a:p>
            <a:pPr lvl="0"/>
            <a:r>
              <a:rPr lang="en-US" dirty="0"/>
              <a:t>Leader slot defines origin for position and orientation</a:t>
            </a:r>
          </a:p>
          <a:p>
            <a:pPr lvl="0"/>
            <a:r>
              <a:rPr lang="en-US" dirty="0"/>
              <a:t>Leader moves as normal</a:t>
            </a:r>
          </a:p>
          <a:p>
            <a:pPr lvl="0"/>
            <a:r>
              <a:rPr lang="en-US" dirty="0"/>
              <a:t>Pattern is translated and oriented so that the leader is in the leader slot and facing appropriate</a:t>
            </a:r>
            <a:r>
              <a:rPr lang="en-US" baseline="0" dirty="0"/>
              <a:t> 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3</a:t>
            </a:fld>
            <a:endParaRPr lang="en-I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Fixed Formations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aseline="0" dirty="0"/>
              <a:t>As leader moves so pattern moves</a:t>
            </a:r>
          </a:p>
          <a:p>
            <a:pPr lvl="0"/>
            <a:r>
              <a:rPr lang="en-US" baseline="0" dirty="0"/>
              <a:t>Each character fits into a slot</a:t>
            </a:r>
          </a:p>
          <a:p>
            <a:pPr lvl="0"/>
            <a:r>
              <a:rPr lang="en-US" baseline="0" dirty="0"/>
              <a:t>Can be assigned directly</a:t>
            </a:r>
          </a:p>
          <a:p>
            <a:pPr lvl="1"/>
            <a:r>
              <a:rPr lang="en-US" dirty="0"/>
              <a:t>i.e. match position and orientation without needing kinematic or dynamic steering behavior</a:t>
            </a:r>
          </a:p>
          <a:p>
            <a:endParaRPr lang="en-US" dirty="0"/>
          </a:p>
          <a:p>
            <a:pPr lvl="0"/>
            <a:r>
              <a:rPr lang="en-US" sz="2800" dirty="0"/>
              <a:t>Examples:</a:t>
            </a:r>
          </a:p>
          <a:p>
            <a:pPr lvl="1"/>
            <a:r>
              <a:rPr lang="en-US" sz="2400" dirty="0"/>
              <a:t>Line, Circle, Two abreast in cover, V or “Finger Four”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4</a:t>
            </a:fld>
            <a:endParaRPr lang="en-I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Calculating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If slot is at position </a:t>
            </a:r>
            <a:r>
              <a:rPr lang="en-US" sz="2800" dirty="0" err="1"/>
              <a:t>r</a:t>
            </a:r>
            <a:r>
              <a:rPr lang="en-US" sz="2800" baseline="-25000" dirty="0" err="1"/>
              <a:t>s</a:t>
            </a:r>
            <a:r>
              <a:rPr lang="en-US" sz="2800" dirty="0"/>
              <a:t> relative to the leader slot then position of NPC at that slot is:</a:t>
            </a:r>
          </a:p>
          <a:p>
            <a:pPr>
              <a:buNone/>
            </a:pPr>
            <a:r>
              <a:rPr lang="en-US" sz="2800" dirty="0"/>
              <a:t>		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800" baseline="-25000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800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 p</a:t>
            </a:r>
            <a:r>
              <a:rPr lang="en-US" sz="2800" baseline="-25000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+ 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Ω</a:t>
            </a:r>
            <a:r>
              <a:rPr lang="en-US" sz="2800" baseline="-25000" dirty="0" err="1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2800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800" baseline="-25000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800" baseline="-25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/>
              <a:t>	p</a:t>
            </a:r>
            <a:r>
              <a:rPr lang="en-US" sz="2800" baseline="-25000" dirty="0"/>
              <a:t>l</a:t>
            </a:r>
            <a:r>
              <a:rPr lang="en-US" sz="2800" dirty="0"/>
              <a:t> = position of leader</a:t>
            </a:r>
          </a:p>
          <a:p>
            <a:pPr>
              <a:buNone/>
            </a:pPr>
            <a:r>
              <a:rPr lang="en-US" sz="20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2000" kern="12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rPr>
              <a:t>Ω</a:t>
            </a:r>
            <a:r>
              <a:rPr lang="en-US" sz="2000" kern="1200" baseline="-25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sz="2800" dirty="0"/>
              <a:t> = orientation of leader (in matrix form)</a:t>
            </a:r>
          </a:p>
          <a:p>
            <a:endParaRPr lang="en-US" sz="2800" dirty="0"/>
          </a:p>
          <a:p>
            <a:r>
              <a:rPr lang="en-US" sz="2800" dirty="0"/>
              <a:t>Orientation of NPC in slot is: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O</a:t>
            </a:r>
            <a:r>
              <a:rPr lang="en-US" sz="2800" baseline="-25000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800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800" baseline="-25000" dirty="0" err="1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2800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800" baseline="-25000" dirty="0" err="1">
                <a:latin typeface="Courier New" pitchFamily="49" charset="0"/>
                <a:cs typeface="Courier New" pitchFamily="49" charset="0"/>
              </a:rPr>
              <a:t>s</a:t>
            </a:r>
            <a:endParaRPr lang="en-US" sz="2800" baseline="-25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 err="1"/>
              <a:t>W</a:t>
            </a:r>
            <a:r>
              <a:rPr lang="en-US" sz="2800" baseline="-25000" dirty="0" err="1"/>
              <a:t>l</a:t>
            </a:r>
            <a:r>
              <a:rPr lang="en-US" sz="2800" dirty="0"/>
              <a:t> = orientation of the leader</a:t>
            </a:r>
          </a:p>
          <a:p>
            <a:pPr>
              <a:buNone/>
            </a:pPr>
            <a:r>
              <a:rPr lang="en-US" sz="2800" dirty="0"/>
              <a:t>	W</a:t>
            </a:r>
            <a:r>
              <a:rPr lang="en-US" sz="2800" baseline="-25000" dirty="0"/>
              <a:t>s</a:t>
            </a:r>
            <a:r>
              <a:rPr lang="en-US" sz="2800" dirty="0"/>
              <a:t> = orientation of slot s, relative to the leader</a:t>
            </a:r>
          </a:p>
          <a:p>
            <a:pPr>
              <a:buNone/>
            </a:pPr>
            <a:r>
              <a:rPr lang="en-US" sz="2800" dirty="0"/>
              <a:t>	</a:t>
            </a:r>
          </a:p>
          <a:p>
            <a:pPr>
              <a:buNone/>
            </a:pPr>
            <a:endParaRPr lang="en-US" sz="28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5</a:t>
            </a:fld>
            <a:endParaRPr lang="en-I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377097-2355-4370-B273-4E423F1A4B3D}"/>
              </a:ext>
            </a:extLst>
          </p:cNvPr>
          <p:cNvSpPr/>
          <p:nvPr/>
        </p:nvSpPr>
        <p:spPr>
          <a:xfrm>
            <a:off x="6372199" y="1628800"/>
            <a:ext cx="2466907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 in SFML just use an SF::</a:t>
            </a:r>
            <a:r>
              <a:rPr lang="en-US" dirty="0" err="1"/>
              <a:t>Trasform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Leader Movement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Movement</a:t>
            </a:r>
            <a:r>
              <a:rPr lang="en-US" sz="2800" baseline="0" dirty="0"/>
              <a:t> of NPC should take into account the fact that it is leader</a:t>
            </a:r>
          </a:p>
          <a:p>
            <a:pPr lvl="1"/>
            <a:r>
              <a:rPr lang="en-US" sz="2400" dirty="0"/>
              <a:t>Limits on speed it can turn</a:t>
            </a:r>
          </a:p>
          <a:p>
            <a:pPr lvl="0"/>
            <a:r>
              <a:rPr lang="en-US" sz="2800" dirty="0"/>
              <a:t>Collision detection should take into account the size of the formation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/>
              <a:t>Difficult to use in complex formations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6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Example - Overlord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baseline="0" dirty="0"/>
              <a:t>Player controls</a:t>
            </a:r>
            <a:r>
              <a:rPr lang="en-IE" sz="2800" dirty="0"/>
              <a:t> the minions</a:t>
            </a:r>
          </a:p>
          <a:p>
            <a:r>
              <a:rPr lang="en-IE" sz="2800" baseline="0" dirty="0"/>
              <a:t>Minions move in</a:t>
            </a:r>
            <a:r>
              <a:rPr lang="en-IE" sz="2800" dirty="0"/>
              <a:t> pyramid formation</a:t>
            </a:r>
            <a:endParaRPr lang="en-IE" sz="28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7</a:t>
            </a:fld>
            <a:endParaRPr lang="en-IE" dirty="0"/>
          </a:p>
        </p:txBody>
      </p:sp>
      <p:pic>
        <p:nvPicPr>
          <p:cNvPr id="4098" name="Picture 2" descr="https://software.intel.com/sites/default/files/managed/54/1e/P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420888"/>
            <a:ext cx="4526725" cy="2736304"/>
          </a:xfrm>
          <a:prstGeom prst="rect">
            <a:avLst/>
          </a:prstGeom>
          <a:noFill/>
        </p:spPr>
      </p:pic>
      <p:pic>
        <p:nvPicPr>
          <p:cNvPr id="4100" name="Picture 4" descr="https://software.intel.com/sites/default/files/managed/7f/05/P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789040"/>
            <a:ext cx="3000375" cy="2352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2800" dirty="0"/>
          </a:p>
          <a:p>
            <a:r>
              <a:rPr lang="en-IE" sz="2800" dirty="0"/>
              <a:t>Squad Movement Formations &amp; Techniques</a:t>
            </a:r>
          </a:p>
          <a:p>
            <a:r>
              <a:rPr lang="en-IE" sz="2800" dirty="0">
                <a:hlinkClick r:id="rId2"/>
              </a:rPr>
              <a:t>https://www.youtube.com/watch?v=OKRues4Fwrk</a:t>
            </a:r>
            <a:endParaRPr lang="en-IE" sz="2800" dirty="0"/>
          </a:p>
          <a:p>
            <a:endParaRPr lang="en-IE" sz="2800" baseline="0" dirty="0"/>
          </a:p>
          <a:p>
            <a:r>
              <a:rPr lang="en-IE" sz="2800" dirty="0"/>
              <a:t>Game of Thrones</a:t>
            </a:r>
          </a:p>
          <a:p>
            <a:r>
              <a:rPr lang="en-IE" sz="2800" dirty="0">
                <a:hlinkClick r:id="rId3"/>
              </a:rPr>
              <a:t>https://www.youtube.com/watch?v=dmP35y8xXxU</a:t>
            </a:r>
            <a:endParaRPr lang="en-IE" sz="28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8732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Scalable Formations?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Scale depending</a:t>
            </a:r>
            <a:r>
              <a:rPr lang="en-IE" baseline="0" dirty="0"/>
              <a:t> on number of NPCs</a:t>
            </a:r>
          </a:p>
          <a:p>
            <a:r>
              <a:rPr lang="en-IE" baseline="0" dirty="0"/>
              <a:t>Slots are dynamic</a:t>
            </a:r>
          </a:p>
          <a:p>
            <a:pPr lvl="1"/>
            <a:r>
              <a:rPr lang="en-IE" dirty="0"/>
              <a:t>No explicit list</a:t>
            </a:r>
            <a:r>
              <a:rPr lang="en-IE" baseline="0" dirty="0"/>
              <a:t> of slot locations</a:t>
            </a:r>
          </a:p>
          <a:p>
            <a:pPr lvl="1"/>
            <a:r>
              <a:rPr lang="en-IE" dirty="0"/>
              <a:t>e.g. defensive circles</a:t>
            </a:r>
            <a:endParaRPr lang="en-IE" baseline="0" dirty="0"/>
          </a:p>
          <a:p>
            <a:pPr lvl="0"/>
            <a:r>
              <a:rPr lang="en-IE" dirty="0"/>
              <a:t>Algorithm</a:t>
            </a:r>
            <a:r>
              <a:rPr lang="en-IE" baseline="0" dirty="0"/>
              <a:t> </a:t>
            </a:r>
            <a:r>
              <a:rPr lang="en-IE" baseline="0"/>
              <a:t>can be </a:t>
            </a:r>
            <a:r>
              <a:rPr lang="en-IE" baseline="0" dirty="0"/>
              <a:t>much more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9</a:t>
            </a:fld>
            <a:endParaRPr lang="en-I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5145</TotalTime>
  <Words>609</Words>
  <Application>Microsoft Office PowerPoint</Application>
  <PresentationFormat>On-screen Show (4:3)</PresentationFormat>
  <Paragraphs>106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Custom Design</vt:lpstr>
      <vt:lpstr>1_Custom Design</vt:lpstr>
      <vt:lpstr>Coordinated Movement</vt:lpstr>
      <vt:lpstr>Formation Movement</vt:lpstr>
      <vt:lpstr>Fixed Formations</vt:lpstr>
      <vt:lpstr>Fixed Formations </vt:lpstr>
      <vt:lpstr>Calculating Position</vt:lpstr>
      <vt:lpstr>Leader Movement</vt:lpstr>
      <vt:lpstr>Example - Overlord</vt:lpstr>
      <vt:lpstr>Example</vt:lpstr>
      <vt:lpstr>Scalable Formations?</vt:lpstr>
      <vt:lpstr>Emergent Formations</vt:lpstr>
      <vt:lpstr>Emergent Formations</vt:lpstr>
    </vt:vector>
  </TitlesOfParts>
  <Company>ModusLink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8086 chip set architecture course.</dc:title>
  <dc:creator>oisin_cawley</dc:creator>
  <cp:lastModifiedBy>Oisin Cawley</cp:lastModifiedBy>
  <cp:revision>682</cp:revision>
  <dcterms:created xsi:type="dcterms:W3CDTF">2007-05-08T17:20:09Z</dcterms:created>
  <dcterms:modified xsi:type="dcterms:W3CDTF">2023-10-02T11:12:13Z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TC011594401033</vt:lpwstr>
  </property>
</Properties>
</file>