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22"/>
  </p:notes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81" r:id="rId11"/>
    <p:sldId id="271" r:id="rId12"/>
    <p:sldId id="272" r:id="rId13"/>
    <p:sldId id="273" r:id="rId14"/>
    <p:sldId id="274" r:id="rId15"/>
    <p:sldId id="277" r:id="rId16"/>
    <p:sldId id="275" r:id="rId17"/>
    <p:sldId id="276" r:id="rId18"/>
    <p:sldId id="278" r:id="rId19"/>
    <p:sldId id="279" r:id="rId20"/>
    <p:sldId id="280" r:id="rId21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9A699459-499F-4C55-A2C3-2530E1FE04B4}"/>
  </pc:docChgLst>
  <pc:docChgLst>
    <pc:chgData name="Oisin Cawley" userId="c7ebb277-34aa-421f-b739-032ced270c1a" providerId="ADAL" clId="{3EB9E973-BEBE-4481-A9A0-5004C9611484}"/>
  </pc:docChgLst>
  <pc:docChgLst>
    <pc:chgData name="Oisin Cawley" userId="6b66d80f-e52a-4eb8-b588-9059f489afa4" providerId="ADAL" clId="{AFC6D5FE-5E18-45E6-B92D-6991E574D73A}"/>
    <pc:docChg chg="modSld">
      <pc:chgData name="Oisin Cawley" userId="6b66d80f-e52a-4eb8-b588-9059f489afa4" providerId="ADAL" clId="{AFC6D5FE-5E18-45E6-B92D-6991E574D73A}" dt="2024-09-26T08:38:01.926" v="67" actId="20577"/>
      <pc:docMkLst>
        <pc:docMk/>
      </pc:docMkLst>
      <pc:sldChg chg="modSp">
        <pc:chgData name="Oisin Cawley" userId="6b66d80f-e52a-4eb8-b588-9059f489afa4" providerId="ADAL" clId="{AFC6D5FE-5E18-45E6-B92D-6991E574D73A}" dt="2024-09-26T08:38:01.926" v="67" actId="20577"/>
        <pc:sldMkLst>
          <pc:docMk/>
          <pc:sldMk cId="0" sldId="279"/>
        </pc:sldMkLst>
        <pc:spChg chg="mod">
          <ac:chgData name="Oisin Cawley" userId="6b66d80f-e52a-4eb8-b588-9059f489afa4" providerId="ADAL" clId="{AFC6D5FE-5E18-45E6-B92D-6991E574D73A}" dt="2024-09-26T08:38:01.926" v="67" actId="20577"/>
          <ac:spMkLst>
            <pc:docMk/>
            <pc:sldMk cId="0" sldId="279"/>
            <ac:spMk id="20483" creationId="{00000000-0000-0000-0000-000000000000}"/>
          </ac:spMkLst>
        </pc:spChg>
      </pc:sldChg>
      <pc:sldChg chg="addSp modSp modAnim">
        <pc:chgData name="Oisin Cawley" userId="6b66d80f-e52a-4eb8-b588-9059f489afa4" providerId="ADAL" clId="{AFC6D5FE-5E18-45E6-B92D-6991E574D73A}" dt="2024-09-23T10:31:03.645" v="43"/>
        <pc:sldMkLst>
          <pc:docMk/>
          <pc:sldMk cId="0" sldId="281"/>
        </pc:sldMkLst>
        <pc:spChg chg="add mod">
          <ac:chgData name="Oisin Cawley" userId="6b66d80f-e52a-4eb8-b588-9059f489afa4" providerId="ADAL" clId="{AFC6D5FE-5E18-45E6-B92D-6991E574D73A}" dt="2024-09-23T10:30:31.976" v="42" actId="1076"/>
          <ac:spMkLst>
            <pc:docMk/>
            <pc:sldMk cId="0" sldId="281"/>
            <ac:spMk id="2" creationId="{4B9FD1BE-D4BA-4815-8D83-C23B93BC05A1}"/>
          </ac:spMkLst>
        </pc:spChg>
      </pc:sldChg>
    </pc:docChg>
  </pc:docChgLst>
  <pc:docChgLst>
    <pc:chgData name="Oisin Cawley" userId="c7ebb277-34aa-421f-b739-032ced270c1a" providerId="ADAL" clId="{FEADDBD7-1B4B-4E9D-8BC9-8BE79999EABB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e6zrkQwJM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>
                <a:hlinkClick r:id="rId3"/>
              </a:rPr>
              <a:t>https://www.youtube.com/watch?v=Oe6zrkQwJMw</a:t>
            </a:r>
            <a:endParaRPr lang="en-IE" dirty="0"/>
          </a:p>
          <a:p>
            <a:r>
              <a:rPr lang="en-IE" dirty="0"/>
              <a:t>https://www.youtube.com/watch?v=V4f_1_r80RY</a:t>
            </a:r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7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lord of the rings: movement</a:t>
            </a:r>
            <a:r>
              <a:rPr lang="en-IE" baseline="0" dirty="0"/>
              <a:t> of the orc armies used steering behaviours via software called Massive: </a:t>
            </a:r>
          </a:p>
          <a:p>
            <a:r>
              <a:rPr lang="en-IE" baseline="0" dirty="0"/>
              <a:t>http://www.massivesoftware.com/</a:t>
            </a:r>
          </a:p>
          <a:p>
            <a:endParaRPr lang="en-IE" baseline="0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5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If we simply use</a:t>
            </a:r>
            <a:r>
              <a:rPr lang="en-IE" baseline="0" dirty="0"/>
              <a:t> the above general rule for choosing a leader, instead of designating one, then we cover the situation of a leader getting destroyed and the group becoming leaderless.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5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Check out: http://chemwiki.ucdavis.edu/Physical_Chemistry/Physical_Properties_of_Matter/Intermolecular_Forces/Lennard-Jones</a:t>
            </a:r>
            <a:r>
              <a:rPr lang="en-IE"/>
              <a:t>_Potential</a:t>
            </a:r>
            <a:endParaRPr lang="en-IE" dirty="0"/>
          </a:p>
          <a:p>
            <a:r>
              <a:rPr lang="en-IE" dirty="0"/>
              <a:t>Or a good diagram at: http://chemistry.stackexchange.com/questions/34214/physical-significance-of-double-well-potential-in-quantum-bonding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41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Check out: http://chemwiki.ucdavis.edu/Physical_Chemistry/Physical_Properties_of_Matter/Intermolecular_Forces/Lennard-Jones</a:t>
            </a:r>
            <a:r>
              <a:rPr lang="en-IE"/>
              <a:t>_Potential</a:t>
            </a:r>
            <a:endParaRPr lang="en-IE" dirty="0"/>
          </a:p>
          <a:p>
            <a:r>
              <a:rPr lang="en-IE" dirty="0"/>
              <a:t>Or a good diagram at: http://chemistry.stackexchange.com/questions/34214/physical-significance-of-double-well-potential-in-quantum-bonding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03D7E6C0-80FE-41EA-B02F-3D57468605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F2970162-31E4-4599-93C4-DB839F6353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cPLCf05Vr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e6zrkQwJM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Flocking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Rationale</a:t>
            </a:r>
          </a:p>
          <a:p>
            <a:pPr lvl="1"/>
            <a:r>
              <a:rPr lang="en-GB" dirty="0"/>
              <a:t>To display realistic group behaviour 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Birds, Fish, Sheep, Borg, Squad behaviour</a:t>
            </a:r>
          </a:p>
          <a:p>
            <a:pPr lvl="0"/>
            <a:r>
              <a:rPr lang="en-GB" dirty="0"/>
              <a:t>Three Simple rules</a:t>
            </a:r>
          </a:p>
          <a:p>
            <a:pPr lvl="1"/>
            <a:r>
              <a:rPr lang="en-GB" dirty="0"/>
              <a:t>Cohesion</a:t>
            </a:r>
          </a:p>
          <a:p>
            <a:pPr lvl="2"/>
            <a:r>
              <a:rPr lang="en-GB" dirty="0"/>
              <a:t>Steer towards average position of neighbours</a:t>
            </a:r>
          </a:p>
          <a:p>
            <a:pPr lvl="1"/>
            <a:r>
              <a:rPr lang="en-GB" dirty="0"/>
              <a:t>Alignment</a:t>
            </a:r>
          </a:p>
          <a:p>
            <a:pPr lvl="2"/>
            <a:r>
              <a:rPr lang="en-GB" dirty="0"/>
              <a:t>Steer so as to align to average velocity of neighbours</a:t>
            </a:r>
          </a:p>
          <a:p>
            <a:pPr lvl="1"/>
            <a:r>
              <a:rPr lang="en-GB" dirty="0"/>
              <a:t>Separation</a:t>
            </a:r>
          </a:p>
          <a:p>
            <a:pPr lvl="2"/>
            <a:r>
              <a:rPr lang="en-GB" dirty="0"/>
              <a:t>Steer so as to avoid colliding with neighbours</a:t>
            </a:r>
          </a:p>
          <a:p>
            <a:endParaRPr lang="en-GB" dirty="0"/>
          </a:p>
          <a:p>
            <a:r>
              <a:rPr lang="en-GB" dirty="0"/>
              <a:t>Result is called </a:t>
            </a:r>
            <a:r>
              <a:rPr lang="en-GB" b="1" dirty="0"/>
              <a:t>emergent behaviour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Leaders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ea typeface="Arial" charset="0"/>
                <a:cs typeface="Arial" charset="0"/>
              </a:rPr>
              <a:t>To do useful and/or purposeful behaviour a flock needs a leader to make decisions</a:t>
            </a:r>
          </a:p>
          <a:p>
            <a:r>
              <a:rPr lang="en-GB" dirty="0">
                <a:ea typeface="Arial" charset="0"/>
                <a:cs typeface="Arial" charset="0"/>
              </a:rPr>
              <a:t>How do we choose a leader?</a:t>
            </a:r>
          </a:p>
          <a:p>
            <a:pPr lvl="1"/>
            <a:r>
              <a:rPr lang="en-GB" dirty="0">
                <a:ea typeface="Arial" charset="0"/>
                <a:cs typeface="Arial" charset="0"/>
              </a:rPr>
              <a:t>Any unit with no units directly in front of it becomes a leader</a:t>
            </a:r>
          </a:p>
          <a:p>
            <a:pPr lvl="1"/>
            <a:r>
              <a:rPr lang="en-GB" dirty="0">
                <a:ea typeface="Arial" charset="0"/>
                <a:cs typeface="Arial" charset="0"/>
              </a:rPr>
              <a:t>We need two fields of view</a:t>
            </a:r>
          </a:p>
          <a:p>
            <a:pPr lvl="2"/>
            <a:r>
              <a:rPr lang="en-GB" dirty="0">
                <a:ea typeface="Arial" charset="0"/>
                <a:cs typeface="Arial" charset="0"/>
              </a:rPr>
              <a:t>Standard </a:t>
            </a:r>
            <a:r>
              <a:rPr lang="en-GB" dirty="0" err="1">
                <a:ea typeface="Arial" charset="0"/>
                <a:cs typeface="Arial" charset="0"/>
              </a:rPr>
              <a:t>FoV</a:t>
            </a:r>
            <a:r>
              <a:rPr lang="en-GB" dirty="0">
                <a:ea typeface="Arial" charset="0"/>
                <a:cs typeface="Arial" charset="0"/>
              </a:rPr>
              <a:t> for flocking</a:t>
            </a:r>
          </a:p>
          <a:p>
            <a:pPr lvl="2"/>
            <a:r>
              <a:rPr lang="en-GB" dirty="0">
                <a:ea typeface="Arial" charset="0"/>
                <a:cs typeface="Arial" charset="0"/>
              </a:rPr>
              <a:t>Narrow </a:t>
            </a:r>
            <a:r>
              <a:rPr lang="en-GB" dirty="0" err="1">
                <a:ea typeface="Arial" charset="0"/>
                <a:cs typeface="Arial" charset="0"/>
              </a:rPr>
              <a:t>FoV</a:t>
            </a:r>
            <a:r>
              <a:rPr lang="en-GB" dirty="0">
                <a:ea typeface="Arial" charset="0"/>
                <a:cs typeface="Arial" charset="0"/>
              </a:rPr>
              <a:t> for deciding on leadership</a:t>
            </a:r>
          </a:p>
          <a:p>
            <a:r>
              <a:rPr lang="en-GB" dirty="0">
                <a:ea typeface="Arial" charset="0"/>
                <a:cs typeface="Arial" charset="0"/>
              </a:rPr>
              <a:t>Compute Unit number in narrow </a:t>
            </a:r>
            <a:r>
              <a:rPr lang="en-GB" dirty="0" err="1">
                <a:ea typeface="Arial" charset="0"/>
                <a:cs typeface="Arial" charset="0"/>
              </a:rPr>
              <a:t>FoV</a:t>
            </a:r>
            <a:endParaRPr lang="en-GB" dirty="0">
              <a:ea typeface="Arial" charset="0"/>
              <a:cs typeface="Arial" charset="0"/>
            </a:endParaRPr>
          </a:p>
          <a:p>
            <a:r>
              <a:rPr lang="en-GB" dirty="0">
                <a:ea typeface="Arial" charset="0"/>
                <a:cs typeface="Arial" charset="0"/>
              </a:rPr>
              <a:t>If equal to zero then do leader stuff</a:t>
            </a:r>
          </a:p>
          <a:p>
            <a:pPr lvl="1"/>
            <a:r>
              <a:rPr lang="en-GB" dirty="0">
                <a:ea typeface="Arial" charset="0"/>
                <a:cs typeface="Arial" charset="0"/>
              </a:rPr>
              <a:t>Chase, Avoid, Wander</a:t>
            </a:r>
          </a:p>
          <a:p>
            <a:r>
              <a:rPr lang="en-GB" dirty="0">
                <a:ea typeface="Arial" charset="0"/>
                <a:cs typeface="Arial" charset="0"/>
              </a:rPr>
              <a:t>Otherwise do flocking stuff</a:t>
            </a:r>
          </a:p>
          <a:p>
            <a:pPr marL="0" indent="0">
              <a:buNone/>
            </a:pPr>
            <a:endParaRPr lang="en-GB" sz="2800" dirty="0">
              <a:ea typeface="Arial" charset="0"/>
              <a:cs typeface="Arial" charset="0"/>
              <a:hlinkClick r:id="rId3"/>
            </a:endParaRPr>
          </a:p>
          <a:p>
            <a:pPr marL="0" indent="0">
              <a:buNone/>
            </a:pPr>
            <a:endParaRPr lang="en-GB" sz="2800" dirty="0">
              <a:ea typeface="Arial" charset="0"/>
              <a:cs typeface="Arial" charset="0"/>
              <a:hlinkClick r:id="rId3"/>
            </a:endParaRPr>
          </a:p>
          <a:p>
            <a:pPr marL="0" indent="0">
              <a:buNone/>
            </a:pPr>
            <a:r>
              <a:rPr lang="en-GB" sz="2800" dirty="0">
                <a:ea typeface="Arial" charset="0"/>
                <a:cs typeface="Arial" charset="0"/>
                <a:hlinkClick r:id="rId3"/>
              </a:rPr>
              <a:t>Example from Half-Life</a:t>
            </a:r>
            <a:endParaRPr lang="el-GR" sz="2800" dirty="0"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Swarming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Rationale</a:t>
            </a:r>
          </a:p>
          <a:p>
            <a:pPr lvl="1"/>
            <a:r>
              <a:rPr lang="en-GB" sz="2400" dirty="0"/>
              <a:t>Display realistic unit and group behaviour</a:t>
            </a:r>
          </a:p>
          <a:p>
            <a:pPr lvl="1"/>
            <a:r>
              <a:rPr lang="en-GB" sz="2400" dirty="0"/>
              <a:t>A little more chaotic looking</a:t>
            </a:r>
          </a:p>
          <a:p>
            <a:pPr lvl="1"/>
            <a:endParaRPr lang="en-GB" sz="2400" dirty="0"/>
          </a:p>
          <a:p>
            <a:r>
              <a:rPr lang="en-GB" sz="2800" dirty="0"/>
              <a:t>Examples</a:t>
            </a:r>
          </a:p>
          <a:p>
            <a:pPr lvl="1"/>
            <a:r>
              <a:rPr lang="en-GB" sz="2400" dirty="0"/>
              <a:t>Swarming bees or insects, panicked crowd movement</a:t>
            </a:r>
          </a:p>
          <a:p>
            <a:endParaRPr lang="en-GB" sz="2800" dirty="0"/>
          </a:p>
          <a:p>
            <a:r>
              <a:rPr lang="en-GB" sz="2800" dirty="0"/>
              <a:t>Should include</a:t>
            </a:r>
          </a:p>
          <a:p>
            <a:pPr lvl="1"/>
            <a:r>
              <a:rPr lang="en-GB" sz="2400" dirty="0"/>
              <a:t>Obstacle avoidance, Chasing and Evading</a:t>
            </a:r>
          </a:p>
          <a:p>
            <a:pPr lvl="1"/>
            <a:r>
              <a:rPr lang="en-GB" sz="2400" dirty="0"/>
              <a:t>Make use of potential forces</a:t>
            </a:r>
          </a:p>
          <a:p>
            <a:pPr lvl="1"/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Lenard-Jones Potential function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latin typeface="Courier New" pitchFamily="49" charset="0"/>
                <a:cs typeface="Courier New" pitchFamily="49" charset="0"/>
              </a:rPr>
              <a:t>U = -A/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GB" sz="2400" b="1" baseline="30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+ B/</a:t>
            </a:r>
            <a:r>
              <a:rPr lang="en-GB" sz="2400" b="1" dirty="0" err="1">
                <a:latin typeface="Courier New" pitchFamily="49" charset="0"/>
                <a:cs typeface="Courier New" pitchFamily="49" charset="0"/>
              </a:rPr>
              <a:t>r</a:t>
            </a:r>
            <a:r>
              <a:rPr lang="en-GB" sz="2400" b="1" baseline="30000" dirty="0" err="1">
                <a:latin typeface="Courier New" pitchFamily="49" charset="0"/>
                <a:cs typeface="Courier New" pitchFamily="49" charset="0"/>
              </a:rPr>
              <a:t>M</a:t>
            </a:r>
            <a:endParaRPr lang="en-GB" sz="2400" b="1" baseline="300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GB" sz="2000" dirty="0"/>
              <a:t>	A, B, N, and M are constants</a:t>
            </a:r>
          </a:p>
          <a:p>
            <a:r>
              <a:rPr lang="en-GB" sz="2400" dirty="0"/>
              <a:t>U is the potential energy of attraction and repulsion</a:t>
            </a:r>
          </a:p>
          <a:p>
            <a:pPr marL="457200" lvl="1" indent="0">
              <a:buNone/>
            </a:pPr>
            <a:r>
              <a:rPr lang="en-GB" sz="2000" dirty="0"/>
              <a:t>	Inversely proportional to the separation distance</a:t>
            </a:r>
          </a:p>
          <a:p>
            <a:r>
              <a:rPr lang="en-GB" sz="2400" dirty="0"/>
              <a:t>Force of attraction</a:t>
            </a:r>
          </a:p>
          <a:p>
            <a:pPr marL="457200" lvl="1" indent="0">
              <a:buNone/>
            </a:pPr>
            <a:r>
              <a:rPr lang="en-GB" sz="2000" dirty="0"/>
              <a:t>	-A / </a:t>
            </a:r>
            <a:r>
              <a:rPr lang="en-GB" sz="2000" dirty="0" err="1"/>
              <a:t>r</a:t>
            </a:r>
            <a:r>
              <a:rPr lang="en-GB" sz="2000" baseline="30000" dirty="0" err="1"/>
              <a:t>N</a:t>
            </a:r>
            <a:endParaRPr lang="en-GB" sz="2000" baseline="30000" dirty="0"/>
          </a:p>
          <a:p>
            <a:r>
              <a:rPr lang="en-GB" sz="2400" dirty="0"/>
              <a:t>Force of Repulsion</a:t>
            </a:r>
          </a:p>
          <a:p>
            <a:pPr marL="457200" lvl="1" indent="0">
              <a:buNone/>
            </a:pPr>
            <a:r>
              <a:rPr lang="en-GB" sz="2000" dirty="0"/>
              <a:t>	B / </a:t>
            </a:r>
            <a:r>
              <a:rPr lang="en-GB" sz="2000" dirty="0" err="1"/>
              <a:t>r</a:t>
            </a:r>
            <a:r>
              <a:rPr lang="en-GB" sz="2000" baseline="30000" dirty="0" err="1"/>
              <a:t>M</a:t>
            </a:r>
            <a:endParaRPr lang="en-GB" sz="2000" baseline="30000" dirty="0"/>
          </a:p>
          <a:p>
            <a:r>
              <a:rPr lang="en-GB" sz="2400" dirty="0"/>
              <a:t>r is the distance between the two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Lenard-Jones Potential function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We adjust or tune the constants until we realise the behaviour we want</a:t>
            </a:r>
          </a:p>
          <a:p>
            <a:r>
              <a:rPr lang="en-GB" sz="2800" dirty="0"/>
              <a:t>A, B : Strength of Attraction and Repulsion (resp.)</a:t>
            </a:r>
          </a:p>
          <a:p>
            <a:r>
              <a:rPr lang="en-GB" sz="2800" dirty="0"/>
              <a:t>N,M : Attenuation of Attraction, Repulsion (resp.)</a:t>
            </a:r>
          </a:p>
          <a:p>
            <a:endParaRPr lang="en-GB" sz="2800" dirty="0"/>
          </a:p>
          <a:p>
            <a:r>
              <a:rPr lang="en-GB" sz="2800" dirty="0"/>
              <a:t>Go check out the function diagram!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13</a:t>
            </a:fld>
            <a:endParaRPr lang="en-I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Simple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CalcLJ(Unit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me, Unit you)</a:t>
            </a:r>
          </a:p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   vector R =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me.position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you.position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   real D =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R.magnitude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   real U = -A/pow(D,N)+ B/pow(D,M)</a:t>
            </a:r>
          </a:p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R.normalise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Wingdings" charset="2"/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me.Applyforce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(R*U)</a:t>
            </a:r>
          </a:p>
          <a:p>
            <a:pPr>
              <a:buFont typeface="Wingdings" charset="2"/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14</a:t>
            </a:fld>
            <a:endParaRPr lang="en-I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Obstacle Avoidance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A to zero </a:t>
            </a:r>
          </a:p>
          <a:p>
            <a:pPr lvl="1"/>
            <a:r>
              <a:rPr lang="en-GB" dirty="0"/>
              <a:t>No attractive force</a:t>
            </a:r>
          </a:p>
          <a:p>
            <a:r>
              <a:rPr lang="en-GB" dirty="0"/>
              <a:t>Sum up force between object and all obstacles</a:t>
            </a:r>
          </a:p>
          <a:p>
            <a:r>
              <a:rPr lang="en-GB" dirty="0"/>
              <a:t>Ideal for circular or spherical obstacles</a:t>
            </a:r>
          </a:p>
          <a:p>
            <a:r>
              <a:rPr lang="en-GB" dirty="0"/>
              <a:t>Could use many small spherical objects to approximate any shape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15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Swarming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flocking</a:t>
            </a:r>
          </a:p>
          <a:p>
            <a:pPr lvl="1"/>
            <a:r>
              <a:rPr lang="en-GB" dirty="0"/>
              <a:t>But more like a swarm (obviously)</a:t>
            </a:r>
          </a:p>
          <a:p>
            <a:r>
              <a:rPr lang="en-GB" dirty="0"/>
              <a:t>For each object in the swarm</a:t>
            </a:r>
          </a:p>
          <a:p>
            <a:pPr lvl="1"/>
            <a:r>
              <a:rPr lang="en-GB" dirty="0"/>
              <a:t>Calculate sum of Lenard-Jones function between unit and rest of swarm</a:t>
            </a:r>
          </a:p>
          <a:p>
            <a:pPr lvl="1"/>
            <a:r>
              <a:rPr lang="en-GB" dirty="0"/>
              <a:t>Attractive forces keep them together</a:t>
            </a:r>
          </a:p>
          <a:p>
            <a:pPr lvl="1"/>
            <a:r>
              <a:rPr lang="en-GB" dirty="0"/>
              <a:t>Repulsive forces stop them colliding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16</a:t>
            </a:fld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Simple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charset="2"/>
              <a:buNone/>
            </a:pPr>
            <a:endParaRPr lang="en-GB" sz="2200" kern="1200" dirty="0">
              <a:solidFill>
                <a:schemeClr val="tx1">
                  <a:lumMod val="90000"/>
                  <a:lumOff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SwarmCalc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(list&lt;Unit&gt; swarm)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unit in swarm: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otherUnit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in swarm: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If(unit &lt;&gt;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otherUnit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calcLJ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(Unit, </a:t>
            </a:r>
            <a:r>
              <a:rPr lang="en-GB" sz="2200" kern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OtherUnit</a:t>
            </a:r>
            <a:r>
              <a:rPr lang="en-GB" sz="22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17</a:t>
            </a:fld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Potential functions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Units/Swarms can also chase and/or evade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Simply add effect of target to overall force</a:t>
            </a:r>
          </a:p>
          <a:p>
            <a:pPr>
              <a:lnSpc>
                <a:spcPct val="90000"/>
              </a:lnSpc>
            </a:pPr>
            <a:r>
              <a:rPr lang="en-GB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Not very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Floating point divisions and also exponents</a:t>
            </a:r>
          </a:p>
          <a:p>
            <a:pPr>
              <a:lnSpc>
                <a:spcPct val="90000"/>
              </a:lnSpc>
            </a:pPr>
            <a:r>
              <a:rPr lang="en-GB" dirty="0"/>
              <a:t>Swarming is O(N</a:t>
            </a:r>
            <a:r>
              <a:rPr lang="en-GB" baseline="30000" dirty="0"/>
              <a:t>2</a:t>
            </a:r>
            <a:r>
              <a:rPr lang="en-GB" dirty="0"/>
              <a:t>) – (</a:t>
            </a:r>
            <a:r>
              <a:rPr lang="en-GB"/>
              <a:t>try this out)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This is bad!</a:t>
            </a:r>
          </a:p>
          <a:p>
            <a:pPr>
              <a:lnSpc>
                <a:spcPct val="90000"/>
              </a:lnSpc>
            </a:pPr>
            <a:r>
              <a:rPr lang="en-GB" dirty="0"/>
              <a:t>Can we improve this (how)?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Improvements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do calculations for units within a specified range</a:t>
            </a:r>
          </a:p>
          <a:p>
            <a:pPr lvl="1"/>
            <a:r>
              <a:rPr lang="en-GB" dirty="0"/>
              <a:t>Set a max separation distance (</a:t>
            </a:r>
            <a:r>
              <a:rPr lang="en-GB" b="1" dirty="0"/>
              <a:t>neighbourhood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Divide area into grid (</a:t>
            </a:r>
            <a:r>
              <a:rPr lang="en-GB" b="1" dirty="0"/>
              <a:t>cell space partitioning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Only check against units in same or adjoining cell</a:t>
            </a:r>
          </a:p>
          <a:p>
            <a:pPr lvl="3"/>
            <a:r>
              <a:rPr lang="en-GB" dirty="0"/>
              <a:t>Store units by grid cell!</a:t>
            </a:r>
          </a:p>
          <a:p>
            <a:pPr lvl="3"/>
            <a:r>
              <a:rPr lang="en-GB" dirty="0"/>
              <a:t>How might you code this?</a:t>
            </a:r>
          </a:p>
          <a:p>
            <a:r>
              <a:rPr lang="en-GB" dirty="0"/>
              <a:t>Force between unit A and B is equivalent to minus force between B and A</a:t>
            </a:r>
          </a:p>
          <a:p>
            <a:pPr lvl="1"/>
            <a:r>
              <a:rPr lang="en-GB" dirty="0"/>
              <a:t>So only calculate each pair once!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19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Flock Properties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r>
              <a:rPr lang="en-GB" sz="2400" dirty="0"/>
              <a:t>Units are steerable</a:t>
            </a:r>
          </a:p>
          <a:p>
            <a:r>
              <a:rPr lang="en-GB" sz="2400" dirty="0"/>
              <a:t>Knowledge of other unit positions and headings</a:t>
            </a:r>
          </a:p>
          <a:p>
            <a:r>
              <a:rPr lang="en-GB" sz="2400" dirty="0"/>
              <a:t>Units need only local knowledge</a:t>
            </a:r>
          </a:p>
          <a:p>
            <a:r>
              <a:rPr lang="en-GB" sz="2400" dirty="0"/>
              <a:t>No one unit is in charge</a:t>
            </a:r>
          </a:p>
          <a:p>
            <a:r>
              <a:rPr lang="en-GB" sz="2400" dirty="0"/>
              <a:t>No one unit has global or complete knowledge of flock</a:t>
            </a:r>
          </a:p>
          <a:p>
            <a:r>
              <a:rPr lang="en-GB" sz="2400" dirty="0"/>
              <a:t>Behaviour emerges from whole</a:t>
            </a:r>
          </a:p>
          <a:p>
            <a:pPr lvl="1"/>
            <a:r>
              <a:rPr lang="en-IE" sz="2000" dirty="0" err="1">
                <a:hlinkClick r:id="rId3"/>
              </a:rPr>
              <a:t>Murmuration</a:t>
            </a:r>
            <a:r>
              <a:rPr lang="en-IE" sz="2000" dirty="0">
                <a:hlinkClick r:id="rId3"/>
              </a:rPr>
              <a:t>-Lough </a:t>
            </a:r>
            <a:r>
              <a:rPr lang="en-IE" sz="2000" dirty="0" err="1">
                <a:hlinkClick r:id="rId3"/>
              </a:rPr>
              <a:t>Ennell</a:t>
            </a:r>
            <a:r>
              <a:rPr lang="en-IE" sz="2000" dirty="0">
                <a:hlinkClick r:id="rId3"/>
              </a:rPr>
              <a:t>, Co. </a:t>
            </a:r>
            <a:r>
              <a:rPr lang="en-IE" sz="2000" dirty="0" err="1">
                <a:hlinkClick r:id="rId3"/>
              </a:rPr>
              <a:t>Wesatmeath</a:t>
            </a:r>
            <a:r>
              <a:rPr lang="en-IE" sz="2000" dirty="0">
                <a:hlinkClick r:id="rId3"/>
              </a:rPr>
              <a:t>, 2021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Parameters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How far can we see (sense)</a:t>
            </a:r>
          </a:p>
          <a:p>
            <a:pPr lvl="1"/>
            <a:r>
              <a:rPr lang="en-GB" sz="2000" dirty="0"/>
              <a:t>Radius R</a:t>
            </a:r>
          </a:p>
          <a:p>
            <a:r>
              <a:rPr lang="en-GB" sz="2400" dirty="0"/>
              <a:t>What is our field of view</a:t>
            </a:r>
          </a:p>
          <a:p>
            <a:pPr lvl="1"/>
            <a:r>
              <a:rPr lang="en-GB" sz="2000" dirty="0"/>
              <a:t>Angle </a:t>
            </a:r>
            <a:r>
              <a:rPr lang="el-GR" sz="2000" dirty="0">
                <a:ea typeface="Arial" charset="0"/>
                <a:cs typeface="Arial" charset="0"/>
              </a:rPr>
              <a:t>Θ</a:t>
            </a:r>
            <a:endParaRPr lang="en-GB" sz="2000" dirty="0">
              <a:ea typeface="Arial" charset="0"/>
              <a:cs typeface="Arial" charset="0"/>
            </a:endParaRPr>
          </a:p>
          <a:p>
            <a:pPr lvl="1"/>
            <a:endParaRPr lang="en-GB" sz="2000" dirty="0">
              <a:ea typeface="Arial" charset="0"/>
              <a:cs typeface="Arial" charset="0"/>
            </a:endParaRPr>
          </a:p>
          <a:p>
            <a:r>
              <a:rPr lang="en-GB" sz="2400" dirty="0">
                <a:ea typeface="Arial" charset="0"/>
                <a:cs typeface="Arial" charset="0"/>
              </a:rPr>
              <a:t>Simple flocking – use equal weights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But general rule of importance: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separation, cohesion, alignment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Changing values of parameters </a:t>
            </a:r>
          </a:p>
          <a:p>
            <a:pPr>
              <a:buNone/>
            </a:pPr>
            <a:r>
              <a:rPr lang="en-GB" sz="2400" dirty="0">
                <a:ea typeface="Arial" charset="0"/>
                <a:cs typeface="Arial" charset="0"/>
              </a:rPr>
              <a:t>	changes flock behaviour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7472" y="3573016"/>
            <a:ext cx="400701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Parameters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a typeface="Arial" charset="0"/>
                <a:cs typeface="Arial" charset="0"/>
              </a:rPr>
              <a:t>Small radius R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Unit senses fewer other flock units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Therefore fragmentation can occur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Large radius R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More cohesive flock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Smaller </a:t>
            </a:r>
            <a:r>
              <a:rPr lang="en-GB" sz="2400" dirty="0"/>
              <a:t>angle </a:t>
            </a:r>
            <a:r>
              <a:rPr lang="el-GR" sz="2400" dirty="0">
                <a:ea typeface="Arial" charset="0"/>
                <a:cs typeface="Arial" charset="0"/>
              </a:rPr>
              <a:t>Θ</a:t>
            </a:r>
            <a:endParaRPr lang="en-GB" sz="2400" dirty="0">
              <a:ea typeface="Arial" charset="0"/>
              <a:cs typeface="Arial" charset="0"/>
            </a:endParaRP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Units tend to flock “narrowly” –single file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Larger angle </a:t>
            </a:r>
            <a:r>
              <a:rPr lang="el-GR" sz="2400" dirty="0">
                <a:ea typeface="Arial" charset="0"/>
                <a:cs typeface="Arial" charset="0"/>
              </a:rPr>
              <a:t>Θ</a:t>
            </a:r>
            <a:endParaRPr lang="en-GB" sz="2400" dirty="0">
              <a:ea typeface="Arial" charset="0"/>
              <a:cs typeface="Arial" charset="0"/>
            </a:endParaRP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Units flock more realistically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Parameters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ea typeface="Arial" charset="0"/>
                <a:cs typeface="Arial" charset="0"/>
              </a:rPr>
              <a:t>We tune parameters to match circumstances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Total Force is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W</a:t>
            </a:r>
            <a:r>
              <a:rPr lang="en-GB" sz="2000" baseline="-25000" dirty="0">
                <a:ea typeface="Arial" charset="0"/>
                <a:cs typeface="Arial" charset="0"/>
              </a:rPr>
              <a:t>C</a:t>
            </a:r>
            <a:r>
              <a:rPr lang="en-GB" sz="2000" dirty="0">
                <a:ea typeface="Arial" charset="0"/>
                <a:cs typeface="Arial" charset="0"/>
              </a:rPr>
              <a:t> * Cohesion + W</a:t>
            </a:r>
            <a:r>
              <a:rPr lang="en-GB" sz="2000" baseline="-25000" dirty="0">
                <a:ea typeface="Arial" charset="0"/>
                <a:cs typeface="Arial" charset="0"/>
              </a:rPr>
              <a:t>A</a:t>
            </a:r>
            <a:r>
              <a:rPr lang="en-GB" sz="2000" dirty="0">
                <a:ea typeface="Arial" charset="0"/>
                <a:cs typeface="Arial" charset="0"/>
              </a:rPr>
              <a:t> * Alignment + W</a:t>
            </a:r>
            <a:r>
              <a:rPr lang="en-GB" sz="2000" baseline="-25000" dirty="0">
                <a:ea typeface="Arial" charset="0"/>
                <a:cs typeface="Arial" charset="0"/>
              </a:rPr>
              <a:t>S</a:t>
            </a:r>
            <a:r>
              <a:rPr lang="en-GB" sz="2000" dirty="0">
                <a:ea typeface="Arial" charset="0"/>
                <a:cs typeface="Arial" charset="0"/>
              </a:rPr>
              <a:t> * Separation</a:t>
            </a:r>
          </a:p>
          <a:p>
            <a:pPr lvl="1"/>
            <a:r>
              <a:rPr lang="en-GB" sz="2000" dirty="0">
                <a:ea typeface="Arial" charset="0"/>
                <a:cs typeface="Arial" charset="0"/>
              </a:rPr>
              <a:t>We choose our weights to give “required” behaviour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Cohesion influence inversely proportional to number of neighbours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Alignment influence proportional to difference between our heading and average heading</a:t>
            </a:r>
          </a:p>
          <a:p>
            <a:r>
              <a:rPr lang="en-GB" sz="2400" dirty="0">
                <a:ea typeface="Arial" charset="0"/>
                <a:cs typeface="Arial" charset="0"/>
              </a:rPr>
              <a:t>Separation influence inversely proportional to distance between us and our neighbours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Basic Algorithms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ea typeface="Arial" charset="0"/>
                <a:cs typeface="Arial" charset="0"/>
              </a:rPr>
              <a:t>Cohesion is position matching</a:t>
            </a:r>
          </a:p>
          <a:p>
            <a:r>
              <a:rPr lang="en-GB" sz="2800" dirty="0">
                <a:ea typeface="Arial" charset="0"/>
                <a:cs typeface="Arial" charset="0"/>
              </a:rPr>
              <a:t>Alignment is velocity</a:t>
            </a:r>
            <a:r>
              <a:rPr lang="en-GB" sz="2800" baseline="0" dirty="0">
                <a:ea typeface="Arial" charset="0"/>
                <a:cs typeface="Arial" charset="0"/>
              </a:rPr>
              <a:t> matching</a:t>
            </a:r>
          </a:p>
          <a:p>
            <a:r>
              <a:rPr lang="en-GB" sz="2800" baseline="0" dirty="0">
                <a:ea typeface="Arial" charset="0"/>
                <a:cs typeface="Arial" charset="0"/>
              </a:rPr>
              <a:t>Separation is Separation</a:t>
            </a:r>
          </a:p>
          <a:p>
            <a:r>
              <a:rPr lang="en-GB" sz="2800" baseline="0" dirty="0">
                <a:ea typeface="Arial" charset="0"/>
                <a:cs typeface="Arial" charset="0"/>
              </a:rPr>
              <a:t>All three compute new </a:t>
            </a:r>
            <a:r>
              <a:rPr lang="en-GB" sz="2800" baseline="0" dirty="0" err="1">
                <a:ea typeface="Arial" charset="0"/>
                <a:cs typeface="Arial" charset="0"/>
              </a:rPr>
              <a:t>linAcc</a:t>
            </a:r>
            <a:r>
              <a:rPr lang="en-GB" sz="2800" baseline="0" dirty="0">
                <a:ea typeface="Arial" charset="0"/>
                <a:cs typeface="Arial" charset="0"/>
              </a:rPr>
              <a:t>, </a:t>
            </a:r>
            <a:r>
              <a:rPr lang="en-GB" sz="2800" baseline="0" dirty="0" err="1">
                <a:ea typeface="Arial" charset="0"/>
                <a:cs typeface="Arial" charset="0"/>
              </a:rPr>
              <a:t>rotAcc</a:t>
            </a:r>
            <a:r>
              <a:rPr lang="en-GB" sz="2800" baseline="0" dirty="0">
                <a:ea typeface="Arial" charset="0"/>
                <a:cs typeface="Arial" charset="0"/>
              </a:rPr>
              <a:t> values</a:t>
            </a:r>
          </a:p>
          <a:p>
            <a:pPr lvl="1"/>
            <a:r>
              <a:rPr lang="en-GB" sz="2400" baseline="0" dirty="0">
                <a:ea typeface="Arial" charset="0"/>
                <a:cs typeface="Arial" charset="0"/>
              </a:rPr>
              <a:t>Gather all three values and apply weights</a:t>
            </a:r>
            <a:endParaRPr lang="en-GB" sz="2400" dirty="0">
              <a:ea typeface="Arial" charset="0"/>
              <a:cs typeface="Arial" charset="0"/>
            </a:endParaRPr>
          </a:p>
          <a:p>
            <a:r>
              <a:rPr lang="en-GB" sz="2800" dirty="0">
                <a:ea typeface="Arial" charset="0"/>
                <a:cs typeface="Arial" charset="0"/>
              </a:rPr>
              <a:t>They can all be combined into one loop</a:t>
            </a:r>
          </a:p>
          <a:p>
            <a:pPr lvl="0"/>
            <a:r>
              <a:rPr lang="en-GB" sz="2800" dirty="0">
                <a:ea typeface="Arial" charset="0"/>
                <a:cs typeface="Arial" charset="0"/>
              </a:rPr>
              <a:t>Calculations can be simplified if we are clever!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80000"/>
              </a:lnSpc>
              <a:buFont typeface="Wingdings" charset="2"/>
              <a:buNone/>
            </a:pP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Calculating alignment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5538"/>
            <a:ext cx="8651875" cy="500062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GB" sz="2400" kern="1200" baseline="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Arial" charset="0"/>
              <a:cs typeface="Arial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For each unit in flock:</a:t>
            </a: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   If (unit &lt;&gt; this):</a:t>
            </a: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     If (unit within radius) and (unit in </a:t>
            </a:r>
            <a:r>
              <a:rPr lang="en-GB" sz="2000" kern="1200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FieldOfView</a:t>
            </a: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):</a:t>
            </a: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            Calculate Position Matching</a:t>
            </a: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	</a:t>
            </a:r>
            <a:r>
              <a:rPr lang="en-GB" sz="20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      	</a:t>
            </a: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Calculate Velocity Matching</a:t>
            </a:r>
          </a:p>
          <a:p>
            <a:pPr>
              <a:lnSpc>
                <a:spcPct val="80000"/>
              </a:lnSpc>
              <a:buNone/>
            </a:pPr>
            <a:r>
              <a:rPr lang="en-GB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Courier New" pitchFamily="49" charset="0"/>
                <a:ea typeface="Arial" charset="0"/>
                <a:cs typeface="Courier New" pitchFamily="49" charset="0"/>
              </a:rPr>
              <a:t>		      Calculate Separation</a:t>
            </a:r>
          </a:p>
          <a:p>
            <a:pPr>
              <a:lnSpc>
                <a:spcPct val="80000"/>
              </a:lnSpc>
              <a:buNone/>
            </a:pPr>
            <a:endParaRPr lang="en-GB" sz="2000" kern="1200" baseline="0" dirty="0">
              <a:solidFill>
                <a:schemeClr val="tx1">
                  <a:lumMod val="90000"/>
                  <a:lumOff val="10000"/>
                </a:schemeClr>
              </a:solidFill>
              <a:latin typeface="Courier New" pitchFamily="49" charset="0"/>
              <a:ea typeface="Arial" charset="0"/>
              <a:cs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GB" sz="24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Arial" charset="0"/>
                <a:cs typeface="Arial" charset="0"/>
              </a:rPr>
              <a:t>Combine all three accelerations using forces</a:t>
            </a:r>
          </a:p>
          <a:p>
            <a:pPr lvl="1">
              <a:lnSpc>
                <a:spcPct val="80000"/>
              </a:lnSpc>
            </a:pPr>
            <a:r>
              <a:rPr lang="en-US" sz="2000" kern="120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Arial" charset="0"/>
                <a:cs typeface="Arial" charset="0"/>
              </a:rPr>
              <a:t>Don’t forget to check that they are less than </a:t>
            </a:r>
            <a:r>
              <a:rPr lang="en-US" sz="2000" kern="1200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Arial" charset="0"/>
                <a:cs typeface="Arial" charset="0"/>
              </a:rPr>
              <a:t>maxAcceleration</a:t>
            </a:r>
            <a:endParaRPr lang="en-US" sz="2000" kern="1200" baseline="0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Obstacle Avoidance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ea typeface="Arial" charset="0"/>
                <a:cs typeface="Arial" charset="0"/>
              </a:rPr>
              <a:t>Units should flock around obstacles</a:t>
            </a:r>
          </a:p>
          <a:p>
            <a:pPr lvl="1"/>
            <a:r>
              <a:rPr lang="en-GB" sz="2400" dirty="0">
                <a:ea typeface="Arial" charset="0"/>
                <a:cs typeface="Arial" charset="0"/>
              </a:rPr>
              <a:t>They need to be able to “see” items in their path</a:t>
            </a:r>
          </a:p>
          <a:p>
            <a:r>
              <a:rPr lang="en-GB" sz="2800" dirty="0">
                <a:ea typeface="Arial" charset="0"/>
                <a:cs typeface="Arial" charset="0"/>
              </a:rPr>
              <a:t>There are many approaches to this</a:t>
            </a:r>
          </a:p>
          <a:p>
            <a:r>
              <a:rPr lang="en-GB" sz="2800" dirty="0">
                <a:ea typeface="Arial" charset="0"/>
                <a:cs typeface="Arial" charset="0"/>
              </a:rPr>
              <a:t>Once an imminent collision is detected </a:t>
            </a:r>
          </a:p>
          <a:p>
            <a:pPr lvl="1"/>
            <a:r>
              <a:rPr lang="en-GB" dirty="0">
                <a:ea typeface="Arial" charset="0"/>
                <a:cs typeface="Arial" charset="0"/>
              </a:rPr>
              <a:t>Feed the corrective action into FSM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Example Scenario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ea typeface="Arial" charset="0"/>
                <a:cs typeface="Arial" charset="0"/>
              </a:rPr>
              <a:t>A flock of sheep should flock together (</a:t>
            </a:r>
            <a:r>
              <a:rPr lang="en-GB" sz="2000" b="1" dirty="0">
                <a:ea typeface="Arial" charset="0"/>
                <a:cs typeface="Arial" charset="0"/>
              </a:rPr>
              <a:t>flocking</a:t>
            </a:r>
            <a:r>
              <a:rPr lang="en-GB" sz="2000" dirty="0">
                <a:ea typeface="Arial" charset="0"/>
                <a:cs typeface="Arial" charset="0"/>
              </a:rPr>
              <a:t>) while simultaneously wandering around the environment (</a:t>
            </a:r>
            <a:r>
              <a:rPr lang="en-GB" sz="2000" b="1" dirty="0">
                <a:ea typeface="Arial" charset="0"/>
                <a:cs typeface="Arial" charset="0"/>
              </a:rPr>
              <a:t>wandering</a:t>
            </a:r>
            <a:r>
              <a:rPr lang="en-GB" sz="2000" dirty="0">
                <a:ea typeface="Arial" charset="0"/>
                <a:cs typeface="Arial" charset="0"/>
              </a:rPr>
              <a:t>) avoiding trees (</a:t>
            </a:r>
            <a:r>
              <a:rPr lang="en-GB" sz="2000" b="1" dirty="0">
                <a:ea typeface="Arial" charset="0"/>
                <a:cs typeface="Arial" charset="0"/>
              </a:rPr>
              <a:t>obstacle avoidance</a:t>
            </a:r>
            <a:r>
              <a:rPr lang="en-GB" sz="2000" dirty="0">
                <a:ea typeface="Arial" charset="0"/>
                <a:cs typeface="Arial" charset="0"/>
              </a:rPr>
              <a:t>) and scattering (</a:t>
            </a:r>
            <a:r>
              <a:rPr lang="en-GB" sz="2000" b="1" dirty="0">
                <a:ea typeface="Arial" charset="0"/>
                <a:cs typeface="Arial" charset="0"/>
              </a:rPr>
              <a:t>evade</a:t>
            </a:r>
            <a:r>
              <a:rPr lang="en-GB" sz="2000" dirty="0">
                <a:ea typeface="Arial" charset="0"/>
                <a:cs typeface="Arial" charset="0"/>
              </a:rPr>
              <a:t>) whenever a human or dog comes near.</a:t>
            </a:r>
          </a:p>
          <a:p>
            <a:r>
              <a:rPr lang="en-GB" sz="2000" dirty="0">
                <a:ea typeface="Arial" charset="0"/>
                <a:cs typeface="Arial" charset="0"/>
              </a:rPr>
              <a:t>Imagine a class called </a:t>
            </a:r>
            <a:r>
              <a:rPr lang="en-GB" sz="2000" dirty="0" err="1">
                <a:ea typeface="Arial" charset="0"/>
                <a:cs typeface="Arial" charset="0"/>
              </a:rPr>
              <a:t>SteeringBehaviours</a:t>
            </a:r>
            <a:r>
              <a:rPr lang="en-GB" sz="2000" dirty="0">
                <a:ea typeface="Arial" charset="0"/>
                <a:cs typeface="Arial" charset="0"/>
              </a:rPr>
              <a:t> which has a method for each steering algorithm. </a:t>
            </a:r>
          </a:p>
          <a:p>
            <a:r>
              <a:rPr lang="en-GB" sz="2000" dirty="0">
                <a:ea typeface="Arial" charset="0"/>
                <a:cs typeface="Arial" charset="0"/>
              </a:rPr>
              <a:t>Each sheep owns an instance of this class and can activate/deactivate behaviours as necessary.</a:t>
            </a:r>
          </a:p>
          <a:p>
            <a:r>
              <a:rPr lang="en-GB" sz="2000" dirty="0">
                <a:ea typeface="Arial" charset="0"/>
                <a:cs typeface="Arial" charset="0"/>
              </a:rPr>
              <a:t>e.g.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Sheep.steering.SeparationOn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Sheep.steering.AlignmentOn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Sheep.steering.CohesionOn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Sheep.steering.ObstacleAvoidanceOn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Sheep.steering.WanderOn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r>
              <a:rPr lang="en-GB" sz="1800" dirty="0" err="1">
                <a:ea typeface="Arial" charset="0"/>
                <a:cs typeface="Arial" charset="0"/>
              </a:rPr>
              <a:t>Sheep.steering.EvadeDogOn</a:t>
            </a:r>
            <a:r>
              <a:rPr lang="en-GB" sz="1800" dirty="0">
                <a:ea typeface="Arial" charset="0"/>
                <a:cs typeface="Arial" charset="0"/>
              </a:rPr>
              <a:t>();</a:t>
            </a:r>
          </a:p>
          <a:p>
            <a:pPr lvl="1"/>
            <a:endParaRPr lang="en-GB" sz="1800" dirty="0"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FD1BE-D4BA-4815-8D83-C23B93BC05A1}"/>
              </a:ext>
            </a:extLst>
          </p:cNvPr>
          <p:cNvSpPr/>
          <p:nvPr/>
        </p:nvSpPr>
        <p:spPr>
          <a:xfrm rot="1249353">
            <a:off x="5480217" y="4413198"/>
            <a:ext cx="3224475" cy="1650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Check out www.massivesoftware.com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4778</TotalTime>
  <Words>1236</Words>
  <Application>Microsoft Office PowerPoint</Application>
  <PresentationFormat>On-screen Show (4:3)</PresentationFormat>
  <Paragraphs>208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Custom Design</vt:lpstr>
      <vt:lpstr>1_Custom Design</vt:lpstr>
      <vt:lpstr>Flocking</vt:lpstr>
      <vt:lpstr>Flock Properties</vt:lpstr>
      <vt:lpstr>Parameters</vt:lpstr>
      <vt:lpstr>Parameters</vt:lpstr>
      <vt:lpstr>Parameters</vt:lpstr>
      <vt:lpstr>Basic Algorithms</vt:lpstr>
      <vt:lpstr>Calculating alignment</vt:lpstr>
      <vt:lpstr>Obstacle Avoidance</vt:lpstr>
      <vt:lpstr>Example Scenario</vt:lpstr>
      <vt:lpstr>Leaders</vt:lpstr>
      <vt:lpstr>Swarming</vt:lpstr>
      <vt:lpstr>Lenard-Jones Potential function</vt:lpstr>
      <vt:lpstr>Lenard-Jones Potential function</vt:lpstr>
      <vt:lpstr>Simple Algorithm</vt:lpstr>
      <vt:lpstr>Obstacle Avoidance</vt:lpstr>
      <vt:lpstr>Swarming</vt:lpstr>
      <vt:lpstr>Simple Algorithm</vt:lpstr>
      <vt:lpstr>Potential functions</vt:lpstr>
      <vt:lpstr>Improvements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688</cp:revision>
  <dcterms:created xsi:type="dcterms:W3CDTF">2007-05-08T17:20:09Z</dcterms:created>
  <dcterms:modified xsi:type="dcterms:W3CDTF">2024-09-26T08:38:03Z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