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7"/>
  </p:notesMasterIdLst>
  <p:sldIdLst>
    <p:sldId id="263" r:id="rId3"/>
    <p:sldId id="264" r:id="rId4"/>
    <p:sldId id="265" r:id="rId5"/>
    <p:sldId id="266" r:id="rId6"/>
    <p:sldId id="27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1" autoAdjust="0"/>
  </p:normalViewPr>
  <p:slideViewPr>
    <p:cSldViewPr>
      <p:cViewPr varScale="1">
        <p:scale>
          <a:sx n="88" d="100"/>
          <a:sy n="88" d="100"/>
        </p:scale>
        <p:origin x="21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isin Cawley" userId="c7ebb277-34aa-421f-b739-032ced270c1a" providerId="ADAL" clId="{0504C1C1-E663-4CB1-9AFC-A7FE6412FE61}"/>
  </pc:docChgLst>
  <pc:docChgLst>
    <pc:chgData name="Oisin Cawley" userId="c7ebb277-34aa-421f-b739-032ced270c1a" providerId="ADAL" clId="{28B7155A-75EA-4B14-BC60-59181F24D4E3}"/>
    <pc:docChg chg="custSel modMainMaster">
      <pc:chgData name="Oisin Cawley" userId="c7ebb277-34aa-421f-b739-032ced270c1a" providerId="ADAL" clId="{28B7155A-75EA-4B14-BC60-59181F24D4E3}" dt="2023-09-27T12:59:54.951" v="3"/>
      <pc:docMkLst>
        <pc:docMk/>
      </pc:docMkLst>
      <pc:sldMasterChg chg="addSp delSp">
        <pc:chgData name="Oisin Cawley" userId="c7ebb277-34aa-421f-b739-032ced270c1a" providerId="ADAL" clId="{28B7155A-75EA-4B14-BC60-59181F24D4E3}" dt="2023-09-27T12:59:54.951" v="3"/>
        <pc:sldMasterMkLst>
          <pc:docMk/>
          <pc:sldMasterMk cId="0" sldId="2147483840"/>
        </pc:sldMasterMkLst>
        <pc:picChg chg="add">
          <ac:chgData name="Oisin Cawley" userId="c7ebb277-34aa-421f-b739-032ced270c1a" providerId="ADAL" clId="{28B7155A-75EA-4B14-BC60-59181F24D4E3}" dt="2023-09-27T12:59:54.951" v="3"/>
          <ac:picMkLst>
            <pc:docMk/>
            <pc:sldMasterMk cId="0" sldId="2147483840"/>
            <ac:picMk id="8" creationId="{3ED6F925-E006-4DB0-A3D9-5E47AA821E13}"/>
          </ac:picMkLst>
        </pc:picChg>
        <pc:picChg chg="del">
          <ac:chgData name="Oisin Cawley" userId="c7ebb277-34aa-421f-b739-032ced270c1a" providerId="ADAL" clId="{28B7155A-75EA-4B14-BC60-59181F24D4E3}" dt="2023-09-27T12:59:54.680" v="2" actId="478"/>
          <ac:picMkLst>
            <pc:docMk/>
            <pc:sldMasterMk cId="0" sldId="2147483840"/>
            <ac:picMk id="1030" creationId="{00000000-0000-0000-0000-000000000000}"/>
          </ac:picMkLst>
        </pc:picChg>
      </pc:sldMasterChg>
      <pc:sldMasterChg chg="addSp delSp">
        <pc:chgData name="Oisin Cawley" userId="c7ebb277-34aa-421f-b739-032ced270c1a" providerId="ADAL" clId="{28B7155A-75EA-4B14-BC60-59181F24D4E3}" dt="2023-09-27T12:59:50.566" v="1"/>
        <pc:sldMasterMkLst>
          <pc:docMk/>
          <pc:sldMasterMk cId="0" sldId="2147483869"/>
        </pc:sldMasterMkLst>
        <pc:picChg chg="del">
          <ac:chgData name="Oisin Cawley" userId="c7ebb277-34aa-421f-b739-032ced270c1a" providerId="ADAL" clId="{28B7155A-75EA-4B14-BC60-59181F24D4E3}" dt="2023-09-27T12:59:50.244" v="0" actId="478"/>
          <ac:picMkLst>
            <pc:docMk/>
            <pc:sldMasterMk cId="0" sldId="2147483869"/>
            <ac:picMk id="8" creationId="{00000000-0000-0000-0000-000000000000}"/>
          </ac:picMkLst>
        </pc:picChg>
        <pc:picChg chg="add">
          <ac:chgData name="Oisin Cawley" userId="c7ebb277-34aa-421f-b739-032ced270c1a" providerId="ADAL" clId="{28B7155A-75EA-4B14-BC60-59181F24D4E3}" dt="2023-09-27T12:59:50.566" v="1"/>
          <ac:picMkLst>
            <pc:docMk/>
            <pc:sldMasterMk cId="0" sldId="2147483869"/>
            <ac:picMk id="9" creationId="{B10969D7-C637-44C4-916B-9316272853BB}"/>
          </ac:picMkLst>
        </pc:picChg>
      </pc:sldMasterChg>
    </pc:docChg>
  </pc:docChgLst>
  <pc:docChgLst>
    <pc:chgData name="Oisin Cawley" userId="c7ebb277-34aa-421f-b739-032ced270c1a" providerId="ADAL" clId="{F3FA793A-64A6-4EC1-81B3-14A09F033310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</a:t>
            </a:r>
            <a:r>
              <a:rPr lang="en-IE" baseline="0" dirty="0"/>
              <a:t> leader is not constrained by obstacles, but the other NPCs are!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9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e.g. might be that an</a:t>
            </a:r>
            <a:r>
              <a:rPr lang="en-IE" baseline="0" dirty="0"/>
              <a:t> NPC is destroyed/leaves the formation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8" name="Picture 6" descr="SETU logo">
            <a:extLst>
              <a:ext uri="{FF2B5EF4-FFF2-40B4-BE49-F238E27FC236}">
                <a16:creationId xmlns:a16="http://schemas.microsoft.com/office/drawing/2014/main" id="{3ED6F925-E006-4DB0-A3D9-5E47AA821E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9" name="Picture 6" descr="SETU logo">
            <a:extLst>
              <a:ext uri="{FF2B5EF4-FFF2-40B4-BE49-F238E27FC236}">
                <a16:creationId xmlns:a16="http://schemas.microsoft.com/office/drawing/2014/main" id="{B10969D7-C637-44C4-916B-9316272853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Two Level 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Combine strict geometric formations</a:t>
            </a:r>
            <a:r>
              <a:rPr lang="en-IE" sz="2800" baseline="0" dirty="0"/>
              <a:t> with flexibility of an emergent approach</a:t>
            </a:r>
          </a:p>
          <a:p>
            <a:r>
              <a:rPr lang="en-IE" sz="2800" b="1" baseline="0" dirty="0"/>
              <a:t>First Level</a:t>
            </a:r>
          </a:p>
          <a:p>
            <a:pPr lvl="1"/>
            <a:r>
              <a:rPr lang="en-IE" sz="2400" baseline="0" dirty="0"/>
              <a:t>Use a geometric formation as before</a:t>
            </a:r>
          </a:p>
          <a:p>
            <a:pPr lvl="1"/>
            <a:r>
              <a:rPr lang="en-IE" sz="2400" baseline="0" dirty="0"/>
              <a:t>Pick Leader NPC to move the formation</a:t>
            </a:r>
          </a:p>
          <a:p>
            <a:pPr lvl="1"/>
            <a:r>
              <a:rPr lang="en-IE" sz="2400" dirty="0"/>
              <a:t>Leader steers the formation</a:t>
            </a:r>
          </a:p>
          <a:p>
            <a:pPr lvl="0"/>
            <a:r>
              <a:rPr lang="en-IE" sz="2800" b="1" dirty="0"/>
              <a:t>Second Level</a:t>
            </a:r>
          </a:p>
          <a:p>
            <a:pPr lvl="1"/>
            <a:r>
              <a:rPr lang="en-IE" sz="2400" dirty="0"/>
              <a:t>Other NPCs use </a:t>
            </a:r>
            <a:r>
              <a:rPr lang="en-IE" sz="2400" b="1" dirty="0"/>
              <a:t>slots are targets</a:t>
            </a:r>
          </a:p>
          <a:p>
            <a:pPr lvl="2"/>
            <a:r>
              <a:rPr lang="en-IE" sz="2000" dirty="0"/>
              <a:t>Use their own collision avoidance etc. (flexible behaviour)</a:t>
            </a:r>
          </a:p>
          <a:p>
            <a:pPr lvl="2"/>
            <a:r>
              <a:rPr lang="en-IE" sz="2000" dirty="0"/>
              <a:t>Use arrive behaviour</a:t>
            </a:r>
          </a:p>
          <a:p>
            <a:r>
              <a:rPr lang="en-IE" sz="2800" dirty="0"/>
              <a:t>Leader should not move at maximum velocity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updateSlotAssignments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5538"/>
            <a:ext cx="8147249" cy="5000625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=0</a:t>
            </a:r>
          </a:p>
          <a:p>
            <a:pPr lvl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for s in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slotArray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s.slotNumber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driftOffset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pattern.getDriftOffest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slotArray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addCharacter(npc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507288" cy="500062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occupiedSlots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slotArray.length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pattern.supportsSlots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(occupiedSlots+1):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newAssignment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2400" baseline="0" dirty="0">
                <a:latin typeface="Courier New" pitchFamily="49" charset="0"/>
                <a:cs typeface="Courier New" pitchFamily="49" charset="0"/>
              </a:rPr>
              <a:t> new </a:t>
            </a:r>
            <a:r>
              <a:rPr lang="en-US" sz="2400" baseline="0" dirty="0" err="1">
                <a:latin typeface="Courier New" pitchFamily="49" charset="0"/>
                <a:cs typeface="Courier New" pitchFamily="49" charset="0"/>
              </a:rPr>
              <a:t>slotAssignment</a:t>
            </a:r>
            <a:endParaRPr lang="en-US" sz="2400" baseline="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aseline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aseline="0" dirty="0" err="1">
                <a:latin typeface="Courier New" pitchFamily="49" charset="0"/>
                <a:cs typeface="Courier New" pitchFamily="49" charset="0"/>
              </a:rPr>
              <a:t>newAssignment.character</a:t>
            </a:r>
            <a:r>
              <a:rPr lang="en-US" sz="2400" baseline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aseline="0" dirty="0" err="1">
                <a:latin typeface="Courier New" pitchFamily="49" charset="0"/>
                <a:cs typeface="Courier New" pitchFamily="49" charset="0"/>
              </a:rPr>
              <a:t>npc</a:t>
            </a:r>
            <a:endParaRPr lang="en-US" sz="2400" baseline="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baseline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aseline="0" dirty="0" err="1">
                <a:latin typeface="Courier New" pitchFamily="49" charset="0"/>
                <a:cs typeface="Courier New" pitchFamily="49" charset="0"/>
              </a:rPr>
              <a:t>slotArray.append</a:t>
            </a:r>
            <a:r>
              <a:rPr lang="en-US" sz="2400" baseline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aseline="0" dirty="0" err="1">
                <a:latin typeface="Courier New" pitchFamily="49" charset="0"/>
                <a:cs typeface="Courier New" pitchFamily="49" charset="0"/>
              </a:rPr>
              <a:t>newAssignment</a:t>
            </a:r>
            <a:r>
              <a:rPr lang="en-US" sz="2400" baseline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400" baseline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aseline="0" dirty="0" err="1">
                <a:latin typeface="Courier New" pitchFamily="49" charset="0"/>
                <a:cs typeface="Courier New" pitchFamily="49" charset="0"/>
              </a:rPr>
              <a:t>updateSlotAssignments</a:t>
            </a:r>
            <a:r>
              <a:rPr lang="en-US" sz="2400" baseline="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en-US" sz="2400" baseline="0" dirty="0">
                <a:latin typeface="Courier New" pitchFamily="49" charset="0"/>
                <a:cs typeface="Courier New" pitchFamily="49" charset="0"/>
              </a:rPr>
              <a:t>	return true</a:t>
            </a:r>
          </a:p>
          <a:p>
            <a:pPr lvl="1">
              <a:buNone/>
            </a:pPr>
            <a:r>
              <a:rPr lang="en-US" sz="2400" baseline="0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None/>
            </a:pPr>
            <a:r>
              <a:rPr lang="en-US" sz="2400" baseline="0" dirty="0">
                <a:latin typeface="Courier New" pitchFamily="49" charset="0"/>
                <a:cs typeface="Courier New" pitchFamily="49" charset="0"/>
              </a:rPr>
              <a:t>	return false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11</a:t>
            </a:fld>
            <a:endParaRPr lang="en-I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removeChar(npc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slot = find(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slotArray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npc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if slot in 0..slotArray.length</a:t>
            </a:r>
          </a:p>
          <a:p>
            <a:pPr lvl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slotArray.removeAt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(slot)</a:t>
            </a:r>
          </a:p>
          <a:p>
            <a:pPr lvl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updateSlotAssignments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12</a:t>
            </a:fld>
            <a:endParaRPr lang="en-I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updateSlots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anchor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getAnchorPoint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orientationMatrix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anchor.orientation.asMatrix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slotArray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relLoc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pattern.getSlotLocation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s.slotNumber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baseline="0" dirty="0" err="1">
                <a:latin typeface="Courier New" pitchFamily="49" charset="0"/>
                <a:cs typeface="Courier New" pitchFamily="49" charset="0"/>
              </a:rPr>
              <a:t>location.position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relLoc.position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* 		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orientationMatrix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anchor.position</a:t>
            </a:r>
            <a:endParaRPr lang="en-US" sz="2000" baseline="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baseline="0" dirty="0" err="1">
                <a:latin typeface="Courier New" pitchFamily="49" charset="0"/>
                <a:cs typeface="Courier New" pitchFamily="49" charset="0"/>
              </a:rPr>
              <a:t>location.orientation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anchor.orientation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+ 	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relLoc.orientation</a:t>
            </a:r>
            <a:endParaRPr lang="en-US" sz="2000" baseline="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location.position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location.position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–	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driftOffset.position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baseline="0" dirty="0">
                <a:latin typeface="Courier New" pitchFamily="49" charset="0"/>
                <a:cs typeface="Courier New" pitchFamily="49" charset="0"/>
              </a:rPr>
              <a:t>//Add in drift</a:t>
            </a:r>
          </a:p>
          <a:p>
            <a:pPr lvl="1">
              <a:buNone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location.orientation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location.orientation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-	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driftOffset.orientation</a:t>
            </a:r>
            <a:endParaRPr lang="en-US" sz="2000" baseline="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s.character.setTarget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baseline="0" dirty="0">
                <a:latin typeface="Courier New" pitchFamily="49" charset="0"/>
                <a:cs typeface="Courier New" pitchFamily="49" charset="0"/>
              </a:rPr>
              <a:t>location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13</a:t>
            </a:fld>
            <a:endParaRPr lang="en-I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31478"/>
            <a:ext cx="8532440" cy="507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14</a:t>
            </a:fld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Removing the leader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Issue with leader mimicking</a:t>
            </a:r>
          </a:p>
          <a:p>
            <a:r>
              <a:rPr lang="en-US" sz="2800" dirty="0"/>
              <a:t>Use invisible leader</a:t>
            </a:r>
          </a:p>
          <a:p>
            <a:pPr lvl="1"/>
            <a:r>
              <a:rPr lang="en-US" sz="2400" dirty="0"/>
              <a:t>All </a:t>
            </a:r>
            <a:r>
              <a:rPr lang="en-US" sz="2400" dirty="0" err="1"/>
              <a:t>NPCs</a:t>
            </a:r>
            <a:r>
              <a:rPr lang="en-US" sz="2400" dirty="0"/>
              <a:t> follow this</a:t>
            </a:r>
          </a:p>
          <a:p>
            <a:pPr lvl="2"/>
            <a:r>
              <a:rPr lang="en-US" sz="2000" dirty="0"/>
              <a:t>All </a:t>
            </a:r>
            <a:r>
              <a:rPr lang="en-US" sz="2000" dirty="0" err="1"/>
              <a:t>NPCs</a:t>
            </a:r>
            <a:r>
              <a:rPr lang="en-US" sz="2000" dirty="0"/>
              <a:t> are the same</a:t>
            </a:r>
          </a:p>
          <a:p>
            <a:pPr lvl="2"/>
            <a:r>
              <a:rPr lang="en-US" sz="2000" dirty="0"/>
              <a:t>no separate leader</a:t>
            </a:r>
          </a:p>
          <a:p>
            <a:pPr lvl="1"/>
            <a:r>
              <a:rPr lang="en-US" sz="2400" dirty="0"/>
              <a:t>Invisible leader slot does not need to worry about</a:t>
            </a:r>
          </a:p>
          <a:p>
            <a:pPr lvl="2"/>
            <a:r>
              <a:rPr lang="en-US" sz="2000" dirty="0"/>
              <a:t>small obstacles, other NPC collisions, etc.</a:t>
            </a:r>
          </a:p>
          <a:p>
            <a:pPr lvl="1"/>
            <a:r>
              <a:rPr lang="en-US" sz="2400" dirty="0"/>
              <a:t>No need to worry about replacing leader if she dies</a:t>
            </a:r>
          </a:p>
          <a:p>
            <a:pPr lvl="2"/>
            <a:r>
              <a:rPr lang="en-US" sz="2000" dirty="0"/>
              <a:t>Simplified code implementation</a:t>
            </a:r>
          </a:p>
          <a:p>
            <a:pPr lvl="1"/>
            <a:r>
              <a:rPr lang="en-US" dirty="0"/>
              <a:t>We refer to the “leader” as the </a:t>
            </a:r>
            <a:r>
              <a:rPr lang="en-US" b="1" dirty="0">
                <a:solidFill>
                  <a:srgbClr val="FF0000"/>
                </a:solidFill>
              </a:rPr>
              <a:t>anchor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Moderating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consequence of an invisible leader?</a:t>
            </a:r>
          </a:p>
          <a:p>
            <a:pPr lvl="1"/>
            <a:r>
              <a:rPr lang="en-US" sz="2400" dirty="0"/>
              <a:t>Obstacles?</a:t>
            </a:r>
          </a:p>
          <a:p>
            <a:pPr lvl="1"/>
            <a:r>
              <a:rPr lang="en-US" sz="2400" dirty="0"/>
              <a:t>Formation speed?</a:t>
            </a:r>
          </a:p>
          <a:p>
            <a:pPr lvl="2"/>
            <a:r>
              <a:rPr lang="en-US" sz="2000" dirty="0"/>
              <a:t>What’s going on behind?</a:t>
            </a:r>
          </a:p>
          <a:p>
            <a:r>
              <a:rPr lang="en-US" sz="2800" dirty="0"/>
              <a:t>Slow down leader</a:t>
            </a:r>
          </a:p>
          <a:p>
            <a:pPr lvl="1"/>
            <a:r>
              <a:rPr lang="en-US" sz="2400" dirty="0"/>
              <a:t>can be too slow!</a:t>
            </a:r>
          </a:p>
          <a:p>
            <a:r>
              <a:rPr lang="en-US" sz="2800" dirty="0"/>
              <a:t>Better to base speed o</a:t>
            </a:r>
            <a:r>
              <a:rPr lang="en-US" sz="2800" baseline="0" dirty="0"/>
              <a:t>n distance between individual NPCs and their slots</a:t>
            </a:r>
            <a:r>
              <a:rPr lang="en-US" sz="2800" dirty="0"/>
              <a:t> (keep the anchor point on a leash)</a:t>
            </a:r>
            <a:endParaRPr lang="en-US" sz="2400" baseline="0" dirty="0"/>
          </a:p>
          <a:p>
            <a:pPr lvl="1"/>
            <a:r>
              <a:rPr lang="en-US" sz="2400" dirty="0"/>
              <a:t>Get average distance from </a:t>
            </a:r>
            <a:r>
              <a:rPr lang="en-US" sz="2400" dirty="0" err="1"/>
              <a:t>NPCs</a:t>
            </a:r>
            <a:r>
              <a:rPr lang="en-US" sz="2400" dirty="0"/>
              <a:t> to slots</a:t>
            </a:r>
          </a:p>
          <a:p>
            <a:pPr lvl="1"/>
            <a:r>
              <a:rPr lang="en-US" sz="2400" dirty="0"/>
              <a:t>Update anchor point based on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Moving to a standstill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we use arrive behavior then formation will slow down and</a:t>
            </a:r>
            <a:r>
              <a:rPr lang="en-US" sz="2800" baseline="0" dirty="0"/>
              <a:t> stop</a:t>
            </a:r>
          </a:p>
          <a:p>
            <a:pPr lvl="1"/>
            <a:r>
              <a:rPr lang="en-US" sz="2400" dirty="0"/>
              <a:t>because</a:t>
            </a:r>
            <a:r>
              <a:rPr lang="en-US" sz="2400" baseline="0" dirty="0"/>
              <a:t> they are always near slot and slow as they get nearer 	=&gt; </a:t>
            </a:r>
            <a:r>
              <a:rPr lang="en-US" sz="2400" dirty="0"/>
              <a:t> </a:t>
            </a:r>
            <a:r>
              <a:rPr lang="en-US" sz="2400" baseline="0" dirty="0"/>
              <a:t>anchor point will slow</a:t>
            </a:r>
          </a:p>
          <a:p>
            <a:pPr lvl="0"/>
            <a:r>
              <a:rPr lang="en-US" sz="2800" dirty="0"/>
              <a:t>Use offset to ensure target is always a minimum distance ahead of group</a:t>
            </a:r>
          </a:p>
          <a:p>
            <a:pPr lvl="1"/>
            <a:r>
              <a:rPr lang="en-US" sz="2400" dirty="0"/>
              <a:t>Move a fixed distance ahead based</a:t>
            </a:r>
            <a:r>
              <a:rPr lang="en-US" sz="2400" baseline="0" dirty="0"/>
              <a:t> on group velocity</a:t>
            </a:r>
          </a:p>
          <a:p>
            <a:pPr lvl="0">
              <a:buNone/>
            </a:pPr>
            <a:r>
              <a:rPr lang="en-US" sz="2800" baseline="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baseline="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800" baseline="-25000" dirty="0" err="1">
                <a:latin typeface="Courier New" pitchFamily="49" charset="0"/>
                <a:cs typeface="Courier New" pitchFamily="49" charset="0"/>
              </a:rPr>
              <a:t>anchor</a:t>
            </a:r>
            <a:r>
              <a:rPr lang="en-US" sz="28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aseline="0" dirty="0">
                <a:latin typeface="Courier New" pitchFamily="49" charset="0"/>
                <a:cs typeface="Courier New" pitchFamily="49" charset="0"/>
              </a:rPr>
              <a:t>= P</a:t>
            </a:r>
            <a:r>
              <a:rPr lang="en-US" sz="2800" baseline="-250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800" baseline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800" baseline="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800" baseline="-25000" dirty="0" err="1"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sz="2800" baseline="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aseline="0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800" baseline="-25000" dirty="0" err="1">
                <a:latin typeface="Courier New" pitchFamily="49" charset="0"/>
                <a:cs typeface="Courier New" pitchFamily="49" charset="0"/>
              </a:rPr>
              <a:t>c</a:t>
            </a:r>
            <a:endParaRPr lang="en-US" sz="2800" baseline="-250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dirty="0"/>
              <a:t>P</a:t>
            </a:r>
            <a:r>
              <a:rPr lang="en-US" baseline="-25000" dirty="0"/>
              <a:t>c</a:t>
            </a:r>
            <a:r>
              <a:rPr lang="en-US" dirty="0"/>
              <a:t> = Position of centre</a:t>
            </a:r>
            <a:r>
              <a:rPr lang="en-US" baseline="0" dirty="0"/>
              <a:t> of mass</a:t>
            </a:r>
            <a:endParaRPr lang="en-US" dirty="0"/>
          </a:p>
          <a:p>
            <a:pPr lvl="2">
              <a:buNone/>
            </a:pPr>
            <a:r>
              <a:rPr lang="en-US" dirty="0" err="1"/>
              <a:t>V</a:t>
            </a:r>
            <a:r>
              <a:rPr lang="en-US" baseline="-25000" dirty="0" err="1"/>
              <a:t>c</a:t>
            </a:r>
            <a:r>
              <a:rPr lang="en-US" dirty="0"/>
              <a:t> = Velocity</a:t>
            </a:r>
            <a:r>
              <a:rPr lang="en-US" baseline="0" dirty="0"/>
              <a:t> at centre of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Update </a:t>
            </a:r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pseudocode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5538"/>
            <a:ext cx="8507288" cy="50006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updateSlots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anchor =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getAnchorPoint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orientation =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anchor.orientation.asVector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in 0..slotAssignments.length():</a:t>
            </a:r>
          </a:p>
          <a:p>
            <a:pPr marL="720725" indent="-720725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relativeLoc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= 	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pattern.getSlotLocation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slotAssignments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slotNumber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20725" indent="0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location = new Location()</a:t>
            </a:r>
          </a:p>
          <a:p>
            <a:pPr marL="720725" indent="0">
              <a:buNone/>
            </a:pP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location.position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relativeLoc.position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* 				orientation +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anchor.position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720725" indent="0">
              <a:buNone/>
            </a:pP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location.orientation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anchor.orientation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 + 	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relativeLoc.orientation</a:t>
            </a: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marL="720725" indent="0">
              <a:buNone/>
            </a:pP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slotAssignments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character.setTarget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(location)</a:t>
            </a:r>
            <a:endParaRPr lang="en-US" sz="2000" baseline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Drift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Anchor point of formation must be at the centre of mass of </a:t>
            </a:r>
            <a:r>
              <a:rPr lang="en-US" sz="2800" b="1" dirty="0"/>
              <a:t>occupied</a:t>
            </a:r>
            <a:r>
              <a:rPr lang="en-US" sz="2800" dirty="0"/>
              <a:t> slots (average position)</a:t>
            </a:r>
          </a:p>
          <a:p>
            <a:pPr lvl="0"/>
            <a:r>
              <a:rPr lang="en-US" sz="2800" dirty="0"/>
              <a:t>Otherwise when formation is supposed to be stationary it will drift</a:t>
            </a:r>
          </a:p>
          <a:p>
            <a:pPr lvl="0"/>
            <a:r>
              <a:rPr lang="en-US" sz="2800" dirty="0"/>
              <a:t>To update this: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1/n * 	  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baseline="-25000" dirty="0" err="1">
                <a:latin typeface="Courier New" pitchFamily="49" charset="0"/>
                <a:cs typeface="Courier New" pitchFamily="49" charset="0"/>
              </a:rPr>
              <a:t>Si</a:t>
            </a:r>
            <a:r>
              <a:rPr lang="en-US" sz="2400" baseline="0" dirty="0">
                <a:latin typeface="Courier New" pitchFamily="49" charset="0"/>
                <a:cs typeface="Courier New" pitchFamily="49" charset="0"/>
              </a:rPr>
              <a:t> if occupied else 0)</a:t>
            </a:r>
          </a:p>
          <a:p>
            <a:pPr lvl="1"/>
            <a:endParaRPr lang="en-US" sz="2400" baseline="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baseline="0" dirty="0" err="1">
                <a:latin typeface="Courier New" pitchFamily="49" charset="0"/>
                <a:cs typeface="Courier New" pitchFamily="49" charset="0"/>
              </a:rPr>
              <a:t>P’</a:t>
            </a:r>
            <a:r>
              <a:rPr lang="en-US" sz="2400" baseline="-25000" dirty="0" err="1">
                <a:latin typeface="Courier New" pitchFamily="49" charset="0"/>
                <a:cs typeface="Courier New" pitchFamily="49" charset="0"/>
              </a:rPr>
              <a:t>Si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aseline="0" dirty="0">
                <a:latin typeface="Courier New" pitchFamily="49" charset="0"/>
                <a:cs typeface="Courier New" pitchFamily="49" charset="0"/>
              </a:rPr>
              <a:t>= P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</a:rPr>
              <a:t>si </a:t>
            </a:r>
            <a:r>
              <a:rPr lang="en-US" sz="2400" baseline="0" dirty="0">
                <a:latin typeface="Courier New" pitchFamily="49" charset="0"/>
                <a:cs typeface="Courier New" pitchFamily="49" charset="0"/>
              </a:rPr>
              <a:t>- P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si</a:t>
            </a:r>
            <a:r>
              <a:rPr lang="en-US" sz="2400" dirty="0"/>
              <a:t> = Position of slot </a:t>
            </a:r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4587" y="3284984"/>
            <a:ext cx="69532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Drift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Drift can also affect orientation</a:t>
            </a:r>
          </a:p>
          <a:p>
            <a:r>
              <a:rPr lang="en-US" sz="2400" dirty="0"/>
              <a:t>Causing group rotation (spin on the spot)</a:t>
            </a:r>
          </a:p>
          <a:p>
            <a:r>
              <a:rPr lang="en-US" sz="2400" dirty="0"/>
              <a:t>Similar fix: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baseline="-25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1/n *    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baseline="-25000" dirty="0" err="1">
                <a:latin typeface="Courier New" pitchFamily="49" charset="0"/>
                <a:cs typeface="Courier New" pitchFamily="49" charset="0"/>
              </a:rPr>
              <a:t>Si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if occupied else 0)</a:t>
            </a:r>
          </a:p>
          <a:p>
            <a:pPr lvl="1"/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W’</a:t>
            </a:r>
            <a:r>
              <a:rPr lang="en-US" sz="2400" baseline="-25000" dirty="0" err="1">
                <a:latin typeface="Courier New" pitchFamily="49" charset="0"/>
                <a:cs typeface="Courier New" pitchFamily="49" charset="0"/>
              </a:rPr>
              <a:t>Si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baseline="-25000" dirty="0" err="1">
                <a:latin typeface="Courier New" pitchFamily="49" charset="0"/>
                <a:cs typeface="Courier New" pitchFamily="49" charset="0"/>
              </a:rPr>
              <a:t>si</a:t>
            </a:r>
            <a:r>
              <a:rPr lang="en-US" sz="2400" baseline="-250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baseline="-25000" dirty="0" err="1">
                <a:latin typeface="Courier New" pitchFamily="49" charset="0"/>
                <a:cs typeface="Courier New" pitchFamily="49" charset="0"/>
              </a:rPr>
              <a:t>c</a:t>
            </a:r>
            <a:endParaRPr lang="en-US" sz="2400" dirty="0"/>
          </a:p>
          <a:p>
            <a:pPr marL="342900" lvl="1" indent="-342900">
              <a:buNone/>
            </a:pPr>
            <a:r>
              <a:rPr lang="en-US" sz="2400" dirty="0"/>
              <a:t>	</a:t>
            </a:r>
            <a:r>
              <a:rPr lang="en-US" sz="2400" dirty="0" err="1"/>
              <a:t>W</a:t>
            </a:r>
            <a:r>
              <a:rPr lang="en-US" sz="2400" baseline="-25000" dirty="0" err="1"/>
              <a:t>si</a:t>
            </a:r>
            <a:r>
              <a:rPr lang="en-US" sz="2400" dirty="0"/>
              <a:t> = Orientation at slot </a:t>
            </a:r>
            <a:r>
              <a:rPr lang="en-US" sz="2400" dirty="0" err="1"/>
              <a:t>i</a:t>
            </a:r>
            <a:endParaRPr lang="en-US" sz="2400" dirty="0"/>
          </a:p>
          <a:p>
            <a:endParaRPr lang="en-US" sz="2800" dirty="0"/>
          </a:p>
          <a:p>
            <a:r>
              <a:rPr lang="en-US" sz="2400" dirty="0"/>
              <a:t>Do infrequently</a:t>
            </a:r>
            <a:endParaRPr lang="en-US" sz="2400" baseline="0" dirty="0"/>
          </a:p>
          <a:p>
            <a:pPr lvl="1"/>
            <a:r>
              <a:rPr lang="en-US" sz="2400" dirty="0"/>
              <a:t>Costly</a:t>
            </a:r>
          </a:p>
          <a:p>
            <a:pPr lvl="0"/>
            <a:r>
              <a:rPr lang="en-US" sz="2400" dirty="0"/>
              <a:t>Needs to be redone only if slots change. e.g.?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4587" y="2204864"/>
            <a:ext cx="69532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/>
              <a:t>Pseudocode</a:t>
            </a:r>
            <a:r>
              <a:rPr lang="en-US" sz="2800" dirty="0"/>
              <a:t> for a formation manager…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We can make use of a </a:t>
            </a:r>
            <a:r>
              <a:rPr lang="en-US" sz="2800" b="1" dirty="0" err="1"/>
              <a:t>formationPattern</a:t>
            </a:r>
            <a:r>
              <a:rPr lang="en-US" sz="2800" dirty="0"/>
              <a:t> class: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numberOfSlots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//number of slots in pattern</a:t>
            </a:r>
          </a:p>
          <a:p>
            <a:pPr lvl="1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getDriftOffset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slotArray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getSlotLocation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slotNumber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supportsSlots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(count)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Sample Formation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slotAssignment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character</a:t>
            </a:r>
          </a:p>
          <a:p>
            <a:pPr lvl="1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slotNumber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slotArray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array of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slotAssignment</a:t>
            </a:r>
            <a:endParaRPr lang="en-US" sz="2000" baseline="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driftOffset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containing position and</a:t>
            </a:r>
          </a:p>
          <a:p>
            <a:pPr>
              <a:buNone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orientation of filled slots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pattern :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formationPattern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4772</TotalTime>
  <Words>786</Words>
  <Application>Microsoft Office PowerPoint</Application>
  <PresentationFormat>On-screen Show (4:3)</PresentationFormat>
  <Paragraphs>143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Custom Design</vt:lpstr>
      <vt:lpstr>1_Custom Design</vt:lpstr>
      <vt:lpstr>Two Level formations</vt:lpstr>
      <vt:lpstr>Removing the leader</vt:lpstr>
      <vt:lpstr>Moderating Movement</vt:lpstr>
      <vt:lpstr>Moving to a standstill</vt:lpstr>
      <vt:lpstr>Update pseudocode</vt:lpstr>
      <vt:lpstr>Drift</vt:lpstr>
      <vt:lpstr>Drift</vt:lpstr>
      <vt:lpstr>Implementation</vt:lpstr>
      <vt:lpstr>Sample Formation Manager</vt:lpstr>
      <vt:lpstr>updateSlotAssignments()</vt:lpstr>
      <vt:lpstr>addCharacter(npc)</vt:lpstr>
      <vt:lpstr>removeChar(npc)</vt:lpstr>
      <vt:lpstr>updateSlots()</vt:lpstr>
      <vt:lpstr>Example</vt:lpstr>
    </vt:vector>
  </TitlesOfParts>
  <Company>ModusLink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722</cp:revision>
  <dcterms:created xsi:type="dcterms:W3CDTF">2007-05-08T17:20:09Z</dcterms:created>
  <dcterms:modified xsi:type="dcterms:W3CDTF">2023-09-27T13:00:01Z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