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4"/>
  </p:notesMasterIdLst>
  <p:sldIdLst>
    <p:sldId id="264" r:id="rId3"/>
    <p:sldId id="274" r:id="rId4"/>
    <p:sldId id="272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D0D1EDD4-C755-40F3-8229-49BBAA6BD328}"/>
  </pc:docChgLst>
  <pc:docChgLst>
    <pc:chgData name="Oisin Cawley" userId="c7ebb277-34aa-421f-b739-032ced270c1a" providerId="ADAL" clId="{50EAE12B-A61B-487E-B96B-358FF929B1CD}"/>
  </pc:docChgLst>
  <pc:docChgLst>
    <pc:chgData name="Oisin Cawley" userId="c7ebb277-34aa-421f-b739-032ced270c1a" providerId="ADAL" clId="{89EF6223-D060-4170-8ECE-037E657EF96F}"/>
    <pc:docChg chg="custSel modMainMaster">
      <pc:chgData name="Oisin Cawley" userId="c7ebb277-34aa-421f-b739-032ced270c1a" providerId="ADAL" clId="{89EF6223-D060-4170-8ECE-037E657EF96F}" dt="2023-09-27T13:06:25.070" v="3"/>
      <pc:docMkLst>
        <pc:docMk/>
      </pc:docMkLst>
      <pc:sldMasterChg chg="addSp delSp">
        <pc:chgData name="Oisin Cawley" userId="c7ebb277-34aa-421f-b739-032ced270c1a" providerId="ADAL" clId="{89EF6223-D060-4170-8ECE-037E657EF96F}" dt="2023-09-27T13:06:25.070" v="3"/>
        <pc:sldMasterMkLst>
          <pc:docMk/>
          <pc:sldMasterMk cId="0" sldId="2147483840"/>
        </pc:sldMasterMkLst>
        <pc:picChg chg="add">
          <ac:chgData name="Oisin Cawley" userId="c7ebb277-34aa-421f-b739-032ced270c1a" providerId="ADAL" clId="{89EF6223-D060-4170-8ECE-037E657EF96F}" dt="2023-09-27T13:06:25.070" v="3"/>
          <ac:picMkLst>
            <pc:docMk/>
            <pc:sldMasterMk cId="0" sldId="2147483840"/>
            <ac:picMk id="8" creationId="{F5B4420B-A791-4EA7-A35A-3E078CA52DDC}"/>
          </ac:picMkLst>
        </pc:picChg>
        <pc:picChg chg="del">
          <ac:chgData name="Oisin Cawley" userId="c7ebb277-34aa-421f-b739-032ced270c1a" providerId="ADAL" clId="{89EF6223-D060-4170-8ECE-037E657EF96F}" dt="2023-09-27T13:06:24.717" v="2" actId="478"/>
          <ac:picMkLst>
            <pc:docMk/>
            <pc:sldMasterMk cId="0" sldId="2147483840"/>
            <ac:picMk id="1030" creationId="{00000000-0000-0000-0000-000000000000}"/>
          </ac:picMkLst>
        </pc:picChg>
      </pc:sldMasterChg>
      <pc:sldMasterChg chg="addSp delSp">
        <pc:chgData name="Oisin Cawley" userId="c7ebb277-34aa-421f-b739-032ced270c1a" providerId="ADAL" clId="{89EF6223-D060-4170-8ECE-037E657EF96F}" dt="2023-09-27T13:06:20.135" v="1"/>
        <pc:sldMasterMkLst>
          <pc:docMk/>
          <pc:sldMasterMk cId="0" sldId="2147483869"/>
        </pc:sldMasterMkLst>
        <pc:picChg chg="del">
          <ac:chgData name="Oisin Cawley" userId="c7ebb277-34aa-421f-b739-032ced270c1a" providerId="ADAL" clId="{89EF6223-D060-4170-8ECE-037E657EF96F}" dt="2023-09-27T13:06:19.582" v="0" actId="478"/>
          <ac:picMkLst>
            <pc:docMk/>
            <pc:sldMasterMk cId="0" sldId="2147483869"/>
            <ac:picMk id="8" creationId="{00000000-0000-0000-0000-000000000000}"/>
          </ac:picMkLst>
        </pc:picChg>
        <pc:picChg chg="add">
          <ac:chgData name="Oisin Cawley" userId="c7ebb277-34aa-421f-b739-032ced270c1a" providerId="ADAL" clId="{89EF6223-D060-4170-8ECE-037E657EF96F}" dt="2023-09-27T13:06:20.135" v="1"/>
          <ac:picMkLst>
            <pc:docMk/>
            <pc:sldMasterMk cId="0" sldId="2147483869"/>
            <ac:picMk id="9" creationId="{F91DE916-3DA1-474D-B176-3B2E0D47B627}"/>
          </ac:picMkLst>
        </pc:picChg>
      </pc:sldMasterChg>
    </pc:docChg>
  </pc:docChgLst>
  <pc:docChgLst>
    <pc:chgData name="Oisin Cawley" userId="c7ebb277-34aa-421f-b739-032ced270c1a" providerId="ADAL" clId="{5338B3AC-B3E9-478A-B638-87EF9070C07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1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2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E" dirty="0"/>
              <a:t>Adapted from</a:t>
            </a:r>
            <a:r>
              <a:rPr lang="en-IE" baseline="0" dirty="0"/>
              <a:t> the U.S. infantry soldiers training manual.</a:t>
            </a:r>
          </a:p>
          <a:p>
            <a:r>
              <a:rPr lang="en-IE" baseline="0"/>
              <a:t>Corps &lt;- Division </a:t>
            </a:r>
            <a:r>
              <a:rPr lang="en-IE" baseline="0" dirty="0"/>
              <a:t>&lt;- Brigade &lt;- Battalion &lt;- Company &lt;- Platoon &lt;- Squad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440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F5B4420B-A791-4EA7-A35A-3E078CA52DD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F91DE916-3DA1-474D-B176-3B2E0D47B6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Higher Level 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might we extend this:</a:t>
            </a:r>
          </a:p>
          <a:p>
            <a:pPr lvl="1"/>
            <a:r>
              <a:rPr lang="en-US" dirty="0"/>
              <a:t>to formations with large numbers, or</a:t>
            </a:r>
          </a:p>
          <a:p>
            <a:pPr lvl="1"/>
            <a:r>
              <a:rPr lang="en-US" dirty="0"/>
              <a:t>Formations with intricate patterns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Tactical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Especially for squad based movement</a:t>
            </a:r>
          </a:p>
          <a:p>
            <a:r>
              <a:rPr lang="en-US" dirty="0"/>
              <a:t>Squads support each other</a:t>
            </a:r>
          </a:p>
          <a:p>
            <a:pPr lvl="1"/>
            <a:r>
              <a:rPr lang="en-US" dirty="0"/>
              <a:t>Referred to as Bounding </a:t>
            </a:r>
            <a:r>
              <a:rPr lang="en-US" dirty="0" err="1"/>
              <a:t>Overwatch</a:t>
            </a:r>
            <a:endParaRPr lang="en-US" dirty="0"/>
          </a:p>
          <a:p>
            <a:r>
              <a:rPr lang="en-US" dirty="0"/>
              <a:t>Slots are recalculated in response to cover points.</a:t>
            </a:r>
          </a:p>
          <a:p>
            <a:r>
              <a:rPr lang="en-US" dirty="0"/>
              <a:t>We need to be able to calculate cover points</a:t>
            </a:r>
          </a:p>
          <a:p>
            <a:pPr lvl="1"/>
            <a:r>
              <a:rPr lang="en-US" dirty="0"/>
              <a:t>Static cover points designed into the level</a:t>
            </a:r>
          </a:p>
          <a:p>
            <a:pPr lvl="2"/>
            <a:r>
              <a:rPr lang="en-US" dirty="0"/>
              <a:t>easiest to do</a:t>
            </a:r>
          </a:p>
          <a:p>
            <a:pPr lvl="1"/>
            <a:r>
              <a:rPr lang="en-US" dirty="0"/>
              <a:t>Dynamic points based on line of sight</a:t>
            </a:r>
          </a:p>
          <a:p>
            <a:pPr lvl="2"/>
            <a:r>
              <a:rPr lang="en-US" dirty="0"/>
              <a:t>more realistic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Tactical Movement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As formation moves, the AI moves slots to their nearest cover points</a:t>
            </a:r>
          </a:p>
          <a:p>
            <a:r>
              <a:rPr lang="en-US" sz="2800" dirty="0"/>
              <a:t>Pattern maintains list of cover points</a:t>
            </a:r>
          </a:p>
          <a:p>
            <a:r>
              <a:rPr lang="en-US" sz="2800" dirty="0"/>
              <a:t>As formation moves, ‘nearest’ cover point set updates</a:t>
            </a:r>
          </a:p>
          <a:p>
            <a:pPr lvl="1"/>
            <a:r>
              <a:rPr lang="en-US" sz="2400" dirty="0"/>
              <a:t>Assign new cover points to slot with none</a:t>
            </a:r>
          </a:p>
          <a:p>
            <a:r>
              <a:rPr lang="en-US" sz="2800" dirty="0"/>
              <a:t>use leader as anchor point</a:t>
            </a:r>
          </a:p>
          <a:p>
            <a:pPr lvl="1"/>
            <a:r>
              <a:rPr lang="en-US" sz="2400" dirty="0"/>
              <a:t>leader should move slowly</a:t>
            </a:r>
          </a:p>
          <a:p>
            <a:pPr lvl="1"/>
            <a:r>
              <a:rPr lang="en-US" sz="2400" dirty="0"/>
              <a:t>but make sure the</a:t>
            </a:r>
            <a:r>
              <a:rPr lang="en-US" sz="2400" baseline="0" dirty="0"/>
              <a:t> squad does not all crowd into the cover point of the leader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Higher Level 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Create a formation of formations</a:t>
            </a:r>
          </a:p>
          <a:p>
            <a:pPr lvl="1"/>
            <a:r>
              <a:rPr lang="en-US" sz="2400" dirty="0"/>
              <a:t>Each slot contains a formation</a:t>
            </a:r>
          </a:p>
          <a:p>
            <a:pPr lvl="2"/>
            <a:r>
              <a:rPr lang="en-US" sz="2000" dirty="0"/>
              <a:t>formation is the “individual”</a:t>
            </a:r>
          </a:p>
          <a:p>
            <a:pPr lvl="1"/>
            <a:r>
              <a:rPr lang="en-US" sz="2400" dirty="0"/>
              <a:t>Useful in tactical simulations (RTS)</a:t>
            </a:r>
          </a:p>
          <a:p>
            <a:pPr lvl="0"/>
            <a:r>
              <a:rPr lang="en-US" sz="2800" dirty="0"/>
              <a:t>Individuals are placed in slots to form basic formations</a:t>
            </a:r>
          </a:p>
          <a:p>
            <a:r>
              <a:rPr lang="en-US" sz="2800" dirty="0"/>
              <a:t>Each formation has its own steering anchor point</a:t>
            </a:r>
          </a:p>
          <a:p>
            <a:pPr lvl="0"/>
            <a:r>
              <a:rPr lang="en-US" sz="2800" dirty="0"/>
              <a:t>Formations are assigned to slots in higher level formations</a:t>
            </a:r>
          </a:p>
          <a:p>
            <a:pPr lvl="0"/>
            <a:r>
              <a:rPr lang="en-US" sz="2800" dirty="0"/>
              <a:t>Each anchor point tries to stay in a slot position of a higher-level 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82682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U.S. Infantry Soldiers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6775" y="1124744"/>
            <a:ext cx="741045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43608" y="5589240"/>
            <a:ext cx="684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latin typeface="+mn-lt"/>
                <a:cs typeface="Courier New" pitchFamily="49" charset="0"/>
              </a:rPr>
              <a:t>Note a squad formation has three slots that can be either a formation or individual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Slot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dirty="0"/>
              <a:t>Issues in assigning</a:t>
            </a:r>
            <a:r>
              <a:rPr lang="en-US" sz="2800" baseline="0" dirty="0"/>
              <a:t> to slots</a:t>
            </a:r>
          </a:p>
          <a:p>
            <a:pPr lvl="1"/>
            <a:r>
              <a:rPr lang="en-US" sz="2400" dirty="0"/>
              <a:t>Who</a:t>
            </a:r>
            <a:r>
              <a:rPr lang="en-US" sz="2400" baseline="0" dirty="0"/>
              <a:t> is allowed in what slot</a:t>
            </a:r>
          </a:p>
          <a:p>
            <a:pPr lvl="0"/>
            <a:r>
              <a:rPr lang="en-US" sz="2800" dirty="0"/>
              <a:t>Slots can have specific roles attached</a:t>
            </a:r>
          </a:p>
          <a:p>
            <a:pPr lvl="1"/>
            <a:r>
              <a:rPr lang="en-US" sz="2400" dirty="0"/>
              <a:t>Hard roles</a:t>
            </a:r>
          </a:p>
          <a:p>
            <a:pPr lvl="1"/>
            <a:r>
              <a:rPr lang="en-US" sz="2400" dirty="0"/>
              <a:t>Only NPC capable of performing role is allowed take slot</a:t>
            </a:r>
          </a:p>
          <a:p>
            <a:pPr lvl="0"/>
            <a:r>
              <a:rPr lang="en-US" sz="2800" dirty="0"/>
              <a:t>Makes</a:t>
            </a:r>
            <a:r>
              <a:rPr lang="en-US" sz="2800" baseline="0" dirty="0"/>
              <a:t> filling slots more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Example – </a:t>
            </a:r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DnD</a:t>
            </a:r>
            <a:endParaRPr lang="en-US" sz="3600" b="1" dirty="0">
              <a:solidFill>
                <a:schemeClr val="accent5">
                  <a:lumMod val="75000"/>
                </a:schemeClr>
              </a:solidFill>
              <a:ea typeface="Calibri" pitchFamily="34" charset="0"/>
              <a:cs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/>
              <a:t>Three types of role</a:t>
            </a:r>
          </a:p>
          <a:p>
            <a:r>
              <a:rPr lang="en-US" dirty="0"/>
              <a:t>Melee</a:t>
            </a:r>
          </a:p>
          <a:p>
            <a:pPr lvl="1"/>
            <a:r>
              <a:rPr lang="en-US" dirty="0"/>
              <a:t>Barbarians, warriors, dwarves</a:t>
            </a:r>
          </a:p>
          <a:p>
            <a:pPr lvl="1"/>
            <a:r>
              <a:rPr lang="en-US" dirty="0"/>
              <a:t>Hand to hand combat (close</a:t>
            </a:r>
            <a:r>
              <a:rPr lang="en-US" baseline="0" dirty="0"/>
              <a:t> range)</a:t>
            </a:r>
          </a:p>
          <a:p>
            <a:pPr lvl="0"/>
            <a:r>
              <a:rPr lang="en-US" dirty="0"/>
              <a:t>Missile</a:t>
            </a:r>
          </a:p>
          <a:p>
            <a:pPr lvl="1"/>
            <a:r>
              <a:rPr lang="en-US" dirty="0"/>
              <a:t>Elves, archers, etc.</a:t>
            </a:r>
          </a:p>
          <a:p>
            <a:pPr lvl="1"/>
            <a:r>
              <a:rPr lang="en-US" dirty="0"/>
              <a:t>Long range combat</a:t>
            </a:r>
          </a:p>
          <a:p>
            <a:pPr lvl="0"/>
            <a:r>
              <a:rPr lang="en-US" dirty="0"/>
              <a:t>Magic</a:t>
            </a:r>
          </a:p>
          <a:p>
            <a:pPr lvl="1"/>
            <a:r>
              <a:rPr lang="en-US" dirty="0"/>
              <a:t>Wizards, witches, etc.</a:t>
            </a:r>
          </a:p>
          <a:p>
            <a:pPr lvl="1"/>
            <a:r>
              <a:rPr lang="en-US" dirty="0"/>
              <a:t>Longest range combat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err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DnD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formation we ideally want</a:t>
            </a:r>
          </a:p>
          <a:p>
            <a:pPr lvl="1"/>
            <a:r>
              <a:rPr lang="en-US" dirty="0"/>
              <a:t>Melee roles in front</a:t>
            </a:r>
          </a:p>
          <a:p>
            <a:pPr lvl="1"/>
            <a:r>
              <a:rPr lang="en-US" dirty="0"/>
              <a:t>Missile roles behind melee</a:t>
            </a:r>
          </a:p>
          <a:p>
            <a:pPr lvl="1"/>
            <a:r>
              <a:rPr lang="en-US" dirty="0"/>
              <a:t>Magic furthest</a:t>
            </a:r>
            <a:r>
              <a:rPr lang="en-US" baseline="0" dirty="0"/>
              <a:t> away from action</a:t>
            </a:r>
          </a:p>
          <a:p>
            <a:pPr lvl="1"/>
            <a:r>
              <a:rPr lang="en-US" baseline="0" dirty="0"/>
              <a:t>Missile roles behind magic</a:t>
            </a:r>
          </a:p>
          <a:p>
            <a:pPr lvl="1"/>
            <a:r>
              <a:rPr lang="en-US" baseline="0" dirty="0"/>
              <a:t>Melee roles at rear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985" y="3356992"/>
            <a:ext cx="2776439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Hard Slot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aseline="0" dirty="0"/>
              <a:t>Assign slots based on type of NPC</a:t>
            </a:r>
          </a:p>
          <a:p>
            <a:pPr lvl="0"/>
            <a:r>
              <a:rPr lang="en-US" baseline="0" dirty="0"/>
              <a:t>But we can have many combinations of types in group</a:t>
            </a:r>
          </a:p>
          <a:p>
            <a:pPr lvl="1"/>
            <a:r>
              <a:rPr lang="en-US" baseline="0" dirty="0"/>
              <a:t>Have many different formations depending on group composition</a:t>
            </a:r>
          </a:p>
          <a:p>
            <a:pPr lvl="2"/>
            <a:r>
              <a:rPr lang="en-US" baseline="0" dirty="0"/>
              <a:t>May not be practical</a:t>
            </a:r>
          </a:p>
          <a:p>
            <a:pPr lvl="0"/>
            <a:r>
              <a:rPr lang="en-US" baseline="0" dirty="0"/>
              <a:t>Hard Rules on who can go where</a:t>
            </a:r>
          </a:p>
          <a:p>
            <a:pPr lvl="1"/>
            <a:r>
              <a:rPr lang="en-US" baseline="0" dirty="0"/>
              <a:t>But this might leave slots empty</a:t>
            </a:r>
          </a:p>
          <a:p>
            <a:pPr lvl="2"/>
            <a:r>
              <a:rPr lang="en-US" baseline="0" dirty="0"/>
              <a:t>and NPC’s stranded with nowhere to go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Soft Slot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Attach costs to slots based on type of NPC filling slot</a:t>
            </a:r>
          </a:p>
          <a:p>
            <a:pPr lvl="1"/>
            <a:r>
              <a:rPr lang="en-US" dirty="0"/>
              <a:t>Algorithm used to assign to slots so that the overall cost is minimized</a:t>
            </a:r>
          </a:p>
          <a:p>
            <a:pPr lvl="0"/>
            <a:r>
              <a:rPr lang="en-US" dirty="0"/>
              <a:t>This algorithm</a:t>
            </a:r>
            <a:r>
              <a:rPr lang="en-US" baseline="0" dirty="0"/>
              <a:t> is NP Complete</a:t>
            </a:r>
          </a:p>
          <a:p>
            <a:pPr lvl="1"/>
            <a:r>
              <a:rPr lang="en-US" dirty="0"/>
              <a:t>too complex and too much overhead</a:t>
            </a:r>
          </a:p>
          <a:p>
            <a:pPr lvl="0"/>
            <a:r>
              <a:rPr lang="en-US" dirty="0"/>
              <a:t>Use a simpler </a:t>
            </a:r>
            <a:r>
              <a:rPr lang="en-US" b="1" dirty="0"/>
              <a:t>assignment</a:t>
            </a:r>
            <a:r>
              <a:rPr lang="en-US" b="1" baseline="0" dirty="0"/>
              <a:t> rule</a:t>
            </a:r>
          </a:p>
          <a:p>
            <a:pPr lvl="0"/>
            <a:r>
              <a:rPr lang="en-US" baseline="0" dirty="0"/>
              <a:t>Take each NPC in turn and assign to open slot that minimizes its cost</a:t>
            </a:r>
          </a:p>
          <a:p>
            <a:pPr lvl="1"/>
            <a:r>
              <a:rPr lang="en-US" dirty="0"/>
              <a:t>Slot/cost value per NPC</a:t>
            </a:r>
            <a:endParaRPr lang="en-US" baseline="0" dirty="0"/>
          </a:p>
          <a:p>
            <a:pPr lvl="1"/>
            <a:r>
              <a:rPr lang="en-US" baseline="0" dirty="0"/>
              <a:t>Should do ok</a:t>
            </a:r>
          </a:p>
          <a:p>
            <a:pPr lvl="1"/>
            <a:r>
              <a:rPr lang="en-US" baseline="0"/>
              <a:t>To </a:t>
            </a:r>
            <a:r>
              <a:rPr lang="en-US" baseline="0" dirty="0"/>
              <a:t>get best results assign most restricted slot/roles first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Dynamic Slots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in team sports</a:t>
            </a:r>
          </a:p>
          <a:p>
            <a:r>
              <a:rPr lang="en-US" dirty="0"/>
              <a:t>Slots can change in response to state</a:t>
            </a:r>
            <a:r>
              <a:rPr lang="en-US" baseline="0" dirty="0"/>
              <a:t> of</a:t>
            </a:r>
            <a:r>
              <a:rPr lang="en-US" dirty="0"/>
              <a:t> play</a:t>
            </a:r>
          </a:p>
          <a:p>
            <a:pPr lvl="1"/>
            <a:r>
              <a:rPr lang="en-US" dirty="0"/>
              <a:t>AI recalculates slots/formations over</a:t>
            </a:r>
            <a:r>
              <a:rPr lang="en-US" baseline="0" dirty="0"/>
              <a:t> time based on what happens</a:t>
            </a:r>
          </a:p>
          <a:p>
            <a:r>
              <a:rPr lang="en-US" dirty="0"/>
              <a:t>or</a:t>
            </a:r>
            <a:endParaRPr lang="en-US" baseline="0" dirty="0"/>
          </a:p>
          <a:p>
            <a:r>
              <a:rPr lang="en-US" baseline="0" dirty="0"/>
              <a:t>Not everyone has a slot!</a:t>
            </a:r>
          </a:p>
          <a:p>
            <a:r>
              <a:rPr lang="en-US" baseline="0" dirty="0"/>
              <a:t>Some remain outside formation and respond to situation dynamically</a:t>
            </a:r>
          </a:p>
          <a:p>
            <a:pPr lvl="1"/>
            <a:r>
              <a:rPr lang="en-US" dirty="0"/>
              <a:t>e.g. Corner kick 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4727</TotalTime>
  <Words>549</Words>
  <Application>Microsoft Office PowerPoint</Application>
  <PresentationFormat>On-screen Show (4:3)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Custom Design</vt:lpstr>
      <vt:lpstr>1_Custom Design</vt:lpstr>
      <vt:lpstr>Higher Level Formations</vt:lpstr>
      <vt:lpstr>Higher Level Formations</vt:lpstr>
      <vt:lpstr>U.S. Infantry Soldiers</vt:lpstr>
      <vt:lpstr>Slot Roles</vt:lpstr>
      <vt:lpstr>Example – DnD</vt:lpstr>
      <vt:lpstr>DnD – Example</vt:lpstr>
      <vt:lpstr>Hard Slot Roles</vt:lpstr>
      <vt:lpstr>Soft Slot Roles</vt:lpstr>
      <vt:lpstr>Dynamic Slots</vt:lpstr>
      <vt:lpstr>Tactical Movement</vt:lpstr>
      <vt:lpstr>Tactical Movement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717</cp:revision>
  <dcterms:created xsi:type="dcterms:W3CDTF">2007-05-08T17:20:09Z</dcterms:created>
  <dcterms:modified xsi:type="dcterms:W3CDTF">2023-09-27T13:06:27Z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