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5"/>
  </p:notesMasterIdLst>
  <p:sldIdLst>
    <p:sldId id="258" r:id="rId3"/>
    <p:sldId id="270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6" r:id="rId13"/>
    <p:sldId id="267" r:id="rId14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8" d="100"/>
          <a:sy n="88" d="100"/>
        </p:scale>
        <p:origin x="21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in Cawley" userId="c7ebb277-34aa-421f-b739-032ced270c1a" providerId="ADAL" clId="{F6B876BE-5AD8-49EC-80B8-C41D68C518E0}"/>
  </pc:docChgLst>
  <pc:docChgLst>
    <pc:chgData name="Oisin Cawley" userId="c7ebb277-34aa-421f-b739-032ced270c1a" providerId="ADAL" clId="{69298D69-6BDD-4BF2-9BDF-D55EC5337698}"/>
  </pc:docChgLst>
  <pc:docChgLst>
    <pc:chgData name="Oisin Cawley" userId="6b66d80f-e52a-4eb8-b588-9059f489afa4" providerId="ADAL" clId="{F89CD40D-9BD1-41B2-994F-5BACD7823B97}"/>
    <pc:docChg chg="modSld">
      <pc:chgData name="Oisin Cawley" userId="6b66d80f-e52a-4eb8-b588-9059f489afa4" providerId="ADAL" clId="{F89CD40D-9BD1-41B2-994F-5BACD7823B97}" dt="2024-09-12T09:45:44.358" v="23" actId="20577"/>
      <pc:docMkLst>
        <pc:docMk/>
      </pc:docMkLst>
      <pc:sldChg chg="modSp">
        <pc:chgData name="Oisin Cawley" userId="6b66d80f-e52a-4eb8-b588-9059f489afa4" providerId="ADAL" clId="{F89CD40D-9BD1-41B2-994F-5BACD7823B97}" dt="2024-09-12T09:45:44.358" v="23" actId="20577"/>
        <pc:sldMkLst>
          <pc:docMk/>
          <pc:sldMk cId="0" sldId="267"/>
        </pc:sldMkLst>
        <pc:spChg chg="mod">
          <ac:chgData name="Oisin Cawley" userId="6b66d80f-e52a-4eb8-b588-9059f489afa4" providerId="ADAL" clId="{F89CD40D-9BD1-41B2-994F-5BACD7823B97}" dt="2024-09-12T09:45:44.358" v="23" actId="20577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3d Coordinate systems image: http://viz.aset.psu.edu/gho/sem_notes/3d_fundamentals/html/3d_coordinates.html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8" name="Picture 6" descr="SETU logo">
            <a:extLst>
              <a:ext uri="{FF2B5EF4-FFF2-40B4-BE49-F238E27FC236}">
                <a16:creationId xmlns:a16="http://schemas.microsoft.com/office/drawing/2014/main" id="{97EC867B-AA16-4070-8233-B1A09F1213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9" name="Picture 6" descr="SETU logo">
            <a:extLst>
              <a:ext uri="{FF2B5EF4-FFF2-40B4-BE49-F238E27FC236}">
                <a16:creationId xmlns:a16="http://schemas.microsoft.com/office/drawing/2014/main" id="{340EC7B8-02AA-40BC-8EE7-E4C5ADFFDB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Basic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sz="2800" dirty="0"/>
              <a:t>Movement of characters around the level</a:t>
            </a:r>
          </a:p>
          <a:p>
            <a:endParaRPr lang="en-IE" sz="2800" dirty="0"/>
          </a:p>
          <a:p>
            <a:r>
              <a:rPr lang="en-IE" sz="2800" b="1" dirty="0"/>
              <a:t>Input</a:t>
            </a:r>
            <a:r>
              <a:rPr lang="en-IE" sz="2800" dirty="0"/>
              <a:t>: geometric data about the state of the world + current position of character + other physical properties</a:t>
            </a:r>
          </a:p>
          <a:p>
            <a:r>
              <a:rPr lang="en-IE" sz="2800" b="1" dirty="0"/>
              <a:t>Output</a:t>
            </a:r>
            <a:r>
              <a:rPr lang="en-IE" sz="2800" dirty="0"/>
              <a:t>: geometric data representing movement (velocity, accelerations)</a:t>
            </a:r>
          </a:p>
          <a:p>
            <a:pPr>
              <a:buNone/>
            </a:pPr>
            <a:endParaRPr lang="en-IE" sz="2800" dirty="0"/>
          </a:p>
          <a:p>
            <a:pPr>
              <a:buNone/>
            </a:pPr>
            <a:r>
              <a:rPr lang="en-IE" sz="2800" dirty="0"/>
              <a:t>For most games, characters have only two states: 	stationary + running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85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Calculated using two values:</a:t>
            </a:r>
          </a:p>
          <a:p>
            <a:pPr lvl="0"/>
            <a:r>
              <a:rPr lang="en-US" sz="2800" dirty="0"/>
              <a:t>(</a:t>
            </a:r>
            <a:r>
              <a:rPr lang="en-US" sz="2800" b="1" dirty="0">
                <a:solidFill>
                  <a:srgbClr val="FF0000"/>
                </a:solidFill>
              </a:rPr>
              <a:t>Linear</a:t>
            </a:r>
            <a:r>
              <a:rPr lang="en-US" sz="2800" dirty="0"/>
              <a:t>) Acceleration</a:t>
            </a:r>
          </a:p>
          <a:p>
            <a:pPr lvl="1"/>
            <a:r>
              <a:rPr lang="en-US" sz="2400" dirty="0"/>
              <a:t>Change in velocity</a:t>
            </a:r>
          </a:p>
          <a:p>
            <a:pPr lvl="2"/>
            <a:r>
              <a:rPr lang="en-US" sz="2000" dirty="0"/>
              <a:t>Vector</a:t>
            </a:r>
          </a:p>
          <a:p>
            <a:pPr lvl="0"/>
            <a:r>
              <a:rPr lang="en-US" sz="2800" dirty="0"/>
              <a:t>(</a:t>
            </a:r>
            <a:r>
              <a:rPr lang="en-US" sz="2800" b="1" dirty="0">
                <a:solidFill>
                  <a:srgbClr val="FF0000"/>
                </a:solidFill>
              </a:rPr>
              <a:t>Angular</a:t>
            </a:r>
            <a:r>
              <a:rPr lang="en-US" sz="2800" dirty="0"/>
              <a:t>) Acceleration</a:t>
            </a:r>
          </a:p>
          <a:p>
            <a:pPr lvl="1"/>
            <a:r>
              <a:rPr lang="en-US" sz="2400" dirty="0"/>
              <a:t>Change in rotation</a:t>
            </a:r>
          </a:p>
          <a:p>
            <a:pPr lvl="2"/>
            <a:r>
              <a:rPr lang="en-US" sz="2000" dirty="0"/>
              <a:t>Scalar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The combination of updates gives</a:t>
            </a:r>
            <a:r>
              <a:rPr lang="en-US" sz="2800" baseline="0" dirty="0"/>
              <a:t> smooth movement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Updating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be done by Physics engine</a:t>
            </a:r>
          </a:p>
          <a:p>
            <a:r>
              <a:rPr lang="en-US" sz="2800" dirty="0"/>
              <a:t>Or by us using basic physics equation:</a:t>
            </a:r>
          </a:p>
          <a:p>
            <a:pPr lvl="1">
              <a:buNone/>
            </a:pPr>
            <a:r>
              <a:rPr lang="en-US" sz="2400" b="1" dirty="0"/>
              <a:t>	D = </a:t>
            </a:r>
            <a:r>
              <a:rPr lang="en-US" sz="2400" b="1" dirty="0" err="1"/>
              <a:t>vt</a:t>
            </a:r>
            <a:r>
              <a:rPr lang="en-US" sz="2400" b="1" dirty="0"/>
              <a:t>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½</a:t>
            </a:r>
            <a:r>
              <a:rPr lang="en-US" sz="2400" b="1" dirty="0"/>
              <a:t> at</a:t>
            </a:r>
            <a:r>
              <a:rPr lang="en-US" sz="2400" b="1" baseline="30000" dirty="0"/>
              <a:t>2</a:t>
            </a:r>
          </a:p>
          <a:p>
            <a:pPr lvl="0"/>
            <a:r>
              <a:rPr lang="en-US" sz="2800" dirty="0"/>
              <a:t>But lets make life easy …</a:t>
            </a:r>
          </a:p>
          <a:p>
            <a:pPr lvl="0"/>
            <a:r>
              <a:rPr lang="en-US" sz="2800" dirty="0"/>
              <a:t>As time steps are small, 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28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2800" dirty="0"/>
              <a:t> </a:t>
            </a:r>
            <a:r>
              <a:rPr lang="en-US" sz="2800" baseline="0" dirty="0"/>
              <a:t>can be assumed to be zero</a:t>
            </a:r>
            <a:endParaRPr lang="en-US" sz="2800" dirty="0"/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Position = Position + Velocity*time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Orientation = Orientation + Rotation*time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Velocity = Velocity + Acceleration*time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/>
              <a:t>Rotation = Rotation + Angular*time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 now have all the data</a:t>
            </a:r>
            <a:r>
              <a:rPr lang="en-US" baseline="0" dirty="0"/>
              <a:t> we need to compute basic movements</a:t>
            </a:r>
          </a:p>
          <a:p>
            <a:pPr lvl="0"/>
            <a:r>
              <a:rPr lang="en-US" baseline="0" dirty="0"/>
              <a:t>These form the basis for everything else</a:t>
            </a:r>
          </a:p>
          <a:p>
            <a:pPr lvl="1"/>
            <a:r>
              <a:rPr lang="en-US" dirty="0"/>
              <a:t>Decide which movement through FSM or</a:t>
            </a:r>
            <a:r>
              <a:rPr lang="en-US" baseline="0" dirty="0"/>
              <a:t> RBS or …</a:t>
            </a:r>
          </a:p>
          <a:p>
            <a:pPr lvl="1"/>
            <a:r>
              <a:rPr lang="en-US" baseline="0" dirty="0"/>
              <a:t>Combine movements to get new movement styles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Kinematic versus 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Kinematic</a:t>
            </a:r>
          </a:p>
          <a:p>
            <a:pPr lvl="1"/>
            <a:r>
              <a:rPr lang="en-US" dirty="0"/>
              <a:t>Movement based only on position</a:t>
            </a:r>
          </a:p>
          <a:p>
            <a:pPr lvl="2"/>
            <a:r>
              <a:rPr lang="en-US" dirty="0"/>
              <a:t>Get direction to target</a:t>
            </a:r>
          </a:p>
          <a:p>
            <a:pPr lvl="2"/>
            <a:r>
              <a:rPr lang="en-US" dirty="0"/>
              <a:t>Move in that direction</a:t>
            </a:r>
          </a:p>
          <a:p>
            <a:pPr lvl="2"/>
            <a:r>
              <a:rPr lang="en-US" dirty="0"/>
              <a:t>Stop when we get there</a:t>
            </a:r>
          </a:p>
          <a:p>
            <a:pPr lvl="1"/>
            <a:r>
              <a:rPr lang="en-US" dirty="0"/>
              <a:t>Easier to do</a:t>
            </a:r>
          </a:p>
          <a:p>
            <a:pPr lvl="1"/>
            <a:r>
              <a:rPr lang="en-US" dirty="0"/>
              <a:t>Can look unnatural</a:t>
            </a:r>
          </a:p>
          <a:p>
            <a:pPr lvl="0"/>
            <a:r>
              <a:rPr lang="en-US" dirty="0"/>
              <a:t>Dynamic</a:t>
            </a:r>
          </a:p>
          <a:p>
            <a:pPr lvl="1"/>
            <a:r>
              <a:rPr lang="en-US" dirty="0"/>
              <a:t>Movement</a:t>
            </a:r>
            <a:r>
              <a:rPr lang="en-US" baseline="0" dirty="0"/>
              <a:t> </a:t>
            </a:r>
            <a:r>
              <a:rPr lang="en-US" dirty="0"/>
              <a:t>based on position and velocity</a:t>
            </a:r>
          </a:p>
          <a:p>
            <a:pPr lvl="2"/>
            <a:r>
              <a:rPr lang="en-US" dirty="0"/>
              <a:t>Get direction to target</a:t>
            </a:r>
          </a:p>
          <a:p>
            <a:pPr lvl="2"/>
            <a:r>
              <a:rPr lang="en-US" dirty="0"/>
              <a:t>Accelerate in that direction</a:t>
            </a:r>
          </a:p>
          <a:p>
            <a:pPr lvl="2"/>
            <a:r>
              <a:rPr lang="en-US" dirty="0"/>
              <a:t>Decelerate when we get closer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036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Static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/>
              <a:t>Characters represented as points, centre of mass (collision detection, obstacle avoidance need also size but mostly handled outside of  movement algorithms)</a:t>
            </a:r>
          </a:p>
          <a:p>
            <a:r>
              <a:rPr lang="en-IE" sz="2000" dirty="0"/>
              <a:t>In 2D:</a:t>
            </a:r>
          </a:p>
          <a:p>
            <a:pPr>
              <a:buNone/>
            </a:pPr>
            <a:r>
              <a:rPr lang="en-IE" sz="2000" dirty="0"/>
              <a:t>		x; z </a:t>
            </a:r>
            <a:r>
              <a:rPr lang="en-IE" sz="2000" dirty="0" err="1"/>
              <a:t>orthonormal</a:t>
            </a:r>
            <a:r>
              <a:rPr lang="en-IE" sz="2000" dirty="0"/>
              <a:t> basis of 2D space</a:t>
            </a:r>
          </a:p>
          <a:p>
            <a:pPr>
              <a:buNone/>
            </a:pPr>
            <a:r>
              <a:rPr lang="en-IE" sz="2000" dirty="0"/>
              <a:t>		2D movement takes place in x; z  </a:t>
            </a:r>
          </a:p>
          <a:p>
            <a:pPr>
              <a:buNone/>
            </a:pPr>
            <a:r>
              <a:rPr lang="en-IE" sz="2000" dirty="0"/>
              <a:t>		(x; z) coordinates</a:t>
            </a:r>
          </a:p>
          <a:p>
            <a:r>
              <a:rPr lang="en-IE" sz="2000" dirty="0"/>
              <a:t>Orientation value :</a:t>
            </a:r>
          </a:p>
          <a:p>
            <a:pPr>
              <a:buNone/>
            </a:pPr>
            <a:r>
              <a:rPr lang="en-IE" sz="2000" dirty="0"/>
              <a:t>		</a:t>
            </a:r>
            <a:r>
              <a:rPr lang="en-IE" sz="2000" dirty="0" err="1"/>
              <a:t>counterclockwise</a:t>
            </a:r>
            <a:r>
              <a:rPr lang="en-IE" sz="2000" dirty="0"/>
              <a:t> angle, in radians</a:t>
            </a:r>
          </a:p>
          <a:p>
            <a:pPr>
              <a:buNone/>
            </a:pPr>
            <a:r>
              <a:rPr lang="en-IE" sz="2000" dirty="0"/>
              <a:t>		from positive z-axis (as seen from above)</a:t>
            </a:r>
          </a:p>
          <a:p>
            <a:r>
              <a:rPr lang="en-IE" sz="2000" dirty="0" err="1"/>
              <a:t>struct</a:t>
            </a:r>
            <a:r>
              <a:rPr lang="en-IE" sz="2000" dirty="0"/>
              <a:t> Static:</a:t>
            </a:r>
          </a:p>
          <a:p>
            <a:pPr>
              <a:buNone/>
            </a:pPr>
            <a:r>
              <a:rPr lang="en-IE" sz="2000" dirty="0"/>
              <a:t>		position # a 2D vector</a:t>
            </a:r>
          </a:p>
          <a:p>
            <a:pPr>
              <a:buNone/>
            </a:pPr>
            <a:r>
              <a:rPr lang="en-IE" sz="2000" dirty="0"/>
              <a:t>		orientation # single floating point value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3010" y="1772816"/>
            <a:ext cx="2799679" cy="199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789040"/>
            <a:ext cx="2959993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85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be in 2 or 3 dimensional space</a:t>
            </a:r>
          </a:p>
          <a:p>
            <a:r>
              <a:rPr lang="en-US" dirty="0"/>
              <a:t>Two is easier than three</a:t>
            </a:r>
          </a:p>
          <a:p>
            <a:r>
              <a:rPr lang="en-US" dirty="0"/>
              <a:t>Luckily we can mostly get away with 2 ½ Dimensions</a:t>
            </a:r>
          </a:p>
          <a:p>
            <a:pPr lvl="1"/>
            <a:r>
              <a:rPr lang="en-US" dirty="0"/>
              <a:t>Gravity holds us on one plane</a:t>
            </a:r>
          </a:p>
          <a:p>
            <a:pPr lvl="2"/>
            <a:r>
              <a:rPr lang="en-US" dirty="0"/>
              <a:t>Which may vary in y-value</a:t>
            </a:r>
          </a:p>
          <a:p>
            <a:pPr lvl="1"/>
            <a:r>
              <a:rPr lang="en-US" dirty="0"/>
              <a:t>Only need one orientation axis</a:t>
            </a:r>
          </a:p>
          <a:p>
            <a:pPr lvl="2"/>
            <a:r>
              <a:rPr lang="en-US" dirty="0"/>
              <a:t>Assume we are standing up all the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85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Basic Movements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on:</a:t>
            </a:r>
          </a:p>
          <a:p>
            <a:pPr lvl="1"/>
            <a:r>
              <a:rPr lang="en-US" dirty="0"/>
              <a:t>Current Position</a:t>
            </a:r>
          </a:p>
          <a:p>
            <a:pPr lvl="2"/>
            <a:r>
              <a:rPr lang="en-US" dirty="0"/>
              <a:t>(where we are)</a:t>
            </a:r>
          </a:p>
          <a:p>
            <a:pPr lvl="1"/>
            <a:r>
              <a:rPr lang="en-US" dirty="0"/>
              <a:t>Position of target</a:t>
            </a:r>
          </a:p>
          <a:p>
            <a:pPr lvl="2"/>
            <a:r>
              <a:rPr lang="en-US" dirty="0"/>
              <a:t>(where we want to be)</a:t>
            </a:r>
          </a:p>
          <a:p>
            <a:pPr lvl="0"/>
            <a:r>
              <a:rPr lang="en-US" dirty="0"/>
              <a:t>And possibly</a:t>
            </a:r>
          </a:p>
          <a:p>
            <a:pPr lvl="1"/>
            <a:r>
              <a:rPr lang="en-US" dirty="0"/>
              <a:t>Orientation</a:t>
            </a:r>
          </a:p>
          <a:p>
            <a:pPr lvl="2"/>
            <a:r>
              <a:rPr lang="en-US" dirty="0"/>
              <a:t>(where we are facing)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Orientation can also be expressed in </a:t>
            </a:r>
            <a:r>
              <a:rPr lang="en-US" sz="2400" b="1" dirty="0"/>
              <a:t>vector</a:t>
            </a:r>
            <a:r>
              <a:rPr lang="en-US" sz="2400" dirty="0"/>
              <a:t> form</a:t>
            </a:r>
          </a:p>
          <a:p>
            <a:pPr lvl="1"/>
            <a:r>
              <a:rPr lang="en-US" sz="2000" dirty="0"/>
              <a:t>Direction</a:t>
            </a:r>
          </a:p>
          <a:p>
            <a:pPr lvl="1"/>
            <a:r>
              <a:rPr lang="en-US" sz="2000" dirty="0"/>
              <a:t>Magnitude</a:t>
            </a:r>
          </a:p>
          <a:p>
            <a:r>
              <a:rPr lang="en-IE" sz="2400" dirty="0"/>
              <a:t>Typically as 2D normalised vector</a:t>
            </a:r>
          </a:p>
          <a:p>
            <a:endParaRPr lang="en-IE" sz="2400" dirty="0"/>
          </a:p>
          <a:p>
            <a:r>
              <a:rPr lang="en-IE" sz="2400" dirty="0"/>
              <a:t>From angle </a:t>
            </a:r>
            <a:r>
              <a:rPr lang="el-GR" sz="2400" dirty="0"/>
              <a:t>θ</a:t>
            </a:r>
            <a:r>
              <a:rPr lang="en-IE" sz="2400" dirty="0"/>
              <a:t> (</a:t>
            </a:r>
            <a:r>
              <a:rPr lang="en-IE" sz="2400"/>
              <a:t>in Radians) </a:t>
            </a:r>
            <a:r>
              <a:rPr lang="en-IE" sz="2400" dirty="0"/>
              <a:t>to unit length vector in the direction that the character is facing</a:t>
            </a:r>
          </a:p>
          <a:p>
            <a:pPr lvl="1"/>
            <a:r>
              <a:rPr lang="en-US" sz="2400" dirty="0"/>
              <a:t>If scalar value of orientation is </a:t>
            </a:r>
            <a:r>
              <a:rPr lang="el-GR" sz="2400" dirty="0"/>
              <a:t>θ</a:t>
            </a:r>
            <a:r>
              <a:rPr lang="en-US" sz="2400" dirty="0"/>
              <a:t> then 2D Vector is:</a:t>
            </a:r>
          </a:p>
          <a:p>
            <a:pPr lvl="2"/>
            <a:r>
              <a:rPr lang="en-US" dirty="0"/>
              <a:t>[sin(</a:t>
            </a:r>
            <a:r>
              <a:rPr lang="el-GR" dirty="0"/>
              <a:t>θ</a:t>
            </a:r>
            <a:r>
              <a:rPr lang="en-US" dirty="0"/>
              <a:t>), </a:t>
            </a:r>
            <a:r>
              <a:rPr lang="en-US" dirty="0" err="1"/>
              <a:t>cos</a:t>
            </a:r>
            <a:r>
              <a:rPr lang="en-US" dirty="0"/>
              <a:t> (</a:t>
            </a:r>
            <a:r>
              <a:rPr lang="el-GR" dirty="0"/>
              <a:t>θ</a:t>
            </a:r>
            <a:r>
              <a:rPr lang="en-US" dirty="0"/>
              <a:t>)]</a:t>
            </a:r>
          </a:p>
          <a:p>
            <a:pPr lvl="1"/>
            <a:r>
              <a:rPr lang="en-US" sz="2400" dirty="0"/>
              <a:t>In a left handed system use:</a:t>
            </a:r>
          </a:p>
          <a:p>
            <a:pPr lvl="2"/>
            <a:r>
              <a:rPr lang="en-US" dirty="0"/>
              <a:t>[-sin(</a:t>
            </a:r>
            <a:r>
              <a:rPr lang="el-GR" dirty="0"/>
              <a:t>θ</a:t>
            </a:r>
            <a:r>
              <a:rPr lang="en-US" dirty="0"/>
              <a:t>), </a:t>
            </a:r>
            <a:r>
              <a:rPr lang="en-US" dirty="0" err="1"/>
              <a:t>cos</a:t>
            </a:r>
            <a:r>
              <a:rPr lang="en-US" dirty="0"/>
              <a:t> (</a:t>
            </a:r>
            <a:r>
              <a:rPr lang="el-GR" dirty="0"/>
              <a:t>θ</a:t>
            </a:r>
            <a:r>
              <a:rPr lang="en-US" dirty="0"/>
              <a:t>)]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628800"/>
            <a:ext cx="322980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http://viz.aset.psu.edu/gho/sem_notes/3d_fundamentals/gifs/left_right_han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4653136"/>
            <a:ext cx="2601863" cy="1956547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Basic Movements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0321"/>
            <a:ext cx="8229600" cy="50006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We can create movement algorithms based on position and orientation alone. The output will be a target velocity.</a:t>
            </a:r>
          </a:p>
          <a:p>
            <a:pPr marL="0" indent="0">
              <a:buNone/>
            </a:pPr>
            <a:r>
              <a:rPr lang="en-US" sz="2000" dirty="0"/>
              <a:t>But…</a:t>
            </a:r>
          </a:p>
          <a:p>
            <a:pPr marL="0" indent="0">
              <a:buNone/>
            </a:pPr>
            <a:r>
              <a:rPr lang="en-US" sz="2000" dirty="0"/>
              <a:t>Velocity will change instantly making the movement look unrealistic.</a:t>
            </a:r>
          </a:p>
          <a:p>
            <a:pPr marL="0" indent="0">
              <a:buNone/>
            </a:pPr>
            <a:r>
              <a:rPr lang="en-US" sz="2000" dirty="0"/>
              <a:t>And Newton tells us that velocity cannot change instantly!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make smooth motion we need to either:</a:t>
            </a:r>
          </a:p>
          <a:p>
            <a:pPr marL="0" indent="0">
              <a:buNone/>
            </a:pPr>
            <a:r>
              <a:rPr lang="en-US" sz="2000" dirty="0"/>
              <a:t>	- use some kind of smoothing algorithm</a:t>
            </a:r>
          </a:p>
          <a:p>
            <a:pPr marL="0" indent="0">
              <a:buNone/>
            </a:pPr>
            <a:r>
              <a:rPr lang="en-US" sz="2000" dirty="0"/>
              <a:t>	- take current velocity and use acceleration to change it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So, we keep track of position and velocity and change the velocity slightly at each time frame 		smooth motion.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ight Arrow 4"/>
          <p:cNvSpPr/>
          <p:nvPr/>
        </p:nvSpPr>
        <p:spPr>
          <a:xfrm>
            <a:off x="2555776" y="5085184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592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Basic Movements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0321"/>
            <a:ext cx="8229600" cy="50006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In General we need to keep track of two types of velocity:</a:t>
            </a:r>
          </a:p>
          <a:p>
            <a:pPr marL="0" indent="0">
              <a:buNone/>
            </a:pPr>
            <a:r>
              <a:rPr lang="en-US" sz="2000" dirty="0"/>
              <a:t>		- linear</a:t>
            </a:r>
          </a:p>
          <a:p>
            <a:pPr marL="0" indent="0">
              <a:buNone/>
            </a:pPr>
            <a:r>
              <a:rPr lang="en-US" sz="2000" dirty="0"/>
              <a:t>		- angular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Linear</a:t>
            </a:r>
            <a:r>
              <a:rPr lang="en-US" sz="2000" dirty="0"/>
              <a:t> represents the speed of the character in each of the axes.</a:t>
            </a:r>
          </a:p>
          <a:p>
            <a:pPr>
              <a:buFontTx/>
              <a:buChar char="-"/>
            </a:pPr>
            <a:r>
              <a:rPr lang="en-US" sz="2000" dirty="0"/>
              <a:t>Represented as a </a:t>
            </a:r>
            <a:r>
              <a:rPr lang="en-US" sz="2000" b="1" dirty="0"/>
              <a:t>vector</a:t>
            </a:r>
            <a:r>
              <a:rPr lang="en-US" sz="2000" dirty="0"/>
              <a:t> value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Angular</a:t>
            </a:r>
            <a:r>
              <a:rPr lang="en-US" sz="2000" dirty="0"/>
              <a:t> velocity represents how fast the characters’ orientation is changing.</a:t>
            </a:r>
          </a:p>
          <a:p>
            <a:pPr marL="180975" indent="-180975">
              <a:buNone/>
            </a:pPr>
            <a:r>
              <a:rPr lang="en-US" sz="2000" dirty="0"/>
              <a:t>- Angular velocity can be represented by a </a:t>
            </a:r>
            <a:r>
              <a:rPr lang="en-US" sz="2000" b="1" dirty="0"/>
              <a:t>scalar</a:t>
            </a:r>
            <a:r>
              <a:rPr lang="en-US" sz="2000" dirty="0"/>
              <a:t> value. The number of radians per second that the orientation is changing.</a:t>
            </a:r>
          </a:p>
          <a:p>
            <a:pPr marL="0" indent="0">
              <a:buNone/>
            </a:pPr>
            <a:r>
              <a:rPr lang="en-US" sz="2000" dirty="0"/>
              <a:t>- We will call this “</a:t>
            </a:r>
            <a:r>
              <a:rPr lang="en-US" sz="2000" b="1" dirty="0">
                <a:solidFill>
                  <a:srgbClr val="00B050"/>
                </a:solidFill>
              </a:rPr>
              <a:t>Rotation</a:t>
            </a:r>
            <a:r>
              <a:rPr lang="en-US" sz="2000" dirty="0"/>
              <a:t>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629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Full Entity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So we need to keep track of:</a:t>
            </a:r>
          </a:p>
          <a:p>
            <a:r>
              <a:rPr lang="en-US" sz="2800" b="1" dirty="0"/>
              <a:t>Position</a:t>
            </a:r>
            <a:r>
              <a:rPr lang="en-US" sz="2800" dirty="0"/>
              <a:t> Vector</a:t>
            </a:r>
          </a:p>
          <a:p>
            <a:pPr lvl="1"/>
            <a:r>
              <a:rPr lang="en-US" sz="2400" dirty="0"/>
              <a:t>Where we are</a:t>
            </a:r>
          </a:p>
          <a:p>
            <a:r>
              <a:rPr lang="en-US" sz="2800" b="1" dirty="0"/>
              <a:t>Orientation</a:t>
            </a:r>
            <a:r>
              <a:rPr lang="en-US" sz="2800" dirty="0"/>
              <a:t> Scalar</a:t>
            </a:r>
          </a:p>
          <a:p>
            <a:pPr lvl="1"/>
            <a:r>
              <a:rPr lang="en-US" sz="2400" dirty="0"/>
              <a:t>Direction we are facing</a:t>
            </a:r>
          </a:p>
          <a:p>
            <a:r>
              <a:rPr lang="en-US" sz="2800" b="1" dirty="0"/>
              <a:t>Velocity</a:t>
            </a:r>
            <a:r>
              <a:rPr lang="en-US" sz="2800" dirty="0"/>
              <a:t> Vector</a:t>
            </a:r>
          </a:p>
          <a:p>
            <a:pPr lvl="1"/>
            <a:r>
              <a:rPr lang="en-US" sz="2400" dirty="0"/>
              <a:t>Direction and speed of movement</a:t>
            </a:r>
          </a:p>
          <a:p>
            <a:r>
              <a:rPr lang="en-US" sz="2800" b="1" dirty="0"/>
              <a:t>Rotation</a:t>
            </a:r>
            <a:r>
              <a:rPr lang="en-US" sz="2800" dirty="0"/>
              <a:t> Scalar</a:t>
            </a:r>
          </a:p>
          <a:p>
            <a:pPr lvl="1"/>
            <a:r>
              <a:rPr lang="en-US" sz="2400" dirty="0"/>
              <a:t>Direction and speed of rotation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4020</TotalTime>
  <Words>743</Words>
  <Application>Microsoft Office PowerPoint</Application>
  <PresentationFormat>On-screen Show (4:3)</PresentationFormat>
  <Paragraphs>131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Custom Design</vt:lpstr>
      <vt:lpstr>1_Custom Design</vt:lpstr>
      <vt:lpstr>Basic Movement</vt:lpstr>
      <vt:lpstr>Kinematic versus Dynamic</vt:lpstr>
      <vt:lpstr>Static Representations</vt:lpstr>
      <vt:lpstr>Dimensions</vt:lpstr>
      <vt:lpstr>Basic Movements</vt:lpstr>
      <vt:lpstr>Orientation</vt:lpstr>
      <vt:lpstr>Basic Movements</vt:lpstr>
      <vt:lpstr>Basic Movements</vt:lpstr>
      <vt:lpstr>Full Entity State</vt:lpstr>
      <vt:lpstr>Movement</vt:lpstr>
      <vt:lpstr>Updating</vt:lpstr>
      <vt:lpstr>Finally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487</cp:revision>
  <dcterms:created xsi:type="dcterms:W3CDTF">2007-05-08T17:20:09Z</dcterms:created>
  <dcterms:modified xsi:type="dcterms:W3CDTF">2024-09-12T09:45:49Z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