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5"/>
  </p:notesMasterIdLst>
  <p:sldIdLst>
    <p:sldId id="259" r:id="rId3"/>
    <p:sldId id="268" r:id="rId4"/>
    <p:sldId id="260" r:id="rId5"/>
    <p:sldId id="261" r:id="rId6"/>
    <p:sldId id="270" r:id="rId7"/>
    <p:sldId id="262" r:id="rId8"/>
    <p:sldId id="263" r:id="rId9"/>
    <p:sldId id="264" r:id="rId10"/>
    <p:sldId id="265" r:id="rId11"/>
    <p:sldId id="266" r:id="rId12"/>
    <p:sldId id="271" r:id="rId13"/>
    <p:sldId id="267" r:id="rId14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8" d="100"/>
          <a:sy n="88" d="100"/>
        </p:scale>
        <p:origin x="21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4641972F-A7C4-4E91-8338-1FB63C062AB6}"/>
  </pc:docChgLst>
  <pc:docChgLst>
    <pc:chgData name="Oisin Cawley" userId="c7ebb277-34aa-421f-b739-032ced270c1a" providerId="ADAL" clId="{E7659560-8DFA-430A-B352-6B9C66039417}"/>
  </pc:docChgLst>
  <pc:docChgLst>
    <pc:chgData name="Oisin Cawley" userId="c7ebb277-34aa-421f-b739-032ced270c1a" providerId="ADAL" clId="{C88EC02D-0EB4-4507-A8CB-A0D793EA19CC}"/>
    <pc:docChg chg="custSel modMainMaster">
      <pc:chgData name="Oisin Cawley" userId="c7ebb277-34aa-421f-b739-032ced270c1a" providerId="ADAL" clId="{C88EC02D-0EB4-4507-A8CB-A0D793EA19CC}" dt="2023-09-06T13:26:32.661" v="3"/>
      <pc:docMkLst>
        <pc:docMk/>
      </pc:docMkLst>
      <pc:sldMasterChg chg="addSp delSp">
        <pc:chgData name="Oisin Cawley" userId="c7ebb277-34aa-421f-b739-032ced270c1a" providerId="ADAL" clId="{C88EC02D-0EB4-4507-A8CB-A0D793EA19CC}" dt="2023-09-06T13:26:32.661" v="3"/>
        <pc:sldMasterMkLst>
          <pc:docMk/>
          <pc:sldMasterMk cId="0" sldId="2147483840"/>
        </pc:sldMasterMkLst>
        <pc:picChg chg="add">
          <ac:chgData name="Oisin Cawley" userId="c7ebb277-34aa-421f-b739-032ced270c1a" providerId="ADAL" clId="{C88EC02D-0EB4-4507-A8CB-A0D793EA19CC}" dt="2023-09-06T13:26:32.661" v="3"/>
          <ac:picMkLst>
            <pc:docMk/>
            <pc:sldMasterMk cId="0" sldId="2147483840"/>
            <ac:picMk id="8" creationId="{5F4D814D-AE8B-41CE-AFE3-2838B0C84059}"/>
          </ac:picMkLst>
        </pc:picChg>
        <pc:picChg chg="del">
          <ac:chgData name="Oisin Cawley" userId="c7ebb277-34aa-421f-b739-032ced270c1a" providerId="ADAL" clId="{C88EC02D-0EB4-4507-A8CB-A0D793EA19CC}" dt="2023-09-06T13:26:32.169" v="2" actId="478"/>
          <ac:picMkLst>
            <pc:docMk/>
            <pc:sldMasterMk cId="0" sldId="2147483840"/>
            <ac:picMk id="1030" creationId="{00000000-0000-0000-0000-000000000000}"/>
          </ac:picMkLst>
        </pc:picChg>
      </pc:sldMasterChg>
      <pc:sldMasterChg chg="addSp delSp">
        <pc:chgData name="Oisin Cawley" userId="c7ebb277-34aa-421f-b739-032ced270c1a" providerId="ADAL" clId="{C88EC02D-0EB4-4507-A8CB-A0D793EA19CC}" dt="2023-09-06T13:26:27.317" v="1"/>
        <pc:sldMasterMkLst>
          <pc:docMk/>
          <pc:sldMasterMk cId="0" sldId="2147483869"/>
        </pc:sldMasterMkLst>
        <pc:picChg chg="del">
          <ac:chgData name="Oisin Cawley" userId="c7ebb277-34aa-421f-b739-032ced270c1a" providerId="ADAL" clId="{C88EC02D-0EB4-4507-A8CB-A0D793EA19CC}" dt="2023-09-06T13:26:26.795" v="0" actId="478"/>
          <ac:picMkLst>
            <pc:docMk/>
            <pc:sldMasterMk cId="0" sldId="2147483869"/>
            <ac:picMk id="8" creationId="{00000000-0000-0000-0000-000000000000}"/>
          </ac:picMkLst>
        </pc:picChg>
        <pc:picChg chg="add">
          <ac:chgData name="Oisin Cawley" userId="c7ebb277-34aa-421f-b739-032ced270c1a" providerId="ADAL" clId="{C88EC02D-0EB4-4507-A8CB-A0D793EA19CC}" dt="2023-09-06T13:26:27.317" v="1"/>
          <ac:picMkLst>
            <pc:docMk/>
            <pc:sldMasterMk cId="0" sldId="2147483869"/>
            <ac:picMk id="9" creationId="{9BE86590-DF26-4D4C-8B58-345EFD483A8F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SETU logo">
            <a:extLst>
              <a:ext uri="{FF2B5EF4-FFF2-40B4-BE49-F238E27FC236}">
                <a16:creationId xmlns:a16="http://schemas.microsoft.com/office/drawing/2014/main" id="{5F4D814D-AE8B-41CE-AFE3-2838B0C840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9" name="Picture 6" descr="SETU logo">
            <a:extLst>
              <a:ext uri="{FF2B5EF4-FFF2-40B4-BE49-F238E27FC236}">
                <a16:creationId xmlns:a16="http://schemas.microsoft.com/office/drawing/2014/main" id="{9BE86590-DF26-4D4C-8B58-345EFD483A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Kinematic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Static Data only</a:t>
            </a:r>
          </a:p>
          <a:p>
            <a:pPr lvl="0"/>
            <a:r>
              <a:rPr lang="en-US" sz="2800"/>
              <a:t>Movement </a:t>
            </a:r>
            <a:r>
              <a:rPr lang="en-US" sz="2800" dirty="0"/>
              <a:t>based only on</a:t>
            </a:r>
          </a:p>
          <a:p>
            <a:pPr lvl="1"/>
            <a:r>
              <a:rPr lang="en-US" sz="2400" dirty="0"/>
              <a:t>Position</a:t>
            </a:r>
          </a:p>
          <a:p>
            <a:pPr lvl="1"/>
            <a:r>
              <a:rPr lang="en-US" sz="2400" dirty="0"/>
              <a:t>Orientation</a:t>
            </a:r>
          </a:p>
          <a:p>
            <a:r>
              <a:rPr lang="en-US" sz="2800" dirty="0"/>
              <a:t>Acceleration is not used</a:t>
            </a:r>
          </a:p>
          <a:p>
            <a:pPr lvl="1"/>
            <a:endParaRPr lang="en-IE" sz="2400" dirty="0"/>
          </a:p>
          <a:p>
            <a:pPr marL="457200" lvl="1" indent="0">
              <a:buNone/>
            </a:pPr>
            <a:r>
              <a:rPr lang="en-IE" sz="2400" dirty="0" err="1"/>
              <a:t>struct</a:t>
            </a:r>
            <a:r>
              <a:rPr lang="en-IE" sz="2400" dirty="0"/>
              <a:t> Kinematic:</a:t>
            </a:r>
          </a:p>
          <a:p>
            <a:pPr marL="857250" lvl="2" indent="0">
              <a:buNone/>
            </a:pPr>
            <a:r>
              <a:rPr lang="en-IE" sz="2000" dirty="0"/>
              <a:t>position  		// 2 or 3D vector</a:t>
            </a:r>
          </a:p>
          <a:p>
            <a:pPr marL="857250" lvl="2" indent="0">
              <a:buNone/>
            </a:pPr>
            <a:r>
              <a:rPr lang="en-IE" sz="2000" dirty="0"/>
              <a:t>orientation 	// single floating point value</a:t>
            </a:r>
          </a:p>
          <a:p>
            <a:pPr marL="857250" lvl="2" indent="0">
              <a:buNone/>
            </a:pPr>
            <a:r>
              <a:rPr lang="en-IE" sz="2000" dirty="0"/>
              <a:t>velocity 		// 2 or 3D vector</a:t>
            </a:r>
          </a:p>
          <a:p>
            <a:pPr marL="857250" lvl="2" indent="0">
              <a:buNone/>
            </a:pPr>
            <a:r>
              <a:rPr lang="en-IE" sz="2000" dirty="0"/>
              <a:t>rotation 		// single floating point value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82018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800" b="1" dirty="0">
                <a:solidFill>
                  <a:srgbClr val="FF0000"/>
                </a:solidFill>
              </a:rPr>
              <a:t>Kinematic wander </a:t>
            </a:r>
            <a:r>
              <a:rPr lang="en-IE" sz="2800" dirty="0"/>
              <a:t>behaviour always moves in the direction of the character’s current orientation with maximum speed.</a:t>
            </a:r>
          </a:p>
          <a:p>
            <a:r>
              <a:rPr lang="en-IE" sz="2800" dirty="0"/>
              <a:t>Our wander algorithm  will modify the character’s orientation to allow the character to meander as it moves forward.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51920" y="3645024"/>
            <a:ext cx="2391875" cy="280831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2596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towards target but</a:t>
            </a:r>
          </a:p>
          <a:p>
            <a:pPr lvl="1"/>
            <a:r>
              <a:rPr lang="en-US" dirty="0"/>
              <a:t>meander on the way</a:t>
            </a:r>
          </a:p>
          <a:p>
            <a:pPr lvl="0"/>
            <a:r>
              <a:rPr lang="en-US" dirty="0"/>
              <a:t>Get Orientation to target and adjust orientation by small random amount</a:t>
            </a:r>
          </a:p>
          <a:p>
            <a:pPr lvl="1"/>
            <a:r>
              <a:rPr lang="en-US" dirty="0"/>
              <a:t>to left or right</a:t>
            </a:r>
          </a:p>
          <a:p>
            <a:r>
              <a:rPr lang="en-US" dirty="0"/>
              <a:t>Set </a:t>
            </a:r>
            <a:r>
              <a:rPr lang="en-US" dirty="0" err="1"/>
              <a:t>MaxRotation</a:t>
            </a:r>
            <a:r>
              <a:rPr lang="en-US" dirty="0"/>
              <a:t> to max change per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2664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Assume we have a character oriented towards</a:t>
            </a:r>
            <a:r>
              <a:rPr lang="en-US" sz="2800" baseline="0" dirty="0"/>
              <a:t> target first</a:t>
            </a:r>
          </a:p>
          <a:p>
            <a:endParaRPr lang="en-US" sz="2800" baseline="0" dirty="0"/>
          </a:p>
          <a:p>
            <a:pPr lvl="1">
              <a:buNone/>
            </a:pPr>
            <a:r>
              <a:rPr lang="en-US" sz="2400" baseline="0" dirty="0">
                <a:cs typeface="American Typewriter"/>
              </a:rPr>
              <a:t>velocity = </a:t>
            </a:r>
            <a:r>
              <a:rPr lang="en-US" sz="2400" baseline="0" dirty="0" err="1">
                <a:cs typeface="American Typewriter"/>
              </a:rPr>
              <a:t>target.position</a:t>
            </a:r>
            <a:r>
              <a:rPr lang="en-US" sz="2400" baseline="0" dirty="0">
                <a:cs typeface="American Typewriter"/>
              </a:rPr>
              <a:t> - </a:t>
            </a:r>
            <a:r>
              <a:rPr lang="en-US" sz="2400" baseline="0" dirty="0" err="1">
                <a:cs typeface="American Typewriter"/>
              </a:rPr>
              <a:t>my.position</a:t>
            </a:r>
            <a:endParaRPr lang="en-US" sz="2400" baseline="0" dirty="0">
              <a:cs typeface="American Typewriter"/>
            </a:endParaRPr>
          </a:p>
          <a:p>
            <a:pPr lvl="1">
              <a:buNone/>
            </a:pPr>
            <a:r>
              <a:rPr lang="en-US" sz="2400" baseline="0" dirty="0">
                <a:cs typeface="American Typewriter"/>
              </a:rPr>
              <a:t>velocity = normalize( velocity)</a:t>
            </a:r>
          </a:p>
          <a:p>
            <a:pPr lvl="1">
              <a:buNone/>
            </a:pPr>
            <a:r>
              <a:rPr lang="en-US" sz="2400" baseline="0" dirty="0">
                <a:cs typeface="American Typewriter"/>
              </a:rPr>
              <a:t>orientation = </a:t>
            </a:r>
            <a:r>
              <a:rPr lang="en-US" sz="2400" baseline="0" dirty="0" err="1">
                <a:cs typeface="American Typewriter"/>
              </a:rPr>
              <a:t>getNewOrientation</a:t>
            </a:r>
            <a:r>
              <a:rPr lang="en-US" sz="2400" baseline="0" dirty="0">
                <a:cs typeface="American Typewriter"/>
              </a:rPr>
              <a:t>( orientation, velocity )</a:t>
            </a:r>
          </a:p>
          <a:p>
            <a:pPr lvl="1">
              <a:buNone/>
            </a:pPr>
            <a:r>
              <a:rPr lang="en-US" sz="2400" baseline="0" dirty="0">
                <a:cs typeface="American Typewriter"/>
              </a:rPr>
              <a:t>orientation = orientation + </a:t>
            </a:r>
            <a:r>
              <a:rPr lang="en-US" sz="2400" baseline="0" dirty="0" err="1">
                <a:cs typeface="American Typewriter"/>
              </a:rPr>
              <a:t>MaxRotation</a:t>
            </a:r>
            <a:r>
              <a:rPr lang="en-US" sz="2400" baseline="0" dirty="0">
                <a:cs typeface="American Typewriter"/>
              </a:rPr>
              <a:t> * random(-1,+1)</a:t>
            </a:r>
          </a:p>
          <a:p>
            <a:pPr lvl="1">
              <a:buNone/>
            </a:pPr>
            <a:r>
              <a:rPr lang="en-US" sz="2400" dirty="0">
                <a:cs typeface="American Typewriter"/>
              </a:rPr>
              <a:t>Velocity = (-sin( orientation), </a:t>
            </a:r>
            <a:r>
              <a:rPr lang="en-US" sz="2400" dirty="0" err="1">
                <a:cs typeface="American Typewriter"/>
              </a:rPr>
              <a:t>cos</a:t>
            </a:r>
            <a:r>
              <a:rPr lang="en-US" sz="2400" dirty="0">
                <a:cs typeface="American Typewriter"/>
              </a:rPr>
              <a:t>( orientation))*</a:t>
            </a:r>
            <a:r>
              <a:rPr lang="en-US" sz="2400" dirty="0" err="1">
                <a:cs typeface="American Typewriter"/>
              </a:rPr>
              <a:t>maxSpeed</a:t>
            </a:r>
            <a:endParaRPr lang="en-US" sz="2400" baseline="0" dirty="0">
              <a:cs typeface="American Typewri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624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Kinematic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lead to abrupt changes of velocity that need to be smoothed over several frames</a:t>
            </a:r>
          </a:p>
          <a:p>
            <a:r>
              <a:rPr lang="en-IE" sz="2800" dirty="0"/>
              <a:t>Many games simplify things even further by forcing the orientation of the character to be in the direction it is travelling.</a:t>
            </a:r>
          </a:p>
          <a:p>
            <a:endParaRPr lang="en-IE" sz="2800" dirty="0"/>
          </a:p>
          <a:p>
            <a:r>
              <a:rPr lang="en-IE" sz="2800" dirty="0"/>
              <a:t>We will look at two </a:t>
            </a:r>
            <a:r>
              <a:rPr lang="en-IE" sz="2800" b="1" dirty="0"/>
              <a:t>Kinematic movement algorithms </a:t>
            </a:r>
            <a:r>
              <a:rPr lang="en-IE" sz="2800" dirty="0"/>
              <a:t>common to many games:</a:t>
            </a:r>
          </a:p>
          <a:p>
            <a:pPr lvl="1"/>
            <a:r>
              <a:rPr lang="en-IE" dirty="0"/>
              <a:t>Seeking and Wandering</a:t>
            </a:r>
          </a:p>
          <a:p>
            <a:endParaRPr lang="en-IE" dirty="0"/>
          </a:p>
          <a:p>
            <a:endParaRPr lang="en-I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1202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Simplifications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Assume Orientation equals direction of velocity</a:t>
            </a:r>
          </a:p>
          <a:p>
            <a:pPr lvl="1"/>
            <a:r>
              <a:rPr lang="en-US" sz="2000" dirty="0"/>
              <a:t>We will use the arc tangent of the velocity components</a:t>
            </a:r>
          </a:p>
          <a:p>
            <a:pPr lvl="0">
              <a:buNone/>
            </a:pPr>
            <a:endParaRPr lang="en-US" sz="2400" dirty="0">
              <a:cs typeface="American Typewriter"/>
            </a:endParaRPr>
          </a:p>
          <a:p>
            <a:pPr lvl="0">
              <a:buNone/>
            </a:pPr>
            <a:r>
              <a:rPr lang="en-US" sz="2400" dirty="0">
                <a:cs typeface="American Typewriter"/>
              </a:rPr>
              <a:t>	function </a:t>
            </a:r>
            <a:r>
              <a:rPr lang="en-US" sz="2400" b="1" dirty="0" err="1">
                <a:cs typeface="American Typewriter"/>
              </a:rPr>
              <a:t>getNewOrientation</a:t>
            </a:r>
            <a:r>
              <a:rPr lang="en-US" sz="2400" dirty="0">
                <a:cs typeface="American Typewriter"/>
              </a:rPr>
              <a:t>(</a:t>
            </a:r>
            <a:r>
              <a:rPr lang="en-US" sz="2400" dirty="0" err="1">
                <a:cs typeface="American Typewriter"/>
              </a:rPr>
              <a:t>currentOrientation</a:t>
            </a:r>
            <a:r>
              <a:rPr lang="en-US" sz="2400" dirty="0">
                <a:cs typeface="American Typewriter"/>
              </a:rPr>
              <a:t>, velocity</a:t>
            </a:r>
            <a:r>
              <a:rPr lang="en-US" sz="2400" baseline="0" dirty="0">
                <a:cs typeface="American Typewriter"/>
              </a:rPr>
              <a:t>)</a:t>
            </a:r>
          </a:p>
          <a:p>
            <a:pPr lvl="1">
              <a:buNone/>
            </a:pPr>
            <a:r>
              <a:rPr lang="en-US" sz="2000" baseline="0" dirty="0">
                <a:cs typeface="American Typewriter"/>
              </a:rPr>
              <a:t>	If (</a:t>
            </a:r>
            <a:r>
              <a:rPr lang="en-US" sz="2000" baseline="0" dirty="0" err="1">
                <a:cs typeface="American Typewriter"/>
              </a:rPr>
              <a:t>velocity.length</a:t>
            </a:r>
            <a:r>
              <a:rPr lang="en-US" sz="2000" baseline="0" dirty="0">
                <a:cs typeface="American Typewriter"/>
              </a:rPr>
              <a:t>() &gt; 0) then</a:t>
            </a:r>
          </a:p>
          <a:p>
            <a:pPr lvl="1">
              <a:buNone/>
            </a:pPr>
            <a:r>
              <a:rPr lang="en-US" sz="2000" dirty="0">
                <a:cs typeface="American Typewriter"/>
              </a:rPr>
              <a:t>		// Note atan2 returns an angle in radians which you </a:t>
            </a:r>
          </a:p>
          <a:p>
            <a:pPr lvl="1">
              <a:buNone/>
            </a:pPr>
            <a:r>
              <a:rPr lang="en-US" sz="2000" dirty="0">
                <a:cs typeface="American Typewriter"/>
              </a:rPr>
              <a:t>		// may want to convert to degrees.</a:t>
            </a:r>
            <a:endParaRPr lang="en-US" sz="2000" baseline="0" dirty="0">
              <a:cs typeface="American Typewriter"/>
            </a:endParaRPr>
          </a:p>
          <a:p>
            <a:pPr lvl="1">
              <a:buNone/>
            </a:pPr>
            <a:r>
              <a:rPr lang="en-US" sz="2000" baseline="0" dirty="0">
                <a:cs typeface="American Typewriter"/>
              </a:rPr>
              <a:t>		return atan2(</a:t>
            </a:r>
            <a:r>
              <a:rPr lang="en-US" sz="2000" baseline="0" dirty="0" err="1">
                <a:cs typeface="American Typewriter"/>
              </a:rPr>
              <a:t>currentYposition</a:t>
            </a:r>
            <a:r>
              <a:rPr lang="en-US" sz="2000" baseline="0" dirty="0">
                <a:cs typeface="American Typewriter"/>
              </a:rPr>
              <a:t>, </a:t>
            </a:r>
            <a:r>
              <a:rPr lang="en-US" sz="2000" baseline="0" dirty="0" err="1">
                <a:cs typeface="American Typewriter"/>
              </a:rPr>
              <a:t>currentXposition</a:t>
            </a:r>
            <a:r>
              <a:rPr lang="en-US" sz="2000" baseline="0" dirty="0">
                <a:cs typeface="American Typewriter"/>
              </a:rPr>
              <a:t>)</a:t>
            </a:r>
          </a:p>
          <a:p>
            <a:pPr lvl="1">
              <a:buNone/>
            </a:pPr>
            <a:r>
              <a:rPr lang="en-IE" sz="2000" dirty="0"/>
              <a:t>	</a:t>
            </a:r>
            <a:r>
              <a:rPr lang="en-US" sz="2000" baseline="0" dirty="0">
                <a:cs typeface="American Typewriter"/>
              </a:rPr>
              <a:t>Else</a:t>
            </a:r>
            <a:r>
              <a:rPr lang="en-US" sz="2000" dirty="0">
                <a:cs typeface="American Typewriter"/>
              </a:rPr>
              <a:t> </a:t>
            </a:r>
          </a:p>
          <a:p>
            <a:pPr lvl="1">
              <a:buNone/>
            </a:pPr>
            <a:r>
              <a:rPr lang="en-US" sz="2000" dirty="0">
                <a:cs typeface="American Typewriter"/>
              </a:rPr>
              <a:t>		r</a:t>
            </a:r>
            <a:r>
              <a:rPr lang="en-US" sz="2000" baseline="0" dirty="0">
                <a:cs typeface="American Typewriter"/>
              </a:rPr>
              <a:t>eturn </a:t>
            </a:r>
            <a:r>
              <a:rPr lang="en-US" sz="2000" baseline="0" dirty="0" err="1">
                <a:cs typeface="American Typewriter"/>
              </a:rPr>
              <a:t>currentOrientation</a:t>
            </a:r>
            <a:endParaRPr lang="en-US" sz="2000" baseline="0" dirty="0">
              <a:cs typeface="American Typewriter"/>
            </a:endParaRPr>
          </a:p>
          <a:p>
            <a:pPr lvl="0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0285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Kinematic Seek </a:t>
            </a:r>
            <a:r>
              <a:rPr lang="en-US" sz="2800" dirty="0"/>
              <a:t>takes two inputs:</a:t>
            </a:r>
          </a:p>
          <a:p>
            <a:r>
              <a:rPr lang="en-US" sz="2800" baseline="0" dirty="0"/>
              <a:t>The character’s and their target’s static data</a:t>
            </a:r>
          </a:p>
          <a:p>
            <a:endParaRPr lang="en-US" sz="2800" baseline="0" dirty="0"/>
          </a:p>
          <a:p>
            <a:pPr marL="0" indent="0">
              <a:buNone/>
            </a:pPr>
            <a:r>
              <a:rPr lang="en-US" sz="2800" dirty="0"/>
              <a:t>It calculates the direction from character to target and</a:t>
            </a:r>
          </a:p>
          <a:p>
            <a:pPr marL="0" indent="0">
              <a:buNone/>
            </a:pPr>
            <a:r>
              <a:rPr lang="en-US" sz="2800" baseline="0" dirty="0"/>
              <a:t>it</a:t>
            </a:r>
            <a:r>
              <a:rPr lang="en-US" sz="2800" dirty="0"/>
              <a:t> returns a velocity along this line.</a:t>
            </a:r>
          </a:p>
          <a:p>
            <a:pPr marL="0" indent="0">
              <a:buNone/>
            </a:pPr>
            <a:endParaRPr lang="en-US" sz="2800" baseline="0" dirty="0"/>
          </a:p>
          <a:p>
            <a:pPr marL="0" indent="0">
              <a:buNone/>
            </a:pPr>
            <a:r>
              <a:rPr lang="en-US" sz="2800" baseline="0" dirty="0"/>
              <a:t>Orientation</a:t>
            </a:r>
            <a:r>
              <a:rPr lang="en-US" sz="2800" dirty="0"/>
              <a:t> is generally ignored.</a:t>
            </a:r>
            <a:endParaRPr lang="en-US" sz="28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272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Move towards a target at max speed</a:t>
            </a:r>
          </a:p>
          <a:p>
            <a:pPr lvl="1">
              <a:buNone/>
            </a:pPr>
            <a:endParaRPr lang="en-US" sz="2400" dirty="0">
              <a:cs typeface="American Typewriter"/>
            </a:endParaRPr>
          </a:p>
          <a:p>
            <a:pPr lvl="1">
              <a:buNone/>
            </a:pPr>
            <a:r>
              <a:rPr lang="en-US" sz="2400" dirty="0">
                <a:cs typeface="American Typewriter"/>
              </a:rPr>
              <a:t>Velocity = </a:t>
            </a:r>
            <a:r>
              <a:rPr lang="en-US" sz="2400" dirty="0" err="1">
                <a:cs typeface="American Typewriter"/>
              </a:rPr>
              <a:t>target.position</a:t>
            </a:r>
            <a:r>
              <a:rPr lang="en-US" sz="2400" dirty="0">
                <a:cs typeface="American Typewriter"/>
              </a:rPr>
              <a:t> - </a:t>
            </a:r>
            <a:r>
              <a:rPr lang="en-US" sz="2400" dirty="0" err="1">
                <a:cs typeface="American Typewriter"/>
              </a:rPr>
              <a:t>my.position</a:t>
            </a:r>
            <a:endParaRPr lang="en-US" sz="2400" dirty="0">
              <a:cs typeface="American Typewriter"/>
            </a:endParaRPr>
          </a:p>
          <a:p>
            <a:pPr lvl="1">
              <a:buNone/>
            </a:pPr>
            <a:r>
              <a:rPr lang="en-US" sz="2400" dirty="0">
                <a:cs typeface="American Typewriter"/>
              </a:rPr>
              <a:t>Velocity = normalize( velocity )</a:t>
            </a:r>
          </a:p>
          <a:p>
            <a:pPr lvl="1">
              <a:buNone/>
            </a:pPr>
            <a:r>
              <a:rPr lang="en-US" sz="2400" dirty="0">
                <a:cs typeface="American Typewriter"/>
              </a:rPr>
              <a:t>Velocity = velocity * </a:t>
            </a:r>
            <a:r>
              <a:rPr lang="en-US" sz="2400" dirty="0" err="1">
                <a:cs typeface="American Typewriter"/>
              </a:rPr>
              <a:t>maxSpeed</a:t>
            </a:r>
            <a:endParaRPr lang="en-US" sz="2400" dirty="0">
              <a:cs typeface="American Typewriter"/>
            </a:endParaRPr>
          </a:p>
          <a:p>
            <a:pPr lvl="1">
              <a:buNone/>
            </a:pPr>
            <a:r>
              <a:rPr lang="en-US" sz="2400" dirty="0">
                <a:cs typeface="American Typewriter"/>
              </a:rPr>
              <a:t>Orientation = </a:t>
            </a:r>
            <a:r>
              <a:rPr lang="en-US" sz="2400" dirty="0" err="1">
                <a:cs typeface="American Typewriter"/>
              </a:rPr>
              <a:t>getNewOrientation</a:t>
            </a:r>
            <a:r>
              <a:rPr lang="en-US" sz="2400" dirty="0">
                <a:cs typeface="American Typewriter"/>
              </a:rPr>
              <a:t>( orientation, velocity )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O(1)</a:t>
            </a:r>
            <a:r>
              <a:rPr lang="en-US" sz="2800" baseline="0" dirty="0"/>
              <a:t> in space and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3164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Flee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If we want the character to run away (</a:t>
            </a:r>
            <a:r>
              <a:rPr lang="en-US" sz="2800" b="1" dirty="0">
                <a:solidFill>
                  <a:srgbClr val="FF0000"/>
                </a:solidFill>
              </a:rPr>
              <a:t>Flee</a:t>
            </a:r>
            <a:r>
              <a:rPr lang="en-US" sz="2800" dirty="0"/>
              <a:t>) from their target, we simply reverse the second line</a:t>
            </a:r>
          </a:p>
          <a:p>
            <a:pPr marL="0" indent="0">
              <a:buNone/>
            </a:pPr>
            <a:endParaRPr lang="en-US" sz="2800" dirty="0"/>
          </a:p>
          <a:p>
            <a:pPr marL="0" lvl="1" indent="0">
              <a:buNone/>
            </a:pPr>
            <a:r>
              <a:rPr lang="en-US" sz="2400" dirty="0">
                <a:cs typeface="American Typewriter"/>
              </a:rPr>
              <a:t>	…</a:t>
            </a:r>
          </a:p>
          <a:p>
            <a:pPr marL="0" lvl="1" indent="0">
              <a:buNone/>
            </a:pPr>
            <a:r>
              <a:rPr lang="en-US" sz="2400" dirty="0">
                <a:cs typeface="American Typewriter"/>
              </a:rPr>
              <a:t>	Velocity = </a:t>
            </a:r>
            <a:r>
              <a:rPr lang="en-US" sz="2400" dirty="0" err="1">
                <a:cs typeface="American Typewriter"/>
              </a:rPr>
              <a:t>my.position</a:t>
            </a:r>
            <a:r>
              <a:rPr lang="en-US" sz="2400" dirty="0">
                <a:cs typeface="American Typewriter"/>
              </a:rPr>
              <a:t> - </a:t>
            </a:r>
            <a:r>
              <a:rPr lang="en-US" sz="2400" dirty="0" err="1">
                <a:cs typeface="American Typewriter"/>
              </a:rPr>
              <a:t>target.position</a:t>
            </a:r>
            <a:endParaRPr lang="en-US" sz="2400" dirty="0">
              <a:cs typeface="American Typewriter"/>
            </a:endParaRPr>
          </a:p>
          <a:p>
            <a:pPr marL="0" lvl="1" indent="0">
              <a:buNone/>
            </a:pPr>
            <a:r>
              <a:rPr lang="en-US" sz="2400" dirty="0">
                <a:cs typeface="American Typewriter"/>
              </a:rPr>
              <a:t>	…</a:t>
            </a:r>
          </a:p>
          <a:p>
            <a:pPr marL="0" lvl="1" indent="0">
              <a:buNone/>
            </a:pPr>
            <a:endParaRPr lang="en-US" sz="2400" dirty="0">
              <a:cs typeface="American Typewriter"/>
            </a:endParaRPr>
          </a:p>
          <a:p>
            <a:pPr marL="0" lvl="1" indent="0">
              <a:buNone/>
            </a:pPr>
            <a:r>
              <a:rPr lang="en-US" sz="2400" dirty="0">
                <a:cs typeface="American Typewriter"/>
              </a:rPr>
              <a:t>The character will then move at maximum velocity in the opposite direction.</a:t>
            </a:r>
          </a:p>
          <a:p>
            <a:pPr lvl="1">
              <a:buNone/>
            </a:pPr>
            <a:endParaRPr lang="en-US" sz="2400" dirty="0">
              <a:cs typeface="American Typewri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6752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Arriving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400" dirty="0"/>
              <a:t>Problem: </a:t>
            </a:r>
          </a:p>
          <a:p>
            <a:pPr marL="0" indent="0">
              <a:buNone/>
            </a:pPr>
            <a:r>
              <a:rPr lang="en-IE" sz="2400" dirty="0"/>
              <a:t>Due to </a:t>
            </a:r>
            <a:r>
              <a:rPr lang="en-IE" sz="2400" dirty="0" err="1"/>
              <a:t>Maxspeed</a:t>
            </a:r>
            <a:r>
              <a:rPr lang="en-IE" sz="2400" dirty="0"/>
              <a:t>, character can overshoot target position. We would like arrival to be stationary not wiggling back and forth.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r>
              <a:rPr lang="en-IE" sz="2400" dirty="0"/>
              <a:t>Two options:</a:t>
            </a:r>
          </a:p>
          <a:p>
            <a:r>
              <a:rPr lang="en-IE" sz="2400" dirty="0"/>
              <a:t>use a range of movement speeds, and slow the character down as it reaches its target</a:t>
            </a:r>
          </a:p>
          <a:p>
            <a:pPr lvl="0"/>
            <a:r>
              <a:rPr lang="en-US" sz="2400" dirty="0"/>
              <a:t>Create a radius</a:t>
            </a:r>
          </a:p>
          <a:p>
            <a:pPr lvl="1"/>
            <a:r>
              <a:rPr lang="en-US" sz="2000" dirty="0"/>
              <a:t>When within radius stop</a:t>
            </a:r>
          </a:p>
          <a:p>
            <a:pPr lvl="1"/>
            <a:r>
              <a:rPr lang="en-US" sz="2000" dirty="0"/>
              <a:t>Otherwise speed is inverse of distance to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60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Arrive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We can try and get our character to reach its target in a fixed length of time.</a:t>
            </a:r>
          </a:p>
          <a:p>
            <a:endParaRPr lang="en-US" sz="2800" dirty="0"/>
          </a:p>
          <a:p>
            <a:r>
              <a:rPr lang="en-US" sz="2800" b="1" dirty="0" err="1"/>
              <a:t>timeToTarget</a:t>
            </a:r>
            <a:r>
              <a:rPr lang="en-US" sz="2800" dirty="0"/>
              <a:t> = 0.25</a:t>
            </a:r>
          </a:p>
          <a:p>
            <a:pPr lvl="1"/>
            <a:r>
              <a:rPr lang="en-US" sz="2400" dirty="0"/>
              <a:t>used to adjust speed</a:t>
            </a:r>
          </a:p>
          <a:p>
            <a:pPr lvl="1"/>
            <a:r>
              <a:rPr lang="en-US" sz="2400" dirty="0"/>
              <a:t>Represents time we want to get to target by</a:t>
            </a:r>
          </a:p>
          <a:p>
            <a:pPr lvl="1"/>
            <a:r>
              <a:rPr lang="en-US" sz="2400" dirty="0"/>
              <a:t>Higher values give more gentle acceleration</a:t>
            </a:r>
          </a:p>
          <a:p>
            <a:r>
              <a:rPr lang="en-US" sz="2800" dirty="0"/>
              <a:t>Adjust to suit the game as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8514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Arrive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rtl="0" eaLnBrk="1" latinLnBrk="0" hangingPunct="1">
              <a:buNone/>
            </a:pP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Velocity = </a:t>
            </a:r>
            <a:r>
              <a:rPr lang="en-US" sz="2800" kern="1200" dirty="0" err="1">
                <a:solidFill>
                  <a:schemeClr val="tx1"/>
                </a:solidFill>
                <a:cs typeface="American Typewriter"/>
              </a:rPr>
              <a:t>target.position</a:t>
            </a: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 - </a:t>
            </a:r>
            <a:r>
              <a:rPr lang="en-US" sz="2800" kern="1200" dirty="0" err="1">
                <a:solidFill>
                  <a:schemeClr val="tx1"/>
                </a:solidFill>
                <a:cs typeface="American Typewriter"/>
              </a:rPr>
              <a:t>my.position</a:t>
            </a:r>
            <a:endParaRPr lang="en-US" sz="2800" kern="1200" dirty="0">
              <a:solidFill>
                <a:schemeClr val="tx1"/>
              </a:solidFill>
              <a:cs typeface="American Typewriter"/>
            </a:endParaRPr>
          </a:p>
          <a:p>
            <a:pPr lvl="1" rtl="0" eaLnBrk="1" latinLnBrk="0" hangingPunct="1">
              <a:buNone/>
            </a:pP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if </a:t>
            </a:r>
            <a:r>
              <a:rPr lang="en-US" sz="2800" kern="1200" dirty="0" err="1">
                <a:solidFill>
                  <a:schemeClr val="tx1"/>
                </a:solidFill>
                <a:cs typeface="American Typewriter"/>
              </a:rPr>
              <a:t>velocity.length</a:t>
            </a: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() &lt; radius:  return</a:t>
            </a:r>
            <a:r>
              <a:rPr lang="en-US" sz="2800" kern="1200" baseline="0" dirty="0">
                <a:solidFill>
                  <a:schemeClr val="tx1"/>
                </a:solidFill>
                <a:cs typeface="American Typewriter"/>
              </a:rPr>
              <a:t> 0</a:t>
            </a:r>
            <a:endParaRPr lang="en-US" sz="2800" kern="1200" dirty="0">
              <a:solidFill>
                <a:schemeClr val="tx1"/>
              </a:solidFill>
              <a:cs typeface="American Typewriter"/>
            </a:endParaRPr>
          </a:p>
          <a:p>
            <a:pPr lvl="1" rtl="0" eaLnBrk="1" latinLnBrk="0" hangingPunct="1">
              <a:buNone/>
            </a:pP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else:</a:t>
            </a:r>
          </a:p>
          <a:p>
            <a:pPr lvl="1" rtl="0" eaLnBrk="1" latinLnBrk="0" hangingPunct="1">
              <a:buNone/>
            </a:pP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	velocity = velocity / </a:t>
            </a:r>
            <a:r>
              <a:rPr lang="en-US" sz="2800" kern="1200" dirty="0" err="1">
                <a:solidFill>
                  <a:schemeClr val="tx1"/>
                </a:solidFill>
                <a:cs typeface="American Typewriter"/>
              </a:rPr>
              <a:t>timeToTarget</a:t>
            </a:r>
            <a:endParaRPr lang="en-US" sz="2800" kern="1200" dirty="0">
              <a:solidFill>
                <a:schemeClr val="tx1"/>
              </a:solidFill>
              <a:cs typeface="American Typewriter"/>
            </a:endParaRPr>
          </a:p>
          <a:p>
            <a:pPr lvl="1" rtl="0" eaLnBrk="1" latinLnBrk="0" hangingPunct="1">
              <a:buNone/>
            </a:pP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	if </a:t>
            </a:r>
            <a:r>
              <a:rPr lang="en-US" sz="2800" kern="1200" dirty="0" err="1">
                <a:solidFill>
                  <a:schemeClr val="tx1"/>
                </a:solidFill>
                <a:cs typeface="American Typewriter"/>
              </a:rPr>
              <a:t>velocity.length</a:t>
            </a: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 &gt; </a:t>
            </a:r>
            <a:r>
              <a:rPr lang="en-US" sz="2800" kern="1200" dirty="0" err="1">
                <a:solidFill>
                  <a:schemeClr val="tx1"/>
                </a:solidFill>
                <a:cs typeface="American Typewriter"/>
              </a:rPr>
              <a:t>maxSpeed</a:t>
            </a: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:</a:t>
            </a:r>
          </a:p>
          <a:p>
            <a:pPr lvl="1" rtl="0" eaLnBrk="1" latinLnBrk="0" hangingPunct="1">
              <a:buNone/>
            </a:pP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			velocity = normalize( velocity)</a:t>
            </a:r>
            <a:endParaRPr lang="en-US" dirty="0">
              <a:cs typeface="American Typewriter"/>
            </a:endParaRPr>
          </a:p>
          <a:p>
            <a:pPr lvl="1" rtl="0" eaLnBrk="1" latinLnBrk="0" hangingPunct="1">
              <a:buNone/>
            </a:pP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			velocity = velocity*</a:t>
            </a:r>
            <a:r>
              <a:rPr lang="en-US" sz="2800" kern="1200" dirty="0" err="1">
                <a:solidFill>
                  <a:schemeClr val="tx1"/>
                </a:solidFill>
                <a:cs typeface="American Typewriter"/>
              </a:rPr>
              <a:t>maxSpeed</a:t>
            </a:r>
            <a:endParaRPr lang="en-US" sz="2800" kern="1200" dirty="0">
              <a:solidFill>
                <a:schemeClr val="tx1"/>
              </a:solidFill>
              <a:cs typeface="American Typewriter"/>
            </a:endParaRPr>
          </a:p>
          <a:p>
            <a:pPr lvl="1" rtl="0" eaLnBrk="1" latinLnBrk="0" hangingPunct="1">
              <a:buNone/>
            </a:pP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	orientation = </a:t>
            </a:r>
            <a:r>
              <a:rPr lang="en-US" sz="2800" kern="1200" dirty="0" err="1">
                <a:solidFill>
                  <a:schemeClr val="tx1"/>
                </a:solidFill>
                <a:cs typeface="American Typewriter"/>
              </a:rPr>
              <a:t>SetOrientation</a:t>
            </a:r>
            <a:r>
              <a:rPr lang="en-US" sz="2800" kern="1200" dirty="0">
                <a:solidFill>
                  <a:schemeClr val="tx1"/>
                </a:solidFill>
                <a:cs typeface="American Typewriter"/>
              </a:rPr>
              <a:t>(orientation, velocity)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285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3790</TotalTime>
  <Words>615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American Typewriter</vt:lpstr>
      <vt:lpstr>Arial</vt:lpstr>
      <vt:lpstr>Calibri</vt:lpstr>
      <vt:lpstr>Custom Design</vt:lpstr>
      <vt:lpstr>1_Custom Design</vt:lpstr>
      <vt:lpstr>Kinematic Movement</vt:lpstr>
      <vt:lpstr>Kinematic Movement</vt:lpstr>
      <vt:lpstr>Simplifications</vt:lpstr>
      <vt:lpstr>Seek</vt:lpstr>
      <vt:lpstr>Seek</vt:lpstr>
      <vt:lpstr>Flee</vt:lpstr>
      <vt:lpstr>Arriving</vt:lpstr>
      <vt:lpstr>Arrive</vt:lpstr>
      <vt:lpstr>Arrive</vt:lpstr>
      <vt:lpstr>Wandering</vt:lpstr>
      <vt:lpstr>Wandering</vt:lpstr>
      <vt:lpstr>Wandering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501</cp:revision>
  <dcterms:created xsi:type="dcterms:W3CDTF">2007-05-08T17:20:09Z</dcterms:created>
  <dcterms:modified xsi:type="dcterms:W3CDTF">2023-09-06T13:26:42Z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