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isin Cawley" initials="OC" lastIdx="1" clrIdx="0">
    <p:extLst>
      <p:ext uri="{19B8F6BF-5375-455C-9EA6-DF929625EA0E}">
        <p15:presenceInfo xmlns:p15="http://schemas.microsoft.com/office/powerpoint/2012/main" userId="S-1-5-21-357788639-2018240272-290977700-918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6" autoAdjust="0"/>
    <p:restoredTop sz="80571" autoAdjust="0"/>
  </p:normalViewPr>
  <p:slideViewPr>
    <p:cSldViewPr>
      <p:cViewPr varScale="1">
        <p:scale>
          <a:sx n="88" d="100"/>
          <a:sy n="88" d="100"/>
        </p:scale>
        <p:origin x="24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0B2D19C1-4139-4D71-AAF6-064E9DEAF636}"/>
    <pc:docChg chg="custSel modMainMaster">
      <pc:chgData name="Oisin Cawley" userId="c7ebb277-34aa-421f-b739-032ced270c1a" providerId="ADAL" clId="{0B2D19C1-4139-4D71-AAF6-064E9DEAF636}" dt="2023-09-06T13:27:07.262" v="3"/>
      <pc:docMkLst>
        <pc:docMk/>
      </pc:docMkLst>
      <pc:sldMasterChg chg="addSp delSp">
        <pc:chgData name="Oisin Cawley" userId="c7ebb277-34aa-421f-b739-032ced270c1a" providerId="ADAL" clId="{0B2D19C1-4139-4D71-AAF6-064E9DEAF636}" dt="2023-09-06T13:27:07.262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0B2D19C1-4139-4D71-AAF6-064E9DEAF636}" dt="2023-09-06T13:27:07.262" v="3"/>
          <ac:picMkLst>
            <pc:docMk/>
            <pc:sldMasterMk cId="0" sldId="2147483840"/>
            <ac:picMk id="8" creationId="{D08ADABF-EF4F-4411-A3B8-47BE8E851E40}"/>
          </ac:picMkLst>
        </pc:picChg>
        <pc:picChg chg="del">
          <ac:chgData name="Oisin Cawley" userId="c7ebb277-34aa-421f-b739-032ced270c1a" providerId="ADAL" clId="{0B2D19C1-4139-4D71-AAF6-064E9DEAF636}" dt="2023-09-06T13:27:06.594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0B2D19C1-4139-4D71-AAF6-064E9DEAF636}" dt="2023-09-06T13:27:01.877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0B2D19C1-4139-4D71-AAF6-064E9DEAF636}" dt="2023-09-06T13:27:01.329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0B2D19C1-4139-4D71-AAF6-064E9DEAF636}" dt="2023-09-06T13:27:01.877" v="1"/>
          <ac:picMkLst>
            <pc:docMk/>
            <pc:sldMasterMk cId="0" sldId="2147483869"/>
            <ac:picMk id="9" creationId="{78957538-0C6C-49CC-899D-1362B31E88E8}"/>
          </ac:picMkLst>
        </pc:picChg>
      </pc:sldMasterChg>
    </pc:docChg>
  </pc:docChgLst>
  <pc:docChgLst>
    <pc:chgData name="Oisin Cawley" userId="c7ebb277-34aa-421f-b739-032ced270c1a" providerId="ADAL" clId="{66E3A96A-1DDB-45E7-8070-97BC780655C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Check out: https://www.mathsisfun.com/geometry/radians.html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D08ADABF-EF4F-4411-A3B8-47BE8E851E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78957538-0C6C-49CC-899D-1362B31E88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Dynamic (steering)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E" sz="2000" dirty="0"/>
              <a:t>Movement algorithms that include </a:t>
            </a:r>
            <a:r>
              <a:rPr lang="en-IE" sz="2000" b="1" dirty="0"/>
              <a:t>accelerations</a:t>
            </a:r>
          </a:p>
          <a:p>
            <a:pPr>
              <a:buFont typeface="Wingdings" pitchFamily="2" charset="2"/>
              <a:buChar char="Ø"/>
            </a:pPr>
            <a:r>
              <a:rPr lang="en-IE" sz="2000" dirty="0"/>
              <a:t>A range of different behaviours obtained by a combination of </a:t>
            </a:r>
            <a:r>
              <a:rPr lang="en-IE" sz="2000" dirty="0">
                <a:solidFill>
                  <a:srgbClr val="FF0000"/>
                </a:solidFill>
              </a:rPr>
              <a:t>fundamental behaviours</a:t>
            </a:r>
            <a:r>
              <a:rPr lang="en-IE" sz="2000" dirty="0"/>
              <a:t>: e.g. seek and flee, arrive, and align.</a:t>
            </a:r>
          </a:p>
          <a:p>
            <a:pPr>
              <a:buFont typeface="Wingdings" pitchFamily="2" charset="2"/>
              <a:buChar char="Ø"/>
            </a:pPr>
            <a:r>
              <a:rPr lang="en-IE" sz="2000" dirty="0"/>
              <a:t>Each behaviour only does a single thing</a:t>
            </a:r>
          </a:p>
          <a:p>
            <a:pPr>
              <a:buFont typeface="Wingdings" pitchFamily="2" charset="2"/>
              <a:buChar char="Ø"/>
            </a:pPr>
            <a:r>
              <a:rPr lang="en-IE" sz="2000" dirty="0"/>
              <a:t>We achieve more complex behaviours with algorithms which combine the basic ones</a:t>
            </a:r>
          </a:p>
          <a:p>
            <a:pPr>
              <a:buNone/>
            </a:pPr>
            <a:endParaRPr lang="en-IE" sz="2000" dirty="0"/>
          </a:p>
          <a:p>
            <a:pPr>
              <a:buNone/>
            </a:pPr>
            <a:r>
              <a:rPr lang="en-IE" sz="2000" b="1" dirty="0"/>
              <a:t>Input:</a:t>
            </a:r>
            <a:r>
              <a:rPr lang="en-IE" sz="2000" dirty="0"/>
              <a:t> Kinematic data of the moving character + some target information</a:t>
            </a:r>
          </a:p>
          <a:p>
            <a:pPr>
              <a:buNone/>
            </a:pPr>
            <a:r>
              <a:rPr lang="en-IE" sz="2000" dirty="0"/>
              <a:t>(moving character in chasing, representation of the geometry of the world in</a:t>
            </a:r>
          </a:p>
          <a:p>
            <a:pPr>
              <a:buNone/>
            </a:pPr>
            <a:r>
              <a:rPr lang="en-IE" sz="2000" dirty="0"/>
              <a:t>obstacle avoidance, path in path-following behaviour; group of targets in</a:t>
            </a:r>
          </a:p>
          <a:p>
            <a:pPr>
              <a:buNone/>
            </a:pPr>
            <a:r>
              <a:rPr lang="en-IE" sz="2000" dirty="0"/>
              <a:t>flocking)</a:t>
            </a:r>
          </a:p>
          <a:p>
            <a:pPr>
              <a:buNone/>
            </a:pPr>
            <a:endParaRPr lang="en-IE" sz="2000" b="1" dirty="0"/>
          </a:p>
          <a:p>
            <a:pPr>
              <a:buNone/>
            </a:pPr>
            <a:r>
              <a:rPr lang="en-IE" sz="2000" b="1" dirty="0"/>
              <a:t>Output:</a:t>
            </a:r>
            <a:r>
              <a:rPr lang="en-IE" sz="2000" dirty="0"/>
              <a:t> steering, i.e. accelerations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5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Align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Match Orientation</a:t>
            </a:r>
            <a:r>
              <a:rPr lang="en-US" dirty="0"/>
              <a:t> with Target</a:t>
            </a:r>
          </a:p>
          <a:p>
            <a:r>
              <a:rPr lang="en-US" dirty="0"/>
              <a:t>Similar to seek/arrive but…</a:t>
            </a:r>
          </a:p>
          <a:p>
            <a:pPr lvl="1"/>
            <a:r>
              <a:rPr lang="en-US" dirty="0"/>
              <a:t>If orientation is in radians</a:t>
            </a:r>
          </a:p>
          <a:p>
            <a:pPr lvl="2"/>
            <a:r>
              <a:rPr lang="en-US" dirty="0"/>
              <a:t>Avoid rotating in the wrong direction - wraps every 2π</a:t>
            </a:r>
          </a:p>
          <a:p>
            <a:pPr lvl="1"/>
            <a:r>
              <a:rPr lang="en-US" dirty="0"/>
              <a:t>Need to convert angle into range [-π, +π]</a:t>
            </a:r>
          </a:p>
          <a:p>
            <a:pPr lvl="2"/>
            <a:r>
              <a:rPr lang="en-US" dirty="0"/>
              <a:t>Assume we have a </a:t>
            </a:r>
            <a:r>
              <a:rPr lang="en-US" dirty="0" err="1"/>
              <a:t>mapToRange</a:t>
            </a:r>
            <a:r>
              <a:rPr lang="en-US" dirty="0"/>
              <a:t> function</a:t>
            </a:r>
          </a:p>
          <a:p>
            <a:pPr lvl="0"/>
            <a:r>
              <a:rPr lang="en-US" dirty="0"/>
              <a:t>Cannot normalize a scalar so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normalizedValue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value / abs(value)</a:t>
            </a:r>
          </a:p>
          <a:p>
            <a:pPr lvl="0"/>
            <a:r>
              <a:rPr lang="en-US" dirty="0"/>
              <a:t>Two Radii</a:t>
            </a:r>
          </a:p>
          <a:p>
            <a:pPr lvl="1"/>
            <a:r>
              <a:rPr lang="en-US" dirty="0"/>
              <a:t>one for stopping</a:t>
            </a:r>
          </a:p>
          <a:p>
            <a:pPr lvl="1"/>
            <a:r>
              <a:rPr lang="en-US" dirty="0"/>
              <a:t>one</a:t>
            </a:r>
            <a:r>
              <a:rPr lang="en-US" baseline="0" dirty="0"/>
              <a:t> for slowing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Align- Calculate Target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(target):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steering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rotation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target.orientation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my.orientation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rotation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mapToRange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(rotation)</a:t>
            </a:r>
          </a:p>
          <a:p>
            <a:pPr lvl="1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rotationSize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abs(rotation)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rotationSize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targetRadius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targetRotation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1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rotationSize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slowRadius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targetRotation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maxRotation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lvl="1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targetRotation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maxRotation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rotationSize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slowRadius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									--&gt;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77809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Align-Calculate Angular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targetRotation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my.rotation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timeToTarget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angularAbs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abs(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angularAbs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angularAbs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*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maxAngularAcc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return steering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Calculating Accelerations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000625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Seek: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def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steering 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my.position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steering.linear.normalize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maxAcceleration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//ignored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return steering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Typically Steering relative to something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280" cy="5000625"/>
          </a:xfrm>
        </p:spPr>
        <p:txBody>
          <a:bodyPr/>
          <a:lstStyle/>
          <a:p>
            <a:pPr marL="0" indent="0">
              <a:buNone/>
            </a:pPr>
            <a:r>
              <a:rPr lang="en-IE" sz="2400" b="1" dirty="0"/>
              <a:t>Variable Matching</a:t>
            </a:r>
          </a:p>
          <a:p>
            <a:r>
              <a:rPr lang="en-IE" sz="2400" dirty="0"/>
              <a:t>The simplest family of steering behaviours</a:t>
            </a:r>
          </a:p>
          <a:p>
            <a:r>
              <a:rPr lang="en-IE" sz="2400" dirty="0"/>
              <a:t>Match one or more of the elements of the character’s kinematic to a single target kinematic </a:t>
            </a:r>
          </a:p>
          <a:p>
            <a:r>
              <a:rPr lang="en-IE" sz="2400" dirty="0"/>
              <a:t>To avoid inconsistencies: </a:t>
            </a:r>
          </a:p>
          <a:p>
            <a:pPr lvl="1"/>
            <a:r>
              <a:rPr lang="en-IE" sz="2400" dirty="0"/>
              <a:t>individual matching algorithms for each element and then right combination later (algorithms for combinations resolve conflicts)</a:t>
            </a:r>
          </a:p>
          <a:p>
            <a:endParaRPr lang="en-IE" sz="2400" dirty="0"/>
          </a:p>
          <a:p>
            <a:pPr lvl="1"/>
            <a:r>
              <a:rPr lang="en-US" dirty="0"/>
              <a:t>Match either</a:t>
            </a:r>
          </a:p>
          <a:p>
            <a:pPr lvl="2"/>
            <a:r>
              <a:rPr lang="en-US" dirty="0"/>
              <a:t>Position</a:t>
            </a:r>
          </a:p>
          <a:p>
            <a:pPr lvl="2"/>
            <a:r>
              <a:rPr lang="en-US" dirty="0"/>
              <a:t>Orientation</a:t>
            </a:r>
          </a:p>
          <a:p>
            <a:pPr lvl="2"/>
            <a:r>
              <a:rPr lang="en-US" dirty="0"/>
              <a:t>Velocity</a:t>
            </a:r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5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Variable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9"/>
            <a:ext cx="1953989" cy="237547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IE" sz="1800" dirty="0"/>
              <a:t>struct Kinematic </a:t>
            </a:r>
          </a:p>
          <a:p>
            <a:pPr>
              <a:buNone/>
            </a:pPr>
            <a:r>
              <a:rPr lang="en-IE" sz="1800" dirty="0"/>
              <a:t>{</a:t>
            </a:r>
          </a:p>
          <a:p>
            <a:pPr>
              <a:buNone/>
            </a:pPr>
            <a:r>
              <a:rPr lang="en-IE" sz="1800" dirty="0"/>
              <a:t>	position</a:t>
            </a:r>
          </a:p>
          <a:p>
            <a:pPr>
              <a:buNone/>
            </a:pPr>
            <a:r>
              <a:rPr lang="en-IE" sz="1800" dirty="0"/>
              <a:t>	orientation</a:t>
            </a:r>
          </a:p>
          <a:p>
            <a:pPr>
              <a:buNone/>
            </a:pPr>
            <a:r>
              <a:rPr lang="en-IE" sz="1800" dirty="0"/>
              <a:t>	velocity</a:t>
            </a:r>
          </a:p>
          <a:p>
            <a:pPr>
              <a:buNone/>
            </a:pPr>
            <a:r>
              <a:rPr lang="en-IE" sz="1800" dirty="0"/>
              <a:t>	rotation</a:t>
            </a:r>
          </a:p>
          <a:p>
            <a:pPr>
              <a:buNone/>
            </a:pPr>
            <a:r>
              <a:rPr lang="en-IE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55776" y="1769463"/>
            <a:ext cx="64087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I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E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(steering, </a:t>
            </a:r>
            <a:r>
              <a:rPr kumimoji="0" lang="en-IE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maxSpeed</a:t>
            </a:r>
            <a:r>
              <a: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time):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velocity=velocity +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*time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rotation=rotation +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*time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velocity.length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maxSpeed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velocity.normalize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velocity = velocity *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maxSpeed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if (rotation &gt;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maxRotation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rotation =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maxRotation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else if(-rotation &gt; 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maxRotation</a:t>
            </a:r>
            <a:r>
              <a:rPr lang="en-IE" sz="1600" dirty="0">
                <a:latin typeface="Courier New" pitchFamily="49" charset="0"/>
                <a:cs typeface="Courier New" pitchFamily="49" charset="0"/>
              </a:rPr>
              <a:t>) 	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	rotation = -</a:t>
            </a:r>
            <a:r>
              <a:rPr lang="en-IE" sz="1600" dirty="0" err="1">
                <a:latin typeface="Courier New" pitchFamily="49" charset="0"/>
                <a:cs typeface="Courier New" pitchFamily="49" charset="0"/>
              </a:rPr>
              <a:t>maxRotation</a:t>
            </a:r>
            <a:endParaRPr lang="en-IE" sz="1600" dirty="0">
              <a:latin typeface="Courier New" pitchFamily="49" charset="0"/>
              <a:cs typeface="Courier New" pitchFamily="49" charset="0"/>
            </a:endParaRP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position=position + velocity*time</a:t>
            </a:r>
          </a:p>
          <a:p>
            <a:pPr lvl="0" defTabSz="542925" eaLnBrk="0" hangingPunct="0">
              <a:spcBef>
                <a:spcPct val="20000"/>
              </a:spcBef>
            </a:pPr>
            <a:r>
              <a:rPr lang="en-IE" sz="1600" dirty="0">
                <a:latin typeface="Courier New" pitchFamily="49" charset="0"/>
                <a:cs typeface="Courier New" pitchFamily="49" charset="0"/>
              </a:rPr>
              <a:t>	orientation = orientation + rotation*time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02D0D139-E0A8-41A3-AA38-00A52730E5E6}"/>
              </a:ext>
            </a:extLst>
          </p:cNvPr>
          <p:cNvSpPr/>
          <p:nvPr/>
        </p:nvSpPr>
        <p:spPr>
          <a:xfrm>
            <a:off x="4860603" y="1052736"/>
            <a:ext cx="1152128" cy="716727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from our behaviour</a:t>
            </a:r>
          </a:p>
        </p:txBody>
      </p:sp>
    </p:spTree>
    <p:extLst>
      <p:ext uri="{BB962C8B-B14F-4D97-AF65-F5344CB8AC3E}">
        <p14:creationId xmlns:p14="http://schemas.microsoft.com/office/powerpoint/2010/main" val="30585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Seek (position matching)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Physics Engine might use drag to limit speed/velocity </a:t>
            </a:r>
          </a:p>
          <a:p>
            <a:pPr lvl="1"/>
            <a:r>
              <a:rPr lang="en-US" sz="2400" dirty="0"/>
              <a:t>Will also stop orbiting behavior when target is moving</a:t>
            </a:r>
          </a:p>
          <a:p>
            <a:pPr lvl="2"/>
            <a:r>
              <a:rPr lang="en-US" dirty="0"/>
              <a:t>becomes spiral instead</a:t>
            </a:r>
          </a:p>
          <a:p>
            <a:pPr lvl="2"/>
            <a:endParaRPr lang="en-US" sz="2000" dirty="0"/>
          </a:p>
          <a:p>
            <a:pPr lvl="0"/>
            <a:r>
              <a:rPr lang="en-US" sz="2800" dirty="0"/>
              <a:t>Or we can add our own:</a:t>
            </a:r>
          </a:p>
          <a:p>
            <a:pPr lvl="1">
              <a:buNone/>
            </a:pPr>
            <a:r>
              <a:rPr lang="en-US" sz="2400" dirty="0"/>
              <a:t>//for example: reduce values by ¼ every second!</a:t>
            </a:r>
          </a:p>
          <a:p>
            <a:pPr lvl="1">
              <a:buNone/>
            </a:pPr>
            <a:r>
              <a:rPr lang="en-US" sz="2400" dirty="0"/>
              <a:t>velocity = velocity –velocity* 0.25*time; </a:t>
            </a:r>
          </a:p>
          <a:p>
            <a:pPr lvl="1">
              <a:buNone/>
            </a:pPr>
            <a:r>
              <a:rPr lang="en-US" sz="2400" dirty="0"/>
              <a:t>rotation= rotation -rotation* 0.25*time;</a:t>
            </a:r>
          </a:p>
          <a:p>
            <a:pPr lv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Flee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same except in the opposite direction</a:t>
            </a:r>
          </a:p>
          <a:p>
            <a:pPr lvl="1">
              <a:buNone/>
            </a:pPr>
            <a:r>
              <a:rPr lang="en-US" dirty="0"/>
              <a:t>	linear = </a:t>
            </a:r>
            <a:r>
              <a:rPr lang="en-US" dirty="0" err="1"/>
              <a:t>my.position</a:t>
            </a:r>
            <a:r>
              <a:rPr lang="en-US" dirty="0"/>
              <a:t> - </a:t>
            </a:r>
            <a:r>
              <a:rPr lang="en-US" dirty="0" err="1"/>
              <a:t>target.position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Flee and Seek are O(1) in space and time</a:t>
            </a:r>
          </a:p>
          <a:p>
            <a:pPr lvl="0"/>
            <a:r>
              <a:rPr lang="en-US" dirty="0"/>
              <a:t>We have ignored orientation</a:t>
            </a:r>
          </a:p>
          <a:p>
            <a:pPr lvl="1"/>
            <a:r>
              <a:rPr lang="en-US" dirty="0"/>
              <a:t>We could just align it with velocity as before</a:t>
            </a:r>
          </a:p>
          <a:p>
            <a:pPr lvl="1"/>
            <a:r>
              <a:rPr lang="en-US" dirty="0"/>
              <a:t>or use another behavior to calculate 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Arrive and/or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Slow down as we approach target and stop when we get within a certain distance</a:t>
            </a:r>
          </a:p>
          <a:p>
            <a:pPr lvl="1"/>
            <a:r>
              <a:rPr lang="en-US" dirty="0"/>
              <a:t>Seek will orbit</a:t>
            </a:r>
          </a:p>
          <a:p>
            <a:pPr lvl="1"/>
            <a:r>
              <a:rPr lang="en-US" dirty="0"/>
              <a:t>Arrive will not!</a:t>
            </a:r>
          </a:p>
          <a:p>
            <a:r>
              <a:rPr lang="en-US" dirty="0"/>
              <a:t>We need:</a:t>
            </a:r>
          </a:p>
          <a:p>
            <a:pPr lvl="1"/>
            <a:r>
              <a:rPr lang="en-US" dirty="0" err="1"/>
              <a:t>ArrivalRadius</a:t>
            </a:r>
            <a:endParaRPr lang="en-US" dirty="0"/>
          </a:p>
          <a:p>
            <a:pPr lvl="2"/>
            <a:r>
              <a:rPr lang="en-US" dirty="0"/>
              <a:t>when to stop</a:t>
            </a:r>
          </a:p>
          <a:p>
            <a:pPr lvl="1"/>
            <a:r>
              <a:rPr lang="en-US" dirty="0" err="1"/>
              <a:t>SlowRadius</a:t>
            </a:r>
            <a:endParaRPr lang="en-US" dirty="0"/>
          </a:p>
          <a:p>
            <a:pPr lvl="2"/>
            <a:r>
              <a:rPr lang="en-US" dirty="0"/>
              <a:t>when to slow down</a:t>
            </a:r>
          </a:p>
          <a:p>
            <a:pPr lvl="1"/>
            <a:r>
              <a:rPr lang="en-US" dirty="0"/>
              <a:t>Also</a:t>
            </a:r>
          </a:p>
          <a:p>
            <a:pPr lvl="2"/>
            <a:r>
              <a:rPr lang="en-US" dirty="0" err="1"/>
              <a:t>maxSpeed</a:t>
            </a:r>
            <a:r>
              <a:rPr lang="en-US" dirty="0"/>
              <a:t>, </a:t>
            </a:r>
            <a:r>
              <a:rPr lang="en-US" dirty="0" err="1"/>
              <a:t>maxAcceleration</a:t>
            </a:r>
            <a:r>
              <a:rPr lang="en-US" dirty="0"/>
              <a:t>, </a:t>
            </a:r>
            <a:r>
              <a:rPr lang="en-US" dirty="0" err="1"/>
              <a:t>timeToTarget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Calculate Target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5538"/>
            <a:ext cx="8640960" cy="50006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Arrive: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(target):</a:t>
            </a: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Steering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Direction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target.position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my.position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direction.length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//Set the speed</a:t>
            </a: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distance &lt;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ArrivalRadius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targetSpeed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2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else if distance &gt;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SlowRadius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targetSpeed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maxSpeed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lvl="2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targetSpeed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maxSpeed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* (distance /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SlowRadius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//Now 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the velocity (speed and direction)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targetVelocity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direction</a:t>
            </a:r>
          </a:p>
          <a:p>
            <a:pPr lvl="2">
              <a:buNone/>
            </a:pP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targetVelocity.normalize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targetVelocity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targetVelocity</a:t>
            </a: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aseline="0" dirty="0" err="1">
                <a:latin typeface="Courier New" pitchFamily="49" charset="0"/>
                <a:cs typeface="Courier New" pitchFamily="49" charset="0"/>
              </a:rPr>
              <a:t>targetSpeed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baseline="0" dirty="0">
                <a:latin typeface="Courier New" pitchFamily="49" charset="0"/>
                <a:cs typeface="Courier New" pitchFamily="49" charset="0"/>
              </a:rPr>
              <a:t>								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-&gt;</a:t>
            </a:r>
            <a:endParaRPr lang="en-US" sz="1600" baseline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Calculate Acceleration – To get to the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targetVelocity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000625"/>
          </a:xfrm>
        </p:spPr>
        <p:txBody>
          <a:bodyPr/>
          <a:lstStyle/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timeToTarget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0.1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targetVelocity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my.velocity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timeToTarget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//Are we going too fast?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steering.linear.length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maxAcceleration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steering.linear.normalize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* 							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maxAcceleration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steering.a</a:t>
            </a:r>
            <a:r>
              <a:rPr lang="en-US" sz="2000" baseline="0" dirty="0" err="1">
                <a:latin typeface="Courier New" pitchFamily="49" charset="0"/>
                <a:cs typeface="Courier New" pitchFamily="49" charset="0"/>
              </a:rPr>
              <a:t>ngular</a:t>
            </a: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return steering</a:t>
            </a:r>
            <a:endParaRPr lang="en-US" sz="2000" baseline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4553</TotalTime>
  <Words>903</Words>
  <Application>Microsoft Office PowerPoint</Application>
  <PresentationFormat>On-screen Show (4:3)</PresentationFormat>
  <Paragraphs>170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Custom Design</vt:lpstr>
      <vt:lpstr>1_Custom Design</vt:lpstr>
      <vt:lpstr>Dynamic (steering) Behaviours</vt:lpstr>
      <vt:lpstr>Calculating Accelerations</vt:lpstr>
      <vt:lpstr>Typically Steering relative to something</vt:lpstr>
      <vt:lpstr>Variable Matching</vt:lpstr>
      <vt:lpstr>Seek (position matching)</vt:lpstr>
      <vt:lpstr>Flee</vt:lpstr>
      <vt:lpstr>Arrive and/or Leave</vt:lpstr>
      <vt:lpstr>Calculate Target Velocity</vt:lpstr>
      <vt:lpstr>Calculate Acceleration – To get to the targetVelocity</vt:lpstr>
      <vt:lpstr>Align</vt:lpstr>
      <vt:lpstr>Align- Calculate Target Rotation</vt:lpstr>
      <vt:lpstr>Align-Calculate Angular Acceleration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555</cp:revision>
  <dcterms:created xsi:type="dcterms:W3CDTF">2007-05-08T17:20:09Z</dcterms:created>
  <dcterms:modified xsi:type="dcterms:W3CDTF">2023-09-06T13:27:14Z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