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69" r:id="rId2"/>
  </p:sldMasterIdLst>
  <p:notesMasterIdLst>
    <p:notesMasterId r:id="rId10"/>
  </p:notesMasterIdLst>
  <p:sldIdLst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9144000" cy="6858000" type="screen4x3"/>
  <p:notesSz cx="6884988" cy="10088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71" autoAdjust="0"/>
  </p:normalViewPr>
  <p:slideViewPr>
    <p:cSldViewPr>
      <p:cViewPr varScale="1">
        <p:scale>
          <a:sx n="88" d="100"/>
          <a:sy n="88" d="100"/>
        </p:scale>
        <p:origin x="16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isin Cawley" userId="c7ebb277-34aa-421f-b739-032ced270c1a" providerId="ADAL" clId="{BD6CAD8F-6957-4A26-85A4-A2F977E36997}"/>
  </pc:docChgLst>
  <pc:docChgLst>
    <pc:chgData name="Oisin Cawley" userId="c7ebb277-34aa-421f-b739-032ced270c1a" providerId="ADAL" clId="{8C51CCB5-9F49-4B68-BD0B-3A14D080E854}"/>
  </pc:docChgLst>
  <pc:docChgLst>
    <pc:chgData name="Oisin Cawley" userId="c7ebb277-34aa-421f-b739-032ced270c1a" providerId="ADAL" clId="{19083024-A757-4979-A9B3-C789C082AFC9}"/>
  </pc:docChgLst>
  <pc:docChgLst>
    <pc:chgData name="Oisin Cawley" userId="c7ebb277-34aa-421f-b739-032ced270c1a" providerId="ADAL" clId="{A2A1FB01-B510-4456-A366-51CC981916F8}"/>
  </pc:docChgLst>
  <pc:docChgLst>
    <pc:chgData name="Oisin Cawley" userId="6b66d80f-e52a-4eb8-b588-9059f489afa4" providerId="ADAL" clId="{07FCE9F6-C199-4050-8492-AB340E620AC3}"/>
  </pc:docChgLst>
  <pc:docChgLst>
    <pc:chgData name="Oisin Cawley" userId="6b66d80f-e52a-4eb8-b588-9059f489afa4" providerId="ADAL" clId="{42D833C4-D9D0-42AA-9C5F-8D8C9BF290DA}"/>
    <pc:docChg chg="modSld">
      <pc:chgData name="Oisin Cawley" userId="6b66d80f-e52a-4eb8-b588-9059f489afa4" providerId="ADAL" clId="{42D833C4-D9D0-42AA-9C5F-8D8C9BF290DA}" dt="2025-09-18T09:44:42.072" v="4"/>
      <pc:docMkLst>
        <pc:docMk/>
      </pc:docMkLst>
      <pc:sldChg chg="addSp modSp modAnim">
        <pc:chgData name="Oisin Cawley" userId="6b66d80f-e52a-4eb8-b588-9059f489afa4" providerId="ADAL" clId="{42D833C4-D9D0-42AA-9C5F-8D8C9BF290DA}" dt="2025-09-18T09:44:42.072" v="4"/>
        <pc:sldMkLst>
          <pc:docMk/>
          <pc:sldMk cId="3172451511" sldId="266"/>
        </pc:sldMkLst>
        <pc:spChg chg="mod">
          <ac:chgData name="Oisin Cawley" userId="6b66d80f-e52a-4eb8-b588-9059f489afa4" providerId="ADAL" clId="{42D833C4-D9D0-42AA-9C5F-8D8C9BF290DA}" dt="2025-09-18T09:44:21.821" v="2" actId="20577"/>
          <ac:spMkLst>
            <pc:docMk/>
            <pc:sldMk cId="3172451511" sldId="266"/>
            <ac:spMk id="2" creationId="{00000000-0000-0000-0000-000000000000}"/>
          </ac:spMkLst>
        </pc:spChg>
        <pc:picChg chg="add mod">
          <ac:chgData name="Oisin Cawley" userId="6b66d80f-e52a-4eb8-b588-9059f489afa4" providerId="ADAL" clId="{42D833C4-D9D0-42AA-9C5F-8D8C9BF290DA}" dt="2025-09-18T09:44:17.944" v="1" actId="1076"/>
          <ac:picMkLst>
            <pc:docMk/>
            <pc:sldMk cId="3172451511" sldId="266"/>
            <ac:picMk id="5" creationId="{345F5CDC-1ED7-4C27-A8D4-87A90071A0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57238"/>
            <a:ext cx="5041900" cy="3783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92663"/>
            <a:ext cx="551021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ACD5CE-1CB6-4E94-A92C-124437B24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Tan(angle) = </a:t>
            </a:r>
            <a:r>
              <a:rPr lang="en-US" dirty="0" err="1"/>
              <a:t>opp</a:t>
            </a:r>
            <a:r>
              <a:rPr lang="en-US" dirty="0"/>
              <a:t>/adj = y/x</a:t>
            </a:r>
          </a:p>
          <a:p>
            <a:r>
              <a:rPr lang="en-US" dirty="0"/>
              <a:t>Therefore, angle = </a:t>
            </a:r>
            <a:r>
              <a:rPr lang="en-US" dirty="0" err="1"/>
              <a:t>atan</a:t>
            </a:r>
            <a:r>
              <a:rPr lang="en-US" dirty="0"/>
              <a:t>(y/x)</a:t>
            </a:r>
          </a:p>
          <a:p>
            <a:r>
              <a:rPr lang="en-US" dirty="0"/>
              <a:t>The </a:t>
            </a:r>
            <a:r>
              <a:rPr lang="en-US" dirty="0" err="1"/>
              <a:t>atan</a:t>
            </a:r>
            <a:r>
              <a:rPr lang="en-US" dirty="0"/>
              <a:t> function only returns values between –pi/2 and +pi/2 whereas atan2 can return values between –pi and +pi</a:t>
            </a:r>
          </a:p>
          <a:p>
            <a:r>
              <a:rPr lang="en-US" dirty="0"/>
              <a:t>Check out https://www.youtube.com/watch?v=hZ2CuusMyCM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73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3FCE8-4119-48FF-966B-7E5136F9C4B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CC426-4027-45AA-AA9D-874E7449560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66E8D-4372-4450-AF9F-1F3F69E871F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F7FFA-D0E4-4688-B2F9-1175C1B7E3C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C9582D-2E31-434C-A6C1-A926DBB0B909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3DDA3-2712-46ED-A771-5399145A3D0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2DE8F-7AAD-415A-8ED8-734D637B39D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BDE4-987C-4FBC-B9CB-4D6602561EC5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5138E-20E5-4AEE-9593-4CED1FF3B4A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ED188-593D-4E5A-8309-224710DF2B50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25A37-78AD-4AC2-8CFD-83FEBCE0502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978DDB-8E96-4DB2-8C14-28FF9F7399E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633C3-D837-4105-940D-252BA81F687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78F10-B8B1-474C-971B-7BA47E4F6CE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31C60-EE3E-42C6-80FB-27B190A0464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FB-2642-48F7-BDAC-64F1768F7B1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1E1D-31C8-4BDE-8ED6-CD407A12904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3B10E-0F2D-456E-A6C5-ABEC760B5FE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34AF-0A0C-4B06-AF07-DCF028B85987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CED97-0F19-4EA5-951E-9254A908A87C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1C59A-8D6D-445A-8651-08EDD062102A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1BCED-8D94-45EF-A610-3A53DC3D39D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2E1222C4-AD1C-443F-91C8-5935F67D99D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</a:p>
        </p:txBody>
      </p:sp>
      <p:pic>
        <p:nvPicPr>
          <p:cNvPr id="8" name="Picture 6" descr="SETU logo">
            <a:extLst>
              <a:ext uri="{FF2B5EF4-FFF2-40B4-BE49-F238E27FC236}">
                <a16:creationId xmlns:a16="http://schemas.microsoft.com/office/drawing/2014/main" id="{77F1A2FD-069A-4AD9-995B-291ACEF1F5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041" y="93003"/>
            <a:ext cx="1342293" cy="7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44" r:id="rId9"/>
    <p:sldLayoutId id="2147484145" r:id="rId10"/>
    <p:sldLayoutId id="21474841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98A2B5B-F3F1-46D4-B91B-268967D35FC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81075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</a:p>
        </p:txBody>
      </p:sp>
      <p:pic>
        <p:nvPicPr>
          <p:cNvPr id="9" name="Picture 6" descr="SETU logo">
            <a:extLst>
              <a:ext uri="{FF2B5EF4-FFF2-40B4-BE49-F238E27FC236}">
                <a16:creationId xmlns:a16="http://schemas.microsoft.com/office/drawing/2014/main" id="{5F201DC7-FCB2-474D-9F2A-47D2000A6F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041" y="93003"/>
            <a:ext cx="1342293" cy="7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50" r:id="rId9"/>
    <p:sldLayoutId id="2147484151" r:id="rId10"/>
    <p:sldLayoutId id="214748415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Basic Steering </a:t>
            </a:r>
            <a:r>
              <a:rPr lang="en-IE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Behaviours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Seek, Arrive, Wander, Align </a:t>
            </a:r>
            <a:r>
              <a:rPr lang="en-IE" baseline="0" dirty="0"/>
              <a:t>form the basic behaviour set</a:t>
            </a:r>
          </a:p>
          <a:p>
            <a:r>
              <a:rPr lang="en-IE" baseline="0" dirty="0"/>
              <a:t>They do one thing</a:t>
            </a:r>
          </a:p>
          <a:p>
            <a:r>
              <a:rPr lang="en-IE" baseline="0" dirty="0"/>
              <a:t>Other behaviours built on top of these</a:t>
            </a:r>
          </a:p>
          <a:p>
            <a:r>
              <a:rPr lang="en-IE" dirty="0"/>
              <a:t>Delegation!</a:t>
            </a:r>
            <a:endParaRPr lang="en-I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5894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Pursue and Evade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chasing a target it is sometimes best to aim not where the target is but where it is going</a:t>
            </a:r>
          </a:p>
          <a:p>
            <a:pPr lvl="1"/>
            <a:r>
              <a:rPr lang="en-US" sz="2000" dirty="0"/>
              <a:t>An intercept course</a:t>
            </a:r>
          </a:p>
          <a:p>
            <a:pPr lvl="0"/>
            <a:r>
              <a:rPr lang="en-US" sz="2400" dirty="0"/>
              <a:t>Calculate where it will be when we arrive</a:t>
            </a:r>
          </a:p>
          <a:p>
            <a:pPr lvl="0"/>
            <a:r>
              <a:rPr lang="en-US" sz="2400" dirty="0"/>
              <a:t>aim for that spot</a:t>
            </a:r>
          </a:p>
          <a:p>
            <a:pPr lvl="1"/>
            <a:r>
              <a:rPr lang="en-US" sz="2000" dirty="0"/>
              <a:t>use seek</a:t>
            </a:r>
            <a:r>
              <a:rPr lang="en-US" sz="2000" baseline="0" dirty="0"/>
              <a:t> to new location</a:t>
            </a:r>
          </a:p>
          <a:p>
            <a:pPr lvl="0"/>
            <a:r>
              <a:rPr lang="en-US" sz="2400" dirty="0"/>
              <a:t>We need to be able to predict where it will be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4067831"/>
            <a:ext cx="4047381" cy="2669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9213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Pursue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Pursue: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def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getSteering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direction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target.position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my.position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distance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direction.length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speed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my.velocity.length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speed &lt;= distance /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maxTimePrediction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timePrediction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maxTimeprediction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else: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timePrediction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distance/speed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newtarget.position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target.position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pPr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target.velocity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timePrediction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seek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newTarget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2062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Issues?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can overshoot if we move faster than target</a:t>
            </a:r>
          </a:p>
          <a:p>
            <a:pPr lvl="1"/>
            <a:r>
              <a:rPr lang="en-US" sz="2400" dirty="0"/>
              <a:t>Use arrive instead of seek</a:t>
            </a:r>
          </a:p>
          <a:p>
            <a:pPr lvl="0"/>
            <a:r>
              <a:rPr lang="en-US" sz="2800" dirty="0"/>
              <a:t>We can run ahead of target</a:t>
            </a:r>
          </a:p>
          <a:p>
            <a:pPr lvl="1"/>
            <a:r>
              <a:rPr lang="en-US" sz="2400" dirty="0"/>
              <a:t>Looking out too far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4</a:t>
            </a:fld>
            <a:endParaRPr lang="en-IE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45F5CDC-1ED7-4C27-A8D4-87A90071A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8309" y="3529570"/>
            <a:ext cx="4047381" cy="2669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245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Evade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except use</a:t>
            </a:r>
            <a:r>
              <a:rPr lang="en-US" baseline="0" dirty="0"/>
              <a:t> flee not seek!</a:t>
            </a:r>
          </a:p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flee(me,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newTarget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9753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Face Behaviour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62738"/>
            <a:ext cx="8784976" cy="5000625"/>
          </a:xfrm>
        </p:spPr>
        <p:txBody>
          <a:bodyPr/>
          <a:lstStyle/>
          <a:p>
            <a:r>
              <a:rPr lang="en-US" sz="2400" dirty="0"/>
              <a:t>Look towards target</a:t>
            </a:r>
          </a:p>
          <a:p>
            <a:pPr lvl="1"/>
            <a:r>
              <a:rPr lang="en-US" sz="2000" dirty="0"/>
              <a:t>Calculate the target orientation</a:t>
            </a:r>
          </a:p>
          <a:p>
            <a:pPr lvl="1"/>
            <a:r>
              <a:rPr lang="en-US" sz="2000" dirty="0"/>
              <a:t>Delegate to the align function to perform the rotation</a:t>
            </a:r>
          </a:p>
          <a:p>
            <a:pPr lvl="1"/>
            <a:endParaRPr lang="en-US" sz="2000" dirty="0"/>
          </a:p>
          <a:p>
            <a:pPr lvl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direction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target.position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my.position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direction.length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0:</a:t>
            </a:r>
            <a:r>
              <a:rPr lang="en-US" sz="18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skip</a:t>
            </a:r>
          </a:p>
          <a:p>
            <a:pPr lvl="1">
              <a:buNone/>
            </a:pPr>
            <a:r>
              <a:rPr lang="en-US" sz="18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lvl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newTarget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target</a:t>
            </a:r>
          </a:p>
          <a:p>
            <a:pPr lvl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newTarget.Orientation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atan2(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direction.y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direction.x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newTarget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9758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Look where you 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5538"/>
            <a:ext cx="8640960" cy="5000625"/>
          </a:xfrm>
        </p:spPr>
        <p:txBody>
          <a:bodyPr/>
          <a:lstStyle/>
          <a:p>
            <a:r>
              <a:rPr lang="en-US" sz="2800" dirty="0"/>
              <a:t>look in direction of travel</a:t>
            </a:r>
          </a:p>
          <a:p>
            <a:pPr lvl="1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my.velocity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0: skip</a:t>
            </a:r>
          </a:p>
          <a:p>
            <a:pPr lvl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lvl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target.orientation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atan2(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my.velocity.y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my.velocity.x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(target)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856023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4167</TotalTime>
  <Words>385</Words>
  <Application>Microsoft Office PowerPoint</Application>
  <PresentationFormat>On-screen Show (4:3)</PresentationFormat>
  <Paragraphs>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Custom Design</vt:lpstr>
      <vt:lpstr>1_Custom Design</vt:lpstr>
      <vt:lpstr>Basic Steering Behaviours</vt:lpstr>
      <vt:lpstr>Pursue and Evade</vt:lpstr>
      <vt:lpstr>Pursue</vt:lpstr>
      <vt:lpstr>Issues?</vt:lpstr>
      <vt:lpstr>Evade</vt:lpstr>
      <vt:lpstr>Face Behaviour</vt:lpstr>
      <vt:lpstr> Look where you go</vt:lpstr>
    </vt:vector>
  </TitlesOfParts>
  <Company>ModusLink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8086 chip set architecture course.</dc:title>
  <dc:creator>oisin_cawley</dc:creator>
  <cp:lastModifiedBy>Oisin Cawley</cp:lastModifiedBy>
  <cp:revision>553</cp:revision>
  <dcterms:created xsi:type="dcterms:W3CDTF">2007-05-08T17:20:09Z</dcterms:created>
  <dcterms:modified xsi:type="dcterms:W3CDTF">2025-09-18T09:44:43Z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