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3"/>
  </p:notesMasterIdLst>
  <p:sldIdLst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3BBE4781-2491-4B58-90EA-0578E4B3EA73}"/>
  </pc:docChgLst>
  <pc:docChgLst>
    <pc:chgData name="Oisin Cawley" userId="c7ebb277-34aa-421f-b739-032ced270c1a" providerId="ADAL" clId="{8CBCF74A-FFE5-4311-9F65-BC299C9AC2D7}"/>
    <pc:docChg chg="custSel modSld modMainMaster">
      <pc:chgData name="Oisin Cawley" userId="c7ebb277-34aa-421f-b739-032ced270c1a" providerId="ADAL" clId="{8CBCF74A-FFE5-4311-9F65-BC299C9AC2D7}" dt="2023-09-25T10:51:23.851" v="157" actId="20577"/>
      <pc:docMkLst>
        <pc:docMk/>
      </pc:docMkLst>
      <pc:sldChg chg="modSp">
        <pc:chgData name="Oisin Cawley" userId="c7ebb277-34aa-421f-b739-032ced270c1a" providerId="ADAL" clId="{8CBCF74A-FFE5-4311-9F65-BC299C9AC2D7}" dt="2023-09-25T10:38:04.347" v="33" actId="20577"/>
        <pc:sldMkLst>
          <pc:docMk/>
          <pc:sldMk cId="0" sldId="271"/>
        </pc:sldMkLst>
        <pc:spChg chg="mod">
          <ac:chgData name="Oisin Cawley" userId="c7ebb277-34aa-421f-b739-032ced270c1a" providerId="ADAL" clId="{8CBCF74A-FFE5-4311-9F65-BC299C9AC2D7}" dt="2023-09-25T10:38:04.347" v="33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NotesTx">
        <pc:chgData name="Oisin Cawley" userId="c7ebb277-34aa-421f-b739-032ced270c1a" providerId="ADAL" clId="{8CBCF74A-FFE5-4311-9F65-BC299C9AC2D7}" dt="2023-09-25T10:51:23.851" v="157" actId="20577"/>
        <pc:sldMkLst>
          <pc:docMk/>
          <pc:sldMk cId="0" sldId="273"/>
        </pc:sldMkLst>
        <pc:spChg chg="mod">
          <ac:chgData name="Oisin Cawley" userId="c7ebb277-34aa-421f-b739-032ced270c1a" providerId="ADAL" clId="{8CBCF74A-FFE5-4311-9F65-BC299C9AC2D7}" dt="2023-09-25T10:51:23.851" v="157" actId="20577"/>
          <ac:spMkLst>
            <pc:docMk/>
            <pc:sldMk cId="0" sldId="273"/>
            <ac:spMk id="3" creationId="{00000000-0000-0000-0000-000000000000}"/>
          </ac:spMkLst>
        </pc:spChg>
      </pc:sldChg>
      <pc:sldMasterChg chg="addSp delSp">
        <pc:chgData name="Oisin Cawley" userId="c7ebb277-34aa-421f-b739-032ced270c1a" providerId="ADAL" clId="{8CBCF74A-FFE5-4311-9F65-BC299C9AC2D7}" dt="2023-09-06T13:28:35.270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8CBCF74A-FFE5-4311-9F65-BC299C9AC2D7}" dt="2023-09-06T13:28:35.270" v="3"/>
          <ac:picMkLst>
            <pc:docMk/>
            <pc:sldMasterMk cId="0" sldId="2147483840"/>
            <ac:picMk id="8" creationId="{17DDB423-4901-4273-A56F-2B2FD3F3AF72}"/>
          </ac:picMkLst>
        </pc:picChg>
        <pc:picChg chg="del">
          <ac:chgData name="Oisin Cawley" userId="c7ebb277-34aa-421f-b739-032ced270c1a" providerId="ADAL" clId="{8CBCF74A-FFE5-4311-9F65-BC299C9AC2D7}" dt="2023-09-06T13:28:34.770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8CBCF74A-FFE5-4311-9F65-BC299C9AC2D7}" dt="2023-09-06T13:28:30.228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8CBCF74A-FFE5-4311-9F65-BC299C9AC2D7}" dt="2023-09-06T13:28:29.631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8CBCF74A-FFE5-4311-9F65-BC299C9AC2D7}" dt="2023-09-06T13:28:30.228" v="1"/>
          <ac:picMkLst>
            <pc:docMk/>
            <pc:sldMasterMk cId="0" sldId="2147483869"/>
            <ac:picMk id="9" creationId="{62D59CDB-3E51-48DC-9ED4-8729F63832E3}"/>
          </ac:picMkLst>
        </pc:picChg>
      </pc:sldMasterChg>
    </pc:docChg>
  </pc:docChgLst>
  <pc:docChgLst>
    <pc:chgData name="Oisin Cawley" userId="c7ebb277-34aa-421f-b739-032ced270c1a" providerId="ADAL" clId="{B9B3E948-705A-42A9-B124-AAB5F155330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 may not want corner cutting if the</a:t>
            </a:r>
            <a:r>
              <a:rPr lang="en-IE" baseline="0" dirty="0"/>
              <a:t> path is a patrol path for example.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can be set to any positive value.</a:t>
            </a:r>
          </a:p>
          <a:p>
            <a:r>
              <a:rPr lang="en-US" dirty="0"/>
              <a:t>It control how fast the separation strength decays with distance.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BSP – Binary Space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17DDB423-4901-4273-A56F-2B2FD3F3A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62D59CDB-3E51-48DC-9ED4-8729F63832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Path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Path following – A steering behaviour that takes a whole path as a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What if there are many</a:t>
            </a:r>
            <a:r>
              <a:rPr lang="en-IE" baseline="0" dirty="0"/>
              <a:t> neighbours?</a:t>
            </a:r>
          </a:p>
          <a:p>
            <a:pPr lvl="2"/>
            <a:r>
              <a:rPr lang="en-IE" dirty="0"/>
              <a:t>Huge overhead in checking every possible neighbour</a:t>
            </a:r>
          </a:p>
          <a:p>
            <a:pPr lvl="3"/>
            <a:r>
              <a:rPr lang="en-IE" dirty="0"/>
              <a:t>O(n) possibly O(n</a:t>
            </a:r>
            <a:r>
              <a:rPr lang="en-IE" baseline="30000" dirty="0"/>
              <a:t>2</a:t>
            </a:r>
            <a:r>
              <a:rPr lang="en-IE" dirty="0"/>
              <a:t>)</a:t>
            </a:r>
            <a:endParaRPr lang="en-IE" baseline="0" dirty="0"/>
          </a:p>
          <a:p>
            <a:pPr lvl="2"/>
            <a:r>
              <a:rPr lang="en-IE" dirty="0"/>
              <a:t>BSP Trees? </a:t>
            </a:r>
          </a:p>
          <a:p>
            <a:pPr lvl="3"/>
            <a:r>
              <a:rPr lang="en-IE" dirty="0"/>
              <a:t>O(log n)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Behaviour needs to be combined with other behaviours to be useful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Path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along a path in one direction</a:t>
            </a:r>
          </a:p>
          <a:p>
            <a:pPr lvl="1"/>
            <a:r>
              <a:rPr lang="en-US" dirty="0"/>
              <a:t>Patrol</a:t>
            </a:r>
          </a:p>
          <a:p>
            <a:pPr lvl="1"/>
            <a:r>
              <a:rPr lang="en-US" dirty="0"/>
              <a:t>Race lines</a:t>
            </a:r>
          </a:p>
          <a:p>
            <a:pPr lvl="0"/>
            <a:r>
              <a:rPr lang="en-US" dirty="0"/>
              <a:t>Use seek behavior (“chase the rabbit”)</a:t>
            </a:r>
          </a:p>
          <a:p>
            <a:pPr lvl="1"/>
            <a:r>
              <a:rPr lang="en-US" dirty="0"/>
              <a:t>find current point on path</a:t>
            </a:r>
          </a:p>
          <a:p>
            <a:pPr lvl="2"/>
            <a:r>
              <a:rPr lang="en-US" dirty="0"/>
              <a:t>or nearest point     (this may be a complex task)</a:t>
            </a:r>
          </a:p>
          <a:p>
            <a:pPr lvl="1"/>
            <a:r>
              <a:rPr lang="en-US" dirty="0"/>
              <a:t>move fixed distance ahead on path </a:t>
            </a:r>
          </a:p>
          <a:p>
            <a:pPr lvl="2"/>
            <a:r>
              <a:rPr lang="en-US" dirty="0"/>
              <a:t>this is our target – seek to here</a:t>
            </a:r>
          </a:p>
          <a:p>
            <a:pPr lvl="2"/>
            <a:r>
              <a:rPr lang="en-US" dirty="0"/>
              <a:t>no need for arrive behavior (we never catch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Predictive Path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Alternative</a:t>
            </a:r>
          </a:p>
          <a:p>
            <a:r>
              <a:rPr lang="en-US" dirty="0"/>
              <a:t>Predict where we will be in short time</a:t>
            </a:r>
          </a:p>
          <a:p>
            <a:r>
              <a:rPr lang="en-US" dirty="0"/>
              <a:t>Calc. nearest point on path to this new point</a:t>
            </a:r>
          </a:p>
          <a:p>
            <a:pPr lvl="1"/>
            <a:r>
              <a:rPr lang="en-US" dirty="0"/>
              <a:t>then continue as before</a:t>
            </a:r>
          </a:p>
          <a:p>
            <a:pPr lvl="0"/>
            <a:r>
              <a:rPr lang="en-US" dirty="0"/>
              <a:t>Can appear smoother for complex paths</a:t>
            </a:r>
          </a:p>
          <a:p>
            <a:pPr lvl="0"/>
            <a:r>
              <a:rPr lang="en-US" dirty="0"/>
              <a:t>If path curves back on itself (</a:t>
            </a:r>
            <a:r>
              <a:rPr lang="en-US" dirty="0" err="1"/>
              <a:t>u-turn</a:t>
            </a:r>
            <a:r>
              <a:rPr lang="en-US" dirty="0"/>
              <a:t>) we can get corner cutting</a:t>
            </a:r>
          </a:p>
          <a:p>
            <a:pPr lvl="1"/>
            <a:r>
              <a:rPr lang="en-US" dirty="0"/>
              <a:t>do we want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Path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for a path there exists:</a:t>
            </a:r>
          </a:p>
          <a:p>
            <a:pPr lvl="1"/>
            <a:r>
              <a:rPr lang="en-US" dirty="0"/>
              <a:t>Path Parameter</a:t>
            </a:r>
          </a:p>
          <a:p>
            <a:pPr lvl="2"/>
            <a:r>
              <a:rPr lang="en-US" dirty="0"/>
              <a:t>scalar value indicating distance along path</a:t>
            </a:r>
          </a:p>
          <a:p>
            <a:pPr lvl="3"/>
            <a:r>
              <a:rPr lang="en-US" dirty="0"/>
              <a:t>(monotonic increasing)</a:t>
            </a:r>
          </a:p>
          <a:p>
            <a:pPr marL="457200" lvl="1" indent="0">
              <a:buNone/>
            </a:pPr>
            <a:r>
              <a:rPr lang="en-US" dirty="0"/>
              <a:t>Our Path class then needs to have:</a:t>
            </a:r>
          </a:p>
          <a:p>
            <a:pPr lvl="1"/>
            <a:r>
              <a:rPr lang="en-US" dirty="0"/>
              <a:t>a method to convert this into actual point on path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getPosition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and vice versa  point on line to path parameter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5538"/>
            <a:ext cx="8651876" cy="5000625"/>
          </a:xfrm>
        </p:spPr>
        <p:txBody>
          <a:bodyPr/>
          <a:lstStyle/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currentParam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path.getParam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targetParam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currentParam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pathOffSet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path.getPosition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targetParam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seek(target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 – predictive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280" cy="5000625"/>
          </a:xfrm>
        </p:spPr>
        <p:txBody>
          <a:bodyPr/>
          <a:lstStyle/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predictTime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0.1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futurePos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my.velocity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predictTime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currentParam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path.getParam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futurePos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rest is as before…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Path Types</a:t>
            </a:r>
          </a:p>
          <a:p>
            <a:r>
              <a:rPr lang="en-US" sz="2400" dirty="0"/>
              <a:t>If path is a complex curve then it can be difficult/complex converting </a:t>
            </a:r>
            <a:r>
              <a:rPr lang="en-US" sz="2400" dirty="0" err="1"/>
              <a:t>pathParam</a:t>
            </a:r>
            <a:r>
              <a:rPr lang="en-US" sz="2400" dirty="0"/>
              <a:t> to position and back</a:t>
            </a:r>
          </a:p>
          <a:p>
            <a:pPr lvl="1"/>
            <a:r>
              <a:rPr lang="en-US" sz="2000" dirty="0"/>
              <a:t>Treat path as sequence of straight</a:t>
            </a:r>
            <a:r>
              <a:rPr lang="en-US" sz="2000" baseline="0" dirty="0"/>
              <a:t> lines?</a:t>
            </a:r>
          </a:p>
          <a:p>
            <a:pPr lvl="2"/>
            <a:r>
              <a:rPr lang="en-US" sz="2000" dirty="0"/>
              <a:t>Use linear interpolation</a:t>
            </a:r>
            <a:endParaRPr lang="en-US" sz="2000" baseline="0" dirty="0"/>
          </a:p>
          <a:p>
            <a:pPr lvl="0"/>
            <a:endParaRPr lang="en-US" sz="2400" dirty="0"/>
          </a:p>
          <a:p>
            <a:pPr lvl="0">
              <a:buNone/>
            </a:pPr>
            <a:r>
              <a:rPr lang="en-US" sz="2400" b="1" dirty="0"/>
              <a:t>Coherence</a:t>
            </a:r>
          </a:p>
          <a:p>
            <a:pPr lvl="0"/>
            <a:r>
              <a:rPr lang="en-US" sz="2400" dirty="0"/>
              <a:t>We should</a:t>
            </a:r>
            <a:r>
              <a:rPr lang="en-US" sz="2400" baseline="0" dirty="0"/>
              <a:t> pass previous </a:t>
            </a:r>
            <a:r>
              <a:rPr lang="en-US" sz="2400" baseline="0" dirty="0" err="1"/>
              <a:t>pathParam</a:t>
            </a:r>
            <a:r>
              <a:rPr lang="en-US" sz="2400" baseline="0" dirty="0"/>
              <a:t> value to path when calculating new </a:t>
            </a:r>
            <a:r>
              <a:rPr lang="en-US" sz="2400" baseline="0" dirty="0" err="1"/>
              <a:t>pathParam</a:t>
            </a:r>
            <a:endParaRPr lang="en-US" sz="2400" baseline="0" dirty="0"/>
          </a:p>
          <a:p>
            <a:pPr lvl="1"/>
            <a:r>
              <a:rPr lang="en-US" sz="2000" dirty="0"/>
              <a:t>If path is curved there may be more than one applicable param for our current position so use one closest to previous value!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What about Obstacles?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Separation (repulsion steering)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686800" cy="5000625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Useful in crowds or flocking</a:t>
            </a:r>
          </a:p>
          <a:p>
            <a:pPr lvl="1"/>
            <a:r>
              <a:rPr lang="en-IE" dirty="0"/>
              <a:t>where everyone is heading in same general direction</a:t>
            </a:r>
          </a:p>
          <a:p>
            <a:pPr lvl="1"/>
            <a:r>
              <a:rPr lang="en-IE" dirty="0"/>
              <a:t>when paths can cross then collision avoidance (see later) is the better technique</a:t>
            </a:r>
          </a:p>
          <a:p>
            <a:pPr lvl="0"/>
            <a:r>
              <a:rPr lang="en-IE" dirty="0"/>
              <a:t>If another character/obstacle within some threshold distance, then evade force proportional to the distance</a:t>
            </a:r>
          </a:p>
          <a:p>
            <a:pPr lvl="1"/>
            <a:r>
              <a:rPr lang="en-IE" dirty="0"/>
              <a:t>Linear Separation: </a:t>
            </a:r>
            <a:r>
              <a:rPr lang="en-IE" sz="2600" dirty="0">
                <a:latin typeface="Courier New" pitchFamily="49" charset="0"/>
                <a:cs typeface="Courier New" pitchFamily="49" charset="0"/>
              </a:rPr>
              <a:t>strength = </a:t>
            </a:r>
            <a:r>
              <a:rPr lang="en-IE" sz="2600" dirty="0" err="1">
                <a:latin typeface="Courier New" pitchFamily="49" charset="0"/>
                <a:cs typeface="Courier New" pitchFamily="49" charset="0"/>
              </a:rPr>
              <a:t>maxAcceleration</a:t>
            </a:r>
            <a:r>
              <a:rPr lang="en-IE" sz="2600" dirty="0">
                <a:latin typeface="Courier New" pitchFamily="49" charset="0"/>
                <a:cs typeface="Courier New" pitchFamily="49" charset="0"/>
              </a:rPr>
              <a:t> * 		(threshold-distance)/threshold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r>
              <a:rPr lang="en-IE" dirty="0"/>
              <a:t>Could also use Inverse Square law decay</a:t>
            </a:r>
          </a:p>
          <a:p>
            <a:pPr marL="457200" lvl="1" indent="0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strength = min(K*distance</a:t>
            </a:r>
            <a:r>
              <a:rPr lang="en-IE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maxAcceleration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E" dirty="0"/>
              <a:t>More than one neighbour?</a:t>
            </a:r>
          </a:p>
          <a:p>
            <a:pPr lvl="1"/>
            <a:r>
              <a:rPr lang="en-IE" dirty="0"/>
              <a:t>calculate all values and sum!</a:t>
            </a:r>
          </a:p>
          <a:p>
            <a:pPr lvl="1"/>
            <a:r>
              <a:rPr lang="en-IE" dirty="0"/>
              <a:t>watch for &gt; </a:t>
            </a:r>
            <a:r>
              <a:rPr lang="en-IE" dirty="0" err="1"/>
              <a:t>maxAcceleration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Separation: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steering 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direction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my.position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direction.length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 distance &lt; threshold: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strength = min(K / (distance*distance),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maxAcc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direction.normalize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direction * strength</a:t>
            </a:r>
          </a:p>
          <a:p>
            <a:pPr lvl="2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return steering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371C0-54FC-4562-A93D-660FEA66556B}"/>
              </a:ext>
            </a:extLst>
          </p:cNvPr>
          <p:cNvSpPr/>
          <p:nvPr/>
        </p:nvSpPr>
        <p:spPr>
          <a:xfrm>
            <a:off x="4283968" y="5911007"/>
            <a:ext cx="4752528" cy="57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referred to as the constant of decay.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02CDF5-F0B9-47B1-803B-A6A9C788EDF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211960" y="4365104"/>
            <a:ext cx="2448272" cy="1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4466</TotalTime>
  <Words>585</Words>
  <Application>Microsoft Office PowerPoint</Application>
  <PresentationFormat>On-screen Show (4:3)</PresentationFormat>
  <Paragraphs>108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Custom Design</vt:lpstr>
      <vt:lpstr>1_Custom Design</vt:lpstr>
      <vt:lpstr>Path Following</vt:lpstr>
      <vt:lpstr>Path Following</vt:lpstr>
      <vt:lpstr>Predictive Path Following</vt:lpstr>
      <vt:lpstr>Path Following</vt:lpstr>
      <vt:lpstr>Code</vt:lpstr>
      <vt:lpstr>Code – predictive version</vt:lpstr>
      <vt:lpstr>Issues</vt:lpstr>
      <vt:lpstr>Separation (repulsion steering)</vt:lpstr>
      <vt:lpstr>Code</vt:lpstr>
      <vt:lpstr>Issues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609</cp:revision>
  <dcterms:created xsi:type="dcterms:W3CDTF">2007-05-08T17:20:09Z</dcterms:created>
  <dcterms:modified xsi:type="dcterms:W3CDTF">2024-09-19T09:04:37Z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