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61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isin Cawley" initials="OC" lastIdx="1" clrIdx="0">
    <p:extLst>
      <p:ext uri="{19B8F6BF-5375-455C-9EA6-DF929625EA0E}">
        <p15:presenceInfo xmlns:p15="http://schemas.microsoft.com/office/powerpoint/2012/main" userId="S-1-5-21-357788639-2018240272-290977700-918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D2088C6A-D85B-4CC3-A46B-CA2345BCD4B9}"/>
  </pc:docChgLst>
  <pc:docChgLst>
    <pc:chgData name="Oisin Cawley" userId="6b66d80f-e52a-4eb8-b588-9059f489afa4" providerId="ADAL" clId="{ADB9A6DA-8BD7-4D12-AAEA-263E1B3CF52D}"/>
    <pc:docChg chg="modSld">
      <pc:chgData name="Oisin Cawley" userId="6b66d80f-e52a-4eb8-b588-9059f489afa4" providerId="ADAL" clId="{ADB9A6DA-8BD7-4D12-AAEA-263E1B3CF52D}" dt="2025-09-18T09:52:53.110" v="29"/>
      <pc:docMkLst>
        <pc:docMk/>
      </pc:docMkLst>
      <pc:sldChg chg="modSp modAnim">
        <pc:chgData name="Oisin Cawley" userId="6b66d80f-e52a-4eb8-b588-9059f489afa4" providerId="ADAL" clId="{ADB9A6DA-8BD7-4D12-AAEA-263E1B3CF52D}" dt="2025-09-18T09:50:19.706" v="26"/>
        <pc:sldMkLst>
          <pc:docMk/>
          <pc:sldMk cId="0" sldId="263"/>
        </pc:sldMkLst>
        <pc:spChg chg="mod">
          <ac:chgData name="Oisin Cawley" userId="6b66d80f-e52a-4eb8-b588-9059f489afa4" providerId="ADAL" clId="{ADB9A6DA-8BD7-4D12-AAEA-263E1B3CF52D}" dt="2025-09-18T09:50:01.551" v="25" actId="15"/>
          <ac:spMkLst>
            <pc:docMk/>
            <pc:sldMk cId="0" sldId="263"/>
            <ac:spMk id="3" creationId="{00000000-0000-0000-0000-000000000000}"/>
          </ac:spMkLst>
        </pc:spChg>
        <pc:spChg chg="mod">
          <ac:chgData name="Oisin Cawley" userId="6b66d80f-e52a-4eb8-b588-9059f489afa4" providerId="ADAL" clId="{ADB9A6DA-8BD7-4D12-AAEA-263E1B3CF52D}" dt="2025-09-18T09:49:20.407" v="22" actId="20577"/>
          <ac:spMkLst>
            <pc:docMk/>
            <pc:sldMk cId="0" sldId="263"/>
            <ac:spMk id="5" creationId="{8FE07160-446F-4A6F-A7CF-463BA075AB4C}"/>
          </ac:spMkLst>
        </pc:spChg>
      </pc:sldChg>
      <pc:sldChg chg="modAnim">
        <pc:chgData name="Oisin Cawley" userId="6b66d80f-e52a-4eb8-b588-9059f489afa4" providerId="ADAL" clId="{ADB9A6DA-8BD7-4D12-AAEA-263E1B3CF52D}" dt="2025-09-18T09:52:53.110" v="29"/>
        <pc:sldMkLst>
          <pc:docMk/>
          <pc:sldMk cId="0" sldId="264"/>
        </pc:sldMkLst>
      </pc:sldChg>
    </pc:docChg>
  </pc:docChgLst>
  <pc:docChgLst>
    <pc:chgData name="Oisin Cawley" userId="c7ebb277-34aa-421f-b739-032ced270c1a" providerId="ADAL" clId="{42AB256C-52C7-498D-84D5-D1992939F42D}"/>
  </pc:docChgLst>
  <pc:docChgLst>
    <pc:chgData name="Oisin Cawley" userId="c7ebb277-34aa-421f-b739-032ced270c1a" providerId="ADAL" clId="{CEA61306-A3CF-47DF-9664-0C3C0B62BCF8}"/>
  </pc:docChgLst>
  <pc:docChgLst>
    <pc:chgData name="Oisin Cawley" userId="c7ebb277-34aa-421f-b739-032ced270c1a" providerId="ADAL" clId="{5D6D5C5B-CDBC-4131-A41B-8EDD0DE2D592}"/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3T09:27:45.63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coneThreshold</a:t>
            </a:r>
            <a:r>
              <a:rPr lang="en-IE" dirty="0"/>
              <a:t> will in fact be the cosine of the cone half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A6F0B02C-80ED-4835-812D-F77E4F081A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3BCC02F7-3884-469C-8744-BC1FA7DF5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2800" dirty="0"/>
          </a:p>
          <a:p>
            <a:r>
              <a:rPr lang="en-IE" sz="2800" dirty="0"/>
              <a:t>It is common to have large numbers of characters moving around the same space</a:t>
            </a:r>
          </a:p>
          <a:p>
            <a:r>
              <a:rPr lang="en-IE" sz="2800" dirty="0"/>
              <a:t>Trajectories may cross over</a:t>
            </a:r>
          </a:p>
          <a:p>
            <a:r>
              <a:rPr lang="en-IE" sz="2800" dirty="0"/>
              <a:t>Need to avoid colliding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280" cy="5000625"/>
          </a:xfrm>
        </p:spPr>
        <p:txBody>
          <a:bodyPr/>
          <a:lstStyle/>
          <a:p>
            <a:pPr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ObstacleAvoidance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getSteering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my.velocity</a:t>
            </a: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rayVector.normalize</a:t>
            </a: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* lookahead</a:t>
            </a:r>
          </a:p>
          <a:p>
            <a:pPr lvl="2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collision =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getCollision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collision.found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== true:</a:t>
            </a:r>
          </a:p>
          <a:p>
            <a:pPr lvl="2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target =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collision.position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collision.normal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avoidDistance</a:t>
            </a: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IE" sz="2000" b="1" dirty="0">
                <a:latin typeface="Courier New" pitchFamily="49" charset="0"/>
                <a:cs typeface="Courier New" pitchFamily="49" charset="0"/>
              </a:rPr>
              <a:t>seek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(target)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3923928" y="5440211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Target is moved away from obstacle</a:t>
            </a:r>
          </a:p>
        </p:txBody>
      </p:sp>
      <p:cxnSp>
        <p:nvCxnSpPr>
          <p:cNvPr id="9" name="Straight Arrow Connector 8"/>
          <p:cNvCxnSpPr>
            <a:cxnSpLocks/>
            <a:stCxn id="5" idx="0"/>
          </p:cNvCxnSpPr>
          <p:nvPr/>
        </p:nvCxnSpPr>
        <p:spPr>
          <a:xfrm flipH="1" flipV="1">
            <a:off x="3563888" y="4650318"/>
            <a:ext cx="1296144" cy="78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C73905A-15BB-490F-829C-D47A8ED942DD}"/>
              </a:ext>
            </a:extLst>
          </p:cNvPr>
          <p:cNvSpPr/>
          <p:nvPr/>
        </p:nvSpPr>
        <p:spPr>
          <a:xfrm>
            <a:off x="6944373" y="1700808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Length of collision ray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FB3ABD-68E5-4CAC-80C0-6E074A70B99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84168" y="2096852"/>
            <a:ext cx="860205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Just a single </a:t>
            </a:r>
            <a:r>
              <a:rPr lang="en-IE" sz="2400" dirty="0" err="1"/>
              <a:t>raycast</a:t>
            </a:r>
            <a:r>
              <a:rPr lang="en-IE" sz="2400" dirty="0"/>
              <a:t>?</a:t>
            </a:r>
          </a:p>
          <a:p>
            <a:r>
              <a:rPr lang="en-IE" sz="2400" dirty="0"/>
              <a:t>One might miss some collisions</a:t>
            </a:r>
          </a:p>
          <a:p>
            <a:pPr lvl="1"/>
            <a:r>
              <a:rPr lang="en-IE" sz="2000" dirty="0"/>
              <a:t>glancing blows</a:t>
            </a:r>
          </a:p>
          <a:p>
            <a:pPr lvl="0"/>
            <a:r>
              <a:rPr lang="en-IE" sz="2400" dirty="0"/>
              <a:t>Use whiskers</a:t>
            </a:r>
          </a:p>
          <a:p>
            <a:pPr lvl="1"/>
            <a:r>
              <a:rPr lang="en-IE" sz="2000" dirty="0"/>
              <a:t>How many and what angle and length?</a:t>
            </a:r>
          </a:p>
          <a:p>
            <a:pPr lvl="1"/>
            <a:r>
              <a:rPr lang="en-IE" sz="2000" dirty="0"/>
              <a:t>Corner trap!</a:t>
            </a:r>
          </a:p>
          <a:p>
            <a:pPr lvl="1"/>
            <a:r>
              <a:rPr lang="en-IE" sz="2000" dirty="0"/>
              <a:t>Access to narrow passageways?</a:t>
            </a:r>
          </a:p>
          <a:p>
            <a:pPr lvl="0"/>
            <a:r>
              <a:rPr lang="en-IE" sz="2400" dirty="0"/>
              <a:t>Vary angle of whiskers (adaptive fan angles)</a:t>
            </a:r>
          </a:p>
          <a:p>
            <a:pPr lvl="1"/>
            <a:r>
              <a:rPr lang="en-IE" sz="2000" dirty="0"/>
              <a:t>If</a:t>
            </a:r>
            <a:r>
              <a:rPr lang="en-IE" sz="2000" baseline="0" dirty="0"/>
              <a:t> no collision then reduce, if collision then increase</a:t>
            </a:r>
          </a:p>
          <a:p>
            <a:pPr lvl="1"/>
            <a:r>
              <a:rPr lang="en-IE" sz="2000" baseline="0" dirty="0"/>
              <a:t>Use specific corner trap code?</a:t>
            </a: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Steering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Steering Family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2060848"/>
            <a:ext cx="12241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Align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3645024"/>
            <a:ext cx="12241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Seek</a:t>
            </a:r>
          </a:p>
          <a:p>
            <a:r>
              <a:rPr lang="en-IE" dirty="0">
                <a:latin typeface="+mn-lt"/>
              </a:rPr>
              <a:t>Flee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5014917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>
                <a:latin typeface="+mn-lt"/>
              </a:rPr>
              <a:t>VelocityMatch</a:t>
            </a:r>
            <a:endParaRPr lang="en-IE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35932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>
                <a:latin typeface="+mn-lt"/>
              </a:rPr>
              <a:t>ForceField</a:t>
            </a:r>
            <a:endParaRPr lang="en-IE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Look where you 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24" y="226758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98766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Wander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8024" y="3275692"/>
            <a:ext cx="30963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Pursue</a:t>
            </a:r>
          </a:p>
          <a:p>
            <a:r>
              <a:rPr lang="en-IE" dirty="0">
                <a:latin typeface="+mn-lt"/>
              </a:rPr>
              <a:t>Evade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8024" y="4006805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Path following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442782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Collision Avoidance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8024" y="5003884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Arrive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8024" y="5435932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</a:rPr>
              <a:t>Separation</a:t>
            </a:r>
          </a:p>
        </p:txBody>
      </p:sp>
      <p:cxnSp>
        <p:nvCxnSpPr>
          <p:cNvPr id="17" name="Straight Connector 16"/>
          <p:cNvCxnSpPr>
            <a:stCxn id="6" idx="3"/>
            <a:endCxn id="14" idx="1"/>
          </p:cNvCxnSpPr>
          <p:nvPr/>
        </p:nvCxnSpPr>
        <p:spPr>
          <a:xfrm flipV="1">
            <a:off x="3419872" y="5188550"/>
            <a:ext cx="1368152" cy="1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15" idx="1"/>
          </p:cNvCxnSpPr>
          <p:nvPr/>
        </p:nvCxnSpPr>
        <p:spPr>
          <a:xfrm>
            <a:off x="3419872" y="562059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  <a:endCxn id="8" idx="1"/>
          </p:cNvCxnSpPr>
          <p:nvPr/>
        </p:nvCxnSpPr>
        <p:spPr>
          <a:xfrm flipV="1">
            <a:off x="2627784" y="2029490"/>
            <a:ext cx="21602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3"/>
            <a:endCxn id="9" idx="1"/>
          </p:cNvCxnSpPr>
          <p:nvPr/>
        </p:nvCxnSpPr>
        <p:spPr>
          <a:xfrm>
            <a:off x="2627784" y="2245514"/>
            <a:ext cx="2160240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0" idx="1"/>
          </p:cNvCxnSpPr>
          <p:nvPr/>
        </p:nvCxnSpPr>
        <p:spPr>
          <a:xfrm flipV="1">
            <a:off x="2627784" y="3172326"/>
            <a:ext cx="2160240" cy="79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11" idx="1"/>
          </p:cNvCxnSpPr>
          <p:nvPr/>
        </p:nvCxnSpPr>
        <p:spPr>
          <a:xfrm flipV="1">
            <a:off x="2627784" y="3598858"/>
            <a:ext cx="21602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3"/>
            <a:endCxn id="12" idx="1"/>
          </p:cNvCxnSpPr>
          <p:nvPr/>
        </p:nvCxnSpPr>
        <p:spPr>
          <a:xfrm>
            <a:off x="2627784" y="3968190"/>
            <a:ext cx="2160240" cy="22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13" idx="1"/>
          </p:cNvCxnSpPr>
          <p:nvPr/>
        </p:nvCxnSpPr>
        <p:spPr>
          <a:xfrm>
            <a:off x="2627784" y="3968190"/>
            <a:ext cx="2160240" cy="64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900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a variation of evade or separation </a:t>
            </a:r>
            <a:r>
              <a:rPr lang="en-IE" sz="2800" dirty="0"/>
              <a:t>behaviours</a:t>
            </a:r>
          </a:p>
          <a:p>
            <a:r>
              <a:rPr lang="en-US" sz="2800" dirty="0"/>
              <a:t>Use only when target (obstacle) is within range and in front of us</a:t>
            </a:r>
          </a:p>
          <a:p>
            <a:pPr lvl="1"/>
            <a:r>
              <a:rPr lang="en-US" sz="2400" dirty="0"/>
              <a:t>Use a </a:t>
            </a:r>
            <a:r>
              <a:rPr lang="en-US" sz="2400" b="1" dirty="0">
                <a:solidFill>
                  <a:srgbClr val="FF0000"/>
                </a:solidFill>
              </a:rPr>
              <a:t>cone</a:t>
            </a:r>
            <a:r>
              <a:rPr lang="en-US" sz="2400" b="1" dirty="0"/>
              <a:t> of vision</a:t>
            </a:r>
          </a:p>
          <a:p>
            <a:pPr lvl="2"/>
            <a:r>
              <a:rPr lang="en-US" sz="2000" dirty="0"/>
              <a:t>based on our orientation</a:t>
            </a:r>
          </a:p>
          <a:p>
            <a:pPr lvl="2"/>
            <a:r>
              <a:rPr lang="en-US" sz="2000" dirty="0"/>
              <a:t>angle of sight (60°, 90°, 145°etc)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/>
              <a:t>Get direction to target</a:t>
            </a:r>
          </a:p>
          <a:p>
            <a:r>
              <a:rPr lang="en-IE" sz="2800" dirty="0"/>
              <a:t>Get my orientation</a:t>
            </a:r>
          </a:p>
          <a:p>
            <a:pPr lvl="1"/>
            <a:r>
              <a:rPr lang="en-IE" sz="2400" dirty="0"/>
              <a:t>change this to vector</a:t>
            </a:r>
          </a:p>
          <a:p>
            <a:pPr lvl="0"/>
            <a:r>
              <a:rPr lang="en-IE" sz="2800" dirty="0"/>
              <a:t>Get dot product of direction and orientation</a:t>
            </a:r>
          </a:p>
          <a:p>
            <a:pPr lvl="0"/>
            <a:r>
              <a:rPr lang="en-US" sz="2800" dirty="0"/>
              <a:t>Use a</a:t>
            </a:r>
            <a:r>
              <a:rPr lang="en-IE" sz="2800" dirty="0"/>
              <a:t>cos(</a:t>
            </a:r>
            <a:r>
              <a:rPr lang="en-US" sz="2800" dirty="0"/>
              <a:t>) to get the angle</a:t>
            </a:r>
            <a:r>
              <a:rPr lang="el-GR" sz="2800" dirty="0"/>
              <a:t> </a:t>
            </a:r>
            <a:endParaRPr lang="en-IE" sz="2800" dirty="0"/>
          </a:p>
          <a:p>
            <a:pPr lvl="0"/>
            <a:r>
              <a:rPr lang="en-IE" sz="2800" dirty="0"/>
              <a:t>If angle is less than </a:t>
            </a:r>
            <a:r>
              <a:rPr lang="en-IE" sz="2800" b="1" i="1" dirty="0" err="1"/>
              <a:t>coneThreshold</a:t>
            </a:r>
            <a:r>
              <a:rPr lang="en-IE" sz="2800" dirty="0"/>
              <a:t> (half the cone angle) then</a:t>
            </a:r>
          </a:p>
          <a:p>
            <a:pPr lvl="1"/>
            <a:r>
              <a:rPr lang="en-IE" sz="2400" dirty="0"/>
              <a:t>target is in cone</a:t>
            </a:r>
          </a:p>
          <a:p>
            <a:pPr lvl="1"/>
            <a:r>
              <a:rPr lang="en-IE" sz="2400" dirty="0"/>
              <a:t>then if in range avoid!!</a:t>
            </a:r>
          </a:p>
          <a:p>
            <a:pPr lvl="0"/>
            <a:r>
              <a:rPr lang="en-IE" sz="2800" dirty="0"/>
              <a:t>If</a:t>
            </a:r>
            <a:r>
              <a:rPr lang="en-IE" sz="2800" baseline="0" dirty="0"/>
              <a:t> there is more than one obstacle in cone?</a:t>
            </a:r>
          </a:p>
          <a:p>
            <a:pPr lvl="1"/>
            <a:r>
              <a:rPr lang="en-IE" sz="2400" baseline="0" dirty="0"/>
              <a:t> then average over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E07160-446F-4A6F-A7CF-463BA075AB4C}"/>
              </a:ext>
            </a:extLst>
          </p:cNvPr>
          <p:cNvSpPr/>
          <p:nvPr/>
        </p:nvSpPr>
        <p:spPr>
          <a:xfrm>
            <a:off x="5220072" y="1504281"/>
            <a:ext cx="29523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 just use the velocity vector since it is handy and generally the same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F3647-59AA-4E37-883D-105B92FCEE0D}"/>
              </a:ext>
            </a:extLst>
          </p:cNvPr>
          <p:cNvCxnSpPr>
            <a:stCxn id="5" idx="1"/>
          </p:cNvCxnSpPr>
          <p:nvPr/>
        </p:nvCxnSpPr>
        <p:spPr>
          <a:xfrm flipH="1">
            <a:off x="4067944" y="1972333"/>
            <a:ext cx="1152128" cy="16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lead to panic</a:t>
            </a:r>
          </a:p>
          <a:p>
            <a:pPr lvl="1"/>
            <a:r>
              <a:rPr lang="en-IE" dirty="0"/>
              <a:t>avoid anything in cone even if it is not going to collide with us</a:t>
            </a:r>
          </a:p>
          <a:p>
            <a:r>
              <a:rPr lang="en-IE" dirty="0"/>
              <a:t>Can lead to missed collision</a:t>
            </a:r>
          </a:p>
          <a:p>
            <a:pPr lvl="1"/>
            <a:r>
              <a:rPr lang="en-IE" dirty="0"/>
              <a:t>tunnel vision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Better to work out our closest approach</a:t>
            </a:r>
          </a:p>
          <a:p>
            <a:pPr lvl="1"/>
            <a:r>
              <a:rPr lang="en-IE" dirty="0"/>
              <a:t>use this to decide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Get relative distance between two</a:t>
            </a:r>
          </a:p>
          <a:p>
            <a:pPr lvl="1">
              <a:buNone/>
            </a:pPr>
            <a:r>
              <a:rPr lang="en-IE" sz="2400" dirty="0"/>
              <a:t>	</a:t>
            </a:r>
            <a:r>
              <a:rPr lang="en-IE" sz="2400" dirty="0" err="1"/>
              <a:t>d</a:t>
            </a:r>
            <a:r>
              <a:rPr lang="en-IE" sz="2400" baseline="-25000" dirty="0" err="1"/>
              <a:t>p</a:t>
            </a:r>
            <a:r>
              <a:rPr lang="en-IE" sz="2400" dirty="0"/>
              <a:t>= </a:t>
            </a:r>
            <a:r>
              <a:rPr lang="en-IE" sz="2400" dirty="0" err="1"/>
              <a:t>target.position</a:t>
            </a:r>
            <a:r>
              <a:rPr lang="en-IE" sz="2400" dirty="0"/>
              <a:t> - </a:t>
            </a:r>
            <a:r>
              <a:rPr lang="en-IE" sz="2400" dirty="0" err="1"/>
              <a:t>my.position</a:t>
            </a:r>
            <a:endParaRPr lang="en-IE" sz="2400" dirty="0"/>
          </a:p>
          <a:p>
            <a:r>
              <a:rPr lang="en-IE" sz="2800" dirty="0"/>
              <a:t>Get relative velocity between two</a:t>
            </a:r>
          </a:p>
          <a:p>
            <a:pPr lvl="1">
              <a:buNone/>
            </a:pPr>
            <a:r>
              <a:rPr lang="en-IE" sz="2400" dirty="0"/>
              <a:t>	d</a:t>
            </a:r>
            <a:r>
              <a:rPr lang="en-IE" sz="2400" baseline="-25000" dirty="0"/>
              <a:t>v</a:t>
            </a:r>
            <a:r>
              <a:rPr lang="en-IE" sz="2400" dirty="0"/>
              <a:t> = </a:t>
            </a:r>
            <a:r>
              <a:rPr lang="en-IE" sz="2400" dirty="0" err="1"/>
              <a:t>target.velocity</a:t>
            </a:r>
            <a:r>
              <a:rPr lang="en-IE" sz="2400" dirty="0"/>
              <a:t> - </a:t>
            </a:r>
            <a:r>
              <a:rPr lang="en-IE" sz="2400" dirty="0" err="1"/>
              <a:t>my.velocity</a:t>
            </a:r>
            <a:endParaRPr lang="en-IE" sz="2400" dirty="0"/>
          </a:p>
          <a:p>
            <a:r>
              <a:rPr lang="en-IE" sz="2800" dirty="0"/>
              <a:t>Time</a:t>
            </a:r>
            <a:r>
              <a:rPr lang="en-IE" sz="2800" baseline="0" dirty="0"/>
              <a:t> of closest approach is then</a:t>
            </a:r>
          </a:p>
          <a:p>
            <a:pPr lvl="1">
              <a:buNone/>
            </a:pPr>
            <a:r>
              <a:rPr lang="en-IE" sz="2400" baseline="0" dirty="0"/>
              <a:t>	t = </a:t>
            </a:r>
            <a:r>
              <a:rPr lang="en-IE" sz="2400" baseline="0" dirty="0" err="1"/>
              <a:t>d</a:t>
            </a:r>
            <a:r>
              <a:rPr lang="en-IE" sz="2400" baseline="-25000" dirty="0" err="1"/>
              <a:t>p</a:t>
            </a:r>
            <a:r>
              <a:rPr lang="en-IE" sz="2400" baseline="0" dirty="0" err="1"/>
              <a:t>.d</a:t>
            </a:r>
            <a:r>
              <a:rPr lang="en-IE" sz="2400" baseline="-25000" dirty="0" err="1"/>
              <a:t>v</a:t>
            </a:r>
            <a:r>
              <a:rPr lang="en-IE" sz="2400" baseline="-25000" dirty="0"/>
              <a:t> </a:t>
            </a:r>
            <a:r>
              <a:rPr lang="en-IE" sz="2400" baseline="0" dirty="0"/>
              <a:t>/ |d</a:t>
            </a:r>
            <a:r>
              <a:rPr lang="en-IE" sz="2400" baseline="-25000" dirty="0"/>
              <a:t>v</a:t>
            </a:r>
            <a:r>
              <a:rPr lang="en-IE" sz="2400" baseline="0" dirty="0"/>
              <a:t>|</a:t>
            </a:r>
            <a:r>
              <a:rPr lang="en-IE" sz="2400" baseline="30000" dirty="0"/>
              <a:t>2</a:t>
            </a:r>
          </a:p>
          <a:p>
            <a:pPr lvl="0"/>
            <a:r>
              <a:rPr lang="en-IE" sz="2800" baseline="0" dirty="0"/>
              <a:t>Position at closest point is:</a:t>
            </a:r>
          </a:p>
          <a:p>
            <a:pPr lvl="1">
              <a:buNone/>
            </a:pP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aseline="0" dirty="0" err="1">
                <a:latin typeface="Courier New" pitchFamily="49" charset="0"/>
                <a:cs typeface="Courier New" pitchFamily="49" charset="0"/>
              </a:rPr>
              <a:t>my.newPos</a:t>
            </a: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baseline="0" dirty="0" err="1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IE" sz="1800" baseline="0" dirty="0" err="1">
                <a:latin typeface="Courier New" pitchFamily="49" charset="0"/>
                <a:cs typeface="Courier New" pitchFamily="49" charset="0"/>
              </a:rPr>
              <a:t>my.velocity</a:t>
            </a: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 * t</a:t>
            </a:r>
          </a:p>
          <a:p>
            <a:pPr lvl="1">
              <a:buNone/>
            </a:pP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aseline="0" dirty="0" err="1">
                <a:latin typeface="Courier New" pitchFamily="49" charset="0"/>
                <a:cs typeface="Courier New" pitchFamily="49" charset="0"/>
              </a:rPr>
              <a:t>target.newPos</a:t>
            </a: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baseline="0" dirty="0" err="1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IE" sz="1800" baseline="0" dirty="0" err="1">
                <a:latin typeface="Courier New" pitchFamily="49" charset="0"/>
                <a:cs typeface="Courier New" pitchFamily="49" charset="0"/>
              </a:rPr>
              <a:t>target.velocity</a:t>
            </a:r>
            <a:r>
              <a:rPr lang="en-IE" sz="1800" baseline="0" dirty="0">
                <a:latin typeface="Courier New" pitchFamily="49" charset="0"/>
                <a:cs typeface="Courier New" pitchFamily="49" charset="0"/>
              </a:rPr>
              <a:t> *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2800" dirty="0"/>
              <a:t>Use these new positions to decide whether to evade</a:t>
            </a:r>
          </a:p>
          <a:p>
            <a:r>
              <a:rPr lang="en-IE" sz="2800" dirty="0"/>
              <a:t>If </a:t>
            </a:r>
            <a:r>
              <a:rPr lang="en-IE" sz="2800" b="1" dirty="0"/>
              <a:t>t</a:t>
            </a:r>
            <a:r>
              <a:rPr lang="en-IE" sz="2800" dirty="0"/>
              <a:t> is negative then we are moving apart</a:t>
            </a:r>
          </a:p>
          <a:p>
            <a:r>
              <a:rPr lang="en-IE" sz="2800" dirty="0"/>
              <a:t>Can</a:t>
            </a:r>
            <a:r>
              <a:rPr lang="en-IE" sz="2800" baseline="0" dirty="0"/>
              <a:t> be a good idea to check to see if we are already colliding</a:t>
            </a:r>
          </a:p>
          <a:p>
            <a:pPr lvl="1"/>
            <a:r>
              <a:rPr lang="en-IE" sz="2400" dirty="0"/>
              <a:t>if so then</a:t>
            </a:r>
            <a:r>
              <a:rPr lang="en-IE" sz="2400" baseline="0" dirty="0"/>
              <a:t> we avoid all the above calculations – we just evade</a:t>
            </a:r>
          </a:p>
          <a:p>
            <a:pPr lvl="0"/>
            <a:r>
              <a:rPr lang="en-IE" sz="2800" dirty="0"/>
              <a:t>For avoiding groups of targets</a:t>
            </a:r>
          </a:p>
          <a:p>
            <a:pPr lvl="1"/>
            <a:r>
              <a:rPr lang="en-IE" sz="2400" dirty="0"/>
              <a:t>summing  and averaging does not give great results</a:t>
            </a:r>
          </a:p>
          <a:p>
            <a:pPr lvl="1"/>
            <a:r>
              <a:rPr lang="en-IE" sz="2400" dirty="0"/>
              <a:t>just base movement on closest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sz="1000" dirty="0"/>
              <a:t>Class </a:t>
            </a:r>
            <a:r>
              <a:rPr lang="en-IE" sz="1000" dirty="0" err="1"/>
              <a:t>CollisionAvoidance</a:t>
            </a:r>
            <a:r>
              <a:rPr lang="en-IE" sz="1000" dirty="0"/>
              <a:t>:</a:t>
            </a:r>
          </a:p>
          <a:p>
            <a:pPr marL="0" indent="0">
              <a:buNone/>
            </a:pPr>
            <a:r>
              <a:rPr lang="en-IE" sz="1000" dirty="0"/>
              <a:t>…</a:t>
            </a:r>
          </a:p>
          <a:p>
            <a:pPr marL="400050" lvl="1" indent="0">
              <a:buNone/>
            </a:pPr>
            <a:r>
              <a:rPr lang="en-IE" sz="1000" dirty="0"/>
              <a:t>def </a:t>
            </a:r>
            <a:r>
              <a:rPr lang="en-IE" sz="1000" dirty="0" err="1"/>
              <a:t>getSteering</a:t>
            </a:r>
            <a:r>
              <a:rPr lang="en-IE" sz="1000" dirty="0"/>
              <a:t>():</a:t>
            </a:r>
          </a:p>
          <a:p>
            <a:pPr marL="800100" lvl="2" indent="0">
              <a:buNone/>
            </a:pPr>
            <a:r>
              <a:rPr lang="en-IE" sz="1000" dirty="0" err="1"/>
              <a:t>shortestTime</a:t>
            </a:r>
            <a:r>
              <a:rPr lang="en-IE" sz="1000" dirty="0"/>
              <a:t> = infinity</a:t>
            </a:r>
          </a:p>
          <a:p>
            <a:pPr marL="800100" lvl="2" indent="0">
              <a:buNone/>
            </a:pPr>
            <a:r>
              <a:rPr lang="en-IE" sz="1000" dirty="0" err="1"/>
              <a:t>firstTarget</a:t>
            </a:r>
            <a:r>
              <a:rPr lang="en-IE" sz="1000" dirty="0"/>
              <a:t> = None //</a:t>
            </a:r>
            <a:r>
              <a:rPr lang="en-IE" sz="1000" b="1" dirty="0"/>
              <a:t>target that will collide first</a:t>
            </a:r>
          </a:p>
          <a:p>
            <a:pPr marL="800100" lvl="2" indent="0">
              <a:buNone/>
            </a:pPr>
            <a:r>
              <a:rPr lang="en-IE" sz="1000" dirty="0" err="1"/>
              <a:t>firstMinSeparation</a:t>
            </a:r>
            <a:r>
              <a:rPr lang="en-IE" sz="1000" dirty="0"/>
              <a:t>, </a:t>
            </a:r>
            <a:r>
              <a:rPr lang="en-IE" sz="1000" dirty="0" err="1"/>
              <a:t>firstDistance</a:t>
            </a:r>
            <a:r>
              <a:rPr lang="en-IE" sz="1000" dirty="0"/>
              <a:t>, </a:t>
            </a:r>
            <a:r>
              <a:rPr lang="en-IE" sz="1000" dirty="0" err="1"/>
              <a:t>firstRelativePos</a:t>
            </a:r>
            <a:r>
              <a:rPr lang="en-IE" sz="1000" dirty="0"/>
              <a:t>, </a:t>
            </a:r>
            <a:r>
              <a:rPr lang="en-IE" sz="1000" dirty="0" err="1"/>
              <a:t>firstRelativeVel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radius //collision radius</a:t>
            </a:r>
          </a:p>
          <a:p>
            <a:pPr marL="800100" lvl="2" indent="0">
              <a:buNone/>
            </a:pPr>
            <a:r>
              <a:rPr lang="en-IE" sz="1000" dirty="0"/>
              <a:t>for target in targets:</a:t>
            </a:r>
          </a:p>
          <a:p>
            <a:pPr marL="800100" lvl="2" indent="0">
              <a:buNone/>
            </a:pPr>
            <a:r>
              <a:rPr lang="en-IE" sz="1000" dirty="0"/>
              <a:t>	</a:t>
            </a:r>
            <a:r>
              <a:rPr lang="en-IE" sz="1000" dirty="0" err="1"/>
              <a:t>relativePos</a:t>
            </a:r>
            <a:r>
              <a:rPr lang="en-IE" sz="1000" dirty="0"/>
              <a:t> = </a:t>
            </a:r>
            <a:r>
              <a:rPr lang="en-IE" sz="1000" dirty="0" err="1"/>
              <a:t>target.position</a:t>
            </a:r>
            <a:r>
              <a:rPr lang="en-IE" sz="1000" dirty="0"/>
              <a:t> - </a:t>
            </a:r>
            <a:r>
              <a:rPr lang="en-IE" sz="1000" dirty="0" err="1"/>
              <a:t>character.position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	</a:t>
            </a:r>
            <a:r>
              <a:rPr lang="en-IE" sz="1000" dirty="0" err="1"/>
              <a:t>relativeVel</a:t>
            </a:r>
            <a:r>
              <a:rPr lang="en-IE" sz="1000" dirty="0"/>
              <a:t> = </a:t>
            </a:r>
            <a:r>
              <a:rPr lang="en-IE" sz="1000" dirty="0" err="1"/>
              <a:t>target.velocity</a:t>
            </a:r>
            <a:r>
              <a:rPr lang="en-IE" sz="1000" dirty="0"/>
              <a:t> - </a:t>
            </a:r>
            <a:r>
              <a:rPr lang="en-IE" sz="1000" dirty="0" err="1"/>
              <a:t>character.velocity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	</a:t>
            </a:r>
            <a:r>
              <a:rPr lang="en-IE" sz="1000" dirty="0" err="1"/>
              <a:t>relativeSpeed</a:t>
            </a:r>
            <a:r>
              <a:rPr lang="en-IE" sz="1000" dirty="0"/>
              <a:t> = </a:t>
            </a:r>
            <a:r>
              <a:rPr lang="en-IE" sz="1000" dirty="0" err="1"/>
              <a:t>relativeVel.length</a:t>
            </a:r>
            <a:r>
              <a:rPr lang="en-IE" sz="1000" dirty="0"/>
              <a:t>()</a:t>
            </a:r>
          </a:p>
          <a:p>
            <a:pPr marL="800100" lvl="2" indent="0">
              <a:buNone/>
            </a:pPr>
            <a:r>
              <a:rPr lang="en-IE" sz="1000" dirty="0"/>
              <a:t>	</a:t>
            </a:r>
            <a:r>
              <a:rPr lang="en-IE" sz="1000" dirty="0" err="1"/>
              <a:t>timeToCollision</a:t>
            </a:r>
            <a:r>
              <a:rPr lang="en-IE" sz="1000" dirty="0"/>
              <a:t> = (</a:t>
            </a:r>
            <a:r>
              <a:rPr lang="en-IE" sz="1000" dirty="0" err="1"/>
              <a:t>relativePos</a:t>
            </a:r>
            <a:r>
              <a:rPr lang="en-IE" sz="1000" dirty="0"/>
              <a:t> * </a:t>
            </a:r>
            <a:r>
              <a:rPr lang="en-IE" sz="1000" dirty="0" err="1"/>
              <a:t>relativeVel</a:t>
            </a:r>
            <a:r>
              <a:rPr lang="en-IE" sz="1000" dirty="0"/>
              <a:t>) / (</a:t>
            </a:r>
            <a:r>
              <a:rPr lang="en-IE" sz="1000" dirty="0" err="1"/>
              <a:t>relativeSpeed</a:t>
            </a:r>
            <a:r>
              <a:rPr lang="en-IE" sz="1000" dirty="0"/>
              <a:t> * </a:t>
            </a:r>
            <a:r>
              <a:rPr lang="en-IE" sz="1000" dirty="0" err="1"/>
              <a:t>relativeSpeed</a:t>
            </a:r>
            <a:r>
              <a:rPr lang="en-IE" sz="1000" dirty="0"/>
              <a:t>)</a:t>
            </a:r>
          </a:p>
          <a:p>
            <a:pPr marL="800100" lvl="2" indent="0">
              <a:buNone/>
            </a:pPr>
            <a:r>
              <a:rPr lang="en-IE" sz="1000" dirty="0"/>
              <a:t>	distance = </a:t>
            </a:r>
            <a:r>
              <a:rPr lang="en-IE" sz="1000" dirty="0" err="1"/>
              <a:t>relativePos.length</a:t>
            </a:r>
            <a:r>
              <a:rPr lang="en-IE" sz="1000" dirty="0"/>
              <a:t>()</a:t>
            </a:r>
          </a:p>
          <a:p>
            <a:pPr marL="800100" lvl="2" indent="0">
              <a:buNone/>
            </a:pPr>
            <a:r>
              <a:rPr lang="en-IE" sz="1000" dirty="0"/>
              <a:t>	</a:t>
            </a:r>
            <a:r>
              <a:rPr lang="en-IE" sz="1000" dirty="0" err="1"/>
              <a:t>minSeparation</a:t>
            </a:r>
            <a:r>
              <a:rPr lang="en-IE" sz="1000" dirty="0"/>
              <a:t> = distance – </a:t>
            </a:r>
            <a:r>
              <a:rPr lang="en-IE" sz="1000" dirty="0" err="1"/>
              <a:t>relativeSpeed</a:t>
            </a:r>
            <a:r>
              <a:rPr lang="en-IE" sz="1000" dirty="0"/>
              <a:t> * </a:t>
            </a:r>
            <a:r>
              <a:rPr lang="en-IE" sz="1000" dirty="0" err="1"/>
              <a:t>shortestTime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	if </a:t>
            </a:r>
            <a:r>
              <a:rPr lang="en-IE" sz="1000" dirty="0" err="1"/>
              <a:t>minSeparation</a:t>
            </a:r>
            <a:r>
              <a:rPr lang="en-IE" sz="1000" dirty="0"/>
              <a:t> &gt; 2*radius: continue</a:t>
            </a:r>
          </a:p>
          <a:p>
            <a:pPr marL="800100" lvl="2" indent="0">
              <a:buNone/>
            </a:pPr>
            <a:r>
              <a:rPr lang="en-IE" sz="1000" dirty="0"/>
              <a:t>	if </a:t>
            </a:r>
            <a:r>
              <a:rPr lang="en-IE" sz="1000" dirty="0" err="1"/>
              <a:t>timeToCollision</a:t>
            </a:r>
            <a:r>
              <a:rPr lang="en-IE" sz="1000" dirty="0"/>
              <a:t> &gt; 0 and </a:t>
            </a:r>
            <a:r>
              <a:rPr lang="en-IE" sz="1000" dirty="0" err="1"/>
              <a:t>timeToCollision</a:t>
            </a:r>
            <a:r>
              <a:rPr lang="en-IE" sz="1000" dirty="0"/>
              <a:t> &lt; </a:t>
            </a:r>
            <a:r>
              <a:rPr lang="en-IE" sz="1000" dirty="0" err="1"/>
              <a:t>shortestTime</a:t>
            </a:r>
            <a:r>
              <a:rPr lang="en-IE" sz="1000" dirty="0"/>
              <a:t>:	//Is it the shortest?</a:t>
            </a:r>
          </a:p>
          <a:p>
            <a:pPr marL="800100" lvl="2" indent="0">
              <a:buNone/>
            </a:pPr>
            <a:r>
              <a:rPr lang="en-IE" sz="1000" dirty="0"/>
              <a:t>		</a:t>
            </a:r>
            <a:r>
              <a:rPr lang="en-IE" sz="1000" dirty="0" err="1"/>
              <a:t>shortestTime</a:t>
            </a:r>
            <a:r>
              <a:rPr lang="en-IE" sz="1000" dirty="0"/>
              <a:t> = </a:t>
            </a:r>
            <a:r>
              <a:rPr lang="en-IE" sz="1000" dirty="0" err="1"/>
              <a:t>timeToCollision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		</a:t>
            </a:r>
            <a:r>
              <a:rPr lang="en-IE" sz="1000" dirty="0" err="1"/>
              <a:t>firstTarget</a:t>
            </a:r>
            <a:r>
              <a:rPr lang="en-IE" sz="1000" dirty="0"/>
              <a:t> = target</a:t>
            </a:r>
          </a:p>
          <a:p>
            <a:pPr marL="800100" lvl="2" indent="0">
              <a:buNone/>
            </a:pPr>
            <a:r>
              <a:rPr lang="en-IE" sz="1000" dirty="0"/>
              <a:t>		</a:t>
            </a:r>
            <a:r>
              <a:rPr lang="en-IE" sz="1000" dirty="0" err="1"/>
              <a:t>firstMinSeparation</a:t>
            </a:r>
            <a:r>
              <a:rPr lang="en-IE" sz="1000" dirty="0"/>
              <a:t> = </a:t>
            </a:r>
            <a:r>
              <a:rPr lang="en-IE" sz="1000" dirty="0" err="1"/>
              <a:t>minSeparation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		</a:t>
            </a:r>
            <a:r>
              <a:rPr lang="en-IE" sz="1000" dirty="0" err="1"/>
              <a:t>firstDistance</a:t>
            </a:r>
            <a:r>
              <a:rPr lang="en-IE" sz="1000" dirty="0"/>
              <a:t> = distance</a:t>
            </a:r>
          </a:p>
          <a:p>
            <a:pPr marL="800100" lvl="2" indent="0">
              <a:buNone/>
            </a:pPr>
            <a:r>
              <a:rPr lang="en-IE" sz="1000" dirty="0"/>
              <a:t>		</a:t>
            </a:r>
            <a:r>
              <a:rPr lang="en-IE" sz="1000" dirty="0" err="1"/>
              <a:t>firstRelativePos</a:t>
            </a:r>
            <a:r>
              <a:rPr lang="en-IE" sz="1000" dirty="0"/>
              <a:t> = </a:t>
            </a:r>
            <a:r>
              <a:rPr lang="en-IE" sz="1000" dirty="0" err="1"/>
              <a:t>relativePos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		</a:t>
            </a:r>
            <a:r>
              <a:rPr lang="en-IE" sz="1000" dirty="0" err="1"/>
              <a:t>firstRelativeVel</a:t>
            </a:r>
            <a:r>
              <a:rPr lang="en-IE" sz="1000" dirty="0"/>
              <a:t> = </a:t>
            </a:r>
            <a:r>
              <a:rPr lang="en-IE" sz="1000" dirty="0" err="1"/>
              <a:t>relativeVel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if not </a:t>
            </a:r>
            <a:r>
              <a:rPr lang="en-IE" sz="1000" dirty="0" err="1"/>
              <a:t>firstTarget</a:t>
            </a:r>
            <a:r>
              <a:rPr lang="en-IE" sz="1000" dirty="0"/>
              <a:t>: return None</a:t>
            </a:r>
          </a:p>
          <a:p>
            <a:pPr marL="800100" lvl="2" indent="0">
              <a:buNone/>
            </a:pPr>
            <a:r>
              <a:rPr lang="en-IE" sz="1000" dirty="0"/>
              <a:t>if </a:t>
            </a:r>
            <a:r>
              <a:rPr lang="en-IE" sz="1000" dirty="0" err="1"/>
              <a:t>firstMinSeparation</a:t>
            </a:r>
            <a:r>
              <a:rPr lang="en-IE" sz="1000" dirty="0"/>
              <a:t> &lt;= 0 or distance &lt; 2*radius: # </a:t>
            </a:r>
            <a:r>
              <a:rPr lang="en-IE" sz="1000" b="1" dirty="0"/>
              <a:t>colliding</a:t>
            </a:r>
          </a:p>
          <a:p>
            <a:pPr marL="800100" lvl="2" indent="0">
              <a:buNone/>
            </a:pPr>
            <a:r>
              <a:rPr lang="en-IE" sz="1000" dirty="0"/>
              <a:t>	</a:t>
            </a:r>
            <a:r>
              <a:rPr lang="en-IE" sz="1000" dirty="0" err="1"/>
              <a:t>relativePos</a:t>
            </a:r>
            <a:r>
              <a:rPr lang="en-IE" sz="1000" dirty="0"/>
              <a:t> = </a:t>
            </a:r>
            <a:r>
              <a:rPr lang="en-IE" sz="1000" dirty="0" err="1"/>
              <a:t>firstTarget.position</a:t>
            </a:r>
            <a:r>
              <a:rPr lang="en-IE" sz="1000" dirty="0"/>
              <a:t> - </a:t>
            </a:r>
            <a:r>
              <a:rPr lang="en-IE" sz="1000" dirty="0" err="1"/>
              <a:t>character.position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else:</a:t>
            </a:r>
          </a:p>
          <a:p>
            <a:pPr marL="800100" lvl="2" indent="0">
              <a:buNone/>
            </a:pPr>
            <a:r>
              <a:rPr lang="en-IE" sz="1000" dirty="0"/>
              <a:t>	</a:t>
            </a:r>
            <a:r>
              <a:rPr lang="en-IE" sz="1000" dirty="0" err="1"/>
              <a:t>relativePos</a:t>
            </a:r>
            <a:r>
              <a:rPr lang="en-IE" sz="1000" dirty="0"/>
              <a:t> = </a:t>
            </a:r>
            <a:r>
              <a:rPr lang="en-IE" sz="1000" dirty="0" err="1"/>
              <a:t>firstRelativePos</a:t>
            </a:r>
            <a:r>
              <a:rPr lang="en-IE" sz="1000" dirty="0"/>
              <a:t> + </a:t>
            </a:r>
            <a:r>
              <a:rPr lang="en-IE" sz="1000" dirty="0" err="1"/>
              <a:t>firstRelativeVel</a:t>
            </a:r>
            <a:r>
              <a:rPr lang="en-IE" sz="1000" dirty="0"/>
              <a:t> * </a:t>
            </a:r>
            <a:r>
              <a:rPr lang="en-IE" sz="1000" dirty="0" err="1"/>
              <a:t>shortestTime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 err="1"/>
              <a:t>relativePos.normalize</a:t>
            </a:r>
            <a:r>
              <a:rPr lang="en-IE" sz="1000" dirty="0"/>
              <a:t>()</a:t>
            </a:r>
          </a:p>
          <a:p>
            <a:pPr marL="800100" lvl="2" indent="0">
              <a:buNone/>
            </a:pPr>
            <a:r>
              <a:rPr lang="en-IE" sz="1000" dirty="0" err="1"/>
              <a:t>steering.linear</a:t>
            </a:r>
            <a:r>
              <a:rPr lang="en-IE" sz="1000" dirty="0"/>
              <a:t> = </a:t>
            </a:r>
            <a:r>
              <a:rPr lang="en-IE" sz="1000" dirty="0" err="1"/>
              <a:t>relativePos</a:t>
            </a:r>
            <a:r>
              <a:rPr lang="en-IE" sz="1000" dirty="0"/>
              <a:t> * </a:t>
            </a:r>
            <a:r>
              <a:rPr lang="en-IE" sz="1000" dirty="0" err="1"/>
              <a:t>maxAcceleration</a:t>
            </a:r>
            <a:endParaRPr lang="en-IE" sz="1000" dirty="0"/>
          </a:p>
          <a:p>
            <a:pPr marL="800100" lvl="2" indent="0">
              <a:buNone/>
            </a:pPr>
            <a:r>
              <a:rPr lang="en-IE" sz="1000" dirty="0"/>
              <a:t>return steering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620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Wall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So far we assumed targets are spherical</a:t>
            </a:r>
          </a:p>
          <a:p>
            <a:r>
              <a:rPr lang="en-IE" sz="2400" dirty="0"/>
              <a:t>Can use radius from centre point of obstacle when checking </a:t>
            </a:r>
            <a:r>
              <a:rPr lang="en-US" sz="2400" dirty="0"/>
              <a:t>for </a:t>
            </a:r>
            <a:r>
              <a:rPr lang="en-IE" sz="2400" dirty="0"/>
              <a:t>collisions </a:t>
            </a:r>
          </a:p>
          <a:p>
            <a:endParaRPr lang="en-IE" sz="2400" dirty="0"/>
          </a:p>
          <a:p>
            <a:r>
              <a:rPr lang="en-IE" sz="2400" dirty="0"/>
              <a:t>More complex obstacles, e.g. walls, cannot be easily represented in this way.</a:t>
            </a:r>
          </a:p>
          <a:p>
            <a:r>
              <a:rPr lang="en-IE" sz="2400" dirty="0"/>
              <a:t>Bounding volume does not work well with walls</a:t>
            </a:r>
          </a:p>
          <a:p>
            <a:pPr lvl="1"/>
            <a:r>
              <a:rPr lang="en-IE" sz="2000" dirty="0"/>
              <a:t>assuming no physics engine in place to do it for you</a:t>
            </a:r>
          </a:p>
          <a:p>
            <a:pPr lvl="0"/>
            <a:r>
              <a:rPr lang="en-IE" sz="2400" dirty="0"/>
              <a:t>Better to </a:t>
            </a:r>
            <a:r>
              <a:rPr lang="en-IE" sz="2400" dirty="0" err="1"/>
              <a:t>raycast</a:t>
            </a:r>
            <a:r>
              <a:rPr lang="en-IE" sz="2400" dirty="0"/>
              <a:t> a</a:t>
            </a:r>
            <a:r>
              <a:rPr lang="en-IE" sz="2400" baseline="0" dirty="0"/>
              <a:t> fixed distance and look for intersections with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Variable </a:t>
            </a:r>
            <a:r>
              <a:rPr lang="en-IE" sz="2800" b="1" dirty="0"/>
              <a:t>lookahead</a:t>
            </a:r>
            <a:r>
              <a:rPr lang="en-IE" sz="2800" dirty="0"/>
              <a:t> -- stores </a:t>
            </a:r>
            <a:r>
              <a:rPr lang="en-IE" sz="2800" dirty="0" err="1"/>
              <a:t>raycast</a:t>
            </a:r>
            <a:r>
              <a:rPr lang="en-IE" sz="2800" dirty="0"/>
              <a:t> length (short distance)</a:t>
            </a:r>
          </a:p>
          <a:p>
            <a:r>
              <a:rPr lang="en-IE" sz="2800" dirty="0" err="1"/>
              <a:t>getCollision</a:t>
            </a:r>
            <a:r>
              <a:rPr lang="en-IE" sz="2800"/>
              <a:t>() </a:t>
            </a:r>
            <a:r>
              <a:rPr lang="en-IE" sz="2800" dirty="0"/>
              <a:t>returns struct containing</a:t>
            </a:r>
          </a:p>
          <a:p>
            <a:pPr lvl="1"/>
            <a:r>
              <a:rPr lang="en-IE" sz="2400" dirty="0"/>
              <a:t>found -- set to true if collision detected</a:t>
            </a:r>
          </a:p>
          <a:p>
            <a:pPr lvl="1"/>
            <a:r>
              <a:rPr lang="en-IE" sz="2400" dirty="0"/>
              <a:t>position -- position of detected collision</a:t>
            </a:r>
          </a:p>
          <a:p>
            <a:pPr lvl="1"/>
            <a:r>
              <a:rPr lang="en-IE" sz="2400" dirty="0"/>
              <a:t>normal -- normal vector to object (wall)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861048"/>
            <a:ext cx="401154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4600</TotalTime>
  <Words>823</Words>
  <Application>Microsoft Office PowerPoint</Application>
  <PresentationFormat>On-screen Show (4:3)</PresentationFormat>
  <Paragraphs>148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Custom Design</vt:lpstr>
      <vt:lpstr>1_Custom Design</vt:lpstr>
      <vt:lpstr>Collision Avoidance</vt:lpstr>
      <vt:lpstr>Collision Avoidance</vt:lpstr>
      <vt:lpstr>Collision Avoidance</vt:lpstr>
      <vt:lpstr>Issues and Improvements</vt:lpstr>
      <vt:lpstr>Closest Approach</vt:lpstr>
      <vt:lpstr>Closest Approach</vt:lpstr>
      <vt:lpstr>Closest Approach</vt:lpstr>
      <vt:lpstr>Wall Avoidance</vt:lpstr>
      <vt:lpstr>Code</vt:lpstr>
      <vt:lpstr>Code</vt:lpstr>
      <vt:lpstr>Issues</vt:lpstr>
      <vt:lpstr>Steering Summary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616</cp:revision>
  <dcterms:created xsi:type="dcterms:W3CDTF">2007-05-08T17:20:09Z</dcterms:created>
  <dcterms:modified xsi:type="dcterms:W3CDTF">2025-09-18T09:52:54Z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