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  <p:sldMasterId id="2147483869" r:id="rId2"/>
  </p:sldMasterIdLst>
  <p:notesMasterIdLst>
    <p:notesMasterId r:id="rId15"/>
  </p:notesMasterIdLst>
  <p:sldIdLst>
    <p:sldId id="274" r:id="rId3"/>
    <p:sldId id="263" r:id="rId4"/>
    <p:sldId id="269" r:id="rId5"/>
    <p:sldId id="275" r:id="rId6"/>
    <p:sldId id="264" r:id="rId7"/>
    <p:sldId id="265" r:id="rId8"/>
    <p:sldId id="266" r:id="rId9"/>
    <p:sldId id="272" r:id="rId10"/>
    <p:sldId id="267" r:id="rId11"/>
    <p:sldId id="268" r:id="rId12"/>
    <p:sldId id="273" r:id="rId13"/>
    <p:sldId id="271" r:id="rId14"/>
  </p:sldIdLst>
  <p:sldSz cx="9144000" cy="6858000" type="screen4x3"/>
  <p:notesSz cx="6884988" cy="100885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EA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571" autoAdjust="0"/>
  </p:normalViewPr>
  <p:slideViewPr>
    <p:cSldViewPr>
      <p:cViewPr varScale="1">
        <p:scale>
          <a:sx n="88" d="100"/>
          <a:sy n="88" d="100"/>
        </p:scale>
        <p:origin x="2196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isin Cawley" userId="c7ebb277-34aa-421f-b739-032ced270c1a" providerId="ADAL" clId="{7087B16F-69AC-4F0B-AEF3-28B0716C3287}"/>
  </pc:docChgLst>
  <pc:docChgLst>
    <pc:chgData name="Oisin Cawley" userId="c7ebb277-34aa-421f-b739-032ced270c1a" providerId="ADAL" clId="{89F5AC16-9572-4AC3-B8D7-FF150828096F}"/>
  </pc:docChgLst>
  <pc:docChgLst>
    <pc:chgData name="Oisin Cawley" userId="c7ebb277-34aa-421f-b739-032ced270c1a" providerId="ADAL" clId="{7CB5AE08-5F04-4C2E-A1DA-743500B69832}"/>
  </pc:docChgLst>
  <pc:docChgLst>
    <pc:chgData name="Oisin Cawley" userId="6b66d80f-e52a-4eb8-b588-9059f489afa4" providerId="ADAL" clId="{304F0AE6-4ABA-4A89-B167-A529D3439040}"/>
    <pc:docChg chg="modSld">
      <pc:chgData name="Oisin Cawley" userId="6b66d80f-e52a-4eb8-b588-9059f489afa4" providerId="ADAL" clId="{304F0AE6-4ABA-4A89-B167-A529D3439040}" dt="2024-09-23T10:16:55.297" v="1" actId="6549"/>
      <pc:docMkLst>
        <pc:docMk/>
      </pc:docMkLst>
      <pc:sldChg chg="modSp">
        <pc:chgData name="Oisin Cawley" userId="6b66d80f-e52a-4eb8-b588-9059f489afa4" providerId="ADAL" clId="{304F0AE6-4ABA-4A89-B167-A529D3439040}" dt="2024-09-23T10:16:55.297" v="1" actId="6549"/>
        <pc:sldMkLst>
          <pc:docMk/>
          <pc:sldMk cId="0" sldId="267"/>
        </pc:sldMkLst>
        <pc:spChg chg="mod">
          <ac:chgData name="Oisin Cawley" userId="6b66d80f-e52a-4eb8-b588-9059f489afa4" providerId="ADAL" clId="{304F0AE6-4ABA-4A89-B167-A529D3439040}" dt="2024-09-23T10:16:55.297" v="1" actId="6549"/>
          <ac:spMkLst>
            <pc:docMk/>
            <pc:sldMk cId="0" sldId="267"/>
            <ac:spMk id="3" creationId="{00000000-0000-0000-0000-000000000000}"/>
          </ac:spMkLst>
        </pc:spChg>
      </pc:sldChg>
    </pc:docChg>
  </pc:docChgLst>
  <pc:docChgLst>
    <pc:chgData name="Oisin Cawley" userId="c7ebb277-34aa-421f-b739-032ced270c1a" providerId="ADAL" clId="{552851E4-C929-4A89-9C1A-96D7A65C4DA2}"/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900" y="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2338" y="757238"/>
            <a:ext cx="5041900" cy="37830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7388" y="4792663"/>
            <a:ext cx="5510212" cy="4538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900" y="9582150"/>
            <a:ext cx="29845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02" tIns="46401" rIns="92802" bIns="46401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5ACD5CE-1CB6-4E94-A92C-124437B24A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546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5ACD5CE-1CB6-4E94-A92C-124437B24A0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19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3FCE8-4119-48FF-966B-7E5136F9C4B7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CC426-4027-45AA-AA9D-874E74495604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D66E8D-4372-4450-AF9F-1F3F69E871F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CF7FFA-D0E4-4688-B2F9-1175C1B7E3CC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4C9582D-2E31-434C-A6C1-A926DBB0B909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A3DDA3-2712-46ED-A771-5399145A3D01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F2DE8F-7AAD-415A-8ED8-734D637B39D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10BDE4-987C-4FBC-B9CB-4D6602561EC5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15138E-20E5-4AEE-9593-4CED1FF3B4A2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EED188-593D-4E5A-8309-224710DF2B50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25A37-78AD-4AC2-8CFD-83FEBCE0502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67550" cy="77809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75475" y="6453188"/>
            <a:ext cx="2133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E978DDB-8E96-4DB2-8C14-28FF9F7399E6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F633C3-D837-4105-940D-252BA81F6873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78F10-B8B1-474C-971B-7BA47E4F6CE2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A31C60-EE3E-42C6-80FB-27B190A0464E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37B5FB-2642-48F7-BDAC-64F1768F7B1F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81E1D-31C8-4BDE-8ED6-CD407A12904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3B10E-0F2D-456E-A6C5-ABEC760B5FEE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B34AF-0A0C-4B06-AF07-DCF028B85987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1CED97-0F19-4EA5-951E-9254A908A87C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B1C59A-8D6D-445A-8651-08EDD062102A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E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F1BCED-8D94-45EF-A610-3A53DC3D39DB}" type="slidenum">
              <a:rPr lang="en-IE"/>
              <a:pPr>
                <a:defRPr/>
              </a:pPr>
              <a:t>‹#›</a:t>
            </a:fld>
            <a:endParaRPr lang="en-I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2E1222C4-AD1C-443F-91C8-5935F67D99D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1484313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8" name="Picture 6" descr="SETU logo">
            <a:extLst>
              <a:ext uri="{FF2B5EF4-FFF2-40B4-BE49-F238E27FC236}">
                <a16:creationId xmlns:a16="http://schemas.microsoft.com/office/drawing/2014/main" id="{CE162431-4F8D-4407-86B5-27799D53E1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1" r:id="rId1"/>
    <p:sldLayoutId id="2147484142" r:id="rId2"/>
    <p:sldLayoutId id="2147484143" r:id="rId3"/>
    <p:sldLayoutId id="2147484131" r:id="rId4"/>
    <p:sldLayoutId id="2147484132" r:id="rId5"/>
    <p:sldLayoutId id="2147484133" r:id="rId6"/>
    <p:sldLayoutId id="2147484134" r:id="rId7"/>
    <p:sldLayoutId id="2147484135" r:id="rId8"/>
    <p:sldLayoutId id="2147484144" r:id="rId9"/>
    <p:sldLayoutId id="2147484145" r:id="rId10"/>
    <p:sldLayoutId id="2147484146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06755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8488" y="6519863"/>
            <a:ext cx="2133600" cy="3381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98A2B5B-F3F1-46D4-B91B-268967D35FC4}" type="slidenum">
              <a:rPr lang="en-IE"/>
              <a:pPr>
                <a:defRPr/>
              </a:pPr>
              <a:t>‹#›</a:t>
            </a:fld>
            <a:endParaRPr lang="en-IE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981075"/>
            <a:ext cx="9144000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0" y="6519863"/>
            <a:ext cx="4211638" cy="338137"/>
          </a:xfrm>
          <a:prstGeom prst="rect">
            <a:avLst/>
          </a:prstGeom>
        </p:spPr>
        <p:txBody>
          <a:bodyPr anchor="ctr"/>
          <a:lstStyle/>
          <a:p>
            <a:pPr>
              <a:defRPr/>
            </a:pPr>
            <a:r>
              <a:rPr lang="en-IE" sz="1200" dirty="0">
                <a:solidFill>
                  <a:schemeClr val="tx1">
                    <a:tint val="75000"/>
                  </a:schemeClr>
                </a:solidFill>
                <a:latin typeface="Arial" charset="0"/>
              </a:rPr>
              <a:t>AI for Games</a:t>
            </a:r>
          </a:p>
        </p:txBody>
      </p:sp>
      <p:pic>
        <p:nvPicPr>
          <p:cNvPr id="9" name="Picture 6" descr="SETU logo">
            <a:extLst>
              <a:ext uri="{FF2B5EF4-FFF2-40B4-BE49-F238E27FC236}">
                <a16:creationId xmlns:a16="http://schemas.microsoft.com/office/drawing/2014/main" id="{A36414D2-9745-44E5-956E-3D9BD57EA08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041" y="93003"/>
            <a:ext cx="1342293" cy="753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8" r:id="rId2"/>
    <p:sldLayoutId id="2147484149" r:id="rId3"/>
    <p:sldLayoutId id="2147484136" r:id="rId4"/>
    <p:sldLayoutId id="2147484137" r:id="rId5"/>
    <p:sldLayoutId id="2147484138" r:id="rId6"/>
    <p:sldLayoutId id="2147484139" r:id="rId7"/>
    <p:sldLayoutId id="2147484140" r:id="rId8"/>
    <p:sldLayoutId id="2147484150" r:id="rId9"/>
    <p:sldLayoutId id="2147484151" r:id="rId10"/>
    <p:sldLayoutId id="214748415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Combining </a:t>
            </a:r>
            <a:r>
              <a:rPr lang="en-IE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Behaviours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Basic steering behaviours</a:t>
            </a:r>
          </a:p>
          <a:p>
            <a:r>
              <a:rPr lang="en-IE" dirty="0"/>
              <a:t>Higher level decision making</a:t>
            </a:r>
          </a:p>
          <a:p>
            <a:pPr lvl="1"/>
            <a:r>
              <a:rPr lang="en-IE" dirty="0"/>
              <a:t>Pathfinding perhaps</a:t>
            </a:r>
          </a:p>
          <a:p>
            <a:r>
              <a:rPr lang="en-IE" dirty="0"/>
              <a:t>Only gets us so far</a:t>
            </a:r>
          </a:p>
          <a:p>
            <a:r>
              <a:rPr lang="en-IE" dirty="0"/>
              <a:t>Need to do more than just get to target</a:t>
            </a:r>
          </a:p>
          <a:p>
            <a:pPr lvl="1"/>
            <a:r>
              <a:rPr lang="en-IE" dirty="0"/>
              <a:t>Avoid collisions with other NPCs</a:t>
            </a:r>
          </a:p>
          <a:p>
            <a:pPr lvl="1"/>
            <a:r>
              <a:rPr lang="en-IE" dirty="0"/>
              <a:t>Avoid collisions with obstacles</a:t>
            </a:r>
          </a:p>
          <a:p>
            <a:pPr lvl="2"/>
            <a:r>
              <a:rPr lang="en-IE" dirty="0"/>
              <a:t>e.g. Cone of vision</a:t>
            </a:r>
          </a:p>
          <a:p>
            <a:pPr lvl="0"/>
            <a:r>
              <a:rPr lang="en-IE" dirty="0"/>
              <a:t>How do we join two behaviours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193968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Equilibrium Fallback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dirty="0"/>
              <a:t>Priority setting can help handle unstable and stable </a:t>
            </a:r>
            <a:r>
              <a:rPr lang="en-IE" dirty="0" err="1"/>
              <a:t>euilibria</a:t>
            </a:r>
            <a:endParaRPr lang="en-IE" dirty="0"/>
          </a:p>
          <a:p>
            <a:pPr lvl="2"/>
            <a:r>
              <a:rPr lang="en-IE" dirty="0"/>
              <a:t>Overall total acceleration will be close to zero</a:t>
            </a:r>
          </a:p>
          <a:p>
            <a:pPr lvl="2"/>
            <a:r>
              <a:rPr lang="en-IE" dirty="0"/>
              <a:t>Add an additional behaviour at the lowest priority</a:t>
            </a:r>
          </a:p>
          <a:p>
            <a:pPr lvl="2"/>
            <a:r>
              <a:rPr lang="en-IE" dirty="0"/>
              <a:t>Algorithm will drop down to lowest priority </a:t>
            </a:r>
          </a:p>
          <a:p>
            <a:pPr lvl="3"/>
            <a:r>
              <a:rPr lang="en-IE" sz="2400" dirty="0"/>
              <a:t>e.g. wander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10</a:t>
            </a:fld>
            <a:endParaRPr lang="en-IE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Cooperative 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sz="2000" dirty="0"/>
              <a:t>Blending has stability problems</a:t>
            </a:r>
          </a:p>
          <a:p>
            <a:r>
              <a:rPr lang="en-IE" sz="2000" dirty="0"/>
              <a:t>Priorities may lead to abrupt changes</a:t>
            </a:r>
          </a:p>
          <a:p>
            <a:endParaRPr lang="en-IE" sz="2000" dirty="0"/>
          </a:p>
          <a:p>
            <a:endParaRPr lang="en-IE" sz="2000" dirty="0"/>
          </a:p>
          <a:p>
            <a:pPr marL="0" indent="0">
              <a:buNone/>
            </a:pPr>
            <a:endParaRPr lang="en-IE" sz="2000" dirty="0"/>
          </a:p>
          <a:p>
            <a:endParaRPr lang="en-IE" sz="2000" dirty="0"/>
          </a:p>
          <a:p>
            <a:endParaRPr lang="en-IE" sz="2000" dirty="0"/>
          </a:p>
          <a:p>
            <a:r>
              <a:rPr lang="en-IE" sz="2000" dirty="0"/>
              <a:t>Trend towards cooperation among different behaviours. That is, the response of one steering behaviour becomes context aware</a:t>
            </a:r>
          </a:p>
          <a:p>
            <a:pPr lvl="1"/>
            <a:r>
              <a:rPr lang="en-IE" sz="2000" dirty="0"/>
              <a:t>adds complexity.</a:t>
            </a:r>
          </a:p>
          <a:p>
            <a:endParaRPr lang="en-IE" sz="2000" dirty="0"/>
          </a:p>
          <a:p>
            <a:r>
              <a:rPr lang="en-IE" sz="2000" dirty="0"/>
              <a:t>Cooperative Steering is handled with decision making techniques, such as, decision trees and state machines and others.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11</a:t>
            </a:fld>
            <a:endParaRPr lang="en-IE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75656" y="1844824"/>
            <a:ext cx="1728192" cy="179935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64089" y="1988840"/>
            <a:ext cx="2380422" cy="162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99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sz="3600" b="1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Specific Combinations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Specific combinations of behaviours in groups give us group behaviour e.g.</a:t>
            </a:r>
          </a:p>
          <a:p>
            <a:pPr lvl="1"/>
            <a:r>
              <a:rPr lang="en-IE" dirty="0"/>
              <a:t>Flocking</a:t>
            </a:r>
          </a:p>
          <a:p>
            <a:pPr lvl="1"/>
            <a:r>
              <a:rPr lang="en-IE" dirty="0"/>
              <a:t>Swarming</a:t>
            </a:r>
          </a:p>
          <a:p>
            <a:pPr lvl="2">
              <a:buNone/>
            </a:pP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12</a:t>
            </a:fld>
            <a:endParaRPr lang="en-I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Blending or 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Blending</a:t>
            </a:r>
          </a:p>
          <a:p>
            <a:pPr lvl="1"/>
            <a:r>
              <a:rPr lang="en-IE" sz="2000" dirty="0"/>
              <a:t>Take a set of behaviours and their outputs</a:t>
            </a:r>
          </a:p>
          <a:p>
            <a:pPr lvl="1"/>
            <a:r>
              <a:rPr lang="en-IE" sz="2000" dirty="0"/>
              <a:t>Execute all behaviours</a:t>
            </a:r>
          </a:p>
          <a:p>
            <a:pPr lvl="1"/>
            <a:r>
              <a:rPr lang="en-IE" sz="2000" dirty="0"/>
              <a:t>Combine results using some weights/priorities</a:t>
            </a:r>
          </a:p>
          <a:p>
            <a:pPr lvl="1"/>
            <a:r>
              <a:rPr lang="en-IE" sz="2000" dirty="0"/>
              <a:t>Is the final movement feasible?</a:t>
            </a:r>
          </a:p>
          <a:p>
            <a:pPr lvl="0"/>
            <a:r>
              <a:rPr lang="en-IE" sz="2400" dirty="0"/>
              <a:t>Arbitration</a:t>
            </a:r>
          </a:p>
          <a:p>
            <a:pPr lvl="1"/>
            <a:r>
              <a:rPr lang="en-IE" sz="2000" dirty="0"/>
              <a:t>Select one or more behaviours to have complete control over character</a:t>
            </a:r>
          </a:p>
          <a:p>
            <a:pPr lvl="1"/>
            <a:r>
              <a:rPr lang="en-IE" sz="2000" dirty="0"/>
              <a:t>Change which behaviours get control based on circumstances</a:t>
            </a:r>
          </a:p>
          <a:p>
            <a:pPr lvl="2"/>
            <a:r>
              <a:rPr lang="en-IE" sz="1600" dirty="0"/>
              <a:t>(we’ll also see Behaviour Trees later)</a:t>
            </a:r>
          </a:p>
          <a:p>
            <a:pPr lvl="0"/>
            <a:r>
              <a:rPr lang="en-IE" sz="2400" dirty="0"/>
              <a:t>Combine blending with arbitration</a:t>
            </a:r>
          </a:p>
          <a:p>
            <a:pPr lvl="1"/>
            <a:r>
              <a:rPr lang="en-IE" sz="2000" dirty="0"/>
              <a:t>Weights that change over time?</a:t>
            </a:r>
          </a:p>
          <a:p>
            <a:pPr lvl="1"/>
            <a:r>
              <a:rPr lang="en-IE" sz="2000" dirty="0"/>
              <a:t>Weights = 0 mean ignore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2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Blending or 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615830"/>
          </a:xfrm>
        </p:spPr>
        <p:txBody>
          <a:bodyPr>
            <a:normAutofit fontScale="92500" lnSpcReduction="20000"/>
          </a:bodyPr>
          <a:lstStyle/>
          <a:p>
            <a:r>
              <a:rPr lang="en-IE" sz="2400" dirty="0"/>
              <a:t>Crowd of rioting characters, want a mass movement where they stay by the others, while keeping a safe distance</a:t>
            </a:r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endParaRPr lang="en-IE" sz="2400" dirty="0"/>
          </a:p>
          <a:p>
            <a:r>
              <a:rPr lang="en-IE" sz="2400" dirty="0"/>
              <a:t>blending: </a:t>
            </a:r>
            <a:r>
              <a:rPr lang="en-IE" sz="2400" b="1" dirty="0"/>
              <a:t>arriving</a:t>
            </a:r>
            <a:r>
              <a:rPr lang="en-IE" sz="2400" dirty="0"/>
              <a:t> at the centre of mass of the group and </a:t>
            </a:r>
            <a:r>
              <a:rPr lang="en-IE" sz="2400" b="1" dirty="0"/>
              <a:t>separation</a:t>
            </a:r>
            <a:r>
              <a:rPr lang="en-IE" sz="2400" dirty="0"/>
              <a:t> from nearby characters. </a:t>
            </a:r>
          </a:p>
          <a:p>
            <a:r>
              <a:rPr lang="en-IE" sz="2400" dirty="0"/>
              <a:t>Weighted linear sum of acceleration </a:t>
            </a:r>
          </a:p>
          <a:p>
            <a:pPr lvl="1">
              <a:buFontTx/>
              <a:buChar char="-"/>
            </a:pPr>
            <a:r>
              <a:rPr lang="en-IE" sz="2000" dirty="0"/>
              <a:t>Weights do not need to sum to 1. </a:t>
            </a:r>
          </a:p>
          <a:p>
            <a:pPr lvl="1">
              <a:buFontTx/>
              <a:buChar char="-"/>
            </a:pPr>
            <a:r>
              <a:rPr lang="en-IE" sz="2000" dirty="0"/>
              <a:t>Watch for </a:t>
            </a:r>
            <a:r>
              <a:rPr lang="en-IE" sz="2000" dirty="0" err="1"/>
              <a:t>maxAcceleration</a:t>
            </a:r>
            <a:r>
              <a:rPr lang="en-IE" sz="2000" dirty="0"/>
              <a:t>.</a:t>
            </a:r>
          </a:p>
          <a:p>
            <a:endParaRPr lang="en-IE" sz="2400" dirty="0"/>
          </a:p>
          <a:p>
            <a:endParaRPr lang="en-I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3</a:t>
            </a:fld>
            <a:endParaRPr lang="en-IE" dirty="0"/>
          </a:p>
        </p:txBody>
      </p:sp>
      <p:pic>
        <p:nvPicPr>
          <p:cNvPr id="1026" name="Picture 2" descr="https://i1.wp.com/download.gamezone.com/uploads/image/data/1152505/medieval-2-total-war-wallpaper.jpg">
            <a:extLst>
              <a:ext uri="{FF2B5EF4-FFF2-40B4-BE49-F238E27FC236}">
                <a16:creationId xmlns:a16="http://schemas.microsoft.com/office/drawing/2014/main" id="{09C11320-7AB1-4472-AF3A-243D5D4F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808820"/>
            <a:ext cx="5184576" cy="324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Blending or Arbitration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E" sz="2400" dirty="0"/>
              <a:t>May want to change weightings over time</a:t>
            </a:r>
          </a:p>
          <a:p>
            <a:pPr lvl="1"/>
            <a:r>
              <a:rPr lang="en-IE" sz="2000" dirty="0"/>
              <a:t>Game situation</a:t>
            </a:r>
          </a:p>
          <a:p>
            <a:pPr lvl="1"/>
            <a:r>
              <a:rPr lang="en-IE" sz="2000" dirty="0"/>
              <a:t>Character internal state</a:t>
            </a:r>
          </a:p>
          <a:p>
            <a:r>
              <a:rPr lang="en-IE" sz="2400" dirty="0"/>
              <a:t>Have some process control weighting changes</a:t>
            </a:r>
          </a:p>
          <a:p>
            <a:pPr lvl="1"/>
            <a:r>
              <a:rPr lang="en-IE" sz="2000" dirty="0"/>
              <a:t>Setting weights is not an exact science</a:t>
            </a:r>
          </a:p>
          <a:p>
            <a:endParaRPr lang="en-IE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4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8466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Pseudo-Code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91264" cy="5000625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BlendedSteering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struct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behaviourAndWeight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1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behavior</a:t>
            </a:r>
          </a:p>
          <a:p>
            <a:pPr lvl="1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weight</a:t>
            </a:r>
          </a:p>
          <a:p>
            <a:pPr lvl="1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behaviours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    // list of 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behaviourAndWeight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structs</a:t>
            </a:r>
          </a:p>
          <a:p>
            <a:pPr lvl="1">
              <a:buNone/>
            </a:pPr>
            <a:endParaRPr lang="en-US" sz="16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getSteering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sz="160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steering = new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SteeringOutput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foreach 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behaviour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behaviours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lvl="2">
              <a:buNone/>
            </a:pP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steering.linear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behaviour.weight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* 					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behavior.behaviour.getLinAcc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>
              <a:buNone/>
            </a:pP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steering.angular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behavior.weight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* 					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behavior.behaviour.getAngAcc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>
              <a:buNone/>
            </a:pP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	// ensure neither is above </a:t>
            </a:r>
            <a:r>
              <a:rPr lang="en-US" sz="1600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maxAcceleration</a:t>
            </a: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lvl="2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lvl="2">
              <a:buNone/>
            </a:pPr>
            <a:r>
              <a:rPr lang="en-US" sz="160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return steering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5</a:t>
            </a:fld>
            <a:endParaRPr lang="en-I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IE" sz="2400" baseline="0" dirty="0"/>
              <a:t>More appropriate for large environments</a:t>
            </a:r>
          </a:p>
          <a:p>
            <a:pPr lvl="0"/>
            <a:r>
              <a:rPr lang="en-IE" sz="2400" baseline="0" dirty="0"/>
              <a:t>Equilibrium</a:t>
            </a:r>
          </a:p>
          <a:p>
            <a:pPr lvl="1"/>
            <a:r>
              <a:rPr lang="en-IE" sz="2000" baseline="0" dirty="0"/>
              <a:t>Behaviours cancel each other out</a:t>
            </a:r>
          </a:p>
          <a:p>
            <a:pPr lvl="2"/>
            <a:r>
              <a:rPr lang="en-IE" sz="1800" baseline="0" dirty="0"/>
              <a:t>e.g. seek target, avoid enemy</a:t>
            </a:r>
          </a:p>
          <a:p>
            <a:pPr lvl="2"/>
            <a:r>
              <a:rPr lang="en-IE" sz="1800" baseline="0" dirty="0"/>
              <a:t>usually </a:t>
            </a:r>
            <a:r>
              <a:rPr lang="en-IE" sz="1800" b="1" baseline="0" dirty="0"/>
              <a:t>unstable</a:t>
            </a:r>
          </a:p>
          <a:p>
            <a:pPr lvl="3"/>
            <a:r>
              <a:rPr lang="en-IE" sz="1600" baseline="0" dirty="0"/>
              <a:t>due to numerical instability</a:t>
            </a:r>
          </a:p>
          <a:p>
            <a:pPr lvl="2"/>
            <a:r>
              <a:rPr lang="en-IE" sz="1800" baseline="0" dirty="0"/>
              <a:t>but </a:t>
            </a:r>
            <a:r>
              <a:rPr lang="en-IE" sz="1800" b="1" baseline="0" dirty="0"/>
              <a:t>stable</a:t>
            </a:r>
            <a:r>
              <a:rPr lang="en-IE" sz="1800" baseline="0" dirty="0"/>
              <a:t> </a:t>
            </a:r>
            <a:r>
              <a:rPr lang="en-IE" sz="1800" b="1" baseline="0" dirty="0"/>
              <a:t>equilibrium</a:t>
            </a:r>
            <a:r>
              <a:rPr lang="en-IE" sz="1800" baseline="0" dirty="0"/>
              <a:t> can occur in</a:t>
            </a:r>
            <a:r>
              <a:rPr lang="en-IE" sz="1800" dirty="0"/>
              <a:t> the </a:t>
            </a:r>
            <a:r>
              <a:rPr lang="en-IE" sz="1800" b="1" dirty="0"/>
              <a:t>basin of attraction</a:t>
            </a:r>
            <a:endParaRPr lang="en-IE" sz="1800" b="1" baseline="0" dirty="0"/>
          </a:p>
          <a:p>
            <a:pPr lvl="0"/>
            <a:r>
              <a:rPr lang="en-IE" sz="2400" baseline="0" dirty="0"/>
              <a:t>Constrained Environments</a:t>
            </a:r>
          </a:p>
          <a:p>
            <a:pPr lvl="1"/>
            <a:r>
              <a:rPr lang="en-IE" sz="2000" baseline="0" dirty="0"/>
              <a:t>pathological obstacle avoidance</a:t>
            </a:r>
          </a:p>
          <a:p>
            <a:pPr lvl="1"/>
            <a:r>
              <a:rPr lang="en-IE" sz="2000" baseline="0" dirty="0"/>
              <a:t>can miss narrow doorways or passages</a:t>
            </a:r>
          </a:p>
          <a:p>
            <a:pPr lvl="2"/>
            <a:r>
              <a:rPr lang="en-IE" sz="1800" baseline="0" dirty="0"/>
              <a:t>many </a:t>
            </a:r>
            <a:r>
              <a:rPr lang="en-IE" sz="1800" dirty="0"/>
              <a:t>developers design-</a:t>
            </a:r>
            <a:r>
              <a:rPr lang="en-IE" sz="1800" baseline="0" dirty="0"/>
              <a:t>in wide corridors</a:t>
            </a:r>
          </a:p>
          <a:p>
            <a:pPr lvl="0"/>
            <a:r>
              <a:rPr lang="en-IE" sz="2400" baseline="0" dirty="0" err="1"/>
              <a:t>Nearsightedness</a:t>
            </a:r>
            <a:endParaRPr lang="en-IE" sz="2400" baseline="0" dirty="0"/>
          </a:p>
          <a:p>
            <a:pPr lvl="1"/>
            <a:r>
              <a:rPr lang="en-IE" sz="2000" baseline="0" dirty="0"/>
              <a:t>Decisions are made based only on local conditions (how does that compare</a:t>
            </a:r>
            <a:r>
              <a:rPr lang="en-IE" sz="2000" dirty="0"/>
              <a:t> with human intelligence?)</a:t>
            </a:r>
            <a:endParaRPr lang="en-IE" sz="2000" baseline="0" dirty="0"/>
          </a:p>
          <a:p>
            <a:pPr lvl="2"/>
            <a:r>
              <a:rPr lang="en-IE" sz="1800" dirty="0"/>
              <a:t>solution: incorporate pathfinding into behaviours</a:t>
            </a:r>
          </a:p>
        </p:txBody>
      </p:sp>
      <p:sp>
        <p:nvSpPr>
          <p:cNvPr id="4" name="Rounded Rectangle 3"/>
          <p:cNvSpPr/>
          <p:nvPr/>
        </p:nvSpPr>
        <p:spPr>
          <a:xfrm rot="21097655">
            <a:off x="6228184" y="2204864"/>
            <a:ext cx="2160240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Important to get good debugging information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6</a:t>
            </a:fld>
            <a:endParaRPr lang="en-I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E" sz="2400" dirty="0"/>
              <a:t>A variation of behaviour blending. </a:t>
            </a:r>
          </a:p>
          <a:p>
            <a:pPr>
              <a:buNone/>
            </a:pPr>
            <a:r>
              <a:rPr lang="en-IE" sz="2400" dirty="0"/>
              <a:t>Priorities instead of weights.</a:t>
            </a:r>
          </a:p>
          <a:p>
            <a:endParaRPr lang="en-IE" sz="2400" dirty="0"/>
          </a:p>
          <a:p>
            <a:r>
              <a:rPr lang="en-IE" sz="2400" b="1" dirty="0"/>
              <a:t>seek</a:t>
            </a:r>
            <a:r>
              <a:rPr lang="en-IE" sz="2400" dirty="0"/>
              <a:t> and </a:t>
            </a:r>
            <a:r>
              <a:rPr lang="en-IE" sz="2400" b="1" dirty="0"/>
              <a:t>evade</a:t>
            </a:r>
            <a:r>
              <a:rPr lang="en-IE" sz="2400" dirty="0"/>
              <a:t> always produce an acceleration</a:t>
            </a:r>
          </a:p>
          <a:p>
            <a:r>
              <a:rPr lang="en-IE" sz="2400" b="1" dirty="0"/>
              <a:t>collision avoidance</a:t>
            </a:r>
            <a:r>
              <a:rPr lang="en-IE" sz="2400" dirty="0"/>
              <a:t>, </a:t>
            </a:r>
            <a:r>
              <a:rPr lang="en-IE" sz="2400" b="1" dirty="0"/>
              <a:t>separation</a:t>
            </a:r>
            <a:r>
              <a:rPr lang="en-IE" sz="2400" dirty="0"/>
              <a:t>, and </a:t>
            </a:r>
            <a:r>
              <a:rPr lang="en-IE" sz="2400" b="1" dirty="0"/>
              <a:t>arrive</a:t>
            </a:r>
            <a:r>
              <a:rPr lang="en-IE" sz="2400" dirty="0"/>
              <a:t> may suggest no acceleration. But when they do, they should not be ignored or diluted!</a:t>
            </a:r>
          </a:p>
          <a:p>
            <a:endParaRPr lang="en-IE" sz="2400" dirty="0"/>
          </a:p>
          <a:p>
            <a:r>
              <a:rPr lang="en-IE" sz="2400" dirty="0"/>
              <a:t>e.g. what happens when we blend seek() and collision()?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7</a:t>
            </a:fld>
            <a:endParaRPr lang="en-IE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Priorities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IE" sz="2400" dirty="0"/>
          </a:p>
          <a:p>
            <a:r>
              <a:rPr lang="en-IE" sz="2400" dirty="0"/>
              <a:t>Arrange behaviours in groups</a:t>
            </a:r>
          </a:p>
          <a:p>
            <a:r>
              <a:rPr lang="en-IE" sz="2400" dirty="0"/>
              <a:t>Groups are prioritized</a:t>
            </a:r>
          </a:p>
          <a:p>
            <a:r>
              <a:rPr lang="en-IE" sz="2400" dirty="0"/>
              <a:t>Behaviours</a:t>
            </a:r>
            <a:r>
              <a:rPr lang="en-IE" sz="2400" baseline="0" dirty="0"/>
              <a:t> are weighted in groups</a:t>
            </a:r>
          </a:p>
          <a:p>
            <a:r>
              <a:rPr lang="en-IE" sz="2400" baseline="0" dirty="0"/>
              <a:t>Consider each group in turn</a:t>
            </a:r>
          </a:p>
          <a:p>
            <a:pPr lvl="1"/>
            <a:r>
              <a:rPr lang="en-IE" sz="2000" dirty="0"/>
              <a:t>based</a:t>
            </a:r>
            <a:r>
              <a:rPr lang="en-IE" sz="2000" baseline="0" dirty="0"/>
              <a:t> on priority</a:t>
            </a:r>
          </a:p>
          <a:p>
            <a:pPr lvl="0"/>
            <a:r>
              <a:rPr lang="en-IE" sz="2400" dirty="0"/>
              <a:t>If output of group is less than some </a:t>
            </a:r>
            <a:r>
              <a:rPr lang="en-IE" sz="2400" b="1" dirty="0"/>
              <a:t>minimum amount</a:t>
            </a:r>
            <a:r>
              <a:rPr lang="en-IE" sz="2400" b="1" baseline="0" dirty="0"/>
              <a:t> </a:t>
            </a:r>
            <a:r>
              <a:rPr lang="en-IE" sz="2400" baseline="0" dirty="0"/>
              <a:t>then move to next group</a:t>
            </a:r>
          </a:p>
          <a:p>
            <a:pPr lvl="0"/>
            <a:r>
              <a:rPr lang="en-IE" sz="2400" baseline="0" dirty="0"/>
              <a:t>Continue until group output is above minimum</a:t>
            </a:r>
          </a:p>
          <a:p>
            <a:pPr lvl="1"/>
            <a:r>
              <a:rPr lang="en-IE" sz="2000" dirty="0"/>
              <a:t>use this as output</a:t>
            </a:r>
            <a:r>
              <a:rPr lang="en-IE" sz="2000" baseline="0" dirty="0"/>
              <a:t> to behaviour</a:t>
            </a:r>
          </a:p>
          <a:p>
            <a:endParaRPr lang="en-IE" sz="2400" dirty="0"/>
          </a:p>
          <a:p>
            <a:r>
              <a:rPr lang="en-IE" sz="2400" baseline="0" dirty="0"/>
              <a:t>e.g. a pursuing character with 3 groups: collision avoidance, separation</a:t>
            </a:r>
            <a:r>
              <a:rPr lang="en-IE" sz="2400" dirty="0"/>
              <a:t> and pursuit</a:t>
            </a:r>
            <a:endParaRPr lang="en-IE" sz="2400" baseline="0" dirty="0"/>
          </a:p>
        </p:txBody>
      </p:sp>
      <p:sp>
        <p:nvSpPr>
          <p:cNvPr id="4" name="Rounded Rectangle 3"/>
          <p:cNvSpPr/>
          <p:nvPr/>
        </p:nvSpPr>
        <p:spPr>
          <a:xfrm>
            <a:off x="6012160" y="2204864"/>
            <a:ext cx="1728192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1600" dirty="0"/>
              <a:t>Conventionally called the epsilon parameter (</a:t>
            </a:r>
            <a:r>
              <a:rPr lang="el-GR" sz="1600" dirty="0"/>
              <a:t>ε</a:t>
            </a:r>
            <a:r>
              <a:rPr lang="en-IE" sz="1600" dirty="0"/>
              <a:t>)</a:t>
            </a:r>
          </a:p>
        </p:txBody>
      </p:sp>
      <p:cxnSp>
        <p:nvCxnSpPr>
          <p:cNvPr id="6" name="Straight Connector 5"/>
          <p:cNvCxnSpPr>
            <a:stCxn id="4" idx="2"/>
          </p:cNvCxnSpPr>
          <p:nvPr/>
        </p:nvCxnSpPr>
        <p:spPr>
          <a:xfrm flipH="1">
            <a:off x="6588224" y="3119264"/>
            <a:ext cx="288032" cy="381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8</a:t>
            </a:fld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27416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chemeClr val="accent5">
                    <a:lumMod val="75000"/>
                  </a:schemeClr>
                </a:solidFill>
                <a:ea typeface="Calibri" pitchFamily="34" charset="0"/>
                <a:cs typeface="Calibri" pitchFamily="34" charset="0"/>
              </a:rPr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E" sz="2000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IE" sz="2000" dirty="0" err="1">
                <a:latin typeface="Courier New" pitchFamily="49" charset="0"/>
                <a:cs typeface="Courier New" pitchFamily="49" charset="0"/>
              </a:rPr>
              <a:t>PrioritySteering</a:t>
            </a:r>
            <a:r>
              <a:rPr lang="en-IE" sz="20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groups	//Sets of behaviours and their</a:t>
            </a:r>
          </a:p>
          <a:p>
            <a:pPr lvl="1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	//blending weights in priority order</a:t>
            </a:r>
          </a:p>
          <a:p>
            <a:pPr lvl="1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epsilon	//A small epsilon parameter value</a:t>
            </a:r>
          </a:p>
          <a:p>
            <a:pPr lvl="1">
              <a:buNone/>
            </a:pPr>
            <a:endParaRPr lang="en-IE" sz="18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def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getSteering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lvl="2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for group in groups:</a:t>
            </a:r>
          </a:p>
          <a:p>
            <a:pPr lvl="2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steering = 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group.getSteering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2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steering.linear.length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() &gt; epsilon) or 	      (abs(</a:t>
            </a:r>
            <a:r>
              <a:rPr lang="en-IE" sz="1800" dirty="0" err="1">
                <a:latin typeface="Courier New" pitchFamily="49" charset="0"/>
                <a:cs typeface="Courier New" pitchFamily="49" charset="0"/>
              </a:rPr>
              <a:t>steering.angular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) &gt; epsilon):</a:t>
            </a:r>
          </a:p>
          <a:p>
            <a:pPr lvl="2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   return steering</a:t>
            </a:r>
          </a:p>
          <a:p>
            <a:pPr lvl="1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return steering //otherwise just return the</a:t>
            </a:r>
          </a:p>
          <a:p>
            <a:pPr lvl="1">
              <a:buNone/>
            </a:pPr>
            <a:r>
              <a:rPr lang="en-IE" sz="1800" dirty="0">
                <a:latin typeface="Courier New" pitchFamily="49" charset="0"/>
                <a:cs typeface="Courier New" pitchFamily="49" charset="0"/>
              </a:rPr>
              <a:t>				</a:t>
            </a:r>
            <a:r>
              <a:rPr lang="en-IE" sz="1800">
                <a:latin typeface="Courier New" pitchFamily="49" charset="0"/>
                <a:cs typeface="Courier New" pitchFamily="49" charset="0"/>
              </a:rPr>
              <a:t>  //</a:t>
            </a:r>
            <a:r>
              <a:rPr lang="en-IE" sz="1800" dirty="0">
                <a:latin typeface="Courier New" pitchFamily="49" charset="0"/>
                <a:cs typeface="Courier New" pitchFamily="49" charset="0"/>
              </a:rPr>
              <a:t>last group’s steering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4C9582D-2E31-434C-A6C1-A926DBB0B909}" type="slidenum">
              <a:rPr lang="en-IE" smtClean="0"/>
              <a:pPr>
                <a:defRPr/>
              </a:pPr>
              <a:t>9</a:t>
            </a:fld>
            <a:endParaRPr lang="en-I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</Template>
  <TotalTime>4631</TotalTime>
  <Words>726</Words>
  <Application>Microsoft Office PowerPoint</Application>
  <PresentationFormat>On-screen Show (4:3)</PresentationFormat>
  <Paragraphs>146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Custom Design</vt:lpstr>
      <vt:lpstr>1_Custom Design</vt:lpstr>
      <vt:lpstr>Combining Behaviours</vt:lpstr>
      <vt:lpstr>Blending or Arbitration</vt:lpstr>
      <vt:lpstr>Blending or Arbitration</vt:lpstr>
      <vt:lpstr>Blending or Arbitration</vt:lpstr>
      <vt:lpstr>Pseudo-Code</vt:lpstr>
      <vt:lpstr>Issues</vt:lpstr>
      <vt:lpstr>Priorities</vt:lpstr>
      <vt:lpstr>Priorities</vt:lpstr>
      <vt:lpstr>Code</vt:lpstr>
      <vt:lpstr>Equilibrium Fallback</vt:lpstr>
      <vt:lpstr>Cooperative Arbitration</vt:lpstr>
      <vt:lpstr>Specific Combinations</vt:lpstr>
    </vt:vector>
  </TitlesOfParts>
  <Company>ModusLink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8086 chip set architecture course.</dc:title>
  <dc:creator>oisin_cawley</dc:creator>
  <cp:lastModifiedBy>Oisin Cawley</cp:lastModifiedBy>
  <cp:revision>663</cp:revision>
  <dcterms:created xsi:type="dcterms:W3CDTF">2007-05-08T17:20:09Z</dcterms:created>
  <dcterms:modified xsi:type="dcterms:W3CDTF">2024-09-23T10:16:58Z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TC011594401033</vt:lpwstr>
  </property>
</Properties>
</file>