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98" autoAdjust="0"/>
  </p:normalViewPr>
  <p:slideViewPr>
    <p:cSldViewPr snapToGrid="0">
      <p:cViewPr>
        <p:scale>
          <a:sx n="59" d="100"/>
          <a:sy n="59" d="100"/>
        </p:scale>
        <p:origin x="255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678A3-DF08-48F3-ABDF-4320A34140D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B2A5-BFD9-499A-89FD-63655223F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9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Quicksort</a:t>
            </a:r>
            <a:r>
              <a:rPr lang="en-US" dirty="0" smtClean="0"/>
              <a:t>: Fast avg. case, but worst-case O(n²). </a:t>
            </a:r>
            <a:r>
              <a:rPr lang="en-US" b="1" dirty="0" smtClean="0"/>
              <a:t>Use for</a:t>
            </a:r>
            <a:r>
              <a:rPr lang="en-US" dirty="0" smtClean="0"/>
              <a:t>: In-memory sorting (cache-friendly).</a:t>
            </a:r>
          </a:p>
          <a:p>
            <a:r>
              <a:rPr lang="en-US" b="1" dirty="0" smtClean="0"/>
              <a:t>Merge Sort</a:t>
            </a:r>
            <a:r>
              <a:rPr lang="en-US" dirty="0" smtClean="0"/>
              <a:t>: Consistent O(n log n), stable. </a:t>
            </a:r>
            <a:r>
              <a:rPr lang="en-US" b="1" dirty="0" smtClean="0"/>
              <a:t>Use for</a:t>
            </a:r>
            <a:r>
              <a:rPr lang="en-US" dirty="0" smtClean="0"/>
              <a:t>: External/large datasets.</a:t>
            </a:r>
          </a:p>
          <a:p>
            <a:r>
              <a:rPr lang="en-US" b="1" dirty="0" smtClean="0"/>
              <a:t>Heap Sort</a:t>
            </a:r>
            <a:r>
              <a:rPr lang="en-US" dirty="0" smtClean="0"/>
              <a:t>: In-place but unstable. </a:t>
            </a:r>
            <a:r>
              <a:rPr lang="en-US" b="1" dirty="0" smtClean="0"/>
              <a:t>Use for</a:t>
            </a:r>
            <a:r>
              <a:rPr lang="en-US" dirty="0" smtClean="0"/>
              <a:t>: Priority queues, memory-constrained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patients prioritized over moderate/minor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Queue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Network traffic management.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Program execution (call stack).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9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Key Insight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External sorting → </a:t>
            </a:r>
            <a:r>
              <a:rPr lang="en-US" sz="1200" b="1" dirty="0" smtClean="0"/>
              <a:t>single-machine, disk-based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Distributed sorting → </a:t>
            </a:r>
            <a:r>
              <a:rPr lang="en-US" sz="1200" b="1" dirty="0" smtClean="0"/>
              <a:t>multi-machine, parallel processing</a:t>
            </a:r>
            <a:r>
              <a:rPr lang="en-US" sz="1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Sorting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Used in databases when data &gt; RAM (e.g., B+ trees, merge phases).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5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Key Insight</a:t>
            </a:r>
            <a:r>
              <a:rPr lang="en-GB" dirty="0" smtClean="0"/>
              <a:t>:</a:t>
            </a:r>
          </a:p>
          <a:p>
            <a:r>
              <a:rPr lang="en-GB" dirty="0" smtClean="0"/>
              <a:t>Binary search wins for </a:t>
            </a:r>
            <a:r>
              <a:rPr lang="en-GB" b="1" dirty="0" smtClean="0"/>
              <a:t>static</a:t>
            </a:r>
            <a:r>
              <a:rPr lang="en-GB" dirty="0" smtClean="0"/>
              <a:t> data; exponential excels in </a:t>
            </a:r>
            <a:r>
              <a:rPr lang="en-GB" b="1" dirty="0" smtClean="0"/>
              <a:t>streaming/dynamic</a:t>
            </a:r>
            <a:r>
              <a:rPr lang="en-GB" dirty="0" smtClean="0"/>
              <a:t> 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8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4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</a:p>
          <a:p>
            <a:r>
              <a:rPr lang="en-GB" b="1" dirty="0" smtClean="0"/>
              <a:t>Operation and Time Complexity</a:t>
            </a:r>
            <a:r>
              <a:rPr lang="en-GB" dirty="0" smtClean="0"/>
              <a:t> (Balanced BST)</a:t>
            </a:r>
          </a:p>
          <a:p>
            <a:r>
              <a:rPr lang="en-GB" dirty="0" smtClean="0">
                <a:effectLst/>
              </a:rPr>
              <a:t>Insertion:   O(log n) ,</a:t>
            </a:r>
            <a:r>
              <a:rPr lang="en-GB" baseline="0" dirty="0" smtClean="0">
                <a:effectLst/>
              </a:rPr>
              <a:t> </a:t>
            </a:r>
            <a:r>
              <a:rPr lang="en-GB" dirty="0" smtClean="0">
                <a:effectLst/>
              </a:rPr>
              <a:t>kth Smallest Search: 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excel in ordered queries;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 Trees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dominate databases for range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3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massive sparse 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Adjacency lists preferred (O(V+E) space).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Exploring all flight routes from NYC.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Finding the fewest layovers.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6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Graph Challenges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Billions of nodes → Partial views (BGP/OSPF).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Real-time updates (link failures).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Business rules override shortest paths.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(NY) → ISP → Tier 1 AS (Level 3) → Google Server (LA).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4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Recursion 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&amp; Conquer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hierarchical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B2A5-BFD9-499A-89FD-63655223F1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11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9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9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4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9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5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2EB1B-10FD-43AB-BD54-89F8D8EB6A0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EE0408-8399-4303-92CA-C9289139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Sorting, Searching, Trees, Graphs, Recursion, and Linear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Group 3</a:t>
            </a:r>
          </a:p>
          <a:p>
            <a:r>
              <a:rPr lang="en-US" dirty="0" smtClean="0"/>
              <a:t>NAMUGENYI LISA </a:t>
            </a:r>
          </a:p>
          <a:p>
            <a:r>
              <a:rPr lang="en-US" dirty="0" smtClean="0"/>
              <a:t>KISAKYE MARIA </a:t>
            </a:r>
          </a:p>
          <a:p>
            <a:r>
              <a:rPr lang="en-US" dirty="0" smtClean="0"/>
              <a:t>SSENYONJO ANDREW</a:t>
            </a:r>
          </a:p>
          <a:p>
            <a:r>
              <a:rPr lang="en-US" dirty="0" smtClean="0"/>
              <a:t>JADA FRANCIS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Trees in Database Indexing (B+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Range Query: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Find </a:t>
            </a:r>
            <a:r>
              <a:rPr lang="en-GB" dirty="0"/>
              <a:t>start key → traverse linked leaves.</a:t>
            </a:r>
          </a:p>
          <a:p>
            <a:r>
              <a:rPr lang="en-GB" dirty="0"/>
              <a:t>Example: SELECT * FROM employees WHERE salary BETWEEN 50K AND </a:t>
            </a:r>
            <a:r>
              <a:rPr lang="en-GB" dirty="0" smtClean="0"/>
              <a:t>100K;</a:t>
            </a:r>
          </a:p>
          <a:p>
            <a:pPr marL="0" indent="0">
              <a:buNone/>
            </a:pPr>
            <a:r>
              <a:rPr lang="en-GB" dirty="0" smtClean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Logarithmic search time(O(log n)).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Self-balancing for consistent performance.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1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074821"/>
          </a:xfrm>
        </p:spPr>
        <p:txBody>
          <a:bodyPr/>
          <a:lstStyle/>
          <a:p>
            <a:r>
              <a:rPr lang="en-US" b="1" dirty="0"/>
              <a:t>Graphs in Internet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9411"/>
            <a:ext cx="10018713" cy="4491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Graph Basics</a:t>
            </a:r>
          </a:p>
          <a:p>
            <a:r>
              <a:rPr lang="en-US" b="1" dirty="0"/>
              <a:t>Nodes</a:t>
            </a:r>
            <a:r>
              <a:rPr lang="en-US" dirty="0"/>
              <a:t>: Routers, ISPs, devices.</a:t>
            </a:r>
          </a:p>
          <a:p>
            <a:r>
              <a:rPr lang="en-US" b="1" dirty="0"/>
              <a:t>Edges</a:t>
            </a:r>
            <a:r>
              <a:rPr lang="en-US" dirty="0"/>
              <a:t>: Physical (fiber cables) or logical (virtual links).</a:t>
            </a:r>
          </a:p>
          <a:p>
            <a:r>
              <a:rPr lang="en-US" b="1" dirty="0"/>
              <a:t>Weights</a:t>
            </a:r>
            <a:r>
              <a:rPr lang="en-US" dirty="0"/>
              <a:t>: Bandwidth, latency, cost (assigned to edges).</a:t>
            </a:r>
          </a:p>
          <a:p>
            <a:pPr marL="0" indent="0">
              <a:buNone/>
            </a:pPr>
            <a:r>
              <a:rPr lang="en-US" b="1" dirty="0"/>
              <a:t>Routing Algorithms</a:t>
            </a:r>
          </a:p>
          <a:p>
            <a:r>
              <a:rPr lang="en-US" b="1" dirty="0"/>
              <a:t>Intra-Domain (OSPF)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 </a:t>
            </a:r>
            <a:r>
              <a:rPr lang="en-US" b="1" dirty="0"/>
              <a:t>Dijkstra’s</a:t>
            </a:r>
            <a:r>
              <a:rPr lang="en-US" b="1" dirty="0"/>
              <a:t> algorithm</a:t>
            </a:r>
            <a:r>
              <a:rPr lang="en-US" dirty="0"/>
              <a:t> (shortest path).</a:t>
            </a:r>
          </a:p>
          <a:p>
            <a:pPr lvl="1"/>
            <a:r>
              <a:rPr lang="en-US" dirty="0"/>
              <a:t>Example: Routing within an ISP’s network.</a:t>
            </a:r>
          </a:p>
          <a:p>
            <a:r>
              <a:rPr lang="en-US" b="1" dirty="0"/>
              <a:t>Inter-Domain (BGP)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Path-vector</a:t>
            </a:r>
            <a:r>
              <a:rPr lang="en-US" dirty="0"/>
              <a:t> (modified DFS).</a:t>
            </a:r>
          </a:p>
          <a:p>
            <a:pPr lvl="1"/>
            <a:r>
              <a:rPr lang="en-US" dirty="0"/>
              <a:t>Considers AS hops, policies (e.g., cost).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Graph Representations &amp; </a:t>
            </a:r>
            <a:r>
              <a:rPr lang="en-US" b="1" u="sng" dirty="0" smtClean="0"/>
              <a:t>Challenges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Adjacency List vs. </a:t>
            </a:r>
            <a:r>
              <a:rPr lang="en-US" b="1" dirty="0" smtClean="0"/>
              <a:t>Matrix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887589"/>
              </p:ext>
            </p:extLst>
          </p:nvPr>
        </p:nvGraphicFramePr>
        <p:xfrm>
          <a:off x="1484313" y="2667000"/>
          <a:ext cx="10018713" cy="27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68880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Adjacency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Adjacency Matrix</a:t>
                      </a:r>
                    </a:p>
                  </a:txBody>
                  <a:tcPr anchor="ctr"/>
                </a:tc>
              </a:tr>
              <a:tr h="68880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Space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O(V+E) (sparse graphs)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O(V²) (dense graphs)</a:t>
                      </a:r>
                    </a:p>
                  </a:txBody>
                  <a:tcPr anchor="ctr"/>
                </a:tc>
              </a:tr>
              <a:tr h="68880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Edge Lookup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</a:tr>
              <a:tr h="68880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Best For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Internet, social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Small/dense graphs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0706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Recursive Algorithms &amp; </a:t>
            </a:r>
            <a:r>
              <a:rPr lang="en-US" i="1" dirty="0" smtClean="0"/>
              <a:t>Optimization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3369"/>
            <a:ext cx="10018713" cy="4957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Fibonacci with </a:t>
            </a:r>
            <a:r>
              <a:rPr lang="en-US" dirty="0"/>
              <a:t>Memoization</a:t>
            </a:r>
            <a:endParaRPr lang="en-US" dirty="0"/>
          </a:p>
          <a:p>
            <a:r>
              <a:rPr lang="en-US" dirty="0"/>
              <a:t>Naive: O(2ⁿ) → Exponential </a:t>
            </a:r>
            <a:r>
              <a:rPr lang="en-US" dirty="0"/>
              <a:t>recomputation</a:t>
            </a:r>
            <a:r>
              <a:rPr lang="en-US" dirty="0"/>
              <a:t>.</a:t>
            </a:r>
          </a:p>
          <a:p>
            <a:r>
              <a:rPr lang="en-US" dirty="0" smtClean="0"/>
              <a:t>Memoized</a:t>
            </a:r>
            <a:r>
              <a:rPr lang="en-US" dirty="0"/>
              <a:t>: O(n) → Store results in a cache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memo = {0: 0, 1: </a:t>
            </a:r>
            <a:r>
              <a:rPr lang="en-US" dirty="0" smtClean="0"/>
              <a:t>1}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def</a:t>
            </a:r>
            <a:r>
              <a:rPr lang="en-US" dirty="0" smtClean="0"/>
              <a:t> </a:t>
            </a:r>
            <a:r>
              <a:rPr lang="en-US" dirty="0"/>
              <a:t>fib(n):</a:t>
            </a:r>
          </a:p>
          <a:p>
            <a:pPr marL="0" indent="0">
              <a:buNone/>
            </a:pPr>
            <a:r>
              <a:rPr lang="en-US" dirty="0" smtClean="0"/>
              <a:t>         if </a:t>
            </a:r>
            <a:r>
              <a:rPr lang="en-US" dirty="0"/>
              <a:t>n not in memo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/>
              <a:t>memo[n] = fib(n-1) + fib(n-2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return </a:t>
            </a:r>
            <a:r>
              <a:rPr lang="en-US" dirty="0" smtClean="0"/>
              <a:t>memo[n]</a:t>
            </a:r>
          </a:p>
          <a:p>
            <a:pPr marL="0" indent="0">
              <a:buNone/>
            </a:pPr>
            <a:r>
              <a:rPr lang="en-US" dirty="0" smtClean="0"/>
              <a:t>Subset </a:t>
            </a:r>
            <a:r>
              <a:rPr lang="en-US" dirty="0"/>
              <a:t>Sum Problem</a:t>
            </a:r>
          </a:p>
          <a:p>
            <a:r>
              <a:rPr lang="en-US" dirty="0"/>
              <a:t>Recursive Backtracking: O(2ⁿ) → Try all subsets.</a:t>
            </a:r>
          </a:p>
          <a:p>
            <a:r>
              <a:rPr lang="en-US" dirty="0" smtClean="0"/>
              <a:t>Use </a:t>
            </a:r>
            <a:r>
              <a:rPr lang="en-US" dirty="0"/>
              <a:t>Case: Resource allocation, puzzle solving.</a:t>
            </a:r>
          </a:p>
        </p:txBody>
      </p:sp>
    </p:spTree>
    <p:extLst>
      <p:ext uri="{BB962C8B-B14F-4D97-AF65-F5344CB8AC3E}">
        <p14:creationId xmlns:p14="http://schemas.microsoft.com/office/powerpoint/2010/main" val="33409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Real-World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Applications</a:t>
            </a:r>
          </a:p>
          <a:p>
            <a:r>
              <a:rPr lang="en-US" b="1" dirty="0"/>
              <a:t>Graphics</a:t>
            </a:r>
            <a:r>
              <a:rPr lang="en-US" dirty="0"/>
              <a:t>: Fractals (Mandelbrot), ray tracing (Pixar).</a:t>
            </a:r>
          </a:p>
          <a:p>
            <a:r>
              <a:rPr lang="en-US" b="1" dirty="0"/>
              <a:t>AI</a:t>
            </a:r>
            <a:r>
              <a:rPr lang="en-US" dirty="0"/>
              <a:t>: </a:t>
            </a:r>
            <a:r>
              <a:rPr lang="en-US" dirty="0"/>
              <a:t>Minimax</a:t>
            </a:r>
            <a:r>
              <a:rPr lang="en-US" dirty="0"/>
              <a:t> (chess), backtracking (Sudoku).</a:t>
            </a:r>
          </a:p>
          <a:p>
            <a:r>
              <a:rPr lang="en-US" b="1" dirty="0"/>
              <a:t>Networking</a:t>
            </a:r>
            <a:r>
              <a:rPr lang="en-US" dirty="0"/>
              <a:t>: DFS in BGP path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Priority Queue &amp; Emergency Triage </a:t>
            </a:r>
            <a:r>
              <a:rPr lang="en-GB" b="1" dirty="0" smtClean="0"/>
              <a:t>System</a:t>
            </a:r>
            <a:br>
              <a:rPr lang="en-GB" b="1" dirty="0" smtClean="0"/>
            </a:br>
            <a:r>
              <a:rPr lang="en-GB" b="1" dirty="0" smtClean="0"/>
              <a:t>(</a:t>
            </a:r>
            <a:r>
              <a:rPr lang="en-GB" dirty="0"/>
              <a:t> </a:t>
            </a:r>
            <a:r>
              <a:rPr lang="en-GB" b="1" dirty="0"/>
              <a:t>Linked Lists, Queues, and </a:t>
            </a:r>
            <a:r>
              <a:rPr lang="en-GB" b="1" dirty="0" smtClean="0"/>
              <a:t>Stacks)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4" y="2213811"/>
            <a:ext cx="9337339" cy="42832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Priority Queue: Sorted list where highest-priority elements are processed first.</a:t>
            </a:r>
          </a:p>
          <a:p>
            <a:pPr marL="0" indent="0">
              <a:buNone/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r>
              <a:rPr lang="en-US" dirty="0" smtClean="0"/>
              <a:t>insert_patient</a:t>
            </a:r>
            <a:r>
              <a:rPr lang="en-US" dirty="0"/>
              <a:t>: Adds patients, sorts by priority (descending).</a:t>
            </a:r>
          </a:p>
          <a:p>
            <a:r>
              <a:rPr lang="en-US" dirty="0" smtClean="0"/>
              <a:t>extract_max_patient</a:t>
            </a:r>
            <a:r>
              <a:rPr lang="en-US" dirty="0"/>
              <a:t>: Removes highest-priority patient (O(1) after sort).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ER </a:t>
            </a:r>
            <a:r>
              <a:rPr lang="en-US" dirty="0" smtClean="0"/>
              <a:t>Triage</a:t>
            </a:r>
          </a:p>
          <a:p>
            <a:pPr marL="0" indent="0">
              <a:buNone/>
            </a:pPr>
            <a:r>
              <a:rPr lang="en-US" dirty="0" smtClean="0"/>
              <a:t>Patients </a:t>
            </a:r>
            <a:r>
              <a:rPr lang="en-US" dirty="0"/>
              <a:t>= [ 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("Maria - Critical", 5),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("Jada - Moderate", 3),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("Lisa - Minor", 2)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]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Output: Treating</a:t>
            </a:r>
            <a:r>
              <a:rPr lang="en-US" dirty="0"/>
              <a:t>: Maria → Jada → Lisa</a:t>
            </a:r>
          </a:p>
        </p:txBody>
      </p:sp>
    </p:spTree>
    <p:extLst>
      <p:ext uri="{BB962C8B-B14F-4D97-AF65-F5344CB8AC3E}">
        <p14:creationId xmlns:p14="http://schemas.microsoft.com/office/powerpoint/2010/main" val="2876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59832"/>
          </a:xfrm>
        </p:spPr>
        <p:txBody>
          <a:bodyPr/>
          <a:lstStyle/>
          <a:p>
            <a:r>
              <a:rPr lang="en-GB" b="1" dirty="0"/>
              <a:t>Circular Queue &amp; Function Call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853" y="1219200"/>
            <a:ext cx="9273170" cy="5390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Circular Queue (Network Buffering)</a:t>
            </a:r>
          </a:p>
          <a:p>
            <a:r>
              <a:rPr lang="en-US" dirty="0"/>
              <a:t>FIFO Order: Processes packets in arrival sequence.</a:t>
            </a:r>
          </a:p>
          <a:p>
            <a:r>
              <a:rPr lang="en-US" dirty="0" smtClean="0"/>
              <a:t>Fixed </a:t>
            </a:r>
            <a:r>
              <a:rPr lang="en-US" dirty="0"/>
              <a:t>Size: Drops new packets when full (e.g., buffer size=3).</a:t>
            </a:r>
          </a:p>
          <a:p>
            <a:pPr marL="0" indent="0">
              <a:buNone/>
            </a:pPr>
            <a:r>
              <a:rPr lang="en-US" dirty="0" smtClean="0"/>
              <a:t>python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Processed</a:t>
            </a:r>
            <a:r>
              <a:rPr lang="en-US" dirty="0"/>
              <a:t>: Packet 1 → Packet 2 → Packet 3  </a:t>
            </a:r>
          </a:p>
          <a:p>
            <a:pPr marL="0" indent="0">
              <a:buNone/>
            </a:pPr>
            <a:r>
              <a:rPr lang="en-US" dirty="0"/>
              <a:t>Dropped: Packet 4  </a:t>
            </a:r>
          </a:p>
          <a:p>
            <a:pPr marL="0" indent="0">
              <a:buNone/>
            </a:pPr>
            <a:r>
              <a:rPr lang="en-US" dirty="0"/>
              <a:t>Stack (Function Calls)</a:t>
            </a:r>
          </a:p>
          <a:p>
            <a:r>
              <a:rPr lang="en-US" dirty="0"/>
              <a:t>LIFO Order: Last-called function returns first.</a:t>
            </a:r>
          </a:p>
          <a:p>
            <a:pPr marL="0" indent="0">
              <a:buNone/>
            </a:pPr>
            <a:r>
              <a:rPr lang="en-US" dirty="0" smtClean="0"/>
              <a:t>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Calls: main → func1 → func2  </a:t>
            </a:r>
          </a:p>
          <a:p>
            <a:pPr marL="0" indent="0">
              <a:buNone/>
            </a:pPr>
            <a:r>
              <a:rPr lang="en-US" dirty="0"/>
              <a:t>Returns: func2 → func1 → main </a:t>
            </a:r>
          </a:p>
        </p:txBody>
      </p:sp>
    </p:spTree>
    <p:extLst>
      <p:ext uri="{BB962C8B-B14F-4D97-AF65-F5344CB8AC3E}">
        <p14:creationId xmlns:p14="http://schemas.microsoft.com/office/powerpoint/2010/main" val="23245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r>
              <a:rPr lang="en-US" dirty="0"/>
              <a:t>: Trade-offs between speed, space, and stability.</a:t>
            </a:r>
          </a:p>
          <a:p>
            <a:r>
              <a:rPr lang="en-US" b="1" dirty="0"/>
              <a:t>Searching</a:t>
            </a:r>
            <a:r>
              <a:rPr lang="en-US" dirty="0"/>
              <a:t>: Exponential for unbounded data.</a:t>
            </a:r>
          </a:p>
          <a:p>
            <a:r>
              <a:rPr lang="en-US" b="1" dirty="0"/>
              <a:t>Trees</a:t>
            </a:r>
            <a:r>
              <a:rPr lang="en-US" dirty="0"/>
              <a:t>: Augment for efficient queries; B+ trees dominate databases.</a:t>
            </a:r>
          </a:p>
          <a:p>
            <a:r>
              <a:rPr lang="en-US" b="1" dirty="0"/>
              <a:t>Graphs</a:t>
            </a:r>
            <a:r>
              <a:rPr lang="en-US" dirty="0"/>
              <a:t>: DFS/BFS for traversal; lists/matrices for representation.</a:t>
            </a:r>
          </a:p>
          <a:p>
            <a:r>
              <a:rPr lang="en-US" b="1" dirty="0"/>
              <a:t>Recursion</a:t>
            </a:r>
            <a:r>
              <a:rPr lang="en-US" dirty="0"/>
              <a:t>: Optimize with </a:t>
            </a:r>
            <a:r>
              <a:rPr lang="en-US" dirty="0"/>
              <a:t>memoization</a:t>
            </a:r>
            <a:r>
              <a:rPr lang="en-US" dirty="0"/>
              <a:t>.</a:t>
            </a:r>
          </a:p>
          <a:p>
            <a:r>
              <a:rPr lang="en-US" b="1" dirty="0"/>
              <a:t>Queues/Stacks</a:t>
            </a:r>
            <a:r>
              <a:rPr lang="en-US" dirty="0"/>
              <a:t>: Critical for OS/network tasks.</a:t>
            </a:r>
          </a:p>
        </p:txBody>
      </p:sp>
    </p:spTree>
    <p:extLst>
      <p:ext uri="{BB962C8B-B14F-4D97-AF65-F5344CB8AC3E}">
        <p14:creationId xmlns:p14="http://schemas.microsoft.com/office/powerpoint/2010/main" val="3544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554705"/>
          </a:xfrm>
        </p:spPr>
        <p:txBody>
          <a:bodyPr>
            <a:normAutofit/>
          </a:bodyPr>
          <a:lstStyle/>
          <a:p>
            <a:r>
              <a:rPr lang="en-US" b="1" dirty="0"/>
              <a:t> Comparison of Sorting Algorithms</a:t>
            </a:r>
            <a:br>
              <a:rPr lang="en-US" b="1" dirty="0"/>
            </a:br>
            <a:r>
              <a:rPr lang="en-US" i="1" dirty="0"/>
              <a:t>Quicksort vs. Merge Sort vs. Heap Sort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517887"/>
              </p:ext>
            </p:extLst>
          </p:nvPr>
        </p:nvGraphicFramePr>
        <p:xfrm>
          <a:off x="1484313" y="2667000"/>
          <a:ext cx="10018715" cy="294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45"/>
                <a:gridCol w="1431245"/>
                <a:gridCol w="1431245"/>
                <a:gridCol w="1431245"/>
                <a:gridCol w="1431245"/>
                <a:gridCol w="1431245"/>
                <a:gridCol w="1431245"/>
              </a:tblGrid>
              <a:tr h="107656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Average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Stable?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In-place?</a:t>
                      </a:r>
                      <a:endParaRPr lang="en-US" dirty="0"/>
                    </a:p>
                  </a:txBody>
                  <a:tcPr/>
                </a:tc>
              </a:tr>
              <a:tr h="62372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Quicksort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2372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Merge Sort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62372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Heap Sort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8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99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Distributed &amp; External </a:t>
            </a:r>
            <a:r>
              <a:rPr lang="en-US" b="1" dirty="0" smtClean="0"/>
              <a:t>Sorting</a:t>
            </a:r>
            <a:br>
              <a:rPr lang="en-US" b="1" dirty="0" smtClean="0"/>
            </a:br>
            <a:r>
              <a:rPr lang="en-US" i="1" dirty="0"/>
              <a:t>Handling Massive 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6" y="1299411"/>
            <a:ext cx="10018713" cy="5165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External Sorting (Disk-Based)</a:t>
            </a:r>
          </a:p>
          <a:p>
            <a:pPr marL="0" indent="0">
              <a:buNone/>
            </a:pPr>
            <a:r>
              <a:rPr lang="en-US" sz="1600" b="1" dirty="0"/>
              <a:t>Approach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Split data into sorted </a:t>
            </a:r>
            <a:r>
              <a:rPr lang="en-US" sz="1600" b="1" dirty="0"/>
              <a:t>runs</a:t>
            </a:r>
            <a:r>
              <a:rPr lang="en-US" sz="1600" dirty="0"/>
              <a:t> (fit in memory).</a:t>
            </a:r>
          </a:p>
          <a:p>
            <a:pPr lvl="1"/>
            <a:r>
              <a:rPr lang="en-US" sz="1600" dirty="0"/>
              <a:t>Merge runs using </a:t>
            </a:r>
            <a:r>
              <a:rPr lang="en-US" sz="1600" b="1" dirty="0"/>
              <a:t>multi-way merge</a:t>
            </a:r>
            <a:r>
              <a:rPr lang="en-US" sz="1600" dirty="0"/>
              <a:t>.</a:t>
            </a:r>
          </a:p>
          <a:p>
            <a:r>
              <a:rPr lang="en-US" sz="1600" b="1" dirty="0"/>
              <a:t>Optimization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Replacement Selection</a:t>
            </a:r>
            <a:r>
              <a:rPr lang="en-US" sz="1600" dirty="0"/>
              <a:t>: Uses a priority queue to produce longer runs → fewer merges.</a:t>
            </a:r>
          </a:p>
          <a:p>
            <a:pPr marL="0" indent="0">
              <a:buNone/>
            </a:pPr>
            <a:r>
              <a:rPr lang="en-US" sz="1600" b="1" dirty="0"/>
              <a:t>Distributed Sorting (</a:t>
            </a:r>
            <a:r>
              <a:rPr lang="en-US" sz="1600" b="1" dirty="0" smtClean="0"/>
              <a:t>e.g. </a:t>
            </a:r>
            <a:r>
              <a:rPr lang="en-US" sz="1600" b="1" dirty="0" smtClean="0"/>
              <a:t>MapReduce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Steps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Map</a:t>
            </a:r>
            <a:r>
              <a:rPr lang="en-US" sz="1600" dirty="0"/>
              <a:t>: </a:t>
            </a:r>
            <a:r>
              <a:rPr lang="en-US" sz="1600" dirty="0" smtClean="0"/>
              <a:t>Split and sort </a:t>
            </a:r>
            <a:r>
              <a:rPr lang="en-US" sz="1600" dirty="0"/>
              <a:t>chunks locally.</a:t>
            </a:r>
          </a:p>
          <a:p>
            <a:pPr lvl="1"/>
            <a:r>
              <a:rPr lang="en-US" sz="1600" b="1" dirty="0"/>
              <a:t>Shuffle</a:t>
            </a:r>
            <a:r>
              <a:rPr lang="en-US" sz="1600" dirty="0"/>
              <a:t>: Redistribute sorted data.</a:t>
            </a:r>
          </a:p>
          <a:p>
            <a:pPr lvl="1"/>
            <a:r>
              <a:rPr lang="en-US" sz="1600" b="1" dirty="0"/>
              <a:t>Reduce</a:t>
            </a:r>
            <a:r>
              <a:rPr lang="en-US" sz="1600" dirty="0"/>
              <a:t>: Merge final </a:t>
            </a:r>
            <a:r>
              <a:rPr lang="en-US" sz="1600" dirty="0" smtClean="0"/>
              <a:t>sorted output</a:t>
            </a:r>
            <a:r>
              <a:rPr lang="en-US" sz="1600" dirty="0"/>
              <a:t>.</a:t>
            </a:r>
          </a:p>
          <a:p>
            <a:r>
              <a:rPr lang="en-US" sz="1600" b="1" dirty="0"/>
              <a:t>Use Case</a:t>
            </a:r>
            <a:r>
              <a:rPr lang="en-US" sz="1600" dirty="0"/>
              <a:t>: Petabyte-scale sorting (e.g., Hadoop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30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Binary Search vs. Exponential </a:t>
            </a:r>
            <a:r>
              <a:rPr lang="en-GB" b="1" dirty="0" smtClean="0"/>
              <a:t>Search</a:t>
            </a:r>
            <a:br>
              <a:rPr lang="en-GB" b="1" dirty="0" smtClean="0"/>
            </a:br>
            <a:r>
              <a:rPr lang="en-GB" dirty="0"/>
              <a:t> </a:t>
            </a:r>
            <a:r>
              <a:rPr lang="en-GB" i="1" dirty="0"/>
              <a:t>Comparing Search Algorithms on Sorted Arrays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Binary Search</a:t>
            </a:r>
          </a:p>
          <a:p>
            <a:r>
              <a:rPr lang="en-GB" b="1" dirty="0"/>
              <a:t>Approach</a:t>
            </a:r>
            <a:r>
              <a:rPr lang="en-GB" dirty="0"/>
              <a:t>: Divide-and-conquer; halves search space each step.</a:t>
            </a:r>
          </a:p>
          <a:p>
            <a:r>
              <a:rPr lang="en-GB" b="1" dirty="0"/>
              <a:t>Time Complexity</a:t>
            </a:r>
            <a:r>
              <a:rPr lang="en-GB" dirty="0"/>
              <a:t>: </a:t>
            </a:r>
            <a:r>
              <a:rPr lang="en-GB" b="1" dirty="0"/>
              <a:t>O(log n)</a:t>
            </a:r>
            <a:r>
              <a:rPr lang="en-GB" dirty="0"/>
              <a:t> (consistent for all targets).</a:t>
            </a:r>
          </a:p>
          <a:p>
            <a:r>
              <a:rPr lang="en-GB" b="1" dirty="0"/>
              <a:t>Best For</a:t>
            </a:r>
            <a:r>
              <a:rPr lang="en-GB" dirty="0"/>
              <a:t>: Sorted arrays of </a:t>
            </a:r>
            <a:r>
              <a:rPr lang="en-GB" b="1" dirty="0"/>
              <a:t>known size</a:t>
            </a:r>
            <a:r>
              <a:rPr lang="en-GB" dirty="0"/>
              <a:t>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1M elements → ~20 steps.</a:t>
            </a:r>
          </a:p>
          <a:p>
            <a:pPr lvl="1"/>
            <a:r>
              <a:rPr lang="en-GB" dirty="0"/>
              <a:t>1B elements → ~30 steps.</a:t>
            </a:r>
          </a:p>
        </p:txBody>
      </p:sp>
    </p:spTree>
    <p:extLst>
      <p:ext uri="{BB962C8B-B14F-4D97-AF65-F5344CB8AC3E}">
        <p14:creationId xmlns:p14="http://schemas.microsoft.com/office/powerpoint/2010/main" val="1518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2158"/>
          </a:xfrm>
        </p:spPr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2547"/>
            <a:ext cx="10018713" cy="4058653"/>
          </a:xfrm>
        </p:spPr>
        <p:txBody>
          <a:bodyPr>
            <a:normAutofit/>
          </a:bodyPr>
          <a:lstStyle/>
          <a:p>
            <a:r>
              <a:rPr lang="en-GB" b="1" dirty="0"/>
              <a:t>Exponential Search</a:t>
            </a:r>
          </a:p>
          <a:p>
            <a:r>
              <a:rPr lang="en-GB" b="1" dirty="0"/>
              <a:t>Approach</a:t>
            </a:r>
            <a:r>
              <a:rPr lang="en-GB" dirty="0"/>
              <a:t>: Doubles range first, then binary searches.</a:t>
            </a:r>
          </a:p>
          <a:p>
            <a:r>
              <a:rPr lang="en-GB" b="1" dirty="0"/>
              <a:t>Time Complexity</a:t>
            </a:r>
            <a:r>
              <a:rPr lang="en-GB" dirty="0"/>
              <a:t>: </a:t>
            </a:r>
            <a:r>
              <a:rPr lang="en-GB" b="1" dirty="0"/>
              <a:t>O(log n)</a:t>
            </a:r>
            <a:r>
              <a:rPr lang="en-GB" dirty="0"/>
              <a:t> (faster if target is near start).</a:t>
            </a:r>
          </a:p>
          <a:p>
            <a:r>
              <a:rPr lang="en-GB" b="1" dirty="0"/>
              <a:t>Best For</a:t>
            </a:r>
            <a:r>
              <a:rPr lang="en-GB" dirty="0"/>
              <a:t>: </a:t>
            </a:r>
            <a:r>
              <a:rPr lang="en-GB" b="1" dirty="0"/>
              <a:t>Unbounded/infinite</a:t>
            </a:r>
            <a:r>
              <a:rPr lang="en-GB" dirty="0"/>
              <a:t> datasets or early-position targets.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Target at index 10 in 1M elements → ~7 steps.</a:t>
            </a:r>
          </a:p>
          <a:p>
            <a:pPr lvl="1"/>
            <a:r>
              <a:rPr lang="en-GB" dirty="0"/>
              <a:t>Target at 500K → ~37 steps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9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Real-World Use Cases of Exponential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3"/>
            <a:ext cx="10018713" cy="3866147"/>
          </a:xfrm>
        </p:spPr>
        <p:txBody>
          <a:bodyPr/>
          <a:lstStyle/>
          <a:p>
            <a:r>
              <a:rPr lang="en-US" b="1" dirty="0"/>
              <a:t>Applications</a:t>
            </a:r>
          </a:p>
          <a:p>
            <a:r>
              <a:rPr lang="en-US" b="1" dirty="0"/>
              <a:t>Unbounded Searches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Sorted logs/streams (e.g., </a:t>
            </a:r>
            <a:r>
              <a:rPr lang="en-US" dirty="0"/>
              <a:t>timestamped</a:t>
            </a:r>
            <a:r>
              <a:rPr lang="en-US" dirty="0"/>
              <a:t> database records).</a:t>
            </a:r>
          </a:p>
          <a:p>
            <a:pPr lvl="1"/>
            <a:r>
              <a:rPr lang="en-US" i="1" dirty="0"/>
              <a:t>Example</a:t>
            </a:r>
            <a:r>
              <a:rPr lang="en-US" dirty="0"/>
              <a:t>: Finding a transaction in a growing </a:t>
            </a:r>
            <a:r>
              <a:rPr lang="en-US" dirty="0"/>
              <a:t>blockchain</a:t>
            </a:r>
            <a:r>
              <a:rPr lang="en-US" dirty="0"/>
              <a:t> ledger.</a:t>
            </a:r>
          </a:p>
          <a:p>
            <a:r>
              <a:rPr lang="en-US" b="1" dirty="0"/>
              <a:t>Dynamic Data Structures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Real-time analytics (e.g., financial event streams).</a:t>
            </a:r>
          </a:p>
          <a:p>
            <a:r>
              <a:rPr lang="en-US" b="1" dirty="0"/>
              <a:t>Hybrid 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Skip lists or adaptive search in non-uniform data.</a:t>
            </a:r>
          </a:p>
        </p:txBody>
      </p:sp>
    </p:spTree>
    <p:extLst>
      <p:ext uri="{BB962C8B-B14F-4D97-AF65-F5344CB8AC3E}">
        <p14:creationId xmlns:p14="http://schemas.microsoft.com/office/powerpoint/2010/main" val="14006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Summary</a:t>
            </a:r>
            <a:r>
              <a:rPr lang="en-US" dirty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28851"/>
              </p:ext>
            </p:extLst>
          </p:nvPr>
        </p:nvGraphicFramePr>
        <p:xfrm>
          <a:off x="1484313" y="2101514"/>
          <a:ext cx="10018713" cy="291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72991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Binary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Exponential Search</a:t>
                      </a:r>
                    </a:p>
                  </a:txBody>
                  <a:tcPr anchor="ctr"/>
                </a:tc>
              </a:tr>
              <a:tr h="72991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Known array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✅ 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⚠️ Suboptimal</a:t>
                      </a:r>
                    </a:p>
                  </a:txBody>
                  <a:tcPr anchor="ctr"/>
                </a:tc>
              </a:tr>
              <a:tr h="72991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Unbounded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❌ Fails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✅ Ideal</a:t>
                      </a:r>
                    </a:p>
                  </a:txBody>
                  <a:tcPr anchor="ctr"/>
                </a:tc>
              </a:tr>
              <a:tr h="72991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Target near array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⚠️ 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🚀 Faster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8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56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Trees:  Augmented </a:t>
            </a:r>
            <a:r>
              <a:rPr lang="en-US" b="1" dirty="0"/>
              <a:t>BST for </a:t>
            </a:r>
            <a:r>
              <a:rPr lang="en-US" b="1" dirty="0"/>
              <a:t>kth</a:t>
            </a:r>
            <a:r>
              <a:rPr lang="en-US" b="1" dirty="0"/>
              <a:t> Smallest </a:t>
            </a:r>
            <a:r>
              <a:rPr lang="en-US" b="1" dirty="0" smtClean="0"/>
              <a:t>Element</a:t>
            </a:r>
            <a:r>
              <a:rPr lang="en-US" b="1" dirty="0"/>
              <a:t/>
            </a:r>
            <a:br>
              <a:rPr lang="en-US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21" y="1026695"/>
            <a:ext cx="9818602" cy="4973052"/>
          </a:xfrm>
        </p:spPr>
        <p:txBody>
          <a:bodyPr>
            <a:noAutofit/>
          </a:bodyPr>
          <a:lstStyle/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/>
              <a:t>BST Augmentation: Each node stores </a:t>
            </a:r>
            <a:r>
              <a:rPr lang="en-GB" sz="2000" i="1" dirty="0"/>
              <a:t>subtree</a:t>
            </a:r>
            <a:r>
              <a:rPr lang="en-GB" sz="2000" i="1" dirty="0"/>
              <a:t> size (left + right + 1).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GB" sz="2000" i="1" dirty="0"/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/>
              <a:t>kth</a:t>
            </a:r>
            <a:r>
              <a:rPr lang="en-GB" sz="2000" i="1" dirty="0"/>
              <a:t> Smallest Search: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GB" sz="2000" i="1" dirty="0"/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/>
              <a:t>Compare k with left </a:t>
            </a:r>
            <a:r>
              <a:rPr lang="en-GB" sz="2000" i="1" dirty="0"/>
              <a:t>subtree</a:t>
            </a:r>
            <a:r>
              <a:rPr lang="en-GB" sz="2000" i="1" dirty="0"/>
              <a:t> size.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GB" sz="2000" i="1" dirty="0"/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/>
              <a:t>Recurse</a:t>
            </a:r>
            <a:r>
              <a:rPr lang="en-GB" sz="2000" i="1" dirty="0"/>
              <a:t> left if k ≤ </a:t>
            </a:r>
            <a:r>
              <a:rPr lang="en-GB" sz="2000" i="1" dirty="0"/>
              <a:t>left_size</a:t>
            </a:r>
            <a:r>
              <a:rPr lang="en-GB" sz="2000" i="1" dirty="0"/>
              <a:t>.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GB" sz="2000" i="1" dirty="0"/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/>
              <a:t>Return current node if k == </a:t>
            </a:r>
            <a:r>
              <a:rPr lang="en-GB" sz="2000" i="1" dirty="0"/>
              <a:t>left_size</a:t>
            </a:r>
            <a:r>
              <a:rPr lang="en-GB" sz="2000" i="1" dirty="0"/>
              <a:t> + 1.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GB" sz="2000" i="1" dirty="0"/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/>
              <a:t>Else, </a:t>
            </a:r>
            <a:r>
              <a:rPr lang="en-GB" sz="2000" i="1" dirty="0"/>
              <a:t>recurse</a:t>
            </a:r>
            <a:r>
              <a:rPr lang="en-GB" sz="2000" i="1" dirty="0"/>
              <a:t> right with k - </a:t>
            </a:r>
            <a:r>
              <a:rPr lang="en-GB" sz="2000" i="1" dirty="0"/>
              <a:t>left_size</a:t>
            </a:r>
            <a:r>
              <a:rPr lang="en-GB" sz="2000" i="1" dirty="0"/>
              <a:t> - 1</a:t>
            </a:r>
            <a:r>
              <a:rPr lang="en-GB" sz="2000" i="1" dirty="0" smtClean="0"/>
              <a:t>.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GB" sz="2000" i="1" dirty="0"/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 smtClean="0"/>
              <a:t>Example:</a:t>
            </a:r>
          </a:p>
          <a:p>
            <a:pPr marL="9144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i="1" dirty="0" smtClean="0"/>
              <a:t>Keys: [</a:t>
            </a:r>
            <a:r>
              <a:rPr lang="en-US" sz="2000" dirty="0"/>
              <a:t>5, 3, 7, 1, 4, 6, </a:t>
            </a:r>
            <a:r>
              <a:rPr lang="en-US" sz="2000" dirty="0" smtClean="0"/>
              <a:t>8]     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smallest =4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900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BST vs. Min-Heap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BST </a:t>
            </a:r>
            <a:r>
              <a:rPr lang="en-US" b="1" dirty="0"/>
              <a:t>vs. Min-Heap for </a:t>
            </a:r>
            <a:r>
              <a:rPr lang="en-US" b="1" dirty="0"/>
              <a:t>kth</a:t>
            </a:r>
            <a:r>
              <a:rPr lang="en-US" b="1" dirty="0"/>
              <a:t> Smallest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65897"/>
              </p:ext>
            </p:extLst>
          </p:nvPr>
        </p:nvGraphicFramePr>
        <p:xfrm>
          <a:off x="1484313" y="2229850"/>
          <a:ext cx="10018713" cy="367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91841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Augmented 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Min-Heap</a:t>
                      </a:r>
                    </a:p>
                  </a:txBody>
                  <a:tcPr anchor="ctr"/>
                </a:tc>
              </a:tr>
              <a:tr h="9184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kth Smallest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 (balanced)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O(k log n)</a:t>
                      </a:r>
                    </a:p>
                  </a:txBody>
                  <a:tcPr anchor="ctr"/>
                </a:tc>
              </a:tr>
              <a:tr h="9184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9184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Static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Dynamic data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912</Words>
  <Application>Microsoft Office PowerPoint</Application>
  <PresentationFormat>Widescreen</PresentationFormat>
  <Paragraphs>235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Parallax</vt:lpstr>
      <vt:lpstr>Sorting, Searching, Trees, Graphs, Recursion, and Linear Structures</vt:lpstr>
      <vt:lpstr> Comparison of Sorting Algorithms Quicksort vs. Merge Sort vs. Heap Sort  </vt:lpstr>
      <vt:lpstr>Distributed &amp; External Sorting Handling Massive Datasets</vt:lpstr>
      <vt:lpstr>Binary Search vs. Exponential Search  Comparing Search Algorithms on Sorted Arrays</vt:lpstr>
      <vt:lpstr>Continuation</vt:lpstr>
      <vt:lpstr>Real-World Use Cases of Exponential Search</vt:lpstr>
      <vt:lpstr>Comparison Summary:</vt:lpstr>
      <vt:lpstr> Trees:  Augmented BST for kth Smallest Element </vt:lpstr>
      <vt:lpstr>BST vs. Min-Heap  BST vs. Min-Heap for kth Smallest </vt:lpstr>
      <vt:lpstr>Trees in Database Indexing (B+ Trees)</vt:lpstr>
      <vt:lpstr>Graphs in Internet Routing</vt:lpstr>
      <vt:lpstr>Graph Representations &amp; Challenges Adjacency List vs. Matrix</vt:lpstr>
      <vt:lpstr>Recursive Algorithms &amp; Optimization  </vt:lpstr>
      <vt:lpstr> Real-World Recursion</vt:lpstr>
      <vt:lpstr>Priority Queue &amp; Emergency Triage System ( Linked Lists, Queues, and Stacks)</vt:lpstr>
      <vt:lpstr>Circular Queue &amp; Function Call Stack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Sorting, Searching, Trees, Graphs, Recursion, and Linear Structures</dc:title>
  <dc:creator>Microsoft account</dc:creator>
  <cp:lastModifiedBy>Microsoft account</cp:lastModifiedBy>
  <cp:revision>12</cp:revision>
  <dcterms:created xsi:type="dcterms:W3CDTF">2025-03-24T16:14:56Z</dcterms:created>
  <dcterms:modified xsi:type="dcterms:W3CDTF">2025-03-24T17:52:43Z</dcterms:modified>
</cp:coreProperties>
</file>