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oto Sans Symbols"/>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otoSansSymbols-bold.fntdata"/><Relationship Id="rId12" Type="http://schemas.openxmlformats.org/officeDocument/2006/relationships/font" Target="fonts/NotoSansSymbol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21f289f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21f289f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21f289f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21f289f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21f289f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21f289f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21f289fb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21f289fb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21f289fb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21f289fb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www.start.umd.edu/gtd/"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TERROR ATTACKS</a:t>
            </a:r>
            <a:endParaRPr/>
          </a:p>
        </p:txBody>
      </p:sp>
      <p:sp>
        <p:nvSpPr>
          <p:cNvPr id="55" name="Google Shape;55;p13"/>
          <p:cNvSpPr txBox="1"/>
          <p:nvPr>
            <p:ph idx="1" type="body"/>
          </p:nvPr>
        </p:nvSpPr>
        <p:spPr>
          <a:xfrm>
            <a:off x="311700" y="1251650"/>
            <a:ext cx="3999900" cy="182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a:t>Research Question:</a:t>
            </a:r>
            <a:endParaRPr b="1" sz="1500"/>
          </a:p>
          <a:p>
            <a:pPr indent="0" lvl="0" marL="0" rtl="0" algn="l">
              <a:lnSpc>
                <a:spcPct val="135714"/>
              </a:lnSpc>
              <a:spcBef>
                <a:spcPts val="1200"/>
              </a:spcBef>
              <a:spcAft>
                <a:spcPts val="0"/>
              </a:spcAft>
              <a:buNone/>
            </a:pPr>
            <a:r>
              <a:rPr b="1" lang="en" sz="1308">
                <a:solidFill>
                  <a:srgbClr val="657B83"/>
                </a:solidFill>
                <a:highlight>
                  <a:schemeClr val="lt1"/>
                </a:highlight>
                <a:latin typeface="Noto Sans Symbols"/>
                <a:ea typeface="Noto Sans Symbols"/>
                <a:cs typeface="Noto Sans Symbols"/>
                <a:sym typeface="Noto Sans Symbols"/>
              </a:rPr>
              <a:t>Discover what trends in the data there are and what it can tell us about global terrorism attacks in terms of where the hot zones are, the types of terrorist attacks, who the terrorist targets are, and who the largest terrorist groups are.</a:t>
            </a:r>
            <a:endParaRPr b="1" sz="1308">
              <a:solidFill>
                <a:srgbClr val="657B83"/>
              </a:solidFill>
              <a:highlight>
                <a:schemeClr val="lt1"/>
              </a:highlight>
              <a:latin typeface="Noto Sans Symbols"/>
              <a:ea typeface="Noto Sans Symbols"/>
              <a:cs typeface="Noto Sans Symbols"/>
              <a:sym typeface="Noto Sans Symbols"/>
            </a:endParaRPr>
          </a:p>
          <a:p>
            <a:pPr indent="0" lvl="0" marL="0" rtl="0" algn="l">
              <a:spcBef>
                <a:spcPts val="0"/>
              </a:spcBef>
              <a:spcAft>
                <a:spcPts val="1200"/>
              </a:spcAft>
              <a:buNone/>
            </a:pPr>
            <a:r>
              <a:t/>
            </a:r>
            <a:endParaRPr b="1" sz="1500">
              <a:solidFill>
                <a:schemeClr val="lt1"/>
              </a:solidFill>
            </a:endParaRPr>
          </a:p>
        </p:txBody>
      </p:sp>
      <p:sp>
        <p:nvSpPr>
          <p:cNvPr id="56" name="Google Shape;56;p13"/>
          <p:cNvSpPr txBox="1"/>
          <p:nvPr>
            <p:ph idx="2" type="body"/>
          </p:nvPr>
        </p:nvSpPr>
        <p:spPr>
          <a:xfrm>
            <a:off x="311700" y="2846025"/>
            <a:ext cx="3708900" cy="1825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Data Source:</a:t>
            </a:r>
            <a:endParaRPr b="1"/>
          </a:p>
          <a:p>
            <a:pPr indent="0" lvl="0" marL="0" rtl="0" algn="l">
              <a:spcBef>
                <a:spcPts val="1200"/>
              </a:spcBef>
              <a:spcAft>
                <a:spcPts val="0"/>
              </a:spcAft>
              <a:buNone/>
            </a:pPr>
            <a:r>
              <a:rPr b="1" lang="en"/>
              <a:t>Data from this analysis was </a:t>
            </a:r>
            <a:r>
              <a:rPr b="1" lang="en"/>
              <a:t>obtained from the GTD(Global Terrorism Database) at:</a:t>
            </a:r>
            <a:endParaRPr b="1"/>
          </a:p>
          <a:p>
            <a:pPr indent="0" lvl="0" marL="0" rtl="0" algn="l">
              <a:spcBef>
                <a:spcPts val="1200"/>
              </a:spcBef>
              <a:spcAft>
                <a:spcPts val="0"/>
              </a:spcAft>
              <a:buNone/>
            </a:pPr>
            <a:r>
              <a:rPr b="1" lang="en" u="sng">
                <a:solidFill>
                  <a:schemeClr val="hlink"/>
                </a:solidFill>
                <a:hlinkClick r:id="rId3"/>
              </a:rPr>
              <a:t>https://www.start.umd.edu/gtd/</a:t>
            </a:r>
            <a:endParaRPr b="1"/>
          </a:p>
          <a:p>
            <a:pPr indent="0" lvl="0" marL="0" rtl="0" algn="l">
              <a:spcBef>
                <a:spcPts val="1200"/>
              </a:spcBef>
              <a:spcAft>
                <a:spcPts val="1200"/>
              </a:spcAft>
              <a:buNone/>
            </a:pPr>
            <a:r>
              <a:t/>
            </a:r>
            <a:endParaRPr b="1"/>
          </a:p>
        </p:txBody>
      </p:sp>
      <p:pic>
        <p:nvPicPr>
          <p:cNvPr id="57" name="Google Shape;57;p13"/>
          <p:cNvPicPr preferRelativeResize="0"/>
          <p:nvPr/>
        </p:nvPicPr>
        <p:blipFill rotWithShape="1">
          <a:blip r:embed="rId4">
            <a:alphaModFix/>
          </a:blip>
          <a:srcRect b="0" l="0" r="0" t="0"/>
          <a:stretch/>
        </p:blipFill>
        <p:spPr>
          <a:xfrm>
            <a:off x="4572000" y="1251650"/>
            <a:ext cx="4252499" cy="330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5475" y="124850"/>
            <a:ext cx="4416524" cy="3808325"/>
          </a:xfrm>
          <a:prstGeom prst="rect">
            <a:avLst/>
          </a:prstGeom>
          <a:noFill/>
          <a:ln>
            <a:noFill/>
          </a:ln>
        </p:spPr>
      </p:pic>
      <p:pic>
        <p:nvPicPr>
          <p:cNvPr id="63" name="Google Shape;63;p14"/>
          <p:cNvPicPr preferRelativeResize="0"/>
          <p:nvPr/>
        </p:nvPicPr>
        <p:blipFill>
          <a:blip r:embed="rId4">
            <a:alphaModFix/>
          </a:blip>
          <a:stretch>
            <a:fillRect/>
          </a:stretch>
        </p:blipFill>
        <p:spPr>
          <a:xfrm>
            <a:off x="4891500" y="796850"/>
            <a:ext cx="4110501" cy="422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0" r="0" t="0"/>
          <a:stretch/>
        </p:blipFill>
        <p:spPr>
          <a:xfrm>
            <a:off x="89350" y="94475"/>
            <a:ext cx="3778800" cy="4954550"/>
          </a:xfrm>
          <a:prstGeom prst="rect">
            <a:avLst/>
          </a:prstGeom>
          <a:noFill/>
          <a:ln>
            <a:noFill/>
          </a:ln>
        </p:spPr>
      </p:pic>
      <p:pic>
        <p:nvPicPr>
          <p:cNvPr id="69" name="Google Shape;69;p15"/>
          <p:cNvPicPr preferRelativeResize="0"/>
          <p:nvPr/>
        </p:nvPicPr>
        <p:blipFill rotWithShape="1">
          <a:blip r:embed="rId4">
            <a:alphaModFix/>
          </a:blip>
          <a:srcRect b="-4405" l="0" r="0" t="0"/>
          <a:stretch/>
        </p:blipFill>
        <p:spPr>
          <a:xfrm>
            <a:off x="4099500" y="94850"/>
            <a:ext cx="4912823" cy="2585924"/>
          </a:xfrm>
          <a:prstGeom prst="rect">
            <a:avLst/>
          </a:prstGeom>
          <a:noFill/>
          <a:ln>
            <a:noFill/>
          </a:ln>
        </p:spPr>
      </p:pic>
      <p:pic>
        <p:nvPicPr>
          <p:cNvPr id="70" name="Google Shape;70;p15"/>
          <p:cNvPicPr preferRelativeResize="0"/>
          <p:nvPr/>
        </p:nvPicPr>
        <p:blipFill>
          <a:blip r:embed="rId5">
            <a:alphaModFix/>
          </a:blip>
          <a:stretch>
            <a:fillRect/>
          </a:stretch>
        </p:blipFill>
        <p:spPr>
          <a:xfrm>
            <a:off x="4099500" y="2779925"/>
            <a:ext cx="4912827" cy="226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20035" l="-11111" r="0" t="-856"/>
          <a:stretch/>
        </p:blipFill>
        <p:spPr>
          <a:xfrm>
            <a:off x="-428475" y="121175"/>
            <a:ext cx="5662675" cy="4810176"/>
          </a:xfrm>
          <a:prstGeom prst="rect">
            <a:avLst/>
          </a:prstGeom>
          <a:noFill/>
          <a:ln>
            <a:noFill/>
          </a:ln>
        </p:spPr>
      </p:pic>
      <p:sp>
        <p:nvSpPr>
          <p:cNvPr id="76" name="Google Shape;76;p16"/>
          <p:cNvSpPr txBox="1"/>
          <p:nvPr/>
        </p:nvSpPr>
        <p:spPr>
          <a:xfrm>
            <a:off x="1874075" y="1909575"/>
            <a:ext cx="18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 name="Google Shape;77;p16"/>
          <p:cNvSpPr txBox="1"/>
          <p:nvPr/>
        </p:nvSpPr>
        <p:spPr>
          <a:xfrm>
            <a:off x="8492775" y="918075"/>
            <a:ext cx="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5417850" y="377400"/>
            <a:ext cx="3259800" cy="438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Year With The Most Attacks: 2014</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Motive: The specific motive is unknown; however, sources suspected that the attack, which targeted members of the Sunni community, may have been part of a larger trend of sectarian violence between Iraq's minority Sunni and majority Shiite communities.</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Average Property Damage: Minor: Likely Less than $1 Million</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Attack Type: Bombing/Explosion</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Weapon Type: Explosives</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Target Type: Private Citizens &amp; Property</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Terrorist Group with Highest Number Of Terror Attacks: Islamic State of Iraq and the Levant (ISIL)</a:t>
            </a:r>
            <a:endParaRPr sz="1050">
              <a:solidFill>
                <a:srgbClr val="657B8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212200" y="172300"/>
            <a:ext cx="3789900" cy="443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Year With The Most Attacks: 2016</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Motive: The attack was carried out because the victim was accused of being a police informer.</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Average Property Damage: Minor: Likely Less than $1 Million</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Attack Type: Bombing/Explosion</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Weapon Type: Explosives</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Most Common Target Type: Private Citizens &amp; Property</a:t>
            </a:r>
            <a:endParaRPr sz="1050">
              <a:solidFill>
                <a:srgbClr val="657B83"/>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657B83"/>
                </a:solidFill>
                <a:latin typeface="Courier New"/>
                <a:ea typeface="Courier New"/>
                <a:cs typeface="Courier New"/>
                <a:sym typeface="Courier New"/>
              </a:rPr>
              <a:t>Terrorist Group with Highest Number Of Terror Attacks: Communist Party of India - Maoist (CPI-Maoist)</a:t>
            </a:r>
            <a:endParaRPr/>
          </a:p>
        </p:txBody>
      </p:sp>
      <p:pic>
        <p:nvPicPr>
          <p:cNvPr id="84" name="Google Shape;84;p17"/>
          <p:cNvPicPr preferRelativeResize="0"/>
          <p:nvPr/>
        </p:nvPicPr>
        <p:blipFill rotWithShape="1">
          <a:blip r:embed="rId3">
            <a:alphaModFix/>
          </a:blip>
          <a:srcRect b="20426" l="0" r="0" t="0"/>
          <a:stretch/>
        </p:blipFill>
        <p:spPr>
          <a:xfrm>
            <a:off x="152400" y="152400"/>
            <a:ext cx="4893100" cy="4852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 Attacks were more during 2014 and then in 2015. When compared to attacks from 1970 onwards, the last 6 years scored a maximum. But from 2014 onwards count started decreasing.</a:t>
            </a:r>
            <a:endParaRPr/>
          </a:p>
          <a:p>
            <a:pPr indent="0" lvl="0" marL="0" rtl="0" algn="l">
              <a:spcBef>
                <a:spcPts val="1200"/>
              </a:spcBef>
              <a:spcAft>
                <a:spcPts val="0"/>
              </a:spcAft>
              <a:buNone/>
            </a:pPr>
            <a:r>
              <a:rPr lang="en"/>
              <a:t>- 89% of terrorist attacks are successfully attempted </a:t>
            </a:r>
            <a:endParaRPr/>
          </a:p>
          <a:p>
            <a:pPr indent="0" lvl="0" marL="0" rtl="0" algn="l">
              <a:spcBef>
                <a:spcPts val="1200"/>
              </a:spcBef>
              <a:spcAft>
                <a:spcPts val="0"/>
              </a:spcAft>
              <a:buNone/>
            </a:pPr>
            <a:r>
              <a:rPr lang="en"/>
              <a:t>- Iraq dominates all the countries and it has the highest number of attacks and then Pakistan, Afghanistan, and India follow it.</a:t>
            </a:r>
            <a:endParaRPr/>
          </a:p>
          <a:p>
            <a:pPr indent="0" lvl="0" marL="0" rtl="0" algn="l">
              <a:spcBef>
                <a:spcPts val="1200"/>
              </a:spcBef>
              <a:spcAft>
                <a:spcPts val="0"/>
              </a:spcAft>
              <a:buNone/>
            </a:pPr>
            <a:r>
              <a:rPr lang="en"/>
              <a:t>- Middle East and North Africa and South Asia are the two regions who encountered the most number of terror attacks since 1970.</a:t>
            </a:r>
            <a:endParaRPr/>
          </a:p>
          <a:p>
            <a:pPr indent="0" lvl="0" marL="0" rtl="0" algn="l">
              <a:spcBef>
                <a:spcPts val="1200"/>
              </a:spcBef>
              <a:spcAft>
                <a:spcPts val="0"/>
              </a:spcAft>
              <a:buNone/>
            </a:pPr>
            <a:r>
              <a:rPr lang="en"/>
              <a:t>- For most of the attacks, The target is Private Citizens &amp; property and the next is on Military leads.</a:t>
            </a:r>
            <a:endParaRPr/>
          </a:p>
          <a:p>
            <a:pPr indent="0" lvl="0" marL="0" rtl="0" algn="l">
              <a:spcBef>
                <a:spcPts val="1200"/>
              </a:spcBef>
              <a:spcAft>
                <a:spcPts val="0"/>
              </a:spcAft>
              <a:buNone/>
            </a:pPr>
            <a:r>
              <a:rPr lang="en"/>
              <a:t>- Most of the attacks were through either Bombing or Explosion.</a:t>
            </a:r>
            <a:endParaRPr/>
          </a:p>
          <a:p>
            <a:pPr indent="0" lvl="0" marL="0" rtl="0" algn="l">
              <a:spcBef>
                <a:spcPts val="1200"/>
              </a:spcBef>
              <a:spcAft>
                <a:spcPts val="0"/>
              </a:spcAft>
              <a:buNone/>
            </a:pPr>
            <a:r>
              <a:rPr lang="en"/>
              <a:t>- 'Islamic State of Iraq &amp; the Levant (ISIL)' and 'Taliban' are two most active Terorrist groups in the last 5 years.</a:t>
            </a:r>
            <a:endParaRPr/>
          </a:p>
          <a:p>
            <a:pPr indent="0" lvl="0" marL="0" rtl="0" algn="l">
              <a:spcBef>
                <a:spcPts val="1200"/>
              </a:spcBef>
              <a:spcAft>
                <a:spcPts val="0"/>
              </a:spcAft>
              <a:buNone/>
            </a:pPr>
            <a:r>
              <a:rPr lang="en"/>
              <a:t>- Srinagar and Bhagdad are the most attacked cities </a:t>
            </a:r>
            <a:endParaRPr/>
          </a:p>
          <a:p>
            <a:pPr indent="0" lvl="0" marL="0" rtl="0" algn="l">
              <a:spcBef>
                <a:spcPts val="1200"/>
              </a:spcBef>
              <a:spcAft>
                <a:spcPts val="0"/>
              </a:spcAft>
              <a:buNone/>
            </a:pPr>
            <a:r>
              <a:rPr lang="en"/>
              <a:t>- Private citizens and property are the most commonly affected by terroristic activity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